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13"/>
  </p:notesMasterIdLst>
  <p:sldIdLst>
    <p:sldId id="268" r:id="rId2"/>
    <p:sldId id="269" r:id="rId3"/>
    <p:sldId id="272" r:id="rId4"/>
    <p:sldId id="275" r:id="rId5"/>
    <p:sldId id="276" r:id="rId6"/>
    <p:sldId id="277" r:id="rId7"/>
    <p:sldId id="278" r:id="rId8"/>
    <p:sldId id="279" r:id="rId9"/>
    <p:sldId id="274" r:id="rId10"/>
    <p:sldId id="273"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0E"/>
    <a:srgbClr val="FF91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28" autoAdjust="0"/>
    <p:restoredTop sz="94626"/>
  </p:normalViewPr>
  <p:slideViewPr>
    <p:cSldViewPr snapToGrid="0">
      <p:cViewPr varScale="1">
        <p:scale>
          <a:sx n="65" d="100"/>
          <a:sy n="65" d="100"/>
        </p:scale>
        <p:origin x="952" y="4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03C0C9-7ED8-461F-AA6E-E81F8BEC472B}" type="datetimeFigureOut">
              <a:rPr lang="en-IN" smtClean="0"/>
              <a:t>01-02-2022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BC4850-42AB-4500-938F-389090C71748}" type="slidenum">
              <a:rPr lang="en-IN" smtClean="0"/>
              <a:t>‹#›</a:t>
            </a:fld>
            <a:endParaRPr lang="en-IN"/>
          </a:p>
        </p:txBody>
      </p:sp>
    </p:spTree>
    <p:extLst>
      <p:ext uri="{BB962C8B-B14F-4D97-AF65-F5344CB8AC3E}">
        <p14:creationId xmlns:p14="http://schemas.microsoft.com/office/powerpoint/2010/main" val="337948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43259E9-87FC-482C-9001-1CC41D83A16B}"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1293271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3259E9-87FC-482C-9001-1CC41D83A16B}"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847594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7" name="Picture 6" descr="A picture containing graphical user interface&#10;&#10;Description automatically generated">
            <a:extLst>
              <a:ext uri="{FF2B5EF4-FFF2-40B4-BE49-F238E27FC236}">
                <a16:creationId xmlns:a16="http://schemas.microsoft.com/office/drawing/2014/main" id="{7C8447E8-B706-2A4D-9735-3FF24778C05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574782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43259E9-87FC-482C-9001-1CC41D83A16B}"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pic>
        <p:nvPicPr>
          <p:cNvPr id="3" name="Picture 2">
            <a:extLst>
              <a:ext uri="{FF2B5EF4-FFF2-40B4-BE49-F238E27FC236}">
                <a16:creationId xmlns:a16="http://schemas.microsoft.com/office/drawing/2014/main" id="{674A4D30-4ADF-5D41-BCD5-28A2554B1EC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2089733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43259E9-87FC-482C-9001-1CC41D83A16B}"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984135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3259E9-87FC-482C-9001-1CC41D83A16B}" type="datetimeFigureOut">
              <a:rPr lang="en-US" smtClean="0"/>
              <a:t>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4091295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3259E9-87FC-482C-9001-1CC41D83A16B}" type="datetimeFigureOut">
              <a:rPr lang="en-US" smtClean="0"/>
              <a:t>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1671375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3259E9-87FC-482C-9001-1CC41D83A16B}" type="datetimeFigureOut">
              <a:rPr lang="en-US" smtClean="0"/>
              <a:t>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1634569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3259E9-87FC-482C-9001-1CC41D83A16B}" type="datetimeFigureOut">
              <a:rPr lang="en-US" smtClean="0"/>
              <a:t>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2307941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3259E9-87FC-482C-9001-1CC41D83A16B}" type="datetimeFigureOut">
              <a:rPr lang="en-US" smtClean="0"/>
              <a:t>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506325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3259E9-87FC-482C-9001-1CC41D83A16B}" type="datetimeFigureOut">
              <a:rPr lang="en-US" smtClean="0"/>
              <a:t>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00341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3259E9-87FC-482C-9001-1CC41D83A16B}" type="datetimeFigureOut">
              <a:rPr lang="en-US" smtClean="0"/>
              <a:t>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9D4833-7F21-4FAC-B550-3477125D4C9F}" type="slidenum">
              <a:rPr lang="en-US" smtClean="0"/>
              <a:t>‹#›</a:t>
            </a:fld>
            <a:endParaRPr lang="en-US"/>
          </a:p>
        </p:txBody>
      </p:sp>
      <p:pic>
        <p:nvPicPr>
          <p:cNvPr id="9" name="Picture 8">
            <a:extLst>
              <a:ext uri="{FF2B5EF4-FFF2-40B4-BE49-F238E27FC236}">
                <a16:creationId xmlns:a16="http://schemas.microsoft.com/office/drawing/2014/main" id="{FF696784-B928-D14D-B6EE-C5C2D7FEE6DB}"/>
              </a:ext>
            </a:extLst>
          </p:cNvPr>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1921488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uilding that has a sign on the side of a road&#10;&#10;Description automatically generated">
            <a:extLst>
              <a:ext uri="{FF2B5EF4-FFF2-40B4-BE49-F238E27FC236}">
                <a16:creationId xmlns:a16="http://schemas.microsoft.com/office/drawing/2014/main" id="{A55EC965-FE25-AD40-A8BC-8CB2F4F46D2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874107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841F46-463F-B645-A763-BB16367CBAF6}"/>
              </a:ext>
            </a:extLst>
          </p:cNvPr>
          <p:cNvSpPr txBox="1"/>
          <p:nvPr/>
        </p:nvSpPr>
        <p:spPr>
          <a:xfrm>
            <a:off x="472609" y="606175"/>
            <a:ext cx="5342563" cy="646331"/>
          </a:xfrm>
          <a:prstGeom prst="rect">
            <a:avLst/>
          </a:prstGeom>
          <a:noFill/>
        </p:spPr>
        <p:txBody>
          <a:bodyPr wrap="square" rtlCol="0">
            <a:spAutoFit/>
          </a:bodyPr>
          <a:lstStyle/>
          <a:p>
            <a:r>
              <a:rPr lang="en-US" sz="3600" dirty="0" smtClean="0"/>
              <a:t>Data Mining Process</a:t>
            </a:r>
            <a:endParaRPr lang="en-US" sz="3600" dirty="0"/>
          </a:p>
        </p:txBody>
      </p:sp>
      <p:pic>
        <p:nvPicPr>
          <p:cNvPr id="4" name="Picture 2" descr="Data Mining Implementation Pro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579" y="1563328"/>
            <a:ext cx="6323621" cy="421574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401961" y="5905231"/>
            <a:ext cx="4320670" cy="369332"/>
          </a:xfrm>
          <a:prstGeom prst="rect">
            <a:avLst/>
          </a:prstGeom>
          <a:noFill/>
        </p:spPr>
        <p:txBody>
          <a:bodyPr wrap="none" rtlCol="0">
            <a:spAutoFit/>
          </a:bodyPr>
          <a:lstStyle/>
          <a:p>
            <a:r>
              <a:rPr lang="en-US" dirty="0" smtClean="0"/>
              <a:t>Fig. Implementation process for data mining</a:t>
            </a:r>
            <a:endParaRPr lang="en-US" dirty="0"/>
          </a:p>
        </p:txBody>
      </p:sp>
    </p:spTree>
    <p:extLst>
      <p:ext uri="{BB962C8B-B14F-4D97-AF65-F5344CB8AC3E}">
        <p14:creationId xmlns:p14="http://schemas.microsoft.com/office/powerpoint/2010/main" val="31969166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DB6D91-4F11-D145-94AB-87D0BFBF5527}"/>
              </a:ext>
            </a:extLst>
          </p:cNvPr>
          <p:cNvSpPr>
            <a:spLocks noGrp="1"/>
          </p:cNvSpPr>
          <p:nvPr>
            <p:ph type="title" orient="vert" idx="4294967295"/>
          </p:nvPr>
        </p:nvSpPr>
        <p:spPr>
          <a:xfrm>
            <a:off x="3532133" y="2719600"/>
            <a:ext cx="5127733" cy="1418800"/>
          </a:xfrm>
        </p:spPr>
        <p:txBody>
          <a:bodyPr>
            <a:normAutofit/>
          </a:bodyPr>
          <a:lstStyle/>
          <a:p>
            <a:pPr algn="ctr"/>
            <a:r>
              <a:rPr lang="en-US" sz="6600" dirty="0"/>
              <a:t>THANK YOU</a:t>
            </a:r>
          </a:p>
        </p:txBody>
      </p:sp>
    </p:spTree>
    <p:extLst>
      <p:ext uri="{BB962C8B-B14F-4D97-AF65-F5344CB8AC3E}">
        <p14:creationId xmlns:p14="http://schemas.microsoft.com/office/powerpoint/2010/main" val="3772297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614285-4FE1-BA48-BBA2-29BE38A0728A}"/>
              </a:ext>
            </a:extLst>
          </p:cNvPr>
          <p:cNvSpPr txBox="1"/>
          <p:nvPr/>
        </p:nvSpPr>
        <p:spPr>
          <a:xfrm>
            <a:off x="154111" y="2661007"/>
            <a:ext cx="11866653" cy="707886"/>
          </a:xfrm>
          <a:prstGeom prst="rect">
            <a:avLst/>
          </a:prstGeom>
          <a:noFill/>
        </p:spPr>
        <p:txBody>
          <a:bodyPr wrap="square" rtlCol="0">
            <a:spAutoFit/>
          </a:bodyPr>
          <a:lstStyle/>
          <a:p>
            <a:pPr algn="ctr"/>
            <a:r>
              <a:rPr lang="en-US" sz="4000" dirty="0" smtClean="0"/>
              <a:t>Data </a:t>
            </a:r>
            <a:r>
              <a:rPr lang="en-US" sz="4000" dirty="0" smtClean="0"/>
              <a:t>Mining</a:t>
            </a:r>
            <a:endParaRPr lang="en-US" sz="4000" dirty="0"/>
          </a:p>
        </p:txBody>
      </p:sp>
    </p:spTree>
    <p:extLst>
      <p:ext uri="{BB962C8B-B14F-4D97-AF65-F5344CB8AC3E}">
        <p14:creationId xmlns:p14="http://schemas.microsoft.com/office/powerpoint/2010/main" val="16445663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841F46-463F-B645-A763-BB16367CBAF6}"/>
              </a:ext>
            </a:extLst>
          </p:cNvPr>
          <p:cNvSpPr txBox="1"/>
          <p:nvPr/>
        </p:nvSpPr>
        <p:spPr>
          <a:xfrm>
            <a:off x="472609" y="606175"/>
            <a:ext cx="5342563" cy="646331"/>
          </a:xfrm>
          <a:prstGeom prst="rect">
            <a:avLst/>
          </a:prstGeom>
          <a:noFill/>
        </p:spPr>
        <p:txBody>
          <a:bodyPr wrap="square" rtlCol="0">
            <a:spAutoFit/>
          </a:bodyPr>
          <a:lstStyle/>
          <a:p>
            <a:r>
              <a:rPr lang="en-US" sz="3600" dirty="0" smtClean="0"/>
              <a:t>Data Mining</a:t>
            </a:r>
            <a:endParaRPr lang="en-US" sz="3600" dirty="0"/>
          </a:p>
        </p:txBody>
      </p:sp>
      <p:sp>
        <p:nvSpPr>
          <p:cNvPr id="5" name="TextBox 4">
            <a:extLst>
              <a:ext uri="{FF2B5EF4-FFF2-40B4-BE49-F238E27FC236}">
                <a16:creationId xmlns:a16="http://schemas.microsoft.com/office/drawing/2014/main" id="{63DE3C00-1723-5D47-AA14-2CBA666859BB}"/>
              </a:ext>
            </a:extLst>
          </p:cNvPr>
          <p:cNvSpPr txBox="1"/>
          <p:nvPr/>
        </p:nvSpPr>
        <p:spPr>
          <a:xfrm>
            <a:off x="472609" y="1669161"/>
            <a:ext cx="10820401" cy="3370153"/>
          </a:xfrm>
          <a:prstGeom prst="rect">
            <a:avLst/>
          </a:prstGeom>
          <a:noFill/>
        </p:spPr>
        <p:txBody>
          <a:bodyPr wrap="square" rtlCol="0">
            <a:spAutoFit/>
          </a:bodyPr>
          <a:lstStyle/>
          <a:p>
            <a:pPr marL="285750" indent="-285750" algn="just">
              <a:spcAft>
                <a:spcPts val="600"/>
              </a:spcAft>
              <a:buFont typeface="Wingdings" panose="05000000000000000000" pitchFamily="2" charset="2"/>
              <a:buChar char="Ø"/>
            </a:pPr>
            <a:r>
              <a:rPr lang="en-US" dirty="0"/>
              <a:t>Data mining is one of the most useful techniques that help entrepreneurs, researchers, and individuals to extract valuable information from huge sets of data. Data mining is also called </a:t>
            </a:r>
            <a:r>
              <a:rPr lang="en-US" b="1" i="1" dirty="0"/>
              <a:t>Knowledge Discovery in Database (KDD</a:t>
            </a:r>
            <a:r>
              <a:rPr lang="en-US" b="1" i="1" dirty="0" smtClean="0"/>
              <a:t>)</a:t>
            </a:r>
            <a:r>
              <a:rPr lang="en-US" dirty="0" smtClean="0"/>
              <a:t>.</a:t>
            </a:r>
          </a:p>
          <a:p>
            <a:pPr marL="285750" indent="-285750" algn="just">
              <a:spcAft>
                <a:spcPts val="600"/>
              </a:spcAft>
              <a:buFont typeface="Wingdings" panose="05000000000000000000" pitchFamily="2" charset="2"/>
              <a:buChar char="Ø"/>
            </a:pPr>
            <a:r>
              <a:rPr lang="en-US" dirty="0"/>
              <a:t>The process of extracting information to identify patterns, trends, and useful data that would allow the business to take the data-driven decision from huge sets of data is called Data Mining</a:t>
            </a:r>
            <a:r>
              <a:rPr lang="en-US" dirty="0" smtClean="0"/>
              <a:t>.</a:t>
            </a:r>
          </a:p>
          <a:p>
            <a:pPr marL="285750" indent="-285750" algn="just">
              <a:spcAft>
                <a:spcPts val="600"/>
              </a:spcAft>
              <a:buFont typeface="Wingdings" panose="05000000000000000000" pitchFamily="2" charset="2"/>
              <a:buChar char="Ø"/>
            </a:pPr>
            <a:r>
              <a:rPr lang="en-US" dirty="0"/>
              <a:t>In other words, we can say that Data Mining is the process of investigating hidden patterns of information to various perspectives for categorization into useful data, which is collected and assembled in particular areas such as data warehouses, efficient analysis, data mining algorithm, helping decision making and other data requirement to eventually cost-cutting and generating revenue</a:t>
            </a:r>
            <a:r>
              <a:rPr lang="en-US" dirty="0" smtClean="0"/>
              <a:t>.</a:t>
            </a:r>
          </a:p>
          <a:p>
            <a:pPr marL="285750" indent="-285750" algn="just">
              <a:spcAft>
                <a:spcPts val="600"/>
              </a:spcAft>
              <a:buFont typeface="Wingdings" panose="05000000000000000000" pitchFamily="2" charset="2"/>
              <a:buChar char="Ø"/>
            </a:pPr>
            <a:r>
              <a:rPr lang="en-US" dirty="0"/>
              <a:t>Data Mining is a process used by organizations to extract specific data from huge databases to solve business problems. It primarily turns raw data into useful information.</a:t>
            </a:r>
            <a:endParaRPr lang="en-US" sz="1200" dirty="0"/>
          </a:p>
        </p:txBody>
      </p:sp>
    </p:spTree>
    <p:extLst>
      <p:ext uri="{BB962C8B-B14F-4D97-AF65-F5344CB8AC3E}">
        <p14:creationId xmlns:p14="http://schemas.microsoft.com/office/powerpoint/2010/main" val="2365096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841F46-463F-B645-A763-BB16367CBAF6}"/>
              </a:ext>
            </a:extLst>
          </p:cNvPr>
          <p:cNvSpPr txBox="1"/>
          <p:nvPr/>
        </p:nvSpPr>
        <p:spPr>
          <a:xfrm>
            <a:off x="472609" y="606175"/>
            <a:ext cx="5342563" cy="646331"/>
          </a:xfrm>
          <a:prstGeom prst="rect">
            <a:avLst/>
          </a:prstGeom>
          <a:noFill/>
        </p:spPr>
        <p:txBody>
          <a:bodyPr wrap="square" rtlCol="0">
            <a:spAutoFit/>
          </a:bodyPr>
          <a:lstStyle/>
          <a:p>
            <a:r>
              <a:rPr lang="en-US" sz="3600" dirty="0" smtClean="0"/>
              <a:t>Types of Data Mining</a:t>
            </a:r>
            <a:endParaRPr lang="en-US" sz="3600" dirty="0"/>
          </a:p>
        </p:txBody>
      </p:sp>
      <p:sp>
        <p:nvSpPr>
          <p:cNvPr id="5" name="TextBox 4">
            <a:extLst>
              <a:ext uri="{FF2B5EF4-FFF2-40B4-BE49-F238E27FC236}">
                <a16:creationId xmlns:a16="http://schemas.microsoft.com/office/drawing/2014/main" id="{63DE3C00-1723-5D47-AA14-2CBA666859BB}"/>
              </a:ext>
            </a:extLst>
          </p:cNvPr>
          <p:cNvSpPr txBox="1"/>
          <p:nvPr/>
        </p:nvSpPr>
        <p:spPr>
          <a:xfrm>
            <a:off x="472609" y="1669161"/>
            <a:ext cx="10820401" cy="5078313"/>
          </a:xfrm>
          <a:prstGeom prst="rect">
            <a:avLst/>
          </a:prstGeom>
          <a:noFill/>
        </p:spPr>
        <p:txBody>
          <a:bodyPr wrap="square" rtlCol="0">
            <a:spAutoFit/>
          </a:bodyPr>
          <a:lstStyle/>
          <a:p>
            <a:r>
              <a:rPr lang="en-US" dirty="0"/>
              <a:t>Data mining can be performed on the following types of data</a:t>
            </a:r>
            <a:r>
              <a:rPr lang="en-US" dirty="0" smtClean="0"/>
              <a:t>:</a:t>
            </a:r>
          </a:p>
          <a:p>
            <a:endParaRPr lang="en-US" dirty="0"/>
          </a:p>
          <a:p>
            <a:r>
              <a:rPr lang="en-US" b="1" dirty="0"/>
              <a:t>Relational Database</a:t>
            </a:r>
            <a:r>
              <a:rPr lang="en-US" b="1" dirty="0" smtClean="0"/>
              <a:t>: </a:t>
            </a:r>
            <a:r>
              <a:rPr lang="en-US" dirty="0"/>
              <a:t>A relational database is a collection of multiple data sets formally organized by tables, records, and columns from which data can be accessed in various ways without having to recognize the database tables</a:t>
            </a:r>
            <a:r>
              <a:rPr lang="en-US" dirty="0" smtClean="0"/>
              <a:t>.</a:t>
            </a:r>
          </a:p>
          <a:p>
            <a:endParaRPr lang="en-US" dirty="0"/>
          </a:p>
          <a:p>
            <a:r>
              <a:rPr lang="en-US" b="1" dirty="0"/>
              <a:t>Data warehouses</a:t>
            </a:r>
            <a:r>
              <a:rPr lang="en-US" b="1" dirty="0" smtClean="0"/>
              <a:t>: </a:t>
            </a:r>
            <a:r>
              <a:rPr lang="en-US" dirty="0"/>
              <a:t>A Data Warehouse is the technology that collects the data from various sources within the organization to provide meaningful business insights. The huge amount of data comes from multiple places such as Marketing and Finance</a:t>
            </a:r>
            <a:r>
              <a:rPr lang="en-US" dirty="0" smtClean="0"/>
              <a:t>.</a:t>
            </a:r>
          </a:p>
          <a:p>
            <a:endParaRPr lang="en-US" dirty="0"/>
          </a:p>
          <a:p>
            <a:r>
              <a:rPr lang="en-US" b="1" dirty="0"/>
              <a:t>Data Repositories</a:t>
            </a:r>
            <a:r>
              <a:rPr lang="en-US" b="1" dirty="0" smtClean="0"/>
              <a:t>: </a:t>
            </a:r>
            <a:r>
              <a:rPr lang="en-US" dirty="0"/>
              <a:t>The Data Repository generally refers to a destination for data storage. However, many IT professionals utilize the term more clearly to refer to a specific kind of setup within an IT structure</a:t>
            </a:r>
            <a:r>
              <a:rPr lang="en-US" dirty="0" smtClean="0"/>
              <a:t>.</a:t>
            </a:r>
          </a:p>
          <a:p>
            <a:endParaRPr lang="en-US" dirty="0"/>
          </a:p>
          <a:p>
            <a:r>
              <a:rPr lang="en-US" b="1" dirty="0"/>
              <a:t>Object-Relational Database</a:t>
            </a:r>
            <a:r>
              <a:rPr lang="en-US" b="1" dirty="0" smtClean="0"/>
              <a:t>: </a:t>
            </a:r>
            <a:r>
              <a:rPr lang="en-US" dirty="0"/>
              <a:t>A combination of an object-oriented database model and relational database model is called an object-relational model. It supports Classes, Objects, Inheritance, etc</a:t>
            </a:r>
            <a:r>
              <a:rPr lang="en-US" dirty="0" smtClean="0"/>
              <a:t>.</a:t>
            </a:r>
          </a:p>
          <a:p>
            <a:endParaRPr lang="en-US" dirty="0"/>
          </a:p>
          <a:p>
            <a:r>
              <a:rPr lang="en-US" b="1" dirty="0"/>
              <a:t>Transactional Database</a:t>
            </a:r>
            <a:r>
              <a:rPr lang="en-US" b="1" dirty="0" smtClean="0"/>
              <a:t>: </a:t>
            </a:r>
            <a:r>
              <a:rPr lang="en-US" dirty="0"/>
              <a:t>A transactional database refers to a database management system (DBMS) that has the potential to undo a database transaction if it is not performed appropriately.</a:t>
            </a:r>
          </a:p>
        </p:txBody>
      </p:sp>
    </p:spTree>
    <p:extLst>
      <p:ext uri="{BB962C8B-B14F-4D97-AF65-F5344CB8AC3E}">
        <p14:creationId xmlns:p14="http://schemas.microsoft.com/office/powerpoint/2010/main" val="42928157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841F46-463F-B645-A763-BB16367CBAF6}"/>
              </a:ext>
            </a:extLst>
          </p:cNvPr>
          <p:cNvSpPr txBox="1"/>
          <p:nvPr/>
        </p:nvSpPr>
        <p:spPr>
          <a:xfrm>
            <a:off x="472609" y="606175"/>
            <a:ext cx="5342563" cy="646331"/>
          </a:xfrm>
          <a:prstGeom prst="rect">
            <a:avLst/>
          </a:prstGeom>
          <a:noFill/>
        </p:spPr>
        <p:txBody>
          <a:bodyPr wrap="square" rtlCol="0">
            <a:spAutoFit/>
          </a:bodyPr>
          <a:lstStyle/>
          <a:p>
            <a:r>
              <a:rPr lang="en-US" sz="3600" dirty="0"/>
              <a:t>Advantages of Data Mining</a:t>
            </a:r>
          </a:p>
        </p:txBody>
      </p:sp>
      <p:sp>
        <p:nvSpPr>
          <p:cNvPr id="5" name="TextBox 4">
            <a:extLst>
              <a:ext uri="{FF2B5EF4-FFF2-40B4-BE49-F238E27FC236}">
                <a16:creationId xmlns:a16="http://schemas.microsoft.com/office/drawing/2014/main" id="{63DE3C00-1723-5D47-AA14-2CBA666859BB}"/>
              </a:ext>
            </a:extLst>
          </p:cNvPr>
          <p:cNvSpPr txBox="1"/>
          <p:nvPr/>
        </p:nvSpPr>
        <p:spPr>
          <a:xfrm>
            <a:off x="472609" y="1669161"/>
            <a:ext cx="10820401" cy="295786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dirty="0"/>
              <a:t>The Data Mining technique enables organizations to obtain knowledge-based data.</a:t>
            </a:r>
          </a:p>
          <a:p>
            <a:pPr marL="285750" indent="-285750" algn="just">
              <a:lnSpc>
                <a:spcPct val="150000"/>
              </a:lnSpc>
              <a:buFont typeface="Wingdings" panose="05000000000000000000" pitchFamily="2" charset="2"/>
              <a:buChar char="Ø"/>
            </a:pPr>
            <a:r>
              <a:rPr lang="en-US" dirty="0"/>
              <a:t>Data mining enables organizations to make lucrative modifications in operation and production.</a:t>
            </a:r>
          </a:p>
          <a:p>
            <a:pPr marL="285750" indent="-285750" algn="just">
              <a:lnSpc>
                <a:spcPct val="150000"/>
              </a:lnSpc>
              <a:buFont typeface="Wingdings" panose="05000000000000000000" pitchFamily="2" charset="2"/>
              <a:buChar char="Ø"/>
            </a:pPr>
            <a:r>
              <a:rPr lang="en-US" dirty="0"/>
              <a:t>Compared with other statistical data applications, data mining is a cost-efficient.</a:t>
            </a:r>
          </a:p>
          <a:p>
            <a:pPr marL="285750" indent="-285750" algn="just">
              <a:lnSpc>
                <a:spcPct val="150000"/>
              </a:lnSpc>
              <a:buFont typeface="Wingdings" panose="05000000000000000000" pitchFamily="2" charset="2"/>
              <a:buChar char="Ø"/>
            </a:pPr>
            <a:r>
              <a:rPr lang="en-US" dirty="0"/>
              <a:t>Data Mining helps the decision-making process of an organization.</a:t>
            </a:r>
          </a:p>
          <a:p>
            <a:pPr marL="285750" indent="-285750" algn="just">
              <a:lnSpc>
                <a:spcPct val="150000"/>
              </a:lnSpc>
              <a:buFont typeface="Wingdings" panose="05000000000000000000" pitchFamily="2" charset="2"/>
              <a:buChar char="Ø"/>
            </a:pPr>
            <a:r>
              <a:rPr lang="en-US" dirty="0"/>
              <a:t>It Facilitates the automated discovery of hidden patterns as well as the prediction of trends and behaviors.</a:t>
            </a:r>
          </a:p>
          <a:p>
            <a:pPr marL="285750" indent="-285750" algn="just">
              <a:lnSpc>
                <a:spcPct val="150000"/>
              </a:lnSpc>
              <a:buFont typeface="Wingdings" panose="05000000000000000000" pitchFamily="2" charset="2"/>
              <a:buChar char="Ø"/>
            </a:pPr>
            <a:r>
              <a:rPr lang="en-US" dirty="0"/>
              <a:t>It can be induced in the new system as well as the existing platforms.</a:t>
            </a:r>
          </a:p>
          <a:p>
            <a:pPr marL="285750" indent="-285750" algn="just">
              <a:lnSpc>
                <a:spcPct val="150000"/>
              </a:lnSpc>
              <a:buFont typeface="Wingdings" panose="05000000000000000000" pitchFamily="2" charset="2"/>
              <a:buChar char="Ø"/>
            </a:pPr>
            <a:r>
              <a:rPr lang="en-US" dirty="0"/>
              <a:t>It is a quick process that makes it easy for new users to analyze enormous amounts of data in a short time.</a:t>
            </a:r>
          </a:p>
        </p:txBody>
      </p:sp>
    </p:spTree>
    <p:extLst>
      <p:ext uri="{BB962C8B-B14F-4D97-AF65-F5344CB8AC3E}">
        <p14:creationId xmlns:p14="http://schemas.microsoft.com/office/powerpoint/2010/main" val="9574175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841F46-463F-B645-A763-BB16367CBAF6}"/>
              </a:ext>
            </a:extLst>
          </p:cNvPr>
          <p:cNvSpPr txBox="1"/>
          <p:nvPr/>
        </p:nvSpPr>
        <p:spPr>
          <a:xfrm>
            <a:off x="472609" y="606175"/>
            <a:ext cx="6960578" cy="646331"/>
          </a:xfrm>
          <a:prstGeom prst="rect">
            <a:avLst/>
          </a:prstGeom>
          <a:noFill/>
        </p:spPr>
        <p:txBody>
          <a:bodyPr wrap="square" rtlCol="0">
            <a:spAutoFit/>
          </a:bodyPr>
          <a:lstStyle/>
          <a:p>
            <a:r>
              <a:rPr lang="en-US" sz="3600" dirty="0"/>
              <a:t>Disadvantages of Data Mining</a:t>
            </a:r>
          </a:p>
        </p:txBody>
      </p:sp>
      <p:sp>
        <p:nvSpPr>
          <p:cNvPr id="5" name="TextBox 4">
            <a:extLst>
              <a:ext uri="{FF2B5EF4-FFF2-40B4-BE49-F238E27FC236}">
                <a16:creationId xmlns:a16="http://schemas.microsoft.com/office/drawing/2014/main" id="{63DE3C00-1723-5D47-AA14-2CBA666859BB}"/>
              </a:ext>
            </a:extLst>
          </p:cNvPr>
          <p:cNvSpPr txBox="1"/>
          <p:nvPr/>
        </p:nvSpPr>
        <p:spPr>
          <a:xfrm>
            <a:off x="472609" y="1669161"/>
            <a:ext cx="10820401" cy="254236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dirty="0"/>
              <a:t>There is a probability that the organizations may sell useful data of customers to other organizations for money. As per the report, American Express has sold credit card purchases of their customers to other organizations.</a:t>
            </a:r>
          </a:p>
          <a:p>
            <a:pPr marL="285750" indent="-285750" algn="just">
              <a:lnSpc>
                <a:spcPct val="150000"/>
              </a:lnSpc>
              <a:buFont typeface="Wingdings" panose="05000000000000000000" pitchFamily="2" charset="2"/>
              <a:buChar char="Ø"/>
            </a:pPr>
            <a:r>
              <a:rPr lang="en-US" dirty="0"/>
              <a:t>Many data mining analytics software is difficult to operate and needs advance training to work on.</a:t>
            </a:r>
          </a:p>
          <a:p>
            <a:pPr marL="285750" indent="-285750" algn="just">
              <a:lnSpc>
                <a:spcPct val="150000"/>
              </a:lnSpc>
              <a:buFont typeface="Wingdings" panose="05000000000000000000" pitchFamily="2" charset="2"/>
              <a:buChar char="Ø"/>
            </a:pPr>
            <a:r>
              <a:rPr lang="en-US" dirty="0"/>
              <a:t>Different data mining instruments operate in distinct ways due to the different algorithms used in their design. Therefore, the selection of the right data mining tools is a very challenging task.</a:t>
            </a:r>
          </a:p>
          <a:p>
            <a:pPr marL="285750" indent="-285750" algn="just">
              <a:lnSpc>
                <a:spcPct val="150000"/>
              </a:lnSpc>
              <a:buFont typeface="Wingdings" panose="05000000000000000000" pitchFamily="2" charset="2"/>
              <a:buChar char="Ø"/>
            </a:pPr>
            <a:r>
              <a:rPr lang="en-US" dirty="0"/>
              <a:t>The data mining techniques are not precise, so that it may lead to severe consequences in certain conditions.</a:t>
            </a:r>
          </a:p>
        </p:txBody>
      </p:sp>
    </p:spTree>
    <p:extLst>
      <p:ext uri="{BB962C8B-B14F-4D97-AF65-F5344CB8AC3E}">
        <p14:creationId xmlns:p14="http://schemas.microsoft.com/office/powerpoint/2010/main" val="40067963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841F46-463F-B645-A763-BB16367CBAF6}"/>
              </a:ext>
            </a:extLst>
          </p:cNvPr>
          <p:cNvSpPr txBox="1"/>
          <p:nvPr/>
        </p:nvSpPr>
        <p:spPr>
          <a:xfrm>
            <a:off x="472609" y="606175"/>
            <a:ext cx="6960578" cy="646331"/>
          </a:xfrm>
          <a:prstGeom prst="rect">
            <a:avLst/>
          </a:prstGeom>
          <a:noFill/>
        </p:spPr>
        <p:txBody>
          <a:bodyPr wrap="square" rtlCol="0">
            <a:spAutoFit/>
          </a:bodyPr>
          <a:lstStyle/>
          <a:p>
            <a:r>
              <a:rPr lang="en-US" sz="3600" dirty="0"/>
              <a:t>Data Mining Applications</a:t>
            </a:r>
          </a:p>
        </p:txBody>
      </p:sp>
      <p:sp>
        <p:nvSpPr>
          <p:cNvPr id="5" name="TextBox 4">
            <a:extLst>
              <a:ext uri="{FF2B5EF4-FFF2-40B4-BE49-F238E27FC236}">
                <a16:creationId xmlns:a16="http://schemas.microsoft.com/office/drawing/2014/main" id="{63DE3C00-1723-5D47-AA14-2CBA666859BB}"/>
              </a:ext>
            </a:extLst>
          </p:cNvPr>
          <p:cNvSpPr txBox="1"/>
          <p:nvPr/>
        </p:nvSpPr>
        <p:spPr>
          <a:xfrm>
            <a:off x="472609" y="1669161"/>
            <a:ext cx="10820401" cy="300082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dirty="0"/>
              <a:t>Data Mining in </a:t>
            </a:r>
            <a:r>
              <a:rPr lang="en-US" dirty="0" smtClean="0"/>
              <a:t>Healthcare</a:t>
            </a:r>
          </a:p>
          <a:p>
            <a:pPr marL="285750" indent="-285750" algn="just">
              <a:lnSpc>
                <a:spcPct val="150000"/>
              </a:lnSpc>
              <a:buFont typeface="Wingdings" panose="05000000000000000000" pitchFamily="2" charset="2"/>
              <a:buChar char="Ø"/>
            </a:pPr>
            <a:r>
              <a:rPr lang="en-US" dirty="0"/>
              <a:t>Data Mining in Market Basket </a:t>
            </a:r>
            <a:r>
              <a:rPr lang="en-US" dirty="0" smtClean="0"/>
              <a:t>Analysis</a:t>
            </a:r>
          </a:p>
          <a:p>
            <a:pPr marL="285750" indent="-285750" algn="just">
              <a:lnSpc>
                <a:spcPct val="150000"/>
              </a:lnSpc>
              <a:buFont typeface="Wingdings" panose="05000000000000000000" pitchFamily="2" charset="2"/>
              <a:buChar char="Ø"/>
            </a:pPr>
            <a:r>
              <a:rPr lang="en-US" dirty="0"/>
              <a:t>Data mining in </a:t>
            </a:r>
            <a:r>
              <a:rPr lang="en-US" dirty="0" smtClean="0"/>
              <a:t>Education</a:t>
            </a:r>
          </a:p>
          <a:p>
            <a:pPr marL="285750" indent="-285750" algn="just">
              <a:lnSpc>
                <a:spcPct val="150000"/>
              </a:lnSpc>
              <a:buFont typeface="Wingdings" panose="05000000000000000000" pitchFamily="2" charset="2"/>
              <a:buChar char="Ø"/>
            </a:pPr>
            <a:r>
              <a:rPr lang="en-US" dirty="0"/>
              <a:t>Data Mining in Manufacturing </a:t>
            </a:r>
            <a:r>
              <a:rPr lang="en-US" dirty="0" smtClean="0"/>
              <a:t>Engineering</a:t>
            </a:r>
          </a:p>
          <a:p>
            <a:pPr marL="285750" indent="-285750" algn="just">
              <a:lnSpc>
                <a:spcPct val="150000"/>
              </a:lnSpc>
              <a:buFont typeface="Wingdings" panose="05000000000000000000" pitchFamily="2" charset="2"/>
              <a:buChar char="Ø"/>
            </a:pPr>
            <a:r>
              <a:rPr lang="en-US" dirty="0"/>
              <a:t>Data Mining in CRM (Customer Relationship Management</a:t>
            </a:r>
            <a:r>
              <a:rPr lang="en-US" dirty="0" smtClean="0"/>
              <a:t>)</a:t>
            </a:r>
          </a:p>
          <a:p>
            <a:pPr marL="285750" indent="-285750" algn="just">
              <a:lnSpc>
                <a:spcPct val="150000"/>
              </a:lnSpc>
              <a:buFont typeface="Wingdings" panose="05000000000000000000" pitchFamily="2" charset="2"/>
              <a:buChar char="Ø"/>
            </a:pPr>
            <a:r>
              <a:rPr lang="en-US" dirty="0"/>
              <a:t>Data Mining in Fraud </a:t>
            </a:r>
            <a:r>
              <a:rPr lang="en-US" dirty="0" smtClean="0"/>
              <a:t>detection</a:t>
            </a:r>
          </a:p>
          <a:p>
            <a:pPr marL="285750" indent="-285750" algn="just">
              <a:lnSpc>
                <a:spcPct val="150000"/>
              </a:lnSpc>
              <a:buFont typeface="Wingdings" panose="05000000000000000000" pitchFamily="2" charset="2"/>
              <a:buChar char="Ø"/>
            </a:pPr>
            <a:r>
              <a:rPr lang="en-US" dirty="0"/>
              <a:t>Data Mining Financial </a:t>
            </a:r>
            <a:r>
              <a:rPr lang="en-US" dirty="0" smtClean="0"/>
              <a:t>Banking</a:t>
            </a:r>
            <a:endParaRPr lang="en-US" dirty="0"/>
          </a:p>
        </p:txBody>
      </p:sp>
    </p:spTree>
    <p:extLst>
      <p:ext uri="{BB962C8B-B14F-4D97-AF65-F5344CB8AC3E}">
        <p14:creationId xmlns:p14="http://schemas.microsoft.com/office/powerpoint/2010/main" val="12014954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841F46-463F-B645-A763-BB16367CBAF6}"/>
              </a:ext>
            </a:extLst>
          </p:cNvPr>
          <p:cNvSpPr txBox="1"/>
          <p:nvPr/>
        </p:nvSpPr>
        <p:spPr>
          <a:xfrm>
            <a:off x="472608" y="606175"/>
            <a:ext cx="9123675" cy="646331"/>
          </a:xfrm>
          <a:prstGeom prst="rect">
            <a:avLst/>
          </a:prstGeom>
          <a:noFill/>
        </p:spPr>
        <p:txBody>
          <a:bodyPr wrap="square" rtlCol="0">
            <a:spAutoFit/>
          </a:bodyPr>
          <a:lstStyle/>
          <a:p>
            <a:r>
              <a:rPr lang="en-US" sz="3600" dirty="0"/>
              <a:t>Challenges of Implementation in Data mining</a:t>
            </a:r>
          </a:p>
        </p:txBody>
      </p:sp>
      <p:sp>
        <p:nvSpPr>
          <p:cNvPr id="5" name="TextBox 4">
            <a:extLst>
              <a:ext uri="{FF2B5EF4-FFF2-40B4-BE49-F238E27FC236}">
                <a16:creationId xmlns:a16="http://schemas.microsoft.com/office/drawing/2014/main" id="{63DE3C00-1723-5D47-AA14-2CBA666859BB}"/>
              </a:ext>
            </a:extLst>
          </p:cNvPr>
          <p:cNvSpPr txBox="1"/>
          <p:nvPr/>
        </p:nvSpPr>
        <p:spPr>
          <a:xfrm>
            <a:off x="472609" y="1669161"/>
            <a:ext cx="10820401" cy="300082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dirty="0"/>
              <a:t>Incomplete and noisy </a:t>
            </a:r>
            <a:r>
              <a:rPr lang="en-US" dirty="0" smtClean="0"/>
              <a:t>data</a:t>
            </a:r>
          </a:p>
          <a:p>
            <a:pPr marL="285750" indent="-285750" algn="just">
              <a:lnSpc>
                <a:spcPct val="150000"/>
              </a:lnSpc>
              <a:buFont typeface="Wingdings" panose="05000000000000000000" pitchFamily="2" charset="2"/>
              <a:buChar char="Ø"/>
            </a:pPr>
            <a:r>
              <a:rPr lang="en-US" dirty="0"/>
              <a:t>Data </a:t>
            </a:r>
            <a:r>
              <a:rPr lang="en-US" dirty="0" smtClean="0"/>
              <a:t>Distribution</a:t>
            </a:r>
          </a:p>
          <a:p>
            <a:pPr marL="285750" indent="-285750" algn="just">
              <a:lnSpc>
                <a:spcPct val="150000"/>
              </a:lnSpc>
              <a:buFont typeface="Wingdings" panose="05000000000000000000" pitchFamily="2" charset="2"/>
              <a:buChar char="Ø"/>
            </a:pPr>
            <a:r>
              <a:rPr lang="en-US" dirty="0"/>
              <a:t>Complex </a:t>
            </a:r>
            <a:r>
              <a:rPr lang="en-US" dirty="0" smtClean="0"/>
              <a:t>Data</a:t>
            </a:r>
          </a:p>
          <a:p>
            <a:pPr marL="285750" indent="-285750" algn="just">
              <a:lnSpc>
                <a:spcPct val="150000"/>
              </a:lnSpc>
              <a:buFont typeface="Wingdings" panose="05000000000000000000" pitchFamily="2" charset="2"/>
              <a:buChar char="Ø"/>
            </a:pPr>
            <a:r>
              <a:rPr lang="en-US" dirty="0" smtClean="0"/>
              <a:t>Performance</a:t>
            </a:r>
          </a:p>
          <a:p>
            <a:pPr marL="285750" indent="-285750" algn="just">
              <a:lnSpc>
                <a:spcPct val="150000"/>
              </a:lnSpc>
              <a:buFont typeface="Wingdings" panose="05000000000000000000" pitchFamily="2" charset="2"/>
              <a:buChar char="Ø"/>
            </a:pPr>
            <a:r>
              <a:rPr lang="en-US" dirty="0"/>
              <a:t>Data Privacy and </a:t>
            </a:r>
            <a:r>
              <a:rPr lang="en-US" dirty="0" smtClean="0"/>
              <a:t>Security</a:t>
            </a:r>
          </a:p>
          <a:p>
            <a:pPr marL="285750" indent="-285750" algn="just">
              <a:lnSpc>
                <a:spcPct val="150000"/>
              </a:lnSpc>
              <a:buFont typeface="Wingdings" panose="05000000000000000000" pitchFamily="2" charset="2"/>
              <a:buChar char="Ø"/>
            </a:pPr>
            <a:r>
              <a:rPr lang="en-US" dirty="0"/>
              <a:t>Data </a:t>
            </a:r>
            <a:r>
              <a:rPr lang="en-US" dirty="0" smtClean="0"/>
              <a:t>Visualization</a:t>
            </a:r>
          </a:p>
          <a:p>
            <a:pPr algn="just">
              <a:lnSpc>
                <a:spcPct val="150000"/>
              </a:lnSpc>
            </a:pPr>
            <a:endParaRPr lang="en-US" dirty="0"/>
          </a:p>
        </p:txBody>
      </p:sp>
    </p:spTree>
    <p:extLst>
      <p:ext uri="{BB962C8B-B14F-4D97-AF65-F5344CB8AC3E}">
        <p14:creationId xmlns:p14="http://schemas.microsoft.com/office/powerpoint/2010/main" val="2068832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841F46-463F-B645-A763-BB16367CBAF6}"/>
              </a:ext>
            </a:extLst>
          </p:cNvPr>
          <p:cNvSpPr txBox="1"/>
          <p:nvPr/>
        </p:nvSpPr>
        <p:spPr>
          <a:xfrm>
            <a:off x="472609" y="606175"/>
            <a:ext cx="5342563" cy="646331"/>
          </a:xfrm>
          <a:prstGeom prst="rect">
            <a:avLst/>
          </a:prstGeom>
          <a:noFill/>
        </p:spPr>
        <p:txBody>
          <a:bodyPr wrap="square" rtlCol="0">
            <a:spAutoFit/>
          </a:bodyPr>
          <a:lstStyle/>
          <a:p>
            <a:r>
              <a:rPr lang="en-US" sz="3600" dirty="0" smtClean="0"/>
              <a:t>Data Mining Process</a:t>
            </a:r>
            <a:endParaRPr lang="en-US" sz="3600" dirty="0"/>
          </a:p>
        </p:txBody>
      </p:sp>
      <p:sp>
        <p:nvSpPr>
          <p:cNvPr id="5" name="TextBox 4">
            <a:extLst>
              <a:ext uri="{FF2B5EF4-FFF2-40B4-BE49-F238E27FC236}">
                <a16:creationId xmlns:a16="http://schemas.microsoft.com/office/drawing/2014/main" id="{63DE3C00-1723-5D47-AA14-2CBA666859BB}"/>
              </a:ext>
            </a:extLst>
          </p:cNvPr>
          <p:cNvSpPr txBox="1"/>
          <p:nvPr/>
        </p:nvSpPr>
        <p:spPr>
          <a:xfrm>
            <a:off x="472609" y="1669161"/>
            <a:ext cx="10820401" cy="1754326"/>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Many different sectors are taking advantage of data mining to boost their business efficiency, including manufacturing, chemical, marketing, aerospace, etc. Therefore, the need for a conventional data mining process improved effectively. </a:t>
            </a:r>
            <a:endParaRPr lang="en-US" dirty="0" smtClean="0"/>
          </a:p>
          <a:p>
            <a:pPr marL="285750" indent="-285750" algn="just">
              <a:buFont typeface="Wingdings" panose="05000000000000000000" pitchFamily="2" charset="2"/>
              <a:buChar char="Ø"/>
            </a:pPr>
            <a:r>
              <a:rPr lang="en-US" dirty="0"/>
              <a:t>Data mining is described as a process of finding hidden precious data by evaluating the huge quantity of information stored in data warehouses, using multiple data mining techniques such as Artificial Intelligence (AI), Machine learning and statistics.</a:t>
            </a:r>
            <a:endParaRPr lang="en-US" sz="1200" dirty="0"/>
          </a:p>
        </p:txBody>
      </p:sp>
    </p:spTree>
    <p:extLst>
      <p:ext uri="{BB962C8B-B14F-4D97-AF65-F5344CB8AC3E}">
        <p14:creationId xmlns:p14="http://schemas.microsoft.com/office/powerpoint/2010/main" val="32265950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2682</TotalTime>
  <Words>740</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Nilav Mazumdar</dc:creator>
  <cp:lastModifiedBy>Shiv Naresh Shivhare</cp:lastModifiedBy>
  <cp:revision>133</cp:revision>
  <dcterms:created xsi:type="dcterms:W3CDTF">2019-11-28T10:40:03Z</dcterms:created>
  <dcterms:modified xsi:type="dcterms:W3CDTF">2022-02-01T09:09:43Z</dcterms:modified>
</cp:coreProperties>
</file>