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68" r:id="rId2"/>
    <p:sldId id="269" r:id="rId3"/>
    <p:sldId id="270" r:id="rId4"/>
    <p:sldId id="272" r:id="rId5"/>
    <p:sldId id="273" r:id="rId6"/>
    <p:sldId id="274" r:id="rId7"/>
    <p:sldId id="275" r:id="rId8"/>
    <p:sldId id="276" r:id="rId9"/>
    <p:sldId id="277"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E"/>
    <a:srgbClr val="FF9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73953" autoAdjust="0"/>
  </p:normalViewPr>
  <p:slideViewPr>
    <p:cSldViewPr snapToGrid="0">
      <p:cViewPr varScale="1">
        <p:scale>
          <a:sx n="51" d="100"/>
          <a:sy n="51" d="100"/>
        </p:scale>
        <p:origin x="1484" y="3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13-01-2022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Tabulating era (1890s - 1940s): </a:t>
            </a:r>
            <a:r>
              <a:rPr lang="en-US" dirty="0" smtClean="0"/>
              <a:t>The first era of computing consisted of single-purpose electromechanical systems that counted, using punched cards to input and store data, and to eventually instruct the machine what to do. These tabulation machines were essentially calculators designed to count and summarize information and they did it really well but were ultimately </a:t>
            </a:r>
            <a:r>
              <a:rPr lang="en-US" i="1" dirty="0" smtClean="0"/>
              <a:t>limited to a single task</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i="0" u="none" strike="noStrike" kern="1200" baseline="0" dirty="0" smtClean="0">
                <a:solidFill>
                  <a:schemeClr val="tx1"/>
                </a:solidFill>
                <a:latin typeface="+mn-lt"/>
                <a:ea typeface="+mn-ea"/>
                <a:cs typeface="+mn-cs"/>
              </a:rPr>
              <a:t>Programming era (1950s - present): </a:t>
            </a:r>
            <a:r>
              <a:rPr lang="en-US" sz="1200" b="0" i="0" u="none" strike="noStrike" kern="1200" baseline="0" dirty="0" smtClean="0">
                <a:solidFill>
                  <a:schemeClr val="tx1"/>
                </a:solidFill>
                <a:latin typeface="+mn-lt"/>
                <a:ea typeface="+mn-ea"/>
                <a:cs typeface="+mn-cs"/>
              </a:rPr>
              <a:t>The programmable computing era begins. The big change is the introduction of general purpose computing systems that are programmable: they can be reprogrammed to perform different tasks and solve multiple problems in business and society. But ultimately, they must be programmed and are still somewhat constrained in the interaction with human beings.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Cognitive era (2011 - future):  </a:t>
            </a:r>
            <a:r>
              <a:rPr lang="en-US" sz="1200" b="0" i="0" u="none" strike="noStrike" kern="1200" baseline="0" dirty="0" smtClean="0">
                <a:solidFill>
                  <a:schemeClr val="tx1"/>
                </a:solidFill>
                <a:latin typeface="+mn-lt"/>
                <a:ea typeface="+mn-ea"/>
                <a:cs typeface="+mn-cs"/>
              </a:rPr>
              <a:t>As </a:t>
            </a:r>
            <a:r>
              <a:rPr lang="en-US" sz="1200" b="0" i="0" u="none" strike="noStrike" kern="1200" baseline="0" dirty="0" err="1" smtClean="0">
                <a:solidFill>
                  <a:schemeClr val="tx1"/>
                </a:solidFill>
                <a:latin typeface="+mn-lt"/>
                <a:ea typeface="+mn-ea"/>
                <a:cs typeface="+mn-cs"/>
              </a:rPr>
              <a:t>Licklider</a:t>
            </a:r>
            <a:r>
              <a:rPr lang="en-US" sz="1200" b="0" i="0" u="none" strike="noStrike" kern="1200" baseline="0" dirty="0" smtClean="0">
                <a:solidFill>
                  <a:schemeClr val="tx1"/>
                </a:solidFill>
                <a:latin typeface="+mn-lt"/>
                <a:ea typeface="+mn-ea"/>
                <a:cs typeface="+mn-cs"/>
              </a:rPr>
              <a:t> predicted, cognitive computing is a necessary and natural evolution of programmable computing. Cognitive computing systems are meant to </a:t>
            </a:r>
            <a:r>
              <a:rPr lang="en-US" sz="1200" b="0" i="1" u="none" strike="noStrike" kern="1200" baseline="0" dirty="0" smtClean="0">
                <a:solidFill>
                  <a:schemeClr val="tx1"/>
                </a:solidFill>
                <a:latin typeface="+mn-lt"/>
                <a:ea typeface="+mn-ea"/>
                <a:cs typeface="+mn-cs"/>
              </a:rPr>
              <a:t>extend the boundaries of human cognition</a:t>
            </a:r>
            <a:r>
              <a:rPr lang="en-US" sz="1200" b="0" i="0" u="none" strike="noStrike" kern="1200" baseline="0" dirty="0" smtClean="0">
                <a:solidFill>
                  <a:schemeClr val="tx1"/>
                </a:solidFill>
                <a:latin typeface="+mn-lt"/>
                <a:ea typeface="+mn-ea"/>
                <a:cs typeface="+mn-cs"/>
              </a:rPr>
              <a:t>. Cognitive computing technologies are not about replacing or necessarily even replicating the way that the human brain works; they are about extending the capabilities of the human brain. Humans excel at reasoning, deep thinking, and solving complex problems. But the human ability to read, analyze, and process huge volumes of data, both structured and unstructured, is quite poor. That, of course, is the strength of the computer system. The first role of a cognitive computing system is to combine strengths of human and machine into a collaborative situation.</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8BC4850-42AB-4500-938F-389090C71748}" type="slidenum">
              <a:rPr lang="en-IN" smtClean="0"/>
              <a:t>4</a:t>
            </a:fld>
            <a:endParaRPr lang="en-IN"/>
          </a:p>
        </p:txBody>
      </p:sp>
    </p:spTree>
    <p:extLst>
      <p:ext uri="{BB962C8B-B14F-4D97-AF65-F5344CB8AC3E}">
        <p14:creationId xmlns:p14="http://schemas.microsoft.com/office/powerpoint/2010/main" val="121876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Cognition:  </a:t>
            </a:r>
            <a:r>
              <a:rPr lang="en-US" sz="1200" b="0" i="0" u="none" strike="noStrike" kern="1200" baseline="0" dirty="0" smtClean="0">
                <a:solidFill>
                  <a:schemeClr val="tx1"/>
                </a:solidFill>
                <a:latin typeface="+mn-lt"/>
                <a:ea typeface="+mn-ea"/>
                <a:cs typeface="+mn-cs"/>
              </a:rPr>
              <a:t>Cognition, the “act of thinking,” is the mental process of acquiring understanding through thought and personal or shared experiences. Brain-based skills are part of every human action and are essential in carrying out any task, from the simplest to the most difficult. Tasks include human senses (hearing, touch, smell, sight, taste, and even extra-sensory perception), learning, remembering, motor skills, language, empathy, social skills, and problem solving capabilities.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AI: </a:t>
            </a:r>
            <a:r>
              <a:rPr lang="en-US" sz="1200" b="0" i="0" u="none" strike="noStrike" kern="1200" baseline="0" dirty="0" smtClean="0">
                <a:solidFill>
                  <a:schemeClr val="tx1"/>
                </a:solidFill>
                <a:latin typeface="+mn-lt"/>
                <a:ea typeface="+mn-ea"/>
                <a:cs typeface="+mn-cs"/>
              </a:rPr>
              <a:t>AI research uses techniques from many fields, such as computer science, philosophy, linguistics, economics, speech recognition, and psychology, which are manifested in</a:t>
            </a:r>
          </a:p>
          <a:p>
            <a:r>
              <a:rPr lang="en-US" sz="1200" b="0" i="0" u="none" strike="noStrike" kern="1200" baseline="0" dirty="0" smtClean="0">
                <a:solidFill>
                  <a:schemeClr val="tx1"/>
                </a:solidFill>
                <a:latin typeface="+mn-lt"/>
                <a:ea typeface="+mn-ea"/>
                <a:cs typeface="+mn-cs"/>
              </a:rPr>
              <a:t>applications, such as control systems, natural language processing, facial recognition, speech recognition, analytics, pattern matching, data mining, and logistics.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Cognitive Computing: </a:t>
            </a:r>
            <a:r>
              <a:rPr lang="en-US" sz="1200" b="0" i="0" u="none" strike="noStrike" kern="1200" baseline="0" dirty="0" smtClean="0">
                <a:solidFill>
                  <a:schemeClr val="tx1"/>
                </a:solidFill>
                <a:latin typeface="+mn-lt"/>
                <a:ea typeface="+mn-ea"/>
                <a:cs typeface="+mn-cs"/>
              </a:rPr>
              <a:t>Cognitive computing is among the </a:t>
            </a:r>
            <a:r>
              <a:rPr lang="en-US" sz="1200" b="0" i="0" u="none" strike="noStrike" kern="1200" baseline="0" dirty="0" err="1" smtClean="0">
                <a:solidFill>
                  <a:schemeClr val="tx1"/>
                </a:solidFill>
                <a:latin typeface="+mn-lt"/>
                <a:ea typeface="+mn-ea"/>
                <a:cs typeface="+mn-cs"/>
              </a:rPr>
              <a:t>subdisciplines</a:t>
            </a:r>
            <a:r>
              <a:rPr lang="en-US" sz="1200" b="0" i="0" u="none" strike="noStrike" kern="1200" baseline="0" dirty="0" smtClean="0">
                <a:solidFill>
                  <a:schemeClr val="tx1"/>
                </a:solidFill>
                <a:latin typeface="+mn-lt"/>
                <a:ea typeface="+mn-ea"/>
                <a:cs typeface="+mn-cs"/>
              </a:rPr>
              <a:t> that shape AI. It is about putting together a system that combines the best of human and machine capabilities. Cognitive systems use techniques, such as machine learning, data mining, natural language processing, and pattern matching to mimic how a human brain works. Such systems are ideal to interact with an increasingly complex world.</a:t>
            </a:r>
            <a:endParaRPr lang="en-US" b="1" dirty="0"/>
          </a:p>
        </p:txBody>
      </p:sp>
      <p:sp>
        <p:nvSpPr>
          <p:cNvPr id="4" name="Slide Number Placeholder 3"/>
          <p:cNvSpPr>
            <a:spLocks noGrp="1"/>
          </p:cNvSpPr>
          <p:nvPr>
            <p:ph type="sldNum" sz="quarter" idx="10"/>
          </p:nvPr>
        </p:nvSpPr>
        <p:spPr/>
        <p:txBody>
          <a:bodyPr/>
          <a:lstStyle/>
          <a:p>
            <a:fld id="{B8BC4850-42AB-4500-938F-389090C71748}" type="slidenum">
              <a:rPr lang="en-IN" smtClean="0"/>
              <a:t>6</a:t>
            </a:fld>
            <a:endParaRPr lang="en-IN"/>
          </a:p>
        </p:txBody>
      </p:sp>
    </p:spTree>
    <p:extLst>
      <p:ext uri="{BB962C8B-B14F-4D97-AF65-F5344CB8AC3E}">
        <p14:creationId xmlns:p14="http://schemas.microsoft.com/office/powerpoint/2010/main" val="395294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AutoNum type="arabicPeriod"/>
            </a:pPr>
            <a:r>
              <a:rPr lang="en-US" b="1" i="1" dirty="0" smtClean="0"/>
              <a:t>Expand the boundaries of human cognition</a:t>
            </a:r>
            <a:r>
              <a:rPr lang="en-US" i="1" dirty="0" smtClean="0"/>
              <a:t> </a:t>
            </a:r>
            <a:r>
              <a:rPr lang="en-US" dirty="0" smtClean="0"/>
              <a:t>rather than replace or replicate the way the human brain works. Humans excel at thinking deeply and solving complex problems, however our ability to read, analyze, and process huge volumes of data is poor. Reading, analyzing, and leveraging huge volumes of data is the strength of computer systems. A key element of a cognitive system is to </a:t>
            </a:r>
            <a:r>
              <a:rPr lang="en-US" i="1" dirty="0" smtClean="0"/>
              <a:t>combine those two strengths (human and computer) into a collaborative solution</a:t>
            </a:r>
            <a:r>
              <a:rPr lang="en-US" dirty="0" smtClean="0"/>
              <a:t>.</a:t>
            </a:r>
          </a:p>
          <a:p>
            <a:r>
              <a:rPr lang="en-US" b="1" i="1" dirty="0" smtClean="0"/>
              <a:t>2. A more natural interaction between computers and humans</a:t>
            </a:r>
            <a:r>
              <a:rPr lang="en-US" b="1" dirty="0" smtClean="0"/>
              <a:t>: </a:t>
            </a:r>
            <a:r>
              <a:rPr lang="en-US" sz="1200" b="0" i="0" u="none" strike="noStrike" kern="1200" baseline="0" dirty="0" smtClean="0">
                <a:solidFill>
                  <a:schemeClr val="tx1"/>
                </a:solidFill>
                <a:latin typeface="+mn-lt"/>
                <a:ea typeface="+mn-ea"/>
                <a:cs typeface="+mn-cs"/>
              </a:rPr>
              <a:t>Until recently, to interact with computers, humans had to adapt the way they work to the computer interface, which was often rigid and inflexible. Cognitive systems provide a much more natural engagement between the computer and the human.</a:t>
            </a:r>
          </a:p>
          <a:p>
            <a:r>
              <a:rPr lang="en-US" sz="1200" b="0" i="0" u="none" strike="noStrike" kern="1200" baseline="0" dirty="0" smtClean="0">
                <a:solidFill>
                  <a:schemeClr val="tx1"/>
                </a:solidFill>
                <a:latin typeface="+mn-lt"/>
                <a:ea typeface="+mn-ea"/>
                <a:cs typeface="+mn-cs"/>
              </a:rPr>
              <a:t>Speech recognition, for example, enables the human to interact with the computer by using voice commands.</a:t>
            </a:r>
          </a:p>
          <a:p>
            <a:r>
              <a:rPr lang="en-US" sz="1200" b="1" i="0" u="none" strike="noStrike" kern="1200" baseline="0" dirty="0" smtClean="0">
                <a:solidFill>
                  <a:schemeClr val="tx1"/>
                </a:solidFill>
                <a:latin typeface="+mn-lt"/>
                <a:ea typeface="+mn-ea"/>
                <a:cs typeface="+mn-cs"/>
              </a:rPr>
              <a:t>3. A third key element of cognitive systems is the </a:t>
            </a:r>
            <a:r>
              <a:rPr lang="en-US" sz="1200" b="1" i="1" u="none" strike="noStrike" kern="1200" baseline="0" dirty="0" smtClean="0">
                <a:solidFill>
                  <a:schemeClr val="tx1"/>
                </a:solidFill>
                <a:latin typeface="+mn-lt"/>
                <a:ea typeface="+mn-ea"/>
                <a:cs typeface="+mn-cs"/>
              </a:rPr>
              <a:t>use of learning, specifically machine learning</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Machine learning has been pursued for a long time and cognitive systems must go beyond the core foundations of machine learning.</a:t>
            </a:r>
          </a:p>
          <a:p>
            <a:r>
              <a:rPr lang="en-US" sz="1200" b="1" i="0" u="none" strike="noStrike" kern="1200" baseline="0" dirty="0" smtClean="0">
                <a:solidFill>
                  <a:schemeClr val="tx1"/>
                </a:solidFill>
                <a:latin typeface="+mn-lt"/>
                <a:ea typeface="+mn-ea"/>
                <a:cs typeface="+mn-cs"/>
              </a:rPr>
              <a:t>4. The intent is to broaden the potential for learning and the ability of a to </a:t>
            </a:r>
            <a:r>
              <a:rPr lang="en-US" sz="1200" b="1" i="1" u="none" strike="noStrike" kern="1200" baseline="0" dirty="0" smtClean="0">
                <a:solidFill>
                  <a:schemeClr val="tx1"/>
                </a:solidFill>
                <a:latin typeface="+mn-lt"/>
                <a:ea typeface="+mn-ea"/>
                <a:cs typeface="+mn-cs"/>
              </a:rPr>
              <a:t>adapt over time with use</a:t>
            </a:r>
            <a:r>
              <a:rPr lang="en-US" sz="1200" b="0" i="0" u="none" strike="noStrike" kern="1200" baseline="0" dirty="0" smtClean="0">
                <a:solidFill>
                  <a:schemeClr val="tx1"/>
                </a:solidFill>
                <a:latin typeface="+mn-lt"/>
                <a:ea typeface="+mn-ea"/>
                <a:cs typeface="+mn-cs"/>
              </a:rPr>
              <a:t>, which is a fourth key element of cognitive systems. So as you use these applications, a feedback mechanism captures the results of that interaction and the system must learn from the resulting interaction and evolve automatically over time, improving its performance.</a:t>
            </a:r>
            <a:endParaRPr lang="en-US" b="1" dirty="0"/>
          </a:p>
        </p:txBody>
      </p:sp>
      <p:sp>
        <p:nvSpPr>
          <p:cNvPr id="4" name="Slide Number Placeholder 3"/>
          <p:cNvSpPr>
            <a:spLocks noGrp="1"/>
          </p:cNvSpPr>
          <p:nvPr>
            <p:ph type="sldNum" sz="quarter" idx="10"/>
          </p:nvPr>
        </p:nvSpPr>
        <p:spPr/>
        <p:txBody>
          <a:bodyPr/>
          <a:lstStyle/>
          <a:p>
            <a:fld id="{B8BC4850-42AB-4500-938F-389090C71748}" type="slidenum">
              <a:rPr lang="en-IN" smtClean="0"/>
              <a:t>7</a:t>
            </a:fld>
            <a:endParaRPr lang="en-IN"/>
          </a:p>
        </p:txBody>
      </p:sp>
    </p:spTree>
    <p:extLst>
      <p:ext uri="{BB962C8B-B14F-4D97-AF65-F5344CB8AC3E}">
        <p14:creationId xmlns:p14="http://schemas.microsoft.com/office/powerpoint/2010/main" val="2272132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AutoNum type="arabicPeriod"/>
            </a:pPr>
            <a:endParaRPr lang="en-US" b="1" dirty="0"/>
          </a:p>
        </p:txBody>
      </p:sp>
      <p:sp>
        <p:nvSpPr>
          <p:cNvPr id="4" name="Slide Number Placeholder 3"/>
          <p:cNvSpPr>
            <a:spLocks noGrp="1"/>
          </p:cNvSpPr>
          <p:nvPr>
            <p:ph type="sldNum" sz="quarter" idx="10"/>
          </p:nvPr>
        </p:nvSpPr>
        <p:spPr/>
        <p:txBody>
          <a:bodyPr/>
          <a:lstStyle/>
          <a:p>
            <a:fld id="{B8BC4850-42AB-4500-938F-389090C71748}" type="slidenum">
              <a:rPr lang="en-IN" smtClean="0"/>
              <a:t>8</a:t>
            </a:fld>
            <a:endParaRPr lang="en-IN"/>
          </a:p>
        </p:txBody>
      </p:sp>
    </p:spTree>
    <p:extLst>
      <p:ext uri="{BB962C8B-B14F-4D97-AF65-F5344CB8AC3E}">
        <p14:creationId xmlns:p14="http://schemas.microsoft.com/office/powerpoint/2010/main" val="3616585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AutoNum type="arabicPeriod"/>
            </a:pPr>
            <a:endParaRPr lang="en-US" b="1" dirty="0"/>
          </a:p>
        </p:txBody>
      </p:sp>
      <p:sp>
        <p:nvSpPr>
          <p:cNvPr id="4" name="Slide Number Placeholder 3"/>
          <p:cNvSpPr>
            <a:spLocks noGrp="1"/>
          </p:cNvSpPr>
          <p:nvPr>
            <p:ph type="sldNum" sz="quarter" idx="10"/>
          </p:nvPr>
        </p:nvSpPr>
        <p:spPr/>
        <p:txBody>
          <a:bodyPr/>
          <a:lstStyle/>
          <a:p>
            <a:fld id="{B8BC4850-42AB-4500-938F-389090C71748}" type="slidenum">
              <a:rPr lang="en-IN" smtClean="0"/>
              <a:t>9</a:t>
            </a:fld>
            <a:endParaRPr lang="en-IN"/>
          </a:p>
        </p:txBody>
      </p:sp>
    </p:spTree>
    <p:extLst>
      <p:ext uri="{BB962C8B-B14F-4D97-AF65-F5344CB8AC3E}">
        <p14:creationId xmlns:p14="http://schemas.microsoft.com/office/powerpoint/2010/main" val="307788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3259E9-87FC-482C-9001-1CC41D83A1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2932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259E9-87FC-482C-9001-1CC41D83A1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84759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7478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3259E9-87FC-482C-9001-1CC41D83A1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9129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3259E9-87FC-482C-9001-1CC41D83A16B}"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71375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3259E9-87FC-482C-9001-1CC41D83A16B}"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6345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259E9-87FC-482C-9001-1CC41D83A16B}"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30794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5063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3259E9-87FC-482C-9001-1CC41D83A1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034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3259E9-87FC-482C-9001-1CC41D83A16B}" type="datetimeFigureOut">
              <a:rPr lang="en-US" smtClean="0"/>
              <a:t>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192148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uilding that has a sign on the side of a road&#10;&#10;Description automatically generated">
            <a:extLst>
              <a:ext uri="{FF2B5EF4-FFF2-40B4-BE49-F238E27FC236}">
                <a16:creationId xmlns:a16="http://schemas.microsoft.com/office/drawing/2014/main" id="{A55EC965-FE25-AD40-A8BC-8CB2F4F46D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87410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532133" y="2719600"/>
            <a:ext cx="5127733" cy="1418800"/>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54111" y="2661007"/>
            <a:ext cx="11866653" cy="707886"/>
          </a:xfrm>
          <a:prstGeom prst="rect">
            <a:avLst/>
          </a:prstGeom>
          <a:noFill/>
        </p:spPr>
        <p:txBody>
          <a:bodyPr wrap="square" rtlCol="0">
            <a:spAutoFit/>
          </a:bodyPr>
          <a:lstStyle/>
          <a:p>
            <a:pPr algn="ctr"/>
            <a:r>
              <a:rPr lang="en-US" sz="4000" dirty="0" smtClean="0"/>
              <a:t>Cognitive </a:t>
            </a:r>
            <a:r>
              <a:rPr lang="en-US" sz="4000" dirty="0" smtClean="0"/>
              <a:t>Computing</a:t>
            </a:r>
            <a:endParaRPr lang="en-US" sz="4000" dirty="0"/>
          </a:p>
        </p:txBody>
      </p:sp>
    </p:spTree>
    <p:extLst>
      <p:ext uri="{BB962C8B-B14F-4D97-AF65-F5344CB8AC3E}">
        <p14:creationId xmlns:p14="http://schemas.microsoft.com/office/powerpoint/2010/main" val="164456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smtClean="0"/>
              <a:t>Cognitive Computing</a:t>
            </a:r>
            <a:endParaRPr lang="en-US" sz="3600" dirty="0"/>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16643"/>
            <a:ext cx="1082040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explosion of data, mainly unstructured data, over the past few years led to </a:t>
            </a:r>
            <a:r>
              <a:rPr lang="en-US" dirty="0" smtClean="0"/>
              <a:t>the development </a:t>
            </a:r>
            <a:r>
              <a:rPr lang="en-US" dirty="0"/>
              <a:t>of a new type of computer system known as a </a:t>
            </a:r>
            <a:r>
              <a:rPr lang="en-US" i="1" dirty="0"/>
              <a:t>cognitive system</a:t>
            </a:r>
            <a:r>
              <a:rPr lang="en-US" dirty="0"/>
              <a:t>. </a:t>
            </a:r>
            <a:endParaRPr lang="en-US" dirty="0" smtClean="0"/>
          </a:p>
          <a:p>
            <a:pPr marL="285750" indent="-285750" algn="just">
              <a:buFont typeface="Arial" panose="020B0604020202020204" pitchFamily="34" charset="0"/>
              <a:buChar char="•"/>
            </a:pPr>
            <a:r>
              <a:rPr lang="en-US" dirty="0" smtClean="0"/>
              <a:t>Unlike the programmable computers that preceded it, the focus of cognitive systems is not about doing fast </a:t>
            </a:r>
            <a:r>
              <a:rPr lang="en-US" dirty="0"/>
              <a:t>calculations on large amounts of data through traditional computer programs. </a:t>
            </a:r>
            <a:endParaRPr lang="en-US" dirty="0" smtClean="0"/>
          </a:p>
          <a:p>
            <a:pPr marL="285750" indent="-285750" algn="just">
              <a:buFont typeface="Arial" panose="020B0604020202020204" pitchFamily="34" charset="0"/>
              <a:buChar char="•"/>
            </a:pPr>
            <a:r>
              <a:rPr lang="en-US" dirty="0" smtClean="0"/>
              <a:t>Cognitive</a:t>
            </a:r>
            <a:r>
              <a:rPr lang="en-US" dirty="0"/>
              <a:t> </a:t>
            </a:r>
            <a:r>
              <a:rPr lang="en-US" dirty="0" smtClean="0"/>
              <a:t>systems </a:t>
            </a:r>
            <a:r>
              <a:rPr lang="en-US" dirty="0"/>
              <a:t>are about exploring the data, finding new correlations, and new context in that </a:t>
            </a:r>
            <a:r>
              <a:rPr lang="en-US" dirty="0" smtClean="0"/>
              <a:t>data to </a:t>
            </a:r>
            <a:r>
              <a:rPr lang="en-US" dirty="0"/>
              <a:t>provide new solutions. </a:t>
            </a:r>
            <a:endParaRPr lang="en-US" dirty="0" smtClean="0"/>
          </a:p>
          <a:p>
            <a:pPr marL="285750" indent="-285750" algn="just">
              <a:buFont typeface="Arial" panose="020B0604020202020204" pitchFamily="34" charset="0"/>
              <a:buChar char="•"/>
            </a:pPr>
            <a:r>
              <a:rPr lang="en-US" dirty="0" smtClean="0"/>
              <a:t>Cognitive </a:t>
            </a:r>
            <a:r>
              <a:rPr lang="en-US" dirty="0"/>
              <a:t>systems aim at expanding the boundaries of </a:t>
            </a:r>
            <a:r>
              <a:rPr lang="en-US" dirty="0" smtClean="0"/>
              <a:t>human cognition </a:t>
            </a:r>
            <a:r>
              <a:rPr lang="en-US" dirty="0"/>
              <a:t>rather than replacing or replicating the way the human brain works.</a:t>
            </a:r>
          </a:p>
        </p:txBody>
      </p:sp>
    </p:spTree>
    <p:extLst>
      <p:ext uri="{BB962C8B-B14F-4D97-AF65-F5344CB8AC3E}">
        <p14:creationId xmlns:p14="http://schemas.microsoft.com/office/powerpoint/2010/main" val="3859716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5342563" cy="646331"/>
          </a:xfrm>
          <a:prstGeom prst="rect">
            <a:avLst/>
          </a:prstGeom>
          <a:noFill/>
        </p:spPr>
        <p:txBody>
          <a:bodyPr wrap="square" rtlCol="0">
            <a:spAutoFit/>
          </a:bodyPr>
          <a:lstStyle/>
          <a:p>
            <a:r>
              <a:rPr lang="en-US" sz="3600" dirty="0"/>
              <a:t>The eras of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361" y="1990035"/>
            <a:ext cx="7707619" cy="2475592"/>
          </a:xfrm>
          <a:prstGeom prst="rect">
            <a:avLst/>
          </a:prstGeom>
        </p:spPr>
      </p:pic>
    </p:spTree>
    <p:extLst>
      <p:ext uri="{BB962C8B-B14F-4D97-AF65-F5344CB8AC3E}">
        <p14:creationId xmlns:p14="http://schemas.microsoft.com/office/powerpoint/2010/main" val="154813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704740" cy="646331"/>
          </a:xfrm>
          <a:prstGeom prst="rect">
            <a:avLst/>
          </a:prstGeom>
          <a:noFill/>
        </p:spPr>
        <p:txBody>
          <a:bodyPr wrap="square" rtlCol="0">
            <a:spAutoFit/>
          </a:bodyPr>
          <a:lstStyle/>
          <a:p>
            <a:r>
              <a:rPr lang="en-US" sz="3600" dirty="0"/>
              <a:t>The future of computing is cognitive</a:t>
            </a:r>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81957"/>
            <a:ext cx="10820401" cy="2585323"/>
          </a:xfrm>
          <a:prstGeom prst="rect">
            <a:avLst/>
          </a:prstGeom>
          <a:noFill/>
        </p:spPr>
        <p:txBody>
          <a:bodyPr wrap="square" rtlCol="0">
            <a:spAutoFit/>
          </a:bodyPr>
          <a:lstStyle/>
          <a:p>
            <a:pPr algn="just"/>
            <a:r>
              <a:rPr lang="en-US" dirty="0"/>
              <a:t>When we as humans seek to understand something and to make a decision, we go </a:t>
            </a:r>
            <a:r>
              <a:rPr lang="en-US" dirty="0" smtClean="0"/>
              <a:t>through four </a:t>
            </a:r>
            <a:r>
              <a:rPr lang="en-US" dirty="0"/>
              <a:t>key steps</a:t>
            </a:r>
            <a:r>
              <a:rPr lang="en-US" dirty="0" smtClean="0"/>
              <a:t>:</a:t>
            </a:r>
          </a:p>
          <a:p>
            <a:pPr algn="just"/>
            <a:endParaRPr lang="en-US" dirty="0"/>
          </a:p>
          <a:p>
            <a:pPr algn="just"/>
            <a:r>
              <a:rPr lang="en-US" dirty="0"/>
              <a:t>1. </a:t>
            </a:r>
            <a:r>
              <a:rPr lang="en-US" i="1" dirty="0"/>
              <a:t>Observe </a:t>
            </a:r>
            <a:r>
              <a:rPr lang="en-US" dirty="0"/>
              <a:t>visible phenomena and bodies of evidence.</a:t>
            </a:r>
          </a:p>
          <a:p>
            <a:pPr algn="just"/>
            <a:r>
              <a:rPr lang="en-US" dirty="0"/>
              <a:t>2. </a:t>
            </a:r>
            <a:r>
              <a:rPr lang="en-US" i="1" dirty="0"/>
              <a:t>Interpret </a:t>
            </a:r>
            <a:r>
              <a:rPr lang="en-US" dirty="0"/>
              <a:t>what we see by drawing on what we know in order to generate hypotheses </a:t>
            </a:r>
            <a:r>
              <a:rPr lang="en-US" dirty="0" smtClean="0"/>
              <a:t>about it </a:t>
            </a:r>
            <a:r>
              <a:rPr lang="en-US" dirty="0"/>
              <a:t>means.</a:t>
            </a:r>
          </a:p>
          <a:p>
            <a:pPr algn="just"/>
            <a:r>
              <a:rPr lang="en-US" dirty="0"/>
              <a:t>3. </a:t>
            </a:r>
            <a:r>
              <a:rPr lang="en-US" i="1" dirty="0"/>
              <a:t>Evaluate </a:t>
            </a:r>
            <a:r>
              <a:rPr lang="en-US" dirty="0"/>
              <a:t>which hypotheses are right or wrong.</a:t>
            </a:r>
          </a:p>
          <a:p>
            <a:pPr algn="just"/>
            <a:r>
              <a:rPr lang="en-US" dirty="0"/>
              <a:t>4. </a:t>
            </a:r>
            <a:r>
              <a:rPr lang="en-US" i="1" dirty="0"/>
              <a:t>Decide </a:t>
            </a:r>
            <a:r>
              <a:rPr lang="en-US" dirty="0"/>
              <a:t>(choose) the option that seems best and act accordingly.</a:t>
            </a:r>
          </a:p>
          <a:p>
            <a:pPr algn="just"/>
            <a:endParaRPr lang="en-US" dirty="0" smtClean="0"/>
          </a:p>
          <a:p>
            <a:pPr algn="just"/>
            <a:r>
              <a:rPr lang="en-US" dirty="0" smtClean="0"/>
              <a:t>Just </a:t>
            </a:r>
            <a:r>
              <a:rPr lang="en-US" dirty="0"/>
              <a:t>as humans become experts by going through the process of observation, evaluation </a:t>
            </a:r>
            <a:r>
              <a:rPr lang="en-US" dirty="0" smtClean="0"/>
              <a:t>and decision-making</a:t>
            </a:r>
            <a:r>
              <a:rPr lang="en-US" dirty="0"/>
              <a:t>, cognitive systems use similar processes to reason about the </a:t>
            </a:r>
            <a:r>
              <a:rPr lang="en-US" dirty="0" smtClean="0"/>
              <a:t>information they </a:t>
            </a:r>
            <a:r>
              <a:rPr lang="en-US" dirty="0"/>
              <a:t>absorb.</a:t>
            </a:r>
          </a:p>
        </p:txBody>
      </p:sp>
    </p:spTree>
    <p:extLst>
      <p:ext uri="{BB962C8B-B14F-4D97-AF65-F5344CB8AC3E}">
        <p14:creationId xmlns:p14="http://schemas.microsoft.com/office/powerpoint/2010/main" val="3530297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704740" cy="646331"/>
          </a:xfrm>
          <a:prstGeom prst="rect">
            <a:avLst/>
          </a:prstGeom>
          <a:noFill/>
        </p:spPr>
        <p:txBody>
          <a:bodyPr wrap="square" rtlCol="0">
            <a:spAutoFit/>
          </a:bodyPr>
          <a:lstStyle/>
          <a:p>
            <a:r>
              <a:rPr lang="en-US" sz="3600" dirty="0"/>
              <a:t>Basic concepts</a:t>
            </a:r>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81957"/>
            <a:ext cx="10820401" cy="3970318"/>
          </a:xfrm>
          <a:prstGeom prst="rect">
            <a:avLst/>
          </a:prstGeom>
          <a:noFill/>
        </p:spPr>
        <p:txBody>
          <a:bodyPr wrap="square" rtlCol="0">
            <a:spAutoFit/>
          </a:bodyPr>
          <a:lstStyle/>
          <a:p>
            <a:pPr algn="just"/>
            <a:r>
              <a:rPr lang="en-US" b="1" dirty="0" smtClean="0"/>
              <a:t>Cognition:  </a:t>
            </a:r>
            <a:r>
              <a:rPr lang="en-US" dirty="0"/>
              <a:t>cognition is the process of acquiring knowledge through thoughts, </a:t>
            </a:r>
            <a:r>
              <a:rPr lang="en-US" dirty="0" smtClean="0"/>
              <a:t>experiences, and </a:t>
            </a:r>
            <a:r>
              <a:rPr lang="en-US" dirty="0"/>
              <a:t>senses. Cognitive processing helps us understand and interact with the world </a:t>
            </a:r>
            <a:r>
              <a:rPr lang="en-US" dirty="0" smtClean="0"/>
              <a:t>around us </a:t>
            </a:r>
            <a:r>
              <a:rPr lang="en-US" dirty="0"/>
              <a:t>from the basic to the complex</a:t>
            </a:r>
            <a:r>
              <a:rPr lang="en-US" dirty="0" smtClean="0"/>
              <a:t>.</a:t>
            </a:r>
          </a:p>
          <a:p>
            <a:pPr algn="just"/>
            <a:endParaRPr lang="en-US" dirty="0"/>
          </a:p>
          <a:p>
            <a:pPr algn="just"/>
            <a:r>
              <a:rPr lang="en-US" b="1" dirty="0"/>
              <a:t>Artificial Intelligence (AI</a:t>
            </a:r>
            <a:r>
              <a:rPr lang="en-US" b="1" dirty="0" smtClean="0"/>
              <a:t>): </a:t>
            </a:r>
            <a:r>
              <a:rPr lang="en-US" dirty="0"/>
              <a:t>The study and development of AI systems aim at building computer systems able </a:t>
            </a:r>
            <a:r>
              <a:rPr lang="en-US" dirty="0" smtClean="0"/>
              <a:t>to perform </a:t>
            </a:r>
            <a:r>
              <a:rPr lang="en-US" dirty="0"/>
              <a:t>tasks that normally require human intelligence. AI-based machines are </a:t>
            </a:r>
            <a:r>
              <a:rPr lang="en-US" dirty="0" smtClean="0"/>
              <a:t>intended to </a:t>
            </a:r>
            <a:r>
              <a:rPr lang="en-US" dirty="0"/>
              <a:t>perceive their environment and take actions that optimize their level of success</a:t>
            </a:r>
            <a:r>
              <a:rPr lang="en-US" dirty="0" smtClean="0"/>
              <a:t>.</a:t>
            </a:r>
          </a:p>
          <a:p>
            <a:pPr algn="just"/>
            <a:endParaRPr lang="en-US" b="1" dirty="0"/>
          </a:p>
          <a:p>
            <a:pPr algn="just"/>
            <a:r>
              <a:rPr lang="en-US" b="1" dirty="0"/>
              <a:t>Cognitive </a:t>
            </a:r>
            <a:r>
              <a:rPr lang="en-US" b="1" dirty="0" smtClean="0"/>
              <a:t>computing: </a:t>
            </a:r>
            <a:r>
              <a:rPr lang="en-US" dirty="0"/>
              <a:t>Humans are inherently capable of a set of skills that help us learn, discover, and </a:t>
            </a:r>
            <a:r>
              <a:rPr lang="en-US" dirty="0" smtClean="0"/>
              <a:t>make decisions</a:t>
            </a:r>
            <a:r>
              <a:rPr lang="en-US" dirty="0"/>
              <a:t>:</a:t>
            </a:r>
          </a:p>
          <a:p>
            <a:pPr algn="just"/>
            <a:r>
              <a:rPr lang="en-US" dirty="0"/>
              <a:t>– Humans can apply common sense, morals, and reason through dilemmas.</a:t>
            </a:r>
          </a:p>
          <a:p>
            <a:pPr algn="just"/>
            <a:r>
              <a:rPr lang="en-US" dirty="0"/>
              <a:t>– Humans can think of new ideas and make generalizations when essential clues </a:t>
            </a:r>
            <a:r>
              <a:rPr lang="en-US" dirty="0" smtClean="0"/>
              <a:t>and pieces </a:t>
            </a:r>
            <a:r>
              <a:rPr lang="en-US" dirty="0"/>
              <a:t>of information are missing.</a:t>
            </a:r>
          </a:p>
          <a:p>
            <a:pPr algn="just"/>
            <a:r>
              <a:rPr lang="en-US" dirty="0"/>
              <a:t>– But humans are restricted by the amount of time spent to learn, process, and </a:t>
            </a:r>
            <a:r>
              <a:rPr lang="en-US" dirty="0" smtClean="0"/>
              <a:t>absorb new </a:t>
            </a:r>
            <a:r>
              <a:rPr lang="en-US" dirty="0"/>
              <a:t>information, and limited by the unconscious biases we all possess that </a:t>
            </a:r>
            <a:r>
              <a:rPr lang="en-US" dirty="0" smtClean="0"/>
              <a:t>influence the </a:t>
            </a:r>
            <a:r>
              <a:rPr lang="en-US" dirty="0"/>
              <a:t>decisions we make.</a:t>
            </a:r>
            <a:endParaRPr lang="en-US" b="1" dirty="0"/>
          </a:p>
        </p:txBody>
      </p:sp>
    </p:spTree>
    <p:extLst>
      <p:ext uri="{BB962C8B-B14F-4D97-AF65-F5344CB8AC3E}">
        <p14:creationId xmlns:p14="http://schemas.microsoft.com/office/powerpoint/2010/main" val="3087224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704740" cy="646331"/>
          </a:xfrm>
          <a:prstGeom prst="rect">
            <a:avLst/>
          </a:prstGeom>
          <a:noFill/>
        </p:spPr>
        <p:txBody>
          <a:bodyPr wrap="square" rtlCol="0">
            <a:spAutoFit/>
          </a:bodyPr>
          <a:lstStyle/>
          <a:p>
            <a:r>
              <a:rPr lang="en-US" sz="3600" dirty="0"/>
              <a:t>Characteristics of cognitive systems</a:t>
            </a:r>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81957"/>
            <a:ext cx="10820401" cy="1711366"/>
          </a:xfrm>
          <a:prstGeom prst="rect">
            <a:avLst/>
          </a:prstGeom>
          <a:noFill/>
        </p:spPr>
        <p:txBody>
          <a:bodyPr wrap="square" rtlCol="0">
            <a:spAutoFit/>
          </a:bodyPr>
          <a:lstStyle/>
          <a:p>
            <a:pPr marL="342900" indent="-342900" algn="just">
              <a:lnSpc>
                <a:spcPct val="150000"/>
              </a:lnSpc>
              <a:buAutoNum type="arabicPeriod"/>
            </a:pPr>
            <a:r>
              <a:rPr lang="en-US" dirty="0" smtClean="0"/>
              <a:t>Expand </a:t>
            </a:r>
            <a:r>
              <a:rPr lang="en-US" dirty="0"/>
              <a:t>the boundaries of human cognition </a:t>
            </a:r>
            <a:endParaRPr lang="en-US" dirty="0" smtClean="0"/>
          </a:p>
          <a:p>
            <a:pPr marL="342900" indent="-342900" algn="just">
              <a:lnSpc>
                <a:spcPct val="150000"/>
              </a:lnSpc>
              <a:buAutoNum type="arabicPeriod"/>
            </a:pPr>
            <a:r>
              <a:rPr lang="en-US" dirty="0" smtClean="0"/>
              <a:t>A </a:t>
            </a:r>
            <a:r>
              <a:rPr lang="en-US" dirty="0"/>
              <a:t>more natural interaction between computers </a:t>
            </a:r>
            <a:r>
              <a:rPr lang="en-US" dirty="0" smtClean="0"/>
              <a:t>and humans.</a:t>
            </a:r>
          </a:p>
          <a:p>
            <a:pPr marL="342900" indent="-342900" algn="just">
              <a:lnSpc>
                <a:spcPct val="150000"/>
              </a:lnSpc>
              <a:buAutoNum type="arabicPeriod"/>
            </a:pPr>
            <a:r>
              <a:rPr lang="en-US" dirty="0" smtClean="0"/>
              <a:t>Use </a:t>
            </a:r>
            <a:r>
              <a:rPr lang="en-US" dirty="0"/>
              <a:t>of learning, specifically </a:t>
            </a:r>
            <a:r>
              <a:rPr lang="en-US" dirty="0" smtClean="0"/>
              <a:t>machine learning.</a:t>
            </a:r>
          </a:p>
          <a:p>
            <a:pPr marL="342900" indent="-342900" algn="just">
              <a:lnSpc>
                <a:spcPct val="150000"/>
              </a:lnSpc>
              <a:buAutoNum type="arabicPeriod"/>
            </a:pPr>
            <a:r>
              <a:rPr lang="en-US" dirty="0" smtClean="0"/>
              <a:t>Adapt </a:t>
            </a:r>
            <a:r>
              <a:rPr lang="en-US" dirty="0"/>
              <a:t>over </a:t>
            </a:r>
            <a:r>
              <a:rPr lang="en-US" dirty="0" smtClean="0"/>
              <a:t>time with use</a:t>
            </a:r>
            <a:endParaRPr lang="en-US" dirty="0"/>
          </a:p>
        </p:txBody>
      </p:sp>
    </p:spTree>
    <p:extLst>
      <p:ext uri="{BB962C8B-B14F-4D97-AF65-F5344CB8AC3E}">
        <p14:creationId xmlns:p14="http://schemas.microsoft.com/office/powerpoint/2010/main" val="3877392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704740" cy="646331"/>
          </a:xfrm>
          <a:prstGeom prst="rect">
            <a:avLst/>
          </a:prstGeom>
          <a:noFill/>
        </p:spPr>
        <p:txBody>
          <a:bodyPr wrap="square" rtlCol="0">
            <a:spAutoFit/>
          </a:bodyPr>
          <a:lstStyle/>
          <a:p>
            <a:r>
              <a:rPr lang="en-US" sz="3600" dirty="0"/>
              <a:t>Characteristics of cognitive systems</a:t>
            </a:r>
          </a:p>
        </p:txBody>
      </p:sp>
      <p:sp>
        <p:nvSpPr>
          <p:cNvPr id="5" name="TextBox 4">
            <a:extLst>
              <a:ext uri="{FF2B5EF4-FFF2-40B4-BE49-F238E27FC236}">
                <a16:creationId xmlns:a16="http://schemas.microsoft.com/office/drawing/2014/main" id="{63DE3C00-1723-5D47-AA14-2CBA666859BB}"/>
              </a:ext>
            </a:extLst>
          </p:cNvPr>
          <p:cNvSpPr txBox="1"/>
          <p:nvPr/>
        </p:nvSpPr>
        <p:spPr>
          <a:xfrm>
            <a:off x="503432" y="1881957"/>
            <a:ext cx="10820401" cy="3788858"/>
          </a:xfrm>
          <a:prstGeom prst="rect">
            <a:avLst/>
          </a:prstGeom>
          <a:noFill/>
        </p:spPr>
        <p:txBody>
          <a:bodyPr wrap="square" rtlCol="0">
            <a:spAutoFit/>
          </a:bodyPr>
          <a:lstStyle/>
          <a:p>
            <a:pPr algn="just">
              <a:lnSpc>
                <a:spcPct val="150000"/>
              </a:lnSpc>
            </a:pPr>
            <a:r>
              <a:rPr lang="en-US" dirty="0"/>
              <a:t>With this base of understanding, you can think about cognitive systems as reaching </a:t>
            </a:r>
            <a:r>
              <a:rPr lang="en-US" dirty="0" smtClean="0"/>
              <a:t>to provide </a:t>
            </a:r>
            <a:r>
              <a:rPr lang="en-US" dirty="0"/>
              <a:t>and, in many cases, already providing these capabilities</a:t>
            </a:r>
            <a:r>
              <a:rPr lang="en-US" dirty="0" smtClean="0"/>
              <a:t>:</a:t>
            </a:r>
          </a:p>
          <a:p>
            <a:pPr algn="just">
              <a:lnSpc>
                <a:spcPct val="150000"/>
              </a:lnSpc>
            </a:pPr>
            <a:endParaRPr lang="en-US" dirty="0"/>
          </a:p>
          <a:p>
            <a:pPr algn="just">
              <a:lnSpc>
                <a:spcPct val="150000"/>
              </a:lnSpc>
            </a:pPr>
            <a:r>
              <a:rPr lang="en-US" b="1" dirty="0" smtClean="0"/>
              <a:t>Understand</a:t>
            </a:r>
            <a:r>
              <a:rPr lang="en-US" b="1" dirty="0"/>
              <a:t>:</a:t>
            </a:r>
            <a:r>
              <a:rPr lang="en-US" dirty="0"/>
              <a:t> Cognitive systems understand imagery, language, and other </a:t>
            </a:r>
            <a:r>
              <a:rPr lang="en-US" dirty="0" smtClean="0"/>
              <a:t>unstructured data </a:t>
            </a:r>
            <a:r>
              <a:rPr lang="en-US" dirty="0"/>
              <a:t>like humans. Cognitive system operationalize virtually all data (structured </a:t>
            </a:r>
            <a:r>
              <a:rPr lang="en-US" dirty="0" smtClean="0"/>
              <a:t>and unstructured</a:t>
            </a:r>
            <a:r>
              <a:rPr lang="en-US" dirty="0"/>
              <a:t>) like humans do.</a:t>
            </a:r>
          </a:p>
          <a:p>
            <a:pPr algn="just">
              <a:lnSpc>
                <a:spcPct val="150000"/>
              </a:lnSpc>
            </a:pPr>
            <a:r>
              <a:rPr lang="en-US" b="1" dirty="0" smtClean="0"/>
              <a:t>Reason</a:t>
            </a:r>
            <a:r>
              <a:rPr lang="en-US" b="1" dirty="0"/>
              <a:t>: </a:t>
            </a:r>
            <a:r>
              <a:rPr lang="en-US" dirty="0"/>
              <a:t>Cognitive systems can reason, grasp underlying concepts, form hypotheses, </a:t>
            </a:r>
            <a:r>
              <a:rPr lang="en-US" dirty="0" smtClean="0"/>
              <a:t>and infer </a:t>
            </a:r>
            <a:r>
              <a:rPr lang="en-US" dirty="0"/>
              <a:t>and extract ideas.</a:t>
            </a:r>
          </a:p>
          <a:p>
            <a:pPr algn="just">
              <a:lnSpc>
                <a:spcPct val="150000"/>
              </a:lnSpc>
            </a:pPr>
            <a:r>
              <a:rPr lang="en-US" b="1" dirty="0" smtClean="0"/>
              <a:t>Learn</a:t>
            </a:r>
            <a:r>
              <a:rPr lang="en-US" b="1" dirty="0"/>
              <a:t>: </a:t>
            </a:r>
            <a:r>
              <a:rPr lang="en-US" dirty="0"/>
              <a:t>With each data point, interaction, and outcome, the cognitive systems develop </a:t>
            </a:r>
            <a:r>
              <a:rPr lang="en-US" dirty="0" smtClean="0"/>
              <a:t>and increase </a:t>
            </a:r>
            <a:r>
              <a:rPr lang="en-US" dirty="0"/>
              <a:t>expertise, </a:t>
            </a:r>
            <a:r>
              <a:rPr lang="en-US" dirty="0" smtClean="0"/>
              <a:t>and continue </a:t>
            </a:r>
            <a:r>
              <a:rPr lang="en-US" dirty="0"/>
              <a:t>to learn, adapt, and improve their expertise.</a:t>
            </a:r>
          </a:p>
          <a:p>
            <a:pPr algn="just">
              <a:lnSpc>
                <a:spcPct val="150000"/>
              </a:lnSpc>
            </a:pPr>
            <a:r>
              <a:rPr lang="en-US" b="1" dirty="0" smtClean="0"/>
              <a:t>Interact</a:t>
            </a:r>
            <a:r>
              <a:rPr lang="en-US" b="1" dirty="0"/>
              <a:t>:</a:t>
            </a:r>
            <a:r>
              <a:rPr lang="en-US" dirty="0"/>
              <a:t> With abilities to see, talk, and hear, cognitive systems interact with humans in </a:t>
            </a:r>
            <a:r>
              <a:rPr lang="en-US" dirty="0" smtClean="0"/>
              <a:t>a natural </a:t>
            </a:r>
            <a:r>
              <a:rPr lang="en-US" dirty="0"/>
              <a:t>way.</a:t>
            </a:r>
          </a:p>
        </p:txBody>
      </p:sp>
    </p:spTree>
    <p:extLst>
      <p:ext uri="{BB962C8B-B14F-4D97-AF65-F5344CB8AC3E}">
        <p14:creationId xmlns:p14="http://schemas.microsoft.com/office/powerpoint/2010/main" val="3254635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41F46-463F-B645-A763-BB16367CBAF6}"/>
              </a:ext>
            </a:extLst>
          </p:cNvPr>
          <p:cNvSpPr txBox="1"/>
          <p:nvPr/>
        </p:nvSpPr>
        <p:spPr>
          <a:xfrm>
            <a:off x="472609" y="606175"/>
            <a:ext cx="7704740" cy="646331"/>
          </a:xfrm>
          <a:prstGeom prst="rect">
            <a:avLst/>
          </a:prstGeom>
          <a:noFill/>
        </p:spPr>
        <p:txBody>
          <a:bodyPr wrap="square" rtlCol="0">
            <a:spAutoFit/>
          </a:bodyPr>
          <a:lstStyle/>
          <a:p>
            <a:r>
              <a:rPr lang="en-US" sz="3600" dirty="0" smtClean="0"/>
              <a:t>References</a:t>
            </a:r>
            <a:endParaRPr lang="en-US" sz="3600" dirty="0"/>
          </a:p>
        </p:txBody>
      </p:sp>
      <p:sp>
        <p:nvSpPr>
          <p:cNvPr id="2" name="Rectangle 1"/>
          <p:cNvSpPr/>
          <p:nvPr/>
        </p:nvSpPr>
        <p:spPr>
          <a:xfrm>
            <a:off x="472609" y="2089800"/>
            <a:ext cx="10024202" cy="646331"/>
          </a:xfrm>
          <a:prstGeom prst="rect">
            <a:avLst/>
          </a:prstGeom>
        </p:spPr>
        <p:txBody>
          <a:bodyPr wrap="square">
            <a:spAutoFit/>
          </a:bodyPr>
          <a:lstStyle/>
          <a:p>
            <a:pPr algn="just"/>
            <a:r>
              <a:rPr lang="en-US" dirty="0" smtClean="0"/>
              <a:t>1. </a:t>
            </a:r>
            <a:r>
              <a:rPr lang="en-US" dirty="0" err="1" smtClean="0"/>
              <a:t>Gliozzo</a:t>
            </a:r>
            <a:r>
              <a:rPr lang="en-US" dirty="0"/>
              <a:t>, A., Ackerson, C., Bhattacharya, R., Goering, A., </a:t>
            </a:r>
            <a:r>
              <a:rPr lang="en-US" dirty="0" err="1"/>
              <a:t>Jumba</a:t>
            </a:r>
            <a:r>
              <a:rPr lang="en-US" dirty="0"/>
              <a:t>, A., Kim, S. Y., ... &amp; </a:t>
            </a:r>
            <a:r>
              <a:rPr lang="en-US" dirty="0" err="1"/>
              <a:t>Ribas</a:t>
            </a:r>
            <a:r>
              <a:rPr lang="en-US" dirty="0"/>
              <a:t>, M. (2017). Building Cognitive Applications with IBM Watson Services: Volume 1 Getting Started. IBM Redbooks.</a:t>
            </a:r>
          </a:p>
        </p:txBody>
      </p:sp>
    </p:spTree>
    <p:extLst>
      <p:ext uri="{BB962C8B-B14F-4D97-AF65-F5344CB8AC3E}">
        <p14:creationId xmlns:p14="http://schemas.microsoft.com/office/powerpoint/2010/main" val="981672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2679</TotalTime>
  <Words>1385</Words>
  <Application>Microsoft Office PowerPoint</Application>
  <PresentationFormat>Widescreen</PresentationFormat>
  <Paragraphs>62</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Nilav Mazumdar</dc:creator>
  <cp:lastModifiedBy>Shiv Naresh Shivhare</cp:lastModifiedBy>
  <cp:revision>137</cp:revision>
  <dcterms:created xsi:type="dcterms:W3CDTF">2019-11-28T10:40:03Z</dcterms:created>
  <dcterms:modified xsi:type="dcterms:W3CDTF">2022-01-13T05:01:30Z</dcterms:modified>
</cp:coreProperties>
</file>