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268" r:id="rId2"/>
    <p:sldId id="269" r:id="rId3"/>
    <p:sldId id="272" r:id="rId4"/>
    <p:sldId id="275" r:id="rId5"/>
    <p:sldId id="276" r:id="rId6"/>
    <p:sldId id="277" r:id="rId7"/>
    <p:sldId id="278" r:id="rId8"/>
    <p:sldId id="279" r:id="rId9"/>
    <p:sldId id="28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E"/>
    <a:srgbClr val="FF91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94626"/>
  </p:normalViewPr>
  <p:slideViewPr>
    <p:cSldViewPr snapToGrid="0">
      <p:cViewPr varScale="1">
        <p:scale>
          <a:sx n="65" d="100"/>
          <a:sy n="65" d="100"/>
        </p:scale>
        <p:origin x="952" y="4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03-02-2022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2932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8475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7478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912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713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345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3079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063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03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t>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that has a sign on the side of a road&#10;&#10;Description automatically generated">
            <a:extLst>
              <a:ext uri="{FF2B5EF4-FFF2-40B4-BE49-F238E27FC236}">
                <a16:creationId xmlns:a16="http://schemas.microsoft.com/office/drawing/2014/main" id="{A55EC965-FE25-AD40-A8BC-8CB2F4F46D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8741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719600"/>
            <a:ext cx="5127733" cy="1418800"/>
          </a:xfrm>
        </p:spPr>
        <p:txBody>
          <a:bodyPr>
            <a:normAutofit/>
          </a:bodyPr>
          <a:lstStyle/>
          <a:p>
            <a:pPr algn="ctr"/>
            <a:r>
              <a:rPr lang="en-US" sz="6600" dirty="0"/>
              <a:t>THANK YOU</a:t>
            </a:r>
          </a:p>
        </p:txBody>
      </p:sp>
    </p:spTree>
    <p:extLst>
      <p:ext uri="{BB962C8B-B14F-4D97-AF65-F5344CB8AC3E}">
        <p14:creationId xmlns:p14="http://schemas.microsoft.com/office/powerpoint/2010/main" val="377229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14285-4FE1-BA48-BBA2-29BE38A0728A}"/>
              </a:ext>
            </a:extLst>
          </p:cNvPr>
          <p:cNvSpPr txBox="1"/>
          <p:nvPr/>
        </p:nvSpPr>
        <p:spPr>
          <a:xfrm>
            <a:off x="154111" y="2661007"/>
            <a:ext cx="11866653" cy="707886"/>
          </a:xfrm>
          <a:prstGeom prst="rect">
            <a:avLst/>
          </a:prstGeom>
          <a:noFill/>
        </p:spPr>
        <p:txBody>
          <a:bodyPr wrap="square" rtlCol="0">
            <a:spAutoFit/>
          </a:bodyPr>
          <a:lstStyle/>
          <a:p>
            <a:pPr algn="ctr"/>
            <a:r>
              <a:rPr lang="en-US" sz="4000" dirty="0" smtClean="0"/>
              <a:t>Predictive Modeling</a:t>
            </a:r>
          </a:p>
        </p:txBody>
      </p:sp>
    </p:spTree>
    <p:extLst>
      <p:ext uri="{BB962C8B-B14F-4D97-AF65-F5344CB8AC3E}">
        <p14:creationId xmlns:p14="http://schemas.microsoft.com/office/powerpoint/2010/main" val="164456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a:t>Predictive </a:t>
            </a:r>
            <a:r>
              <a:rPr lang="en-US" sz="3600" dirty="0" smtClean="0"/>
              <a:t>Modeling</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3724096"/>
          </a:xfrm>
          <a:prstGeom prst="rect">
            <a:avLst/>
          </a:prstGeom>
          <a:noFill/>
        </p:spPr>
        <p:txBody>
          <a:bodyPr wrap="square" rtlCol="0">
            <a:spAutoFit/>
          </a:bodyPr>
          <a:lstStyle/>
          <a:p>
            <a:pPr marL="285750" indent="-285750" algn="just">
              <a:spcAft>
                <a:spcPts val="600"/>
              </a:spcAft>
              <a:buFont typeface="Wingdings" panose="05000000000000000000" pitchFamily="2" charset="2"/>
              <a:buChar char="Ø"/>
            </a:pPr>
            <a:r>
              <a:rPr lang="en-US" dirty="0"/>
              <a:t>Predictive modeling is the process of taking known results and developing a model that can predict values for new occurrences. It uses historical data to predict future events</a:t>
            </a:r>
            <a:r>
              <a:rPr lang="en-US" dirty="0" smtClean="0"/>
              <a:t>.</a:t>
            </a:r>
          </a:p>
          <a:p>
            <a:pPr marL="285750" indent="-285750" algn="just">
              <a:spcAft>
                <a:spcPts val="600"/>
              </a:spcAft>
              <a:buFont typeface="Wingdings" panose="05000000000000000000" pitchFamily="2" charset="2"/>
              <a:buChar char="Ø"/>
            </a:pPr>
            <a:r>
              <a:rPr lang="en-US" dirty="0" smtClean="0"/>
              <a:t>In </a:t>
            </a:r>
            <a:r>
              <a:rPr lang="en-US" dirty="0"/>
              <a:t>short, predictive modeling is a statistical technique using machine learning and data mining to predict and forecast likely future outcomes with the aid of historical and existing data</a:t>
            </a:r>
            <a:r>
              <a:rPr lang="en-US" dirty="0" smtClean="0"/>
              <a:t>.</a:t>
            </a:r>
          </a:p>
          <a:p>
            <a:pPr marL="285750" indent="-285750" algn="just">
              <a:spcAft>
                <a:spcPts val="600"/>
              </a:spcAft>
              <a:buFont typeface="Wingdings" panose="05000000000000000000" pitchFamily="2" charset="2"/>
              <a:buChar char="Ø"/>
            </a:pPr>
            <a:r>
              <a:rPr lang="en-US" dirty="0"/>
              <a:t>Predictive models make assumptions based on what has happened in the past and what is happening now. If incoming, new data shows changes in what is happening now, the impact on the likely future outcome must be recalculated, too</a:t>
            </a:r>
            <a:r>
              <a:rPr lang="en-US" dirty="0" smtClean="0"/>
              <a:t>.</a:t>
            </a:r>
          </a:p>
          <a:p>
            <a:pPr marL="285750" indent="-285750" algn="just">
              <a:spcAft>
                <a:spcPts val="600"/>
              </a:spcAft>
              <a:buFont typeface="Wingdings" panose="05000000000000000000" pitchFamily="2" charset="2"/>
              <a:buChar char="Ø"/>
            </a:pPr>
            <a:r>
              <a:rPr lang="en-US" dirty="0"/>
              <a:t>Most predictive models work fast and often complete their calculations in real time</a:t>
            </a:r>
            <a:r>
              <a:rPr lang="en-US" dirty="0" smtClean="0"/>
              <a:t>.</a:t>
            </a:r>
          </a:p>
          <a:p>
            <a:pPr marL="285750" indent="-285750" algn="just">
              <a:spcAft>
                <a:spcPts val="600"/>
              </a:spcAft>
              <a:buFont typeface="Wingdings" panose="05000000000000000000" pitchFamily="2" charset="2"/>
              <a:buChar char="Ø"/>
            </a:pPr>
            <a:r>
              <a:rPr lang="en-US" dirty="0"/>
              <a:t>Some predictive models are more complex, such as those used in computational biology and quantum computing; the resulting outputs take longer to compute than a credit card application but are done much more quickly than was possible in the past thanks to advances in technological capabilities, including computing power.</a:t>
            </a:r>
            <a:endParaRPr lang="en-US" dirty="0"/>
          </a:p>
        </p:txBody>
      </p:sp>
    </p:spTree>
    <p:extLst>
      <p:ext uri="{BB962C8B-B14F-4D97-AF65-F5344CB8AC3E}">
        <p14:creationId xmlns:p14="http://schemas.microsoft.com/office/powerpoint/2010/main" val="2365096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a:t>Types of Predictive Models</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5078313"/>
          </a:xfrm>
          <a:prstGeom prst="rect">
            <a:avLst/>
          </a:prstGeom>
          <a:noFill/>
        </p:spPr>
        <p:txBody>
          <a:bodyPr wrap="square" rtlCol="0">
            <a:spAutoFit/>
          </a:bodyPr>
          <a:lstStyle/>
          <a:p>
            <a:pPr algn="just"/>
            <a:r>
              <a:rPr lang="en-US" b="1" dirty="0"/>
              <a:t>Classification model:</a:t>
            </a:r>
            <a:r>
              <a:rPr lang="en-US" dirty="0"/>
              <a:t> Considered the simplest model, it categorizes data for simple and direct query response. An example use case would be to answer the question “Is this a fraudulent transaction</a:t>
            </a:r>
            <a:r>
              <a:rPr lang="en-US" dirty="0" smtClean="0"/>
              <a:t>?”</a:t>
            </a:r>
          </a:p>
          <a:p>
            <a:pPr algn="just"/>
            <a:endParaRPr lang="en-US" dirty="0" smtClean="0"/>
          </a:p>
          <a:p>
            <a:pPr algn="just"/>
            <a:r>
              <a:rPr lang="en-US" b="1" dirty="0"/>
              <a:t>Clustering model:</a:t>
            </a:r>
            <a:r>
              <a:rPr lang="en-US" dirty="0"/>
              <a:t> This model nests data together by common attributes. It works by grouping things or people with shared characteristics or behaviors and plans strategies for each group at a larger scale. An example is in determining credit risk for a loan applicant based on what other people in the same or a similar situation did in the past.</a:t>
            </a:r>
          </a:p>
          <a:p>
            <a:pPr algn="just"/>
            <a:endParaRPr lang="en-US" dirty="0" smtClean="0"/>
          </a:p>
          <a:p>
            <a:pPr algn="just"/>
            <a:r>
              <a:rPr lang="en-US" b="1" dirty="0"/>
              <a:t>Forecast model:</a:t>
            </a:r>
            <a:r>
              <a:rPr lang="en-US" dirty="0"/>
              <a:t> This is a very popular model, and it works on anything with a numerical value based on learning from historical data. For example, in answering </a:t>
            </a:r>
            <a:r>
              <a:rPr lang="en-US" dirty="0" smtClean="0"/>
              <a:t>how </a:t>
            </a:r>
            <a:r>
              <a:rPr lang="en-US" dirty="0"/>
              <a:t>many calls a customer support agent should be able to handle per day or week, the system looks back to historical data.</a:t>
            </a:r>
          </a:p>
          <a:p>
            <a:pPr algn="just"/>
            <a:endParaRPr lang="en-US" dirty="0" smtClean="0"/>
          </a:p>
          <a:p>
            <a:pPr algn="just"/>
            <a:r>
              <a:rPr lang="en-US" b="1" dirty="0"/>
              <a:t>Outliers model:</a:t>
            </a:r>
            <a:r>
              <a:rPr lang="en-US" dirty="0"/>
              <a:t> This model works by analyzing abnormal or outlying data points. For example, a bank might use an outlier model to identify fraud by asking whether a transaction is outside of the customer’s normal buying habits or whether an expense in a given category is normal or not. For example, a $1,000 credit card charge for a washer and dryer in the cardholder’s preferred big box store would not be alarming, but $1,000 spent on designer clothing in a location where the customer has never charged other items might be indicative of a breached account</a:t>
            </a:r>
            <a:r>
              <a:rPr lang="en-US" dirty="0" smtClean="0"/>
              <a:t>.</a:t>
            </a:r>
            <a:endParaRPr lang="en-US" dirty="0"/>
          </a:p>
        </p:txBody>
      </p:sp>
    </p:spTree>
    <p:extLst>
      <p:ext uri="{BB962C8B-B14F-4D97-AF65-F5344CB8AC3E}">
        <p14:creationId xmlns:p14="http://schemas.microsoft.com/office/powerpoint/2010/main" val="4292815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a:t>Types of Predictive Models</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923330"/>
          </a:xfrm>
          <a:prstGeom prst="rect">
            <a:avLst/>
          </a:prstGeom>
          <a:noFill/>
        </p:spPr>
        <p:txBody>
          <a:bodyPr wrap="square" rtlCol="0">
            <a:spAutoFit/>
          </a:bodyPr>
          <a:lstStyle/>
          <a:p>
            <a:pPr algn="just"/>
            <a:r>
              <a:rPr lang="en-US" b="1" dirty="0"/>
              <a:t>Time series model:</a:t>
            </a:r>
            <a:r>
              <a:rPr lang="en-US" dirty="0"/>
              <a:t> This model evaluates a sequence of data points based on time. For example, the number of stroke patients admitted to the hospital in the last four months is used to predict how many patients the hospital might expect to admit next week, next month or the rest of the year. </a:t>
            </a:r>
          </a:p>
        </p:txBody>
      </p:sp>
    </p:spTree>
    <p:extLst>
      <p:ext uri="{BB962C8B-B14F-4D97-AF65-F5344CB8AC3E}">
        <p14:creationId xmlns:p14="http://schemas.microsoft.com/office/powerpoint/2010/main" val="3564400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7393197" cy="646331"/>
          </a:xfrm>
          <a:prstGeom prst="rect">
            <a:avLst/>
          </a:prstGeom>
          <a:noFill/>
        </p:spPr>
        <p:txBody>
          <a:bodyPr wrap="square" rtlCol="0">
            <a:spAutoFit/>
          </a:bodyPr>
          <a:lstStyle/>
          <a:p>
            <a:r>
              <a:rPr lang="en-US" sz="3600" dirty="0"/>
              <a:t>Common Predictive Algorithms</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5186035"/>
          </a:xfrm>
          <a:prstGeom prst="rect">
            <a:avLst/>
          </a:prstGeom>
          <a:noFill/>
        </p:spPr>
        <p:txBody>
          <a:bodyPr wrap="square" rtlCol="0">
            <a:spAutoFit/>
          </a:bodyPr>
          <a:lstStyle/>
          <a:p>
            <a:pPr algn="just"/>
            <a:r>
              <a:rPr lang="en-US" dirty="0"/>
              <a:t>Some of the more common predictive algorithms are</a:t>
            </a:r>
            <a:r>
              <a:rPr lang="en-US" dirty="0" smtClean="0"/>
              <a:t>:</a:t>
            </a:r>
          </a:p>
          <a:p>
            <a:pPr algn="just"/>
            <a:endParaRPr lang="en-US" dirty="0"/>
          </a:p>
          <a:p>
            <a:pPr algn="just">
              <a:spcAft>
                <a:spcPts val="600"/>
              </a:spcAft>
            </a:pPr>
            <a:r>
              <a:rPr lang="en-US" b="1" dirty="0"/>
              <a:t>Random Forest: </a:t>
            </a:r>
            <a:r>
              <a:rPr lang="en-US" dirty="0"/>
              <a:t>This algorithm is derived from a combination of decision trees, none of which are related, and can use both classification and regression to classify vast amounts of data</a:t>
            </a:r>
            <a:r>
              <a:rPr lang="en-US" dirty="0" smtClean="0"/>
              <a:t>.</a:t>
            </a:r>
            <a:endParaRPr lang="en-US" dirty="0"/>
          </a:p>
          <a:p>
            <a:pPr algn="just">
              <a:spcAft>
                <a:spcPts val="600"/>
              </a:spcAft>
            </a:pPr>
            <a:r>
              <a:rPr lang="en-US" b="1" dirty="0" smtClean="0"/>
              <a:t>Generalized Linear Model (GLM) for Two Values: </a:t>
            </a:r>
            <a:r>
              <a:rPr lang="en-US" dirty="0" smtClean="0"/>
              <a:t>This </a:t>
            </a:r>
            <a:r>
              <a:rPr lang="en-US" dirty="0"/>
              <a:t>algorithm narrows down the list of variables to find “best fit.” It can work out tipping points and change data capture and other influences, such as categorical predictors, to determine the “best fit” outcome, thereby overcoming drawbacks in other models, such as a regular linear regression</a:t>
            </a:r>
            <a:r>
              <a:rPr lang="en-US" dirty="0" smtClean="0"/>
              <a:t>.</a:t>
            </a:r>
          </a:p>
          <a:p>
            <a:pPr algn="just">
              <a:spcAft>
                <a:spcPts val="600"/>
              </a:spcAft>
            </a:pPr>
            <a:r>
              <a:rPr lang="en-US" b="1" dirty="0"/>
              <a:t>Gradient Boosted Model:</a:t>
            </a:r>
            <a:r>
              <a:rPr lang="en-US" dirty="0"/>
              <a:t> This algorithm also uses several combined decision trees, but unlike Random Forest, the trees are related. It builds out one tree at a time, thus enabling the next tree to correct flaws in the previous tree. It’s often used in rankings, such as on search engine outputs</a:t>
            </a:r>
            <a:r>
              <a:rPr lang="en-US" dirty="0" smtClean="0"/>
              <a:t>.</a:t>
            </a:r>
          </a:p>
          <a:p>
            <a:pPr algn="just">
              <a:spcAft>
                <a:spcPts val="600"/>
              </a:spcAft>
            </a:pPr>
            <a:r>
              <a:rPr lang="en-US" b="1" dirty="0"/>
              <a:t>K-Means: </a:t>
            </a:r>
            <a:r>
              <a:rPr lang="en-US" dirty="0"/>
              <a:t>A popular and fast algorithm, K-Means groups data points by similarities and so is often used for the clustering model</a:t>
            </a:r>
            <a:r>
              <a:rPr lang="en-US" dirty="0" smtClean="0"/>
              <a:t>.</a:t>
            </a:r>
          </a:p>
          <a:p>
            <a:pPr algn="just">
              <a:spcAft>
                <a:spcPts val="600"/>
              </a:spcAft>
            </a:pPr>
            <a:r>
              <a:rPr lang="en-US" b="1" dirty="0"/>
              <a:t>Prophet: </a:t>
            </a:r>
            <a:r>
              <a:rPr lang="en-US" dirty="0"/>
              <a:t>This algorithm is used in time-series or forecast models for capacity planning, such as for inventory needs, sales quotas and resource allocations. It is highly flexible and can easily accommodate heuristics and an array of useful assumptions.</a:t>
            </a:r>
          </a:p>
          <a:p>
            <a:pPr algn="just"/>
            <a:endParaRPr lang="en-US" dirty="0"/>
          </a:p>
        </p:txBody>
      </p:sp>
    </p:spTree>
    <p:extLst>
      <p:ext uri="{BB962C8B-B14F-4D97-AF65-F5344CB8AC3E}">
        <p14:creationId xmlns:p14="http://schemas.microsoft.com/office/powerpoint/2010/main" val="741929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7393197" cy="646331"/>
          </a:xfrm>
          <a:prstGeom prst="rect">
            <a:avLst/>
          </a:prstGeom>
          <a:noFill/>
        </p:spPr>
        <p:txBody>
          <a:bodyPr wrap="square" rtlCol="0">
            <a:spAutoFit/>
          </a:bodyPr>
          <a:lstStyle/>
          <a:p>
            <a:r>
              <a:rPr lang="en-US" sz="3600" dirty="0"/>
              <a:t>Benefits of Predictive Modeling</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1000274"/>
          </a:xfrm>
          <a:prstGeom prst="rect">
            <a:avLst/>
          </a:prstGeom>
          <a:noFill/>
        </p:spPr>
        <p:txBody>
          <a:bodyPr wrap="square" rtlCol="0">
            <a:spAutoFit/>
          </a:bodyPr>
          <a:lstStyle/>
          <a:p>
            <a:pPr marL="285750" indent="-285750" algn="just">
              <a:spcAft>
                <a:spcPts val="600"/>
              </a:spcAft>
              <a:buFont typeface="Wingdings" panose="05000000000000000000" pitchFamily="2" charset="2"/>
              <a:buChar char="Ø"/>
            </a:pPr>
            <a:r>
              <a:rPr lang="en-US" dirty="0"/>
              <a:t>In a nutshell, predictive analytics reduce time, effort and costs in forecasting business outcomes. </a:t>
            </a:r>
            <a:endParaRPr lang="en-US" dirty="0" smtClean="0"/>
          </a:p>
          <a:p>
            <a:pPr marL="285750" indent="-285750" algn="just">
              <a:spcAft>
                <a:spcPts val="600"/>
              </a:spcAft>
              <a:buFont typeface="Wingdings" panose="05000000000000000000" pitchFamily="2" charset="2"/>
              <a:buChar char="Ø"/>
            </a:pPr>
            <a:r>
              <a:rPr lang="en-US" dirty="0" smtClean="0"/>
              <a:t>Variables </a:t>
            </a:r>
            <a:r>
              <a:rPr lang="en-US" dirty="0"/>
              <a:t>such as environmental factors, competitive intelligence, regulation changes and market conditions can be factored into the mathematical calculation to render more complete views at relatively low costs.</a:t>
            </a:r>
          </a:p>
        </p:txBody>
      </p:sp>
    </p:spTree>
    <p:extLst>
      <p:ext uri="{BB962C8B-B14F-4D97-AF65-F5344CB8AC3E}">
        <p14:creationId xmlns:p14="http://schemas.microsoft.com/office/powerpoint/2010/main" val="413119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7393197" cy="646331"/>
          </a:xfrm>
          <a:prstGeom prst="rect">
            <a:avLst/>
          </a:prstGeom>
          <a:noFill/>
        </p:spPr>
        <p:txBody>
          <a:bodyPr wrap="square" rtlCol="0">
            <a:spAutoFit/>
          </a:bodyPr>
          <a:lstStyle/>
          <a:p>
            <a:r>
              <a:rPr lang="en-US" sz="3600" dirty="0"/>
              <a:t>Challenges of Predictive Modeling</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1908215"/>
          </a:xfrm>
          <a:prstGeom prst="rect">
            <a:avLst/>
          </a:prstGeom>
          <a:noFill/>
        </p:spPr>
        <p:txBody>
          <a:bodyPr wrap="square" rtlCol="0">
            <a:spAutoFit/>
          </a:bodyPr>
          <a:lstStyle/>
          <a:p>
            <a:pPr marL="285750" indent="-285750" algn="just">
              <a:spcAft>
                <a:spcPts val="600"/>
              </a:spcAft>
              <a:buFont typeface="Wingdings" panose="05000000000000000000" pitchFamily="2" charset="2"/>
              <a:buChar char="Ø"/>
            </a:pPr>
            <a:r>
              <a:rPr lang="en-US" dirty="0"/>
              <a:t>It’s essential to keep predictive analytics focused on producing useful business insights because not everything this technology digs up is useful</a:t>
            </a:r>
            <a:r>
              <a:rPr lang="en-US" dirty="0" smtClean="0"/>
              <a:t>.</a:t>
            </a:r>
          </a:p>
          <a:p>
            <a:pPr marL="285750" indent="-285750" algn="just">
              <a:spcAft>
                <a:spcPts val="600"/>
              </a:spcAft>
              <a:buFont typeface="Wingdings" panose="05000000000000000000" pitchFamily="2" charset="2"/>
              <a:buChar char="Ø"/>
            </a:pPr>
            <a:r>
              <a:rPr lang="en-US" dirty="0"/>
              <a:t>Also, being able to use more data in predictive modeling is an advantage only to a point. Too much data can skew the calculation and lead to a meaningless or an erroneous outcome</a:t>
            </a:r>
            <a:r>
              <a:rPr lang="en-US" dirty="0" smtClean="0"/>
              <a:t>.</a:t>
            </a:r>
          </a:p>
          <a:p>
            <a:pPr marL="285750" indent="-285750" algn="just">
              <a:spcAft>
                <a:spcPts val="600"/>
              </a:spcAft>
              <a:buFont typeface="Wingdings" panose="05000000000000000000" pitchFamily="2" charset="2"/>
              <a:buChar char="Ø"/>
            </a:pPr>
            <a:r>
              <a:rPr lang="en-US" dirty="0"/>
              <a:t>And with the massive volumes of data involved in predictive modeling, maintaining security and privacy will also be a challenge.</a:t>
            </a:r>
          </a:p>
        </p:txBody>
      </p:sp>
    </p:spTree>
    <p:extLst>
      <p:ext uri="{BB962C8B-B14F-4D97-AF65-F5344CB8AC3E}">
        <p14:creationId xmlns:p14="http://schemas.microsoft.com/office/powerpoint/2010/main" val="3012434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7393197" cy="646331"/>
          </a:xfrm>
          <a:prstGeom prst="rect">
            <a:avLst/>
          </a:prstGeom>
          <a:noFill/>
        </p:spPr>
        <p:txBody>
          <a:bodyPr wrap="square" rtlCol="0">
            <a:spAutoFit/>
          </a:bodyPr>
          <a:lstStyle/>
          <a:p>
            <a:r>
              <a:rPr lang="en-US" sz="3600" dirty="0"/>
              <a:t>Limitations of Predictive Modeling</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1785104"/>
          </a:xfrm>
          <a:prstGeom prst="rect">
            <a:avLst/>
          </a:prstGeom>
          <a:noFill/>
        </p:spPr>
        <p:txBody>
          <a:bodyPr wrap="square" rtlCol="0">
            <a:spAutoFit/>
          </a:bodyPr>
          <a:lstStyle/>
          <a:p>
            <a:pPr marL="285750" indent="-285750" algn="just">
              <a:spcAft>
                <a:spcPts val="600"/>
              </a:spcAft>
              <a:buFont typeface="Wingdings" panose="05000000000000000000" pitchFamily="2" charset="2"/>
              <a:buChar char="Ø"/>
            </a:pPr>
            <a:r>
              <a:rPr lang="en-US" dirty="0"/>
              <a:t>Errors in data </a:t>
            </a:r>
            <a:r>
              <a:rPr lang="en-US" dirty="0" smtClean="0"/>
              <a:t>labeling</a:t>
            </a:r>
          </a:p>
          <a:p>
            <a:pPr marL="285750" indent="-285750" algn="just">
              <a:spcAft>
                <a:spcPts val="600"/>
              </a:spcAft>
              <a:buFont typeface="Wingdings" panose="05000000000000000000" pitchFamily="2" charset="2"/>
              <a:buChar char="Ø"/>
            </a:pPr>
            <a:r>
              <a:rPr lang="en-US" dirty="0" smtClean="0"/>
              <a:t>Shortage </a:t>
            </a:r>
            <a:r>
              <a:rPr lang="en-US" dirty="0"/>
              <a:t>of massive data sets needed to train machine </a:t>
            </a:r>
            <a:r>
              <a:rPr lang="en-US" dirty="0" smtClean="0"/>
              <a:t>learning</a:t>
            </a:r>
          </a:p>
          <a:p>
            <a:pPr marL="285750" indent="-285750" algn="just">
              <a:spcAft>
                <a:spcPts val="600"/>
              </a:spcAft>
              <a:buFont typeface="Wingdings" panose="05000000000000000000" pitchFamily="2" charset="2"/>
              <a:buChar char="Ø"/>
            </a:pPr>
            <a:r>
              <a:rPr lang="en-US" dirty="0" smtClean="0"/>
              <a:t>The </a:t>
            </a:r>
            <a:r>
              <a:rPr lang="en-US" dirty="0"/>
              <a:t>machine’s inability to explain what and why it did what it </a:t>
            </a:r>
            <a:r>
              <a:rPr lang="en-US" dirty="0" smtClean="0"/>
              <a:t>did</a:t>
            </a:r>
          </a:p>
          <a:p>
            <a:pPr marL="285750" indent="-285750" algn="just">
              <a:spcAft>
                <a:spcPts val="600"/>
              </a:spcAft>
              <a:buFont typeface="Wingdings" panose="05000000000000000000" pitchFamily="2" charset="2"/>
              <a:buChar char="Ø"/>
            </a:pPr>
            <a:r>
              <a:rPr lang="en-US" dirty="0"/>
              <a:t>Generalizability of learning</a:t>
            </a:r>
            <a:r>
              <a:rPr lang="en-US" dirty="0" smtClean="0"/>
              <a:t>, or rather lack thereof</a:t>
            </a:r>
          </a:p>
          <a:p>
            <a:pPr marL="285750" indent="-285750" algn="just">
              <a:spcAft>
                <a:spcPts val="600"/>
              </a:spcAft>
              <a:buFont typeface="Wingdings" panose="05000000000000000000" pitchFamily="2" charset="2"/>
              <a:buChar char="Ø"/>
            </a:pPr>
            <a:r>
              <a:rPr lang="en-US" dirty="0"/>
              <a:t>Bias in data and algorithms</a:t>
            </a:r>
            <a:endParaRPr lang="en-US" dirty="0"/>
          </a:p>
        </p:txBody>
      </p:sp>
    </p:spTree>
    <p:extLst>
      <p:ext uri="{BB962C8B-B14F-4D97-AF65-F5344CB8AC3E}">
        <p14:creationId xmlns:p14="http://schemas.microsoft.com/office/powerpoint/2010/main" val="1390614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2706</TotalTime>
  <Words>928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Shiv Naresh Shivhare</cp:lastModifiedBy>
  <cp:revision>137</cp:revision>
  <dcterms:created xsi:type="dcterms:W3CDTF">2019-11-28T10:40:03Z</dcterms:created>
  <dcterms:modified xsi:type="dcterms:W3CDTF">2022-02-03T05:31:18Z</dcterms:modified>
</cp:coreProperties>
</file>