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6"/>
  </p:notesMasterIdLst>
  <p:sldIdLst>
    <p:sldId id="256" r:id="rId4"/>
    <p:sldId id="257" r:id="rId5"/>
    <p:sldId id="258" r:id="rId6"/>
    <p:sldId id="259" r:id="rId7"/>
    <p:sldId id="260" r:id="rId8"/>
    <p:sldId id="301" r:id="rId9"/>
    <p:sldId id="261" r:id="rId10"/>
    <p:sldId id="302" r:id="rId11"/>
    <p:sldId id="262" r:id="rId12"/>
    <p:sldId id="303" r:id="rId13"/>
    <p:sldId id="263" r:id="rId14"/>
    <p:sldId id="264" r:id="rId15"/>
    <p:sldId id="265" r:id="rId16"/>
    <p:sldId id="305" r:id="rId17"/>
    <p:sldId id="267" r:id="rId18"/>
    <p:sldId id="306" r:id="rId19"/>
    <p:sldId id="307" r:id="rId20"/>
    <p:sldId id="266" r:id="rId21"/>
    <p:sldId id="273" r:id="rId22"/>
    <p:sldId id="269" r:id="rId23"/>
    <p:sldId id="270" r:id="rId24"/>
    <p:sldId id="271" r:id="rId25"/>
    <p:sldId id="272" r:id="rId26"/>
    <p:sldId id="274" r:id="rId27"/>
    <p:sldId id="275" r:id="rId28"/>
    <p:sldId id="304" r:id="rId29"/>
    <p:sldId id="276" r:id="rId30"/>
    <p:sldId id="277" r:id="rId31"/>
    <p:sldId id="308" r:id="rId32"/>
    <p:sldId id="278" r:id="rId33"/>
    <p:sldId id="309" r:id="rId34"/>
    <p:sldId id="314" r:id="rId35"/>
    <p:sldId id="315" r:id="rId36"/>
    <p:sldId id="310" r:id="rId37"/>
    <p:sldId id="279" r:id="rId38"/>
    <p:sldId id="316" r:id="rId39"/>
    <p:sldId id="317" r:id="rId40"/>
    <p:sldId id="318" r:id="rId41"/>
    <p:sldId id="280" r:id="rId42"/>
    <p:sldId id="311" r:id="rId43"/>
    <p:sldId id="319" r:id="rId44"/>
    <p:sldId id="281" r:id="rId45"/>
    <p:sldId id="282" r:id="rId46"/>
    <p:sldId id="283" r:id="rId47"/>
    <p:sldId id="284" r:id="rId48"/>
    <p:sldId id="285" r:id="rId49"/>
    <p:sldId id="286" r:id="rId50"/>
    <p:sldId id="320"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71069-857E-4C27-904A-18045C37F03F}" type="datetimeFigureOut">
              <a:rPr lang="en-IN" smtClean="0"/>
              <a:t>07-12-2021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E46E1-10A7-45F9-82E4-3415E5780C8A}" type="slidenum">
              <a:rPr lang="en-IN" smtClean="0"/>
              <a:t>‹#›</a:t>
            </a:fld>
            <a:endParaRPr lang="en-IN"/>
          </a:p>
        </p:txBody>
      </p:sp>
    </p:spTree>
    <p:extLst>
      <p:ext uri="{BB962C8B-B14F-4D97-AF65-F5344CB8AC3E}">
        <p14:creationId xmlns:p14="http://schemas.microsoft.com/office/powerpoint/2010/main" val="303334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77131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60831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2882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hangingPunct="0">
              <a:defRPr/>
            </a:pPr>
            <a:r>
              <a:rPr lang="en-US" altLang="en-US" sz="1000" dirty="0">
                <a:solidFill>
                  <a:srgbClr val="FFFFFF"/>
                </a:solidFill>
                <a:latin typeface="Arial" charset="0"/>
                <a:cs typeface="Arial" charset="0"/>
              </a:rPr>
              <a:t>© 2019 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a:defRPr/>
            </a:pPr>
            <a:endParaRPr lang="en-US" sz="1800">
              <a:solidFill>
                <a:srgbClr val="FFFFFF"/>
              </a:solidFill>
              <a:latin typeface="Arial" charset="0"/>
              <a:cs typeface="Arial" charset="0"/>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a:defRPr/>
            </a:pPr>
            <a:endParaRPr lang="en-US" sz="1800">
              <a:solidFill>
                <a:srgbClr val="FFFFFF"/>
              </a:solidFill>
              <a:latin typeface="Arial" charset="0"/>
              <a:cs typeface="Arial" charset="0"/>
            </a:endParaRPr>
          </a:p>
        </p:txBody>
      </p:sp>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a:t>Presentation Title</a:t>
            </a:r>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9065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219200"/>
            <a:ext cx="110744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424502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354423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73505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385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14277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4812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2295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220565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000937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7006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02052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9179" y="1933496"/>
            <a:ext cx="9397360" cy="133414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58357" y="3526971"/>
            <a:ext cx="7739003" cy="1590595"/>
          </a:xfrm>
        </p:spPr>
        <p:txBody>
          <a:bodyPr/>
          <a:lstStyle>
            <a:lvl1pPr marL="0" indent="0" algn="ctr">
              <a:buNone/>
              <a:defRPr>
                <a:solidFill>
                  <a:schemeClr val="tx1">
                    <a:tint val="75000"/>
                  </a:schemeClr>
                </a:solidFill>
              </a:defRPr>
            </a:lvl1pPr>
            <a:lvl2pPr marL="414955" indent="0" algn="ctr">
              <a:buNone/>
              <a:defRPr>
                <a:solidFill>
                  <a:schemeClr val="tx1">
                    <a:tint val="75000"/>
                  </a:schemeClr>
                </a:solidFill>
              </a:defRPr>
            </a:lvl2pPr>
            <a:lvl3pPr marL="829909" indent="0" algn="ctr">
              <a:buNone/>
              <a:defRPr>
                <a:solidFill>
                  <a:schemeClr val="tx1">
                    <a:tint val="75000"/>
                  </a:schemeClr>
                </a:solidFill>
              </a:defRPr>
            </a:lvl3pPr>
            <a:lvl4pPr marL="1244864" indent="0" algn="ctr">
              <a:buNone/>
              <a:defRPr>
                <a:solidFill>
                  <a:schemeClr val="tx1">
                    <a:tint val="75000"/>
                  </a:schemeClr>
                </a:solidFill>
              </a:defRPr>
            </a:lvl4pPr>
            <a:lvl5pPr marL="1659819" indent="0" algn="ctr">
              <a:buNone/>
              <a:defRPr>
                <a:solidFill>
                  <a:schemeClr val="tx1">
                    <a:tint val="75000"/>
                  </a:schemeClr>
                </a:solidFill>
              </a:defRPr>
            </a:lvl5pPr>
            <a:lvl6pPr marL="2074774" indent="0" algn="ctr">
              <a:buNone/>
              <a:defRPr>
                <a:solidFill>
                  <a:schemeClr val="tx1">
                    <a:tint val="75000"/>
                  </a:schemeClr>
                </a:solidFill>
              </a:defRPr>
            </a:lvl6pPr>
            <a:lvl7pPr marL="2489728" indent="0" algn="ctr">
              <a:buNone/>
              <a:defRPr>
                <a:solidFill>
                  <a:schemeClr val="tx1">
                    <a:tint val="75000"/>
                  </a:schemeClr>
                </a:solidFill>
              </a:defRPr>
            </a:lvl7pPr>
            <a:lvl8pPr marL="2904683" indent="0" algn="ctr">
              <a:buNone/>
              <a:defRPr>
                <a:solidFill>
                  <a:schemeClr val="tx1">
                    <a:tint val="75000"/>
                  </a:schemeClr>
                </a:solidFill>
              </a:defRPr>
            </a:lvl8pPr>
            <a:lvl9pPr marL="331963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21136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79752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3326" y="3999540"/>
            <a:ext cx="9397360" cy="1236169"/>
          </a:xfrm>
        </p:spPr>
        <p:txBody>
          <a:bodyPr anchor="t"/>
          <a:lstStyle>
            <a:lvl1pPr algn="l">
              <a:defRPr sz="363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3326" y="2638026"/>
            <a:ext cx="9397360" cy="1361514"/>
          </a:xfrm>
        </p:spPr>
        <p:txBody>
          <a:bodyPr anchor="b"/>
          <a:lstStyle>
            <a:lvl1pPr marL="0" indent="0">
              <a:buNone/>
              <a:defRPr sz="1815">
                <a:solidFill>
                  <a:schemeClr val="tx1">
                    <a:tint val="7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1464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2786"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19990"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2710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393212"/>
            <a:ext cx="4884862"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4" name="内容占位符 3"/>
          <p:cNvSpPr>
            <a:spLocks noGrp="1"/>
          </p:cNvSpPr>
          <p:nvPr>
            <p:ph sz="half" idx="2"/>
          </p:nvPr>
        </p:nvSpPr>
        <p:spPr>
          <a:xfrm>
            <a:off x="552786" y="1973836"/>
            <a:ext cx="4884862"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616152" y="1393212"/>
            <a:ext cx="4886781"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6" name="内容占位符 5"/>
          <p:cNvSpPr>
            <a:spLocks noGrp="1"/>
          </p:cNvSpPr>
          <p:nvPr>
            <p:ph sz="quarter" idx="4"/>
          </p:nvPr>
        </p:nvSpPr>
        <p:spPr>
          <a:xfrm>
            <a:off x="5616152" y="1973836"/>
            <a:ext cx="4886781"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21104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91741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22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0886B3-3844-4CEB-A0AF-D43613EFA1E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745924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2787" y="247810"/>
            <a:ext cx="3637255" cy="1054634"/>
          </a:xfrm>
        </p:spPr>
        <p:txBody>
          <a:bodyPr anchor="b"/>
          <a:lstStyle>
            <a:lvl1pPr algn="l">
              <a:defRPr sz="181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22479" y="247811"/>
            <a:ext cx="6180453" cy="5312069"/>
          </a:xfrm>
        </p:spPr>
        <p:txBody>
          <a:bodyPr/>
          <a:lstStyle>
            <a:lvl1pPr>
              <a:defRPr sz="2904"/>
            </a:lvl1pPr>
            <a:lvl2pPr>
              <a:defRPr sz="2541"/>
            </a:lvl2pPr>
            <a:lvl3pPr>
              <a:defRPr sz="2178"/>
            </a:lvl3pPr>
            <a:lvl4pPr>
              <a:defRPr sz="1815"/>
            </a:lvl4pPr>
            <a:lvl5pPr>
              <a:defRPr sz="1815"/>
            </a:lvl5pPr>
            <a:lvl6pPr>
              <a:defRPr sz="1815"/>
            </a:lvl6pPr>
            <a:lvl7pPr>
              <a:defRPr sz="1815"/>
            </a:lvl7pPr>
            <a:lvl8pPr>
              <a:defRPr sz="1815"/>
            </a:lvl8pPr>
            <a:lvl9pPr>
              <a:defRPr sz="181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52787" y="1302444"/>
            <a:ext cx="3637255" cy="4257435"/>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15495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66998" y="4356847"/>
            <a:ext cx="6633431" cy="514350"/>
          </a:xfrm>
        </p:spPr>
        <p:txBody>
          <a:bodyPr anchor="b"/>
          <a:lstStyle>
            <a:lvl1pPr algn="l">
              <a:defRPr sz="181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66998" y="556132"/>
            <a:ext cx="6633431" cy="3734440"/>
          </a:xfrm>
        </p:spPr>
        <p:txBody>
          <a:bodyPr/>
          <a:lstStyle>
            <a:lvl1pPr marL="0" indent="0">
              <a:buNone/>
              <a:defRPr sz="2904"/>
            </a:lvl1pPr>
            <a:lvl2pPr marL="414955" indent="0">
              <a:buNone/>
              <a:defRPr sz="2541"/>
            </a:lvl2pPr>
            <a:lvl3pPr marL="829909" indent="0">
              <a:buNone/>
              <a:defRPr sz="2178"/>
            </a:lvl3pPr>
            <a:lvl4pPr marL="1244864" indent="0">
              <a:buNone/>
              <a:defRPr sz="1815"/>
            </a:lvl4pPr>
            <a:lvl5pPr marL="1659819" indent="0">
              <a:buNone/>
              <a:defRPr sz="1815"/>
            </a:lvl5pPr>
            <a:lvl6pPr marL="2074774" indent="0">
              <a:buNone/>
              <a:defRPr sz="1815"/>
            </a:lvl6pPr>
            <a:lvl7pPr marL="2489728" indent="0">
              <a:buNone/>
              <a:defRPr sz="1815"/>
            </a:lvl7pPr>
            <a:lvl8pPr marL="2904683" indent="0">
              <a:buNone/>
              <a:defRPr sz="1815"/>
            </a:lvl8pPr>
            <a:lvl9pPr marL="3319638" indent="0">
              <a:buNone/>
              <a:defRPr sz="1815"/>
            </a:lvl9pPr>
          </a:lstStyle>
          <a:p>
            <a:endParaRPr lang="zh-CN" altLang="en-US"/>
          </a:p>
        </p:txBody>
      </p:sp>
      <p:sp>
        <p:nvSpPr>
          <p:cNvPr id="4" name="文本占位符 3"/>
          <p:cNvSpPr>
            <a:spLocks noGrp="1"/>
          </p:cNvSpPr>
          <p:nvPr>
            <p:ph type="body" sz="half" idx="2"/>
          </p:nvPr>
        </p:nvSpPr>
        <p:spPr>
          <a:xfrm>
            <a:off x="2166998" y="4871198"/>
            <a:ext cx="6633431" cy="730463"/>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291586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36516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15395" y="249252"/>
            <a:ext cx="2487537" cy="5310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786" y="249252"/>
            <a:ext cx="7278348" cy="5310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1409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886B3-3844-4CEB-A0AF-D43613EFA1E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59740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0886B3-3844-4CEB-A0AF-D43613EFA1E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74687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0886B3-3844-4CEB-A0AF-D43613EFA1E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71232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886B3-3844-4CEB-A0AF-D43613EFA1E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48309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886B3-3844-4CEB-A0AF-D43613EFA1E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92088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886B3-3844-4CEB-A0AF-D43613EFA1E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08710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886B3-3844-4CEB-A0AF-D43613EFA1E1}"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6A087-11A1-4A92-8F46-A776314B7D1C}" type="slidenum">
              <a:rPr lang="en-US" smtClean="0"/>
              <a:t>‹#›</a:t>
            </a:fld>
            <a:endParaRPr lang="en-US"/>
          </a:p>
        </p:txBody>
      </p:sp>
    </p:spTree>
    <p:extLst>
      <p:ext uri="{BB962C8B-B14F-4D97-AF65-F5344CB8AC3E}">
        <p14:creationId xmlns:p14="http://schemas.microsoft.com/office/powerpoint/2010/main" val="412128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solidFill>
                  <a:srgbClr val="FFFFFF"/>
                </a:solidFill>
              </a:rPr>
              <a:pPr>
                <a:defRPr/>
              </a:pPr>
              <a:t>‹#›</a:t>
            </a:fld>
            <a:endParaRPr lang="en-US" altLang="en-US">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hangingPunct="0"/>
            <a:r>
              <a:rPr lang="en-US" altLang="en-US" sz="1000" dirty="0">
                <a:solidFill>
                  <a:srgbClr val="FFFFFF"/>
                </a:solidFill>
              </a:rPr>
              <a:t>© 2019 UPES</a:t>
            </a:r>
          </a:p>
        </p:txBody>
      </p:sp>
    </p:spTree>
    <p:extLst>
      <p:ext uri="{BB962C8B-B14F-4D97-AF65-F5344CB8AC3E}">
        <p14:creationId xmlns:p14="http://schemas.microsoft.com/office/powerpoint/2010/main" val="99170926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2786" y="249251"/>
            <a:ext cx="9950146" cy="103734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452283"/>
            <a:ext cx="9950146" cy="41075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52786" y="5768789"/>
            <a:ext cx="2579668" cy="331374"/>
          </a:xfrm>
          <a:prstGeom prst="rect">
            <a:avLst/>
          </a:prstGeom>
        </p:spPr>
        <p:txBody>
          <a:bodyPr vert="horz" lIns="91440" tIns="45720" rIns="91440" bIns="45720" rtlCol="0" anchor="ctr"/>
          <a:lstStyle>
            <a:lvl1pPr algn="l">
              <a:defRPr sz="1089">
                <a:solidFill>
                  <a:schemeClr val="tx1">
                    <a:tint val="75000"/>
                  </a:schemeClr>
                </a:solidFill>
              </a:defRPr>
            </a:lvl1pPr>
          </a:lstStyle>
          <a:p>
            <a:fld id="{530820CF-B880-4189-942D-D702A7CBA730}" type="datetimeFigureOut">
              <a:rPr lang="zh-CN" altLang="en-US" smtClean="0"/>
              <a:t>2021/12/7</a:t>
            </a:fld>
            <a:endParaRPr lang="zh-CN" altLang="en-US"/>
          </a:p>
        </p:txBody>
      </p:sp>
      <p:sp>
        <p:nvSpPr>
          <p:cNvPr id="5" name="页脚占位符 4"/>
          <p:cNvSpPr>
            <a:spLocks noGrp="1"/>
          </p:cNvSpPr>
          <p:nvPr>
            <p:ph type="ftr" sz="quarter" idx="3"/>
          </p:nvPr>
        </p:nvSpPr>
        <p:spPr>
          <a:xfrm>
            <a:off x="3777370" y="5768789"/>
            <a:ext cx="3500977" cy="331374"/>
          </a:xfrm>
          <a:prstGeom prst="rect">
            <a:avLst/>
          </a:prstGeom>
        </p:spPr>
        <p:txBody>
          <a:bodyPr vert="horz" lIns="91440" tIns="45720" rIns="91440" bIns="45720" rtlCol="0" anchor="ctr"/>
          <a:lstStyle>
            <a:lvl1pPr algn="ctr">
              <a:defRPr sz="108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923264" y="5768789"/>
            <a:ext cx="2579668" cy="331374"/>
          </a:xfrm>
          <a:prstGeom prst="rect">
            <a:avLst/>
          </a:prstGeom>
        </p:spPr>
        <p:txBody>
          <a:bodyPr vert="horz" lIns="91440" tIns="45720" rIns="91440" bIns="45720" rtlCol="0" anchor="ctr"/>
          <a:lstStyle>
            <a:lvl1pPr algn="r">
              <a:defRPr sz="1089">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3433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829909" rtl="0" eaLnBrk="1" latinLnBrk="0" hangingPunct="1">
        <a:spcBef>
          <a:spcPct val="0"/>
        </a:spcBef>
        <a:buNone/>
        <a:defRPr sz="3993" kern="1200">
          <a:solidFill>
            <a:schemeClr val="tx1"/>
          </a:solidFill>
          <a:latin typeface="+mj-lt"/>
          <a:ea typeface="+mj-ea"/>
          <a:cs typeface="+mj-cs"/>
        </a:defRPr>
      </a:lvl1pPr>
    </p:titleStyle>
    <p:bodyStyle>
      <a:lvl1pPr marL="311216" indent="-311216" algn="l" defTabSz="829909" rtl="0" eaLnBrk="1" latinLnBrk="0" hangingPunct="1">
        <a:spcBef>
          <a:spcPct val="20000"/>
        </a:spcBef>
        <a:buFont typeface="Arial" pitchFamily="34" charset="0"/>
        <a:buChar char="•"/>
        <a:defRPr sz="2904" kern="1200">
          <a:solidFill>
            <a:schemeClr val="tx1"/>
          </a:solidFill>
          <a:latin typeface="+mn-lt"/>
          <a:ea typeface="+mn-ea"/>
          <a:cs typeface="+mn-cs"/>
        </a:defRPr>
      </a:lvl1pPr>
      <a:lvl2pPr marL="674301" indent="-259347" algn="l" defTabSz="829909" rtl="0" eaLnBrk="1" latinLnBrk="0" hangingPunct="1">
        <a:spcBef>
          <a:spcPct val="20000"/>
        </a:spcBef>
        <a:buFont typeface="Arial" pitchFamily="34" charset="0"/>
        <a:buChar char="–"/>
        <a:defRPr sz="2541" kern="1200">
          <a:solidFill>
            <a:schemeClr val="tx1"/>
          </a:solidFill>
          <a:latin typeface="+mn-lt"/>
          <a:ea typeface="+mn-ea"/>
          <a:cs typeface="+mn-cs"/>
        </a:defRPr>
      </a:lvl2pPr>
      <a:lvl3pPr marL="1037387" indent="-207477" algn="l" defTabSz="829909" rtl="0" eaLnBrk="1" latinLnBrk="0" hangingPunct="1">
        <a:spcBef>
          <a:spcPct val="20000"/>
        </a:spcBef>
        <a:buFont typeface="Arial" pitchFamily="34" charset="0"/>
        <a:buChar char="•"/>
        <a:defRPr sz="2178" kern="1200">
          <a:solidFill>
            <a:schemeClr val="tx1"/>
          </a:solidFill>
          <a:latin typeface="+mn-lt"/>
          <a:ea typeface="+mn-ea"/>
          <a:cs typeface="+mn-cs"/>
        </a:defRPr>
      </a:lvl3pPr>
      <a:lvl4pPr marL="1452342"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4pPr>
      <a:lvl5pPr marL="186729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5pPr>
      <a:lvl6pPr marL="2282251"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6pPr>
      <a:lvl7pPr marL="269720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7pPr>
      <a:lvl8pPr marL="3112160"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8pPr>
      <a:lvl9pPr marL="3527115"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9pPr>
    </p:bodyStyle>
    <p:otherStyle>
      <a:defPPr>
        <a:defRPr lang="zh-CN"/>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b="1" dirty="0" smtClean="0">
                <a:solidFill>
                  <a:schemeClr val="tx1"/>
                </a:solidFill>
              </a:rPr>
              <a:t>Embedded ‘C’ Programming</a:t>
            </a:r>
            <a:br>
              <a:rPr lang="en-US" b="1" dirty="0" smtClean="0">
                <a:solidFill>
                  <a:schemeClr val="tx1"/>
                </a:solidFill>
              </a:rPr>
            </a:br>
            <a:r>
              <a:rPr lang="en-US" b="1" dirty="0" smtClean="0"/>
              <a:t>8051 MC Interfacing</a:t>
            </a:r>
            <a:endParaRPr lang="en-US" b="1" dirty="0">
              <a:solidFill>
                <a:schemeClr val="tx1"/>
              </a:solidFill>
            </a:endParaRPr>
          </a:p>
        </p:txBody>
      </p:sp>
    </p:spTree>
    <p:extLst>
      <p:ext uri="{BB962C8B-B14F-4D97-AF65-F5344CB8AC3E}">
        <p14:creationId xmlns:p14="http://schemas.microsoft.com/office/powerpoint/2010/main" val="9342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1067" y="948267"/>
            <a:ext cx="9002183" cy="4374525"/>
          </a:xfrm>
          <a:prstGeom prst="rect">
            <a:avLst/>
          </a:prstGeom>
        </p:spPr>
      </p:pic>
    </p:spTree>
    <p:extLst>
      <p:ext uri="{BB962C8B-B14F-4D97-AF65-F5344CB8AC3E}">
        <p14:creationId xmlns:p14="http://schemas.microsoft.com/office/powerpoint/2010/main" val="24779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0666" y="692103"/>
            <a:ext cx="7642577" cy="4670119"/>
          </a:xfrm>
          <a:prstGeom prst="rect">
            <a:avLst/>
          </a:prstGeom>
        </p:spPr>
      </p:pic>
    </p:spTree>
    <p:extLst>
      <p:ext uri="{BB962C8B-B14F-4D97-AF65-F5344CB8AC3E}">
        <p14:creationId xmlns:p14="http://schemas.microsoft.com/office/powerpoint/2010/main" val="263392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9688" y="869245"/>
            <a:ext cx="7258755" cy="4424912"/>
          </a:xfrm>
          <a:prstGeom prst="rect">
            <a:avLst/>
          </a:prstGeom>
        </p:spPr>
      </p:pic>
    </p:spTree>
    <p:extLst>
      <p:ext uri="{BB962C8B-B14F-4D97-AF65-F5344CB8AC3E}">
        <p14:creationId xmlns:p14="http://schemas.microsoft.com/office/powerpoint/2010/main" val="268328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6000" dirty="0" smtClean="0"/>
          </a:p>
          <a:p>
            <a:pPr marL="0" indent="0" algn="ctr">
              <a:buNone/>
            </a:pPr>
            <a:r>
              <a:rPr lang="en-US" sz="6000" dirty="0" smtClean="0"/>
              <a:t>8051 Interfacing</a:t>
            </a:r>
            <a:endParaRPr lang="en-US" sz="6000" dirty="0"/>
          </a:p>
        </p:txBody>
      </p:sp>
    </p:spTree>
    <p:extLst>
      <p:ext uri="{BB962C8B-B14F-4D97-AF65-F5344CB8AC3E}">
        <p14:creationId xmlns:p14="http://schemas.microsoft.com/office/powerpoint/2010/main" val="378527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Interfacing is a method, that provides communication between Microcontroller and the interface device. </a:t>
            </a:r>
            <a:endParaRPr lang="en-US" dirty="0" smtClean="0"/>
          </a:p>
          <a:p>
            <a:r>
              <a:rPr lang="en-US" dirty="0" smtClean="0"/>
              <a:t>An </a:t>
            </a:r>
            <a:r>
              <a:rPr lang="en-US" dirty="0"/>
              <a:t>interface is either Input device, or output device, or a storage device, or processing device</a:t>
            </a:r>
            <a:r>
              <a:rPr lang="en-US" dirty="0" smtClean="0"/>
              <a:t>.</a:t>
            </a:r>
          </a:p>
          <a:p>
            <a:r>
              <a:rPr lang="en-IN" dirty="0"/>
              <a:t>Input Interface Devices: Push button switch, Keypad, Infrared sensor, Temperature sensor, gas Sensor etc. These devices provide some information to the Microcontroller, and this is called as input data.</a:t>
            </a:r>
          </a:p>
          <a:p>
            <a:r>
              <a:rPr lang="en-IN" dirty="0"/>
              <a:t>Output Interface Devices: LED, LCD, Buzzer, Relay driver, DC Motor Driver, 7-Segment Display etc.</a:t>
            </a:r>
          </a:p>
          <a:p>
            <a:r>
              <a:rPr lang="en-IN" dirty="0"/>
              <a:t>Storage Interface Devices: Used to store/ retain the data, example, SD card, EEPROM, </a:t>
            </a:r>
            <a:r>
              <a:rPr lang="en-IN" dirty="0" err="1"/>
              <a:t>DataFlash</a:t>
            </a:r>
            <a:r>
              <a:rPr lang="en-IN" dirty="0"/>
              <a:t>, Real Time Clock, </a:t>
            </a:r>
            <a:r>
              <a:rPr lang="en-IN" dirty="0" err="1"/>
              <a:t>etc</a:t>
            </a:r>
            <a:endParaRPr lang="en-IN" dirty="0"/>
          </a:p>
        </p:txBody>
      </p:sp>
    </p:spTree>
    <p:extLst>
      <p:ext uri="{BB962C8B-B14F-4D97-AF65-F5344CB8AC3E}">
        <p14:creationId xmlns:p14="http://schemas.microsoft.com/office/powerpoint/2010/main" val="415779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ath161"/>
          <p:cNvSpPr/>
          <p:nvPr/>
        </p:nvSpPr>
        <p:spPr>
          <a:xfrm>
            <a:off x="1520158" y="0"/>
            <a:ext cx="0" cy="0"/>
          </a:xfrm>
          <a:custGeom>
            <a:avLst/>
            <a:gdLst/>
            <a:ahLst/>
            <a:cxnLst/>
            <a:rect l="l" t="t" r="r" b="b"/>
            <a:pathLst>
              <a:path/>
            </a:pathLst>
          </a:custGeom>
          <a:solidFill/>
          <a:ln>
            <a:solidFill/>
            <a:prstDash/>
          </a:ln>
        </p:spPr>
        <p:txBody>
          <a:bodyPr rtlCol="0" anchor="ctr"/>
          <a:lstStyle/>
          <a:p>
            <a:pPr marL="0" marR="0" lvl="0" indent="0" algn="ctr" defTabSz="829909" rtl="0" eaLnBrk="1" fontAlgn="auto" latinLnBrk="0" hangingPunct="1">
              <a:lnSpc>
                <a:spcPct val="100000"/>
              </a:lnSpc>
              <a:spcBef>
                <a:spcPts val="0"/>
              </a:spcBef>
              <a:spcAft>
                <a:spcPts val="0"/>
              </a:spcAft>
              <a:buClrTx/>
              <a:buSzTx/>
              <a:buFontTx/>
              <a:buNone/>
              <a:tabLst/>
              <a:defRPr/>
            </a:pPr>
            <a:endParaRPr kumimoji="0" lang="en-US" altLang="zh-CN" sz="1634"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162" name="Image162"/>
          <p:cNvPicPr>
            <a:picLocks noChangeAspect="1"/>
          </p:cNvPicPr>
          <p:nvPr/>
        </p:nvPicPr>
        <p:blipFill>
          <a:blip r:embed="rId2"/>
          <a:stretch>
            <a:fillRect/>
          </a:stretch>
        </p:blipFill>
        <p:spPr>
          <a:xfrm>
            <a:off x="7479129" y="1721067"/>
            <a:ext cx="2612002" cy="3574756"/>
          </a:xfrm>
          <a:prstGeom prst="rect">
            <a:avLst/>
          </a:prstGeom>
          <a:noFill/>
        </p:spPr>
      </p:pic>
      <p:sp>
        <p:nvSpPr>
          <p:cNvPr id="168" name="Text Box168"/>
          <p:cNvSpPr txBox="1"/>
          <p:nvPr/>
        </p:nvSpPr>
        <p:spPr>
          <a:xfrm>
            <a:off x="2069397" y="759126"/>
            <a:ext cx="4565479" cy="623248"/>
          </a:xfrm>
          <a:prstGeom prst="rect">
            <a:avLst/>
          </a:prstGeom>
        </p:spPr>
        <p:txBody>
          <a:bodyPr wrap="square" lIns="0" tIns="0" rIns="0" rtlCol="0">
            <a:spAutoFit/>
          </a:bodyPr>
          <a:lstStyle/>
          <a:p>
            <a:pPr marL="0" marR="0" lvl="0" indent="0" algn="l" defTabSz="829909" rtl="0" eaLnBrk="1" fontAlgn="auto" latinLnBrk="0" hangingPunct="1">
              <a:lnSpc>
                <a:spcPts val="4455"/>
              </a:lnSpc>
              <a:spcBef>
                <a:spcPts val="0"/>
              </a:spcBef>
              <a:spcAft>
                <a:spcPts val="0"/>
              </a:spcAft>
              <a:buClrTx/>
              <a:buSzTx/>
              <a:buFontTx/>
              <a:buNone/>
              <a:tabLst/>
              <a:defRPr/>
            </a:pPr>
            <a:r>
              <a:rPr kumimoji="0" lang="en-US" altLang="zh-CN" sz="3993" b="0" i="0" u="none" strike="noStrike" kern="1200" cap="none" spc="-72" normalizeH="0" baseline="0" noProof="0" dirty="0">
                <a:ln>
                  <a:noFill/>
                </a:ln>
                <a:solidFill>
                  <a:srgbClr val="D2533C"/>
                </a:solidFill>
                <a:effectLst/>
                <a:uLnTx/>
                <a:uFillTx/>
                <a:latin typeface="Arial"/>
                <a:ea typeface="Arial"/>
                <a:cs typeface="Arial"/>
              </a:rPr>
              <a:t>8051</a:t>
            </a:r>
            <a:r>
              <a:rPr kumimoji="0" lang="en-US" altLang="zh-CN" sz="3993" b="0" i="0" u="none" strike="noStrike" kern="1200" cap="none" spc="-196"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88" normalizeH="0" baseline="0" noProof="0" dirty="0">
                <a:ln>
                  <a:noFill/>
                </a:ln>
                <a:solidFill>
                  <a:srgbClr val="D2533C"/>
                </a:solidFill>
                <a:effectLst/>
                <a:uLnTx/>
                <a:uFillTx/>
                <a:latin typeface="Arial"/>
                <a:ea typeface="Arial"/>
                <a:cs typeface="Arial"/>
              </a:rPr>
              <a:t>Interfacing</a:t>
            </a:r>
            <a:r>
              <a:rPr kumimoji="0" lang="en-US" altLang="zh-CN" sz="3993" b="0" i="0" u="none" strike="noStrike" kern="1200" cap="none" spc="-196"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63" normalizeH="0" baseline="0" noProof="0" dirty="0">
                <a:ln>
                  <a:noFill/>
                </a:ln>
                <a:solidFill>
                  <a:srgbClr val="D2533C"/>
                </a:solidFill>
                <a:effectLst/>
                <a:uLnTx/>
                <a:uFillTx/>
                <a:latin typeface="Arial"/>
                <a:ea typeface="Arial"/>
                <a:cs typeface="Arial"/>
              </a:rPr>
              <a:t>LED</a:t>
            </a:r>
            <a:endParaRPr kumimoji="0" lang="en-US" altLang="zh-CN" sz="3993" b="0" i="0" u="none" strike="noStrike" kern="1200" cap="none" spc="0" normalizeH="0" baseline="0" noProof="0">
              <a:ln>
                <a:noFill/>
              </a:ln>
              <a:solidFill>
                <a:prstClr val="black"/>
              </a:solidFill>
              <a:effectLst/>
              <a:uLnTx/>
              <a:uFillTx/>
              <a:latin typeface="Arial"/>
              <a:ea typeface="Arial"/>
              <a:cs typeface="Arial"/>
            </a:endParaRPr>
          </a:p>
        </p:txBody>
      </p:sp>
      <p:sp>
        <p:nvSpPr>
          <p:cNvPr id="169" name="Text Box169"/>
          <p:cNvSpPr txBox="1"/>
          <p:nvPr/>
        </p:nvSpPr>
        <p:spPr>
          <a:xfrm>
            <a:off x="2069397" y="1709623"/>
            <a:ext cx="110214" cy="289823"/>
          </a:xfrm>
          <a:prstGeom prst="rect">
            <a:avLst/>
          </a:prstGeom>
        </p:spPr>
        <p:txBody>
          <a:bodyPr wrap="square" lIns="0" tIns="0" rIns="0" rtlCol="0">
            <a:spAutoFit/>
          </a:bodyPr>
          <a:lstStyle/>
          <a:p>
            <a:pPr marL="0" marR="0" lvl="0" indent="0" algn="l" defTabSz="829909" rtl="0" eaLnBrk="1" fontAlgn="auto" latinLnBrk="0" hangingPunct="1">
              <a:lnSpc>
                <a:spcPts val="1896"/>
              </a:lnSpc>
              <a:spcBef>
                <a:spcPts val="0"/>
              </a:spcBef>
              <a:spcAft>
                <a:spcPts val="0"/>
              </a:spcAft>
              <a:buClrTx/>
              <a:buSzTx/>
              <a:buFontTx/>
              <a:buNone/>
              <a:tabLst/>
              <a:defRPr/>
            </a:pPr>
            <a:r>
              <a:rPr kumimoji="0" lang="en-US" altLang="zh-CN" sz="1679" b="0" i="0" u="none" strike="noStrike" kern="1200" cap="none" spc="8"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0" name="Text Box170"/>
          <p:cNvSpPr txBox="1"/>
          <p:nvPr/>
        </p:nvSpPr>
        <p:spPr>
          <a:xfrm>
            <a:off x="2069397" y="2500756"/>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1" name="Text Box171"/>
          <p:cNvSpPr txBox="1"/>
          <p:nvPr/>
        </p:nvSpPr>
        <p:spPr>
          <a:xfrm>
            <a:off x="2069397" y="3291868"/>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2" name="Text Box172"/>
          <p:cNvSpPr txBox="1"/>
          <p:nvPr/>
        </p:nvSpPr>
        <p:spPr>
          <a:xfrm>
            <a:off x="2069397" y="4326330"/>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3" name="Text Box173"/>
          <p:cNvSpPr txBox="1"/>
          <p:nvPr/>
        </p:nvSpPr>
        <p:spPr>
          <a:xfrm>
            <a:off x="2069397" y="4873863"/>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4" name="Text Box174"/>
          <p:cNvSpPr txBox="1"/>
          <p:nvPr/>
        </p:nvSpPr>
        <p:spPr>
          <a:xfrm>
            <a:off x="431074" y="1675838"/>
            <a:ext cx="6703078" cy="559127"/>
          </a:xfrm>
          <a:prstGeom prst="rect">
            <a:avLst/>
          </a:prstGeom>
        </p:spPr>
        <p:txBody>
          <a:bodyPr wrap="square" lIns="0" tIns="0" rIns="0" rtlCol="0">
            <a:spAutoFit/>
          </a:bodyPr>
          <a:lstStyle/>
          <a:p>
            <a:pPr marL="0" marR="0" lvl="0" indent="0" algn="just" defTabSz="829909" rtl="0" eaLnBrk="1" fontAlgn="auto" latinLnBrk="0" hangingPunct="1">
              <a:lnSpc>
                <a:spcPts val="2019"/>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LED (Light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Emitting</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Diode) </a:t>
            </a:r>
            <a:r>
              <a:rPr kumimoji="0" lang="en-US" altLang="zh-CN" sz="1997" b="0" i="0" u="none" strike="noStrike" kern="1200" cap="none" spc="4"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a</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P</a:t>
            </a:r>
            <a:r>
              <a:rPr kumimoji="0" lang="en-US" altLang="zh-CN" sz="1997" b="0" i="0" u="none" strike="noStrike" kern="1200" cap="none" spc="-49"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N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junction</a:t>
            </a:r>
            <a:r>
              <a:rPr kumimoji="0" lang="en-US" altLang="zh-CN" sz="1997" b="0" i="0" u="none" strike="noStrike" kern="1200" cap="none" spc="-1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diode</a:t>
            </a:r>
            <a:r>
              <a:rPr kumimoji="0" lang="en-US" altLang="zh-CN" sz="1997" b="0" i="0" u="none" strike="noStrike" kern="1200" cap="none" spc="-8"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which</a:t>
            </a:r>
            <a:r>
              <a:rPr kumimoji="0" lang="en-US" altLang="zh-CN" sz="1997"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emits</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light</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when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activated.</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5" name="Text Box175"/>
          <p:cNvSpPr txBox="1"/>
          <p:nvPr/>
        </p:nvSpPr>
        <p:spPr>
          <a:xfrm>
            <a:off x="431074" y="2466970"/>
            <a:ext cx="6703079" cy="1328569"/>
          </a:xfrm>
          <a:prstGeom prst="rect">
            <a:avLst/>
          </a:prstGeom>
        </p:spPr>
        <p:txBody>
          <a:bodyPr wrap="square" lIns="0" tIns="0" rIns="0" rtlCol="0">
            <a:spAutoFit/>
          </a:bodyPr>
          <a:lstStyle/>
          <a:p>
            <a:pPr marL="0" marR="0" lvl="0" indent="0" algn="just" defTabSz="829909" rtl="0" eaLnBrk="1" fontAlgn="auto" latinLnBrk="0" hangingPunct="1">
              <a:lnSpc>
                <a:spcPts val="2028"/>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It is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activated</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when the </a:t>
            </a:r>
            <a:r>
              <a:rPr kumimoji="0" lang="en-US" altLang="zh-CN" sz="1997" b="0" i="0" u="none" strike="noStrike" kern="1200" cap="none" spc="-3" normalizeH="0" baseline="0" noProof="0" dirty="0">
                <a:ln>
                  <a:noFill/>
                </a:ln>
                <a:solidFill>
                  <a:srgbClr val="000000"/>
                </a:solidFill>
                <a:effectLst/>
                <a:uLnTx/>
                <a:uFillTx/>
                <a:latin typeface="Arial"/>
                <a:ea typeface="Arial"/>
                <a:cs typeface="Arial"/>
              </a:rPr>
              <a:t>PN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junction</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sustains</a:t>
            </a:r>
            <a:r>
              <a:rPr kumimoji="0" lang="en-US" altLang="zh-CN" sz="1997" b="0" i="0" u="none" strike="noStrike" kern="1200" cap="none" spc="-13"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a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voltage</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bias), a current from</a:t>
            </a:r>
            <a:r>
              <a:rPr kumimoji="0" lang="en-US" altLang="zh-CN" sz="1997" b="0" i="0" u="none" strike="noStrike" kern="1200" cap="none" spc="2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P</a:t>
            </a:r>
            <a:r>
              <a:rPr kumimoji="0" lang="en-US" altLang="zh-CN" sz="1997" b="0" i="0" u="none" strike="noStrike" kern="1200" cap="none" spc="-4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to N,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called</a:t>
            </a:r>
            <a:r>
              <a:rPr kumimoji="0" lang="en-US" altLang="zh-CN" sz="1997" b="0" i="0" u="none" strike="noStrike" kern="1200" cap="none" spc="-9"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8"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current. When this current </a:t>
            </a:r>
            <a:r>
              <a:rPr kumimoji="0" lang="en-US" altLang="zh-CN" sz="1997" b="0" i="0" u="none" strike="noStrike" kern="1200" cap="none" spc="3"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applied,</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electrons</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recombine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with</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electron holes within</a:t>
            </a:r>
            <a:r>
              <a:rPr kumimoji="0" lang="en-US" altLang="zh-CN" sz="1997"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device thereby</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releasing</a:t>
            </a:r>
            <a:r>
              <a:rPr kumimoji="0" lang="en-US" altLang="zh-CN" sz="1997" b="0" i="0" u="none" strike="noStrike" kern="1200" cap="none" spc="-1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energy </a:t>
            </a:r>
            <a:r>
              <a:rPr kumimoji="0" lang="en-US" altLang="zh-CN" sz="1997" b="0" i="0" u="none" strike="noStrike" kern="1200" cap="none" spc="-4" normalizeH="0" baseline="0" noProof="0" dirty="0">
                <a:ln>
                  <a:noFill/>
                </a:ln>
                <a:solidFill>
                  <a:srgbClr val="000000"/>
                </a:solidFill>
                <a:effectLst/>
                <a:uLnTx/>
                <a:uFillTx/>
                <a:latin typeface="Arial"/>
                <a:ea typeface="Arial"/>
                <a:cs typeface="Arial"/>
              </a:rPr>
              <a:t>in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form</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of light.</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6" name="Text Box176"/>
          <p:cNvSpPr txBox="1"/>
          <p:nvPr/>
        </p:nvSpPr>
        <p:spPr>
          <a:xfrm>
            <a:off x="431073" y="4292293"/>
            <a:ext cx="6703079" cy="854080"/>
          </a:xfrm>
          <a:prstGeom prst="rect">
            <a:avLst/>
          </a:prstGeom>
        </p:spPr>
        <p:txBody>
          <a:bodyPr wrap="square" lIns="0" tIns="0" rIns="0" rtlCol="0">
            <a:spAutoFit/>
          </a:bodyPr>
          <a:lstStyle/>
          <a:p>
            <a:pPr marL="0" marR="0" lvl="0" indent="0" algn="just" defTabSz="829909" rtl="0" eaLnBrk="1" fontAlgn="auto" latinLnBrk="0" hangingPunct="1">
              <a:lnSpc>
                <a:spcPts val="2070"/>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LED</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finds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application</a:t>
            </a:r>
            <a:r>
              <a:rPr kumimoji="0" lang="en-US" altLang="zh-CN" sz="1997" b="0" i="0" u="none" strike="noStrike" kern="1200" cap="none" spc="-22"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in </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traffic</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signals,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lighting,</a:t>
            </a:r>
            <a:r>
              <a:rPr kumimoji="0" lang="en-US" altLang="zh-CN" sz="1997" b="0" i="0" u="none" strike="noStrike" kern="1200" cap="none" spc="-1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camera</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flashes etc</a:t>
            </a:r>
            <a:r>
              <a:rPr kumimoji="0" lang="en-US" altLang="zh-CN" sz="1997" b="0" i="0" u="none" strike="noStrike" kern="1200" cap="none" spc="0" normalizeH="0" baseline="0" noProof="0" dirty="0" smtClean="0">
                <a:ln>
                  <a:noFill/>
                </a:ln>
                <a:solidFill>
                  <a:srgbClr val="000000"/>
                </a:solidFill>
                <a:effectLst/>
                <a:uLnTx/>
                <a:uFillTx/>
                <a:latin typeface="Arial"/>
                <a:ea typeface="Arial"/>
                <a:cs typeface="Arial"/>
              </a:rPr>
              <a:t>.</a:t>
            </a:r>
          </a:p>
          <a:p>
            <a:pPr marL="0" marR="0" lvl="0" indent="0" algn="just" defTabSz="829909" rtl="0" eaLnBrk="1" fontAlgn="auto" latinLnBrk="0" hangingPunct="1">
              <a:lnSpc>
                <a:spcPts val="2070"/>
              </a:lnSpc>
              <a:spcBef>
                <a:spcPts val="0"/>
              </a:spcBef>
              <a:spcAft>
                <a:spcPts val="0"/>
              </a:spcAft>
              <a:buClrTx/>
              <a:buSzTx/>
              <a:buFontTx/>
              <a:buNone/>
              <a:tabLst/>
              <a:defRPr/>
            </a:pP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7" name="Text Box177"/>
          <p:cNvSpPr txBox="1"/>
          <p:nvPr/>
        </p:nvSpPr>
        <p:spPr>
          <a:xfrm>
            <a:off x="431074" y="5231965"/>
            <a:ext cx="6703078" cy="559127"/>
          </a:xfrm>
          <a:prstGeom prst="rect">
            <a:avLst/>
          </a:prstGeom>
        </p:spPr>
        <p:txBody>
          <a:bodyPr wrap="square" lIns="0" tIns="0" rIns="0" rtlCol="0">
            <a:spAutoFit/>
          </a:bodyPr>
          <a:lstStyle/>
          <a:p>
            <a:pPr marL="0" marR="0" lvl="0" indent="0" algn="just" defTabSz="829909" rtl="0" eaLnBrk="1" fontAlgn="auto" latinLnBrk="0" hangingPunct="1">
              <a:lnSpc>
                <a:spcPts val="1993"/>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 way to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distinguish</a:t>
            </a:r>
            <a:r>
              <a:rPr kumimoji="0" lang="en-US" altLang="zh-CN" sz="1997" b="0" i="0" u="none" strike="noStrike" kern="1200" cap="none" spc="-1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between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the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positive</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and</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negative</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terminal</a:t>
            </a:r>
            <a:r>
              <a:rPr kumimoji="0" lang="en-US" altLang="zh-CN" sz="1997" b="0" i="0" u="none" strike="noStrike" kern="1200" cap="none" spc="1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1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positive</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longer than the negative in length.</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Tree>
    <p:extLst>
      <p:ext uri="{BB962C8B-B14F-4D97-AF65-F5344CB8AC3E}">
        <p14:creationId xmlns:p14="http://schemas.microsoft.com/office/powerpoint/2010/main" val="226546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1023583"/>
            <a:ext cx="9950146" cy="4536298"/>
          </a:xfrm>
        </p:spPr>
        <p:txBody>
          <a:bodyPr>
            <a:normAutofit/>
          </a:bodyPr>
          <a:lstStyle/>
          <a:p>
            <a:pPr algn="just"/>
            <a:r>
              <a:rPr lang="en-US" dirty="0"/>
              <a:t>Interfacing comprises of hardware (Interface device) and Software (source code to communicate, also called as the Driver). </a:t>
            </a:r>
            <a:endParaRPr lang="en-US" dirty="0" smtClean="0"/>
          </a:p>
          <a:p>
            <a:pPr algn="just"/>
            <a:r>
              <a:rPr lang="en-US" dirty="0" smtClean="0"/>
              <a:t>Simply</a:t>
            </a:r>
            <a:r>
              <a:rPr lang="en-US" dirty="0"/>
              <a:t>, to use an LED as the output device, LED should be connected to Microcontroller port and the MC has to be programmed inside make LED ON or OFF or blink or dim. </a:t>
            </a:r>
            <a:endParaRPr lang="en-US" dirty="0" smtClean="0"/>
          </a:p>
          <a:p>
            <a:pPr algn="just"/>
            <a:r>
              <a:rPr lang="en-US" dirty="0" smtClean="0"/>
              <a:t>This </a:t>
            </a:r>
            <a:r>
              <a:rPr lang="en-US" dirty="0"/>
              <a:t>program is called as the driver/firmware. The driver software can be developed using any programming language like Assembly, C etc.</a:t>
            </a:r>
            <a:endParaRPr lang="en-IN" dirty="0"/>
          </a:p>
        </p:txBody>
      </p:sp>
    </p:spTree>
    <p:extLst>
      <p:ext uri="{BB962C8B-B14F-4D97-AF65-F5344CB8AC3E}">
        <p14:creationId xmlns:p14="http://schemas.microsoft.com/office/powerpoint/2010/main" val="215434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LED INTERFACE</a:t>
            </a:r>
            <a:endParaRPr lang="en-IN" dirty="0"/>
          </a:p>
        </p:txBody>
      </p:sp>
      <p:sp>
        <p:nvSpPr>
          <p:cNvPr id="7" name="Rectangle 6"/>
          <p:cNvSpPr/>
          <p:nvPr/>
        </p:nvSpPr>
        <p:spPr>
          <a:xfrm>
            <a:off x="2479859" y="4236969"/>
            <a:ext cx="6096000" cy="646331"/>
          </a:xfrm>
          <a:prstGeom prst="rect">
            <a:avLst/>
          </a:prstGeom>
        </p:spPr>
        <p:txBody>
          <a:bodyPr>
            <a:spAutoFit/>
          </a:bodyPr>
          <a:lstStyle/>
          <a:p>
            <a:r>
              <a:rPr lang="en-US" dirty="0">
                <a:solidFill>
                  <a:srgbClr val="333333"/>
                </a:solidFill>
                <a:latin typeface="Source Sans Pro"/>
              </a:rPr>
              <a:t>The resistor is important in LED interfacing to limit the flowing current and avoid damaging the LED and/or MCU.</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815" y="998469"/>
            <a:ext cx="6562725" cy="3238500"/>
          </a:xfrm>
        </p:spPr>
      </p:pic>
      <p:sp>
        <p:nvSpPr>
          <p:cNvPr id="11" name="Rectangle 10"/>
          <p:cNvSpPr/>
          <p:nvPr/>
        </p:nvSpPr>
        <p:spPr>
          <a:xfrm>
            <a:off x="552786" y="5127899"/>
            <a:ext cx="11073157" cy="923330"/>
          </a:xfrm>
          <a:prstGeom prst="rect">
            <a:avLst/>
          </a:prstGeom>
        </p:spPr>
        <p:txBody>
          <a:bodyPr wrap="square">
            <a:spAutoFit/>
          </a:bodyPr>
          <a:lstStyle/>
          <a:p>
            <a:r>
              <a:rPr lang="en-US" b="1" dirty="0">
                <a:solidFill>
                  <a:srgbClr val="FF0000"/>
                </a:solidFill>
              </a:rPr>
              <a:t>Interface 1 will glow LED, only if the PIN value of the MC is HIGH as current flows towards the ground.</a:t>
            </a:r>
          </a:p>
          <a:p>
            <a:r>
              <a:rPr lang="en-US" b="1" dirty="0">
                <a:solidFill>
                  <a:srgbClr val="FF0000"/>
                </a:solidFill>
              </a:rPr>
              <a:t>Interface 2 will glow LED, only if the PIN value of the MC is LOW as current flows towards PIN due to its lower potential.</a:t>
            </a:r>
            <a:endParaRPr lang="en-IN" b="1" dirty="0">
              <a:solidFill>
                <a:srgbClr val="FF0000"/>
              </a:solidFill>
            </a:endParaRPr>
          </a:p>
        </p:txBody>
      </p:sp>
    </p:spTree>
    <p:extLst>
      <p:ext uri="{BB962C8B-B14F-4D97-AF65-F5344CB8AC3E}">
        <p14:creationId xmlns:p14="http://schemas.microsoft.com/office/powerpoint/2010/main" val="136623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Interfacing Example (LED Interfacing)</a:t>
            </a:r>
            <a:r>
              <a:rPr lang="en-US" dirty="0" smtClean="0"/>
              <a:t>)</a:t>
            </a:r>
            <a:endParaRPr lang="en-US" dirty="0"/>
          </a:p>
        </p:txBody>
      </p:sp>
      <p:sp>
        <p:nvSpPr>
          <p:cNvPr id="3" name="Content Placeholder 2"/>
          <p:cNvSpPr>
            <a:spLocks noGrp="1"/>
          </p:cNvSpPr>
          <p:nvPr>
            <p:ph idx="1"/>
          </p:nvPr>
        </p:nvSpPr>
        <p:spPr>
          <a:xfrm>
            <a:off x="1905000" y="685800"/>
            <a:ext cx="8305800" cy="5334000"/>
          </a:xfrm>
        </p:spPr>
        <p:txBody>
          <a:bodyPr/>
          <a:lstStyle/>
          <a:p>
            <a:r>
              <a:rPr lang="en-US" dirty="0" smtClean="0"/>
              <a:t>Light Emitting Diode </a:t>
            </a:r>
            <a:endParaRPr lang="en-US" dirty="0"/>
          </a:p>
        </p:txBody>
      </p:sp>
      <p:pic>
        <p:nvPicPr>
          <p:cNvPr id="2052" name="Picture 4" descr="Parts Of An Light Emitting Diode. LED. Unlike Bulbs, LEDs Do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8461" y="685800"/>
            <a:ext cx="2761065" cy="3683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89078" y="1066800"/>
            <a:ext cx="5486400" cy="2824162"/>
          </a:xfrm>
          <a:prstGeom prst="rect">
            <a:avLst/>
          </a:prstGeom>
        </p:spPr>
      </p:pic>
      <p:pic>
        <p:nvPicPr>
          <p:cNvPr id="6" name="Picture 5"/>
          <p:cNvPicPr>
            <a:picLocks noChangeAspect="1"/>
          </p:cNvPicPr>
          <p:nvPr/>
        </p:nvPicPr>
        <p:blipFill>
          <a:blip r:embed="rId4"/>
          <a:stretch>
            <a:fillRect/>
          </a:stretch>
        </p:blipFill>
        <p:spPr>
          <a:xfrm>
            <a:off x="1872019" y="4038601"/>
            <a:ext cx="4886325" cy="2218803"/>
          </a:xfrm>
          <a:prstGeom prst="rect">
            <a:avLst/>
          </a:prstGeom>
        </p:spPr>
      </p:pic>
      <p:pic>
        <p:nvPicPr>
          <p:cNvPr id="8" name="Picture 7"/>
          <p:cNvPicPr>
            <a:picLocks noChangeAspect="1"/>
          </p:cNvPicPr>
          <p:nvPr/>
        </p:nvPicPr>
        <p:blipFill>
          <a:blip r:embed="rId5"/>
          <a:stretch>
            <a:fillRect/>
          </a:stretch>
        </p:blipFill>
        <p:spPr>
          <a:xfrm>
            <a:off x="7170121" y="4606925"/>
            <a:ext cx="2628900" cy="1638300"/>
          </a:xfrm>
          <a:prstGeom prst="rect">
            <a:avLst/>
          </a:prstGeom>
        </p:spPr>
      </p:pic>
    </p:spTree>
    <p:extLst>
      <p:ext uri="{BB962C8B-B14F-4D97-AF65-F5344CB8AC3E}">
        <p14:creationId xmlns:p14="http://schemas.microsoft.com/office/powerpoint/2010/main" val="2632682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7999" y="1219200"/>
            <a:ext cx="10600267" cy="1969477"/>
          </a:xfrm>
        </p:spPr>
        <p:txBody>
          <a:bodyPr/>
          <a:lstStyle/>
          <a:p>
            <a:r>
              <a:rPr lang="en-US" b="1" dirty="0"/>
              <a:t>Common Anode: </a:t>
            </a:r>
            <a:r>
              <a:rPr lang="en-US" dirty="0"/>
              <a:t>In this all the </a:t>
            </a:r>
            <a:r>
              <a:rPr lang="en-US" dirty="0" smtClean="0"/>
              <a:t>positive </a:t>
            </a:r>
            <a:r>
              <a:rPr lang="en-US" dirty="0"/>
              <a:t>terminals </a:t>
            </a:r>
            <a:r>
              <a:rPr lang="en-US" dirty="0" smtClean="0"/>
              <a:t>(anode</a:t>
            </a:r>
            <a:r>
              <a:rPr lang="en-US" dirty="0"/>
              <a:t>) of all the 8 LEDs are connected together (see diagram below), named as COM. And all the </a:t>
            </a:r>
            <a:r>
              <a:rPr lang="en-US" dirty="0" smtClean="0"/>
              <a:t>negative </a:t>
            </a:r>
            <a:r>
              <a:rPr lang="en-US" dirty="0"/>
              <a:t>terminals are left alone.</a:t>
            </a:r>
          </a:p>
          <a:p>
            <a:r>
              <a:rPr lang="en-US" b="1" dirty="0"/>
              <a:t>Common Cathode:</a:t>
            </a:r>
            <a:r>
              <a:rPr lang="en-US" dirty="0"/>
              <a:t> In this all the </a:t>
            </a:r>
            <a:r>
              <a:rPr lang="en-US" dirty="0" smtClean="0"/>
              <a:t>negative </a:t>
            </a:r>
            <a:r>
              <a:rPr lang="en-US" dirty="0"/>
              <a:t>terminals </a:t>
            </a:r>
            <a:r>
              <a:rPr lang="en-US" dirty="0" smtClean="0"/>
              <a:t>(cathodes</a:t>
            </a:r>
            <a:r>
              <a:rPr lang="en-US" dirty="0"/>
              <a:t>) of all the 8 LEDs are connected together, named as COM. And all the </a:t>
            </a:r>
            <a:r>
              <a:rPr lang="en-US" dirty="0" smtClean="0"/>
              <a:t>positive terminals </a:t>
            </a:r>
            <a:r>
              <a:rPr lang="en-US" dirty="0"/>
              <a:t>are left alone.</a:t>
            </a:r>
          </a:p>
          <a:p>
            <a:endParaRPr lang="en-US" dirty="0"/>
          </a:p>
        </p:txBody>
      </p:sp>
      <p:pic>
        <p:nvPicPr>
          <p:cNvPr id="1030" name="Picture 6" descr="Types of 7 Segment Displ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107" y="3364278"/>
            <a:ext cx="878205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8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075" y="-11373"/>
            <a:ext cx="8761412" cy="498475"/>
          </a:xfrm>
        </p:spPr>
        <p:txBody>
          <a:bodyPr/>
          <a:lstStyle/>
          <a:p>
            <a:r>
              <a:rPr lang="en-US" dirty="0" smtClean="0">
                <a:solidFill>
                  <a:schemeClr val="tx1"/>
                </a:solidFill>
              </a:rPr>
              <a:t>Embedded ‘C’ Programming</a:t>
            </a:r>
            <a:endParaRPr lang="en-US" dirty="0">
              <a:solidFill>
                <a:schemeClr val="tx1"/>
              </a:solidFill>
            </a:endParaRPr>
          </a:p>
        </p:txBody>
      </p:sp>
      <p:sp>
        <p:nvSpPr>
          <p:cNvPr id="3" name="Content Placeholder 2"/>
          <p:cNvSpPr>
            <a:spLocks noGrp="1"/>
          </p:cNvSpPr>
          <p:nvPr>
            <p:ph idx="1"/>
          </p:nvPr>
        </p:nvSpPr>
        <p:spPr>
          <a:xfrm>
            <a:off x="1524000" y="487102"/>
            <a:ext cx="8686800" cy="5532698"/>
          </a:xfrm>
        </p:spPr>
        <p:txBody>
          <a:bodyPr/>
          <a:lstStyle/>
          <a:p>
            <a:r>
              <a:rPr lang="en-US" dirty="0"/>
              <a:t>Compilers produce hex files that </a:t>
            </a:r>
            <a:r>
              <a:rPr lang="en-US" dirty="0" smtClean="0"/>
              <a:t>is downloaded </a:t>
            </a:r>
            <a:r>
              <a:rPr lang="en-US" dirty="0"/>
              <a:t>to ROM of microcontroller</a:t>
            </a:r>
          </a:p>
          <a:p>
            <a:r>
              <a:rPr lang="en-US" dirty="0" smtClean="0"/>
              <a:t>The </a:t>
            </a:r>
            <a:r>
              <a:rPr lang="en-US" dirty="0"/>
              <a:t>size of hex file is the main </a:t>
            </a:r>
            <a:r>
              <a:rPr lang="en-US" dirty="0" smtClean="0"/>
              <a:t>concern. Microcontrollers </a:t>
            </a:r>
            <a:r>
              <a:rPr lang="en-US" dirty="0"/>
              <a:t>have limited on-chip </a:t>
            </a:r>
            <a:r>
              <a:rPr lang="en-US" dirty="0" smtClean="0"/>
              <a:t>ROM Code </a:t>
            </a:r>
            <a:r>
              <a:rPr lang="en-US" dirty="0"/>
              <a:t>space for 8051 is limited to 64K </a:t>
            </a:r>
            <a:r>
              <a:rPr lang="en-US" dirty="0" smtClean="0"/>
              <a:t>bytes</a:t>
            </a:r>
          </a:p>
          <a:p>
            <a:endParaRPr lang="en-US" dirty="0"/>
          </a:p>
          <a:p>
            <a:pPr marL="0" indent="0">
              <a:buNone/>
            </a:pPr>
            <a:r>
              <a:rPr lang="en-US" b="1" dirty="0" smtClean="0"/>
              <a:t>Why Embedded ‘C’ Programming</a:t>
            </a:r>
          </a:p>
          <a:p>
            <a:r>
              <a:rPr lang="en-US" dirty="0" smtClean="0"/>
              <a:t>It </a:t>
            </a:r>
            <a:r>
              <a:rPr lang="en-US" dirty="0"/>
              <a:t>is easier and less time consuming </a:t>
            </a:r>
            <a:r>
              <a:rPr lang="en-US" dirty="0" smtClean="0"/>
              <a:t>to write </a:t>
            </a:r>
            <a:r>
              <a:rPr lang="en-US" dirty="0"/>
              <a:t>in C than Assembly</a:t>
            </a:r>
          </a:p>
          <a:p>
            <a:r>
              <a:rPr lang="en-US" dirty="0" smtClean="0"/>
              <a:t>C </a:t>
            </a:r>
            <a:r>
              <a:rPr lang="en-US" dirty="0"/>
              <a:t>is easier to modify and update</a:t>
            </a:r>
          </a:p>
          <a:p>
            <a:r>
              <a:rPr lang="en-US" dirty="0" smtClean="0"/>
              <a:t>You </a:t>
            </a:r>
            <a:r>
              <a:rPr lang="en-US" dirty="0"/>
              <a:t>can use code available in </a:t>
            </a:r>
            <a:r>
              <a:rPr lang="en-US" dirty="0" smtClean="0"/>
              <a:t>function libraries</a:t>
            </a:r>
            <a:endParaRPr lang="en-US" dirty="0"/>
          </a:p>
          <a:p>
            <a:r>
              <a:rPr lang="en-US" dirty="0" smtClean="0"/>
              <a:t>C </a:t>
            </a:r>
            <a:r>
              <a:rPr lang="en-US" dirty="0"/>
              <a:t>code is portable to other </a:t>
            </a:r>
            <a:r>
              <a:rPr lang="en-US" dirty="0" smtClean="0"/>
              <a:t>microcontroller with </a:t>
            </a:r>
            <a:r>
              <a:rPr lang="en-US" dirty="0"/>
              <a:t>little of no modification</a:t>
            </a:r>
          </a:p>
        </p:txBody>
      </p:sp>
    </p:spTree>
    <p:extLst>
      <p:ext uri="{BB962C8B-B14F-4D97-AF65-F5344CB8AC3E}">
        <p14:creationId xmlns:p14="http://schemas.microsoft.com/office/powerpoint/2010/main" val="1512101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ath194"/>
          <p:cNvSpPr/>
          <p:nvPr/>
        </p:nvSpPr>
        <p:spPr>
          <a:xfrm>
            <a:off x="1520158" y="0"/>
            <a:ext cx="0" cy="0"/>
          </a:xfrm>
          <a:custGeom>
            <a:avLst/>
            <a:gdLst/>
            <a:ahLst/>
            <a:cxnLst/>
            <a:rect l="l" t="t" r="r" b="b"/>
            <a:pathLst>
              <a:path/>
            </a:pathLst>
          </a:custGeom>
          <a:solidFill/>
          <a:ln>
            <a:solidFill/>
            <a:prstDash/>
          </a:ln>
        </p:spPr>
        <p:txBody>
          <a:bodyPr rtlCol="0" anchor="ctr"/>
          <a:lstStyle/>
          <a:p>
            <a:pPr marL="0" marR="0" lvl="0" indent="0" algn="ctr" defTabSz="829909" rtl="0" eaLnBrk="1" fontAlgn="auto" latinLnBrk="0" hangingPunct="1">
              <a:lnSpc>
                <a:spcPct val="100000"/>
              </a:lnSpc>
              <a:spcBef>
                <a:spcPts val="0"/>
              </a:spcBef>
              <a:spcAft>
                <a:spcPts val="0"/>
              </a:spcAft>
              <a:buClrTx/>
              <a:buSzTx/>
              <a:buFontTx/>
              <a:buNone/>
              <a:tabLst/>
              <a:defRPr/>
            </a:pPr>
            <a:endParaRPr kumimoji="0" lang="en-US" altLang="zh-CN" sz="1634"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0" name="Text Box200"/>
          <p:cNvSpPr txBox="1"/>
          <p:nvPr/>
        </p:nvSpPr>
        <p:spPr>
          <a:xfrm>
            <a:off x="2069397" y="759126"/>
            <a:ext cx="4565803" cy="623248"/>
          </a:xfrm>
          <a:prstGeom prst="rect">
            <a:avLst/>
          </a:prstGeom>
        </p:spPr>
        <p:txBody>
          <a:bodyPr wrap="square" lIns="0" tIns="0" rIns="0" rtlCol="0">
            <a:spAutoFit/>
          </a:bodyPr>
          <a:lstStyle/>
          <a:p>
            <a:pPr marL="0" marR="0" lvl="0" indent="0" algn="l" defTabSz="829909" rtl="0" eaLnBrk="1" fontAlgn="auto" latinLnBrk="0" hangingPunct="1">
              <a:lnSpc>
                <a:spcPts val="4455"/>
              </a:lnSpc>
              <a:spcBef>
                <a:spcPts val="0"/>
              </a:spcBef>
              <a:spcAft>
                <a:spcPts val="0"/>
              </a:spcAft>
              <a:buClrTx/>
              <a:buSzTx/>
              <a:buFontTx/>
              <a:buNone/>
              <a:tabLst/>
              <a:defRPr/>
            </a:pPr>
            <a:r>
              <a:rPr kumimoji="0" lang="en-US" altLang="zh-CN" sz="3993" b="0" i="0" u="none" strike="noStrike" kern="1200" cap="none" spc="-72" normalizeH="0" baseline="0" noProof="0" dirty="0">
                <a:ln>
                  <a:noFill/>
                </a:ln>
                <a:solidFill>
                  <a:srgbClr val="D2533C"/>
                </a:solidFill>
                <a:effectLst/>
                <a:uLnTx/>
                <a:uFillTx/>
                <a:latin typeface="Arial"/>
                <a:ea typeface="Arial"/>
                <a:cs typeface="Arial"/>
              </a:rPr>
              <a:t>8051</a:t>
            </a:r>
            <a:r>
              <a:rPr kumimoji="0" lang="en-US" altLang="zh-CN" sz="3993" b="0" i="0" u="none" strike="noStrike" kern="1200" cap="none" spc="-194"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87" normalizeH="0" baseline="0" noProof="0" dirty="0">
                <a:ln>
                  <a:noFill/>
                </a:ln>
                <a:solidFill>
                  <a:srgbClr val="D2533C"/>
                </a:solidFill>
                <a:effectLst/>
                <a:uLnTx/>
                <a:uFillTx/>
                <a:latin typeface="Arial"/>
                <a:ea typeface="Arial"/>
                <a:cs typeface="Arial"/>
              </a:rPr>
              <a:t>Interfacing</a:t>
            </a:r>
            <a:r>
              <a:rPr kumimoji="0" lang="en-US" altLang="zh-CN" sz="3993" b="0" i="0" u="none" strike="noStrike" kern="1200" cap="none" spc="-208"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63" normalizeH="0" baseline="0" noProof="0" dirty="0">
                <a:ln>
                  <a:noFill/>
                </a:ln>
                <a:solidFill>
                  <a:srgbClr val="D2533C"/>
                </a:solidFill>
                <a:effectLst/>
                <a:uLnTx/>
                <a:uFillTx/>
                <a:latin typeface="Arial"/>
                <a:ea typeface="Arial"/>
                <a:cs typeface="Arial"/>
              </a:rPr>
              <a:t>LED</a:t>
            </a:r>
            <a:endParaRPr kumimoji="0" lang="en-US" altLang="zh-CN" sz="3993" b="0" i="0" u="none" strike="noStrike" kern="1200" cap="none" spc="0" normalizeH="0" baseline="0" noProof="0">
              <a:ln>
                <a:noFill/>
              </a:ln>
              <a:solidFill>
                <a:prstClr val="black"/>
              </a:solidFill>
              <a:effectLst/>
              <a:uLnTx/>
              <a:uFillTx/>
              <a:latin typeface="Arial"/>
              <a:ea typeface="Arial"/>
              <a:cs typeface="Arial"/>
            </a:endParaRPr>
          </a:p>
        </p:txBody>
      </p:sp>
      <p:sp>
        <p:nvSpPr>
          <p:cNvPr id="201" name="Text Box201"/>
          <p:cNvSpPr txBox="1"/>
          <p:nvPr/>
        </p:nvSpPr>
        <p:spPr>
          <a:xfrm>
            <a:off x="2069397" y="1668829"/>
            <a:ext cx="7685663" cy="789960"/>
          </a:xfrm>
          <a:prstGeom prst="rect">
            <a:avLst/>
          </a:prstGeom>
        </p:spPr>
        <p:txBody>
          <a:bodyPr wrap="square" lIns="0" tIns="0" rIns="0" rtlCol="0">
            <a:spAutoFit/>
          </a:bodyPr>
          <a:lstStyle/>
          <a:p>
            <a:pPr marL="182626" marR="0" lvl="0" indent="-182626" algn="l" defTabSz="829909" rtl="0" eaLnBrk="1" fontAlgn="auto" latinLnBrk="0" hangingPunct="1">
              <a:lnSpc>
                <a:spcPts val="2939"/>
              </a:lnSpc>
              <a:spcBef>
                <a:spcPts val="0"/>
              </a:spcBef>
              <a:spcAft>
                <a:spcPts val="0"/>
              </a:spcAft>
              <a:buClrTx/>
              <a:buSzTx/>
              <a:buFontTx/>
              <a:buNone/>
              <a:tabLst/>
              <a:defRPr/>
            </a:pPr>
            <a:r>
              <a:rPr kumimoji="0" lang="en-US" altLang="zh-CN" sz="2178" b="0" i="0" u="none" strike="noStrike" kern="1200" cap="none" spc="-7" normalizeH="0" baseline="0" noProof="0" dirty="0">
                <a:ln>
                  <a:noFill/>
                </a:ln>
                <a:solidFill>
                  <a:srgbClr val="93A299"/>
                </a:solidFill>
                <a:effectLst/>
                <a:uLnTx/>
                <a:uFillTx/>
                <a:latin typeface="Arial"/>
                <a:ea typeface="Arial"/>
                <a:cs typeface="Arial"/>
              </a:rPr>
              <a:t>•</a:t>
            </a:r>
            <a:r>
              <a:rPr kumimoji="0" lang="en-US" altLang="zh-CN" sz="2178" b="0" i="0" u="none" strike="noStrike" kern="1200" cap="none" spc="77" normalizeH="0" baseline="0" noProof="0" dirty="0">
                <a:ln>
                  <a:noFill/>
                </a:ln>
                <a:solidFill>
                  <a:srgbClr val="93A299"/>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In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the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following</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Diagram, LEDs</a:t>
            </a:r>
            <a:r>
              <a:rPr kumimoji="0" lang="en-US" altLang="zh-CN" sz="2541" b="0" i="0" u="none" strike="noStrike" kern="1200" cap="none" spc="29"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are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connected</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the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port P0.</a:t>
            </a:r>
            <a:endParaRPr kumimoji="0" lang="en-US" altLang="zh-CN" sz="2541" b="0" i="0" u="none" strike="noStrike" kern="1200" cap="none" spc="0" normalizeH="0" baseline="0" noProof="0" dirty="0">
              <a:ln>
                <a:noFill/>
              </a:ln>
              <a:solidFill>
                <a:prstClr val="black"/>
              </a:solidFill>
              <a:effectLst/>
              <a:uLnTx/>
              <a:uFillTx/>
              <a:latin typeface="Arial"/>
              <a:ea typeface="Arial"/>
              <a:cs typeface="Arial"/>
            </a:endParaRPr>
          </a:p>
        </p:txBody>
      </p:sp>
      <p:sp>
        <p:nvSpPr>
          <p:cNvPr id="202" name="Text Box202"/>
          <p:cNvSpPr txBox="1"/>
          <p:nvPr/>
        </p:nvSpPr>
        <p:spPr>
          <a:xfrm>
            <a:off x="2069397" y="2520528"/>
            <a:ext cx="7808852" cy="1200329"/>
          </a:xfrm>
          <a:prstGeom prst="rect">
            <a:avLst/>
          </a:prstGeom>
        </p:spPr>
        <p:txBody>
          <a:bodyPr wrap="square" lIns="0" tIns="0" rIns="0" rtlCol="0">
            <a:spAutoFit/>
          </a:bodyPr>
          <a:lstStyle/>
          <a:p>
            <a:pPr marL="182626" marR="0" lvl="0" indent="-182626" algn="l" defTabSz="829909" rtl="0" eaLnBrk="1" fontAlgn="auto" latinLnBrk="0" hangingPunct="1">
              <a:lnSpc>
                <a:spcPts val="2976"/>
              </a:lnSpc>
              <a:spcBef>
                <a:spcPts val="0"/>
              </a:spcBef>
              <a:spcAft>
                <a:spcPts val="0"/>
              </a:spcAft>
              <a:buClrTx/>
              <a:buSzTx/>
              <a:buFontTx/>
              <a:buNone/>
              <a:tabLst/>
              <a:defRPr/>
            </a:pPr>
            <a:r>
              <a:rPr kumimoji="0" lang="en-US" altLang="zh-CN" sz="2178" b="0" i="0" u="none" strike="noStrike" kern="1200" cap="none" spc="-6" normalizeH="0" baseline="0" noProof="0" dirty="0">
                <a:ln>
                  <a:noFill/>
                </a:ln>
                <a:solidFill>
                  <a:srgbClr val="93A299"/>
                </a:solidFill>
                <a:effectLst/>
                <a:uLnTx/>
                <a:uFillTx/>
                <a:latin typeface="Arial"/>
                <a:ea typeface="Arial"/>
                <a:cs typeface="Arial"/>
              </a:rPr>
              <a:t>•</a:t>
            </a:r>
            <a:r>
              <a:rPr kumimoji="0" lang="en-US" altLang="zh-CN" sz="2178" b="0" i="0" u="none" strike="noStrike" kern="1200" cap="none" spc="76" normalizeH="0" baseline="0" noProof="0" dirty="0">
                <a:ln>
                  <a:noFill/>
                </a:ln>
                <a:solidFill>
                  <a:srgbClr val="93A299"/>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LEDs need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approximately</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voltage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drop</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of</a:t>
            </a:r>
            <a:r>
              <a:rPr kumimoji="0" lang="en-US" altLang="zh-CN" sz="2541" b="0" i="0" u="none" strike="noStrike" kern="1200" cap="none" spc="29"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1.7V</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and 10mA</a:t>
            </a:r>
            <a:r>
              <a:rPr kumimoji="0" lang="en-US" altLang="zh-CN" sz="2541" b="0" i="0" u="none" strike="noStrike" kern="1200" cap="none" spc="-13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current</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flow</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through</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them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in</a:t>
            </a:r>
            <a:r>
              <a:rPr kumimoji="0" lang="en-US" altLang="zh-CN" sz="2541"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order</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glow</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maximum</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7" normalizeH="0" baseline="0" noProof="0" dirty="0">
                <a:ln>
                  <a:noFill/>
                </a:ln>
                <a:solidFill>
                  <a:srgbClr val="000000"/>
                </a:solidFill>
                <a:effectLst/>
                <a:uLnTx/>
                <a:uFillTx/>
                <a:latin typeface="Arial"/>
                <a:ea typeface="Arial"/>
                <a:cs typeface="Arial"/>
              </a:rPr>
              <a:t>intensity.</a:t>
            </a:r>
            <a:endParaRPr kumimoji="0" lang="en-US" altLang="zh-CN" sz="2541" b="0" i="0" u="none" strike="noStrike" kern="1200" cap="none" spc="0" normalizeH="0" baseline="0" noProof="0">
              <a:ln>
                <a:noFill/>
              </a:ln>
              <a:solidFill>
                <a:prstClr val="black"/>
              </a:solidFill>
              <a:effectLst/>
              <a:uLnTx/>
              <a:uFillTx/>
              <a:latin typeface="Arial"/>
              <a:ea typeface="Arial"/>
              <a:cs typeface="Arial"/>
            </a:endParaRPr>
          </a:p>
        </p:txBody>
      </p:sp>
    </p:spTree>
    <p:extLst>
      <p:ext uri="{BB962C8B-B14F-4D97-AF65-F5344CB8AC3E}">
        <p14:creationId xmlns:p14="http://schemas.microsoft.com/office/powerpoint/2010/main" val="220317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facing LED with 8051 Microcontroller Circuit - ElectronicsHu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533400"/>
            <a:ext cx="8001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91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1"/>
            <a:ext cx="8761412" cy="422275"/>
          </a:xfrm>
        </p:spPr>
        <p:txBody>
          <a:bodyPr/>
          <a:lstStyle/>
          <a:p>
            <a:r>
              <a:rPr lang="en-US" dirty="0" smtClean="0">
                <a:solidFill>
                  <a:schemeClr val="tx1"/>
                </a:solidFill>
              </a:rPr>
              <a:t>Program for LED Interfacing</a:t>
            </a:r>
            <a:endParaRPr lang="en-US" dirty="0">
              <a:solidFill>
                <a:schemeClr val="tx1"/>
              </a:solidFill>
            </a:endParaRPr>
          </a:p>
        </p:txBody>
      </p:sp>
      <p:sp>
        <p:nvSpPr>
          <p:cNvPr id="3" name="Content Placeholder 2"/>
          <p:cNvSpPr>
            <a:spLocks noGrp="1"/>
          </p:cNvSpPr>
          <p:nvPr>
            <p:ph idx="1"/>
          </p:nvPr>
        </p:nvSpPr>
        <p:spPr>
          <a:xfrm>
            <a:off x="1905000" y="533401"/>
            <a:ext cx="8305800" cy="5486400"/>
          </a:xfrm>
        </p:spPr>
        <p:txBody>
          <a:bodyPr numCol="2"/>
          <a:lstStyle/>
          <a:p>
            <a:pPr marL="0" indent="0">
              <a:buNone/>
            </a:pPr>
            <a:r>
              <a:rPr lang="en-US" sz="1400" dirty="0"/>
              <a:t># include&lt;reg51.h&gt;</a:t>
            </a:r>
            <a:endParaRPr lang="en-US" sz="1400" b="1" dirty="0"/>
          </a:p>
          <a:p>
            <a:pPr marL="0" indent="0">
              <a:buNone/>
            </a:pPr>
            <a:r>
              <a:rPr lang="en-US" sz="1400" dirty="0"/>
              <a:t>void delay();</a:t>
            </a:r>
            <a:endParaRPr lang="en-US" sz="1400" b="1" dirty="0"/>
          </a:p>
          <a:p>
            <a:pPr marL="0" indent="0">
              <a:buNone/>
            </a:pPr>
            <a:r>
              <a:rPr lang="en-US" sz="1400" dirty="0"/>
              <a:t>void main()</a:t>
            </a:r>
            <a:endParaRPr lang="en-US" sz="1400" b="1" dirty="0"/>
          </a:p>
          <a:p>
            <a:pPr marL="0" indent="0">
              <a:buNone/>
            </a:pPr>
            <a:r>
              <a:rPr lang="en-US" sz="1400" dirty="0"/>
              <a:t>{	 </a:t>
            </a:r>
            <a:endParaRPr lang="en-US" sz="1400" b="1" dirty="0"/>
          </a:p>
          <a:p>
            <a:pPr marL="0" indent="0">
              <a:buNone/>
            </a:pPr>
            <a:r>
              <a:rPr lang="en-US" sz="1400" dirty="0"/>
              <a:t>while(1)</a:t>
            </a:r>
            <a:endParaRPr lang="en-US" sz="1400" b="1" dirty="0"/>
          </a:p>
          <a:p>
            <a:pPr marL="0" indent="0">
              <a:buNone/>
            </a:pPr>
            <a:r>
              <a:rPr lang="en-US" sz="1400" dirty="0"/>
              <a:t>{</a:t>
            </a:r>
            <a:endParaRPr lang="en-US" sz="1400" b="1" dirty="0"/>
          </a:p>
          <a:p>
            <a:pPr marL="0" indent="0">
              <a:buNone/>
            </a:pPr>
            <a:r>
              <a:rPr lang="en-US" sz="1400" dirty="0"/>
              <a:t>P0=0X01;</a:t>
            </a:r>
            <a:endParaRPr lang="en-US" sz="1400" b="1" dirty="0"/>
          </a:p>
          <a:p>
            <a:pPr marL="0" indent="0">
              <a:buNone/>
            </a:pPr>
            <a:r>
              <a:rPr lang="en-US" sz="1400" dirty="0"/>
              <a:t>delay();</a:t>
            </a:r>
            <a:endParaRPr lang="en-US" sz="1400" b="1" dirty="0"/>
          </a:p>
          <a:p>
            <a:pPr marL="0" indent="0">
              <a:buNone/>
            </a:pPr>
            <a:r>
              <a:rPr lang="en-US" sz="1400" dirty="0"/>
              <a:t>P0=0X02;</a:t>
            </a:r>
            <a:endParaRPr lang="en-US" sz="1400" b="1" dirty="0"/>
          </a:p>
          <a:p>
            <a:pPr marL="0" indent="0">
              <a:buNone/>
            </a:pPr>
            <a:r>
              <a:rPr lang="en-US" sz="1400" dirty="0"/>
              <a:t>delay();</a:t>
            </a:r>
            <a:endParaRPr lang="en-US" sz="1400" b="1" dirty="0"/>
          </a:p>
          <a:p>
            <a:pPr marL="0" indent="0">
              <a:buNone/>
            </a:pPr>
            <a:r>
              <a:rPr lang="en-US" sz="1400" dirty="0"/>
              <a:t>P0=0X04;</a:t>
            </a:r>
            <a:endParaRPr lang="en-US" sz="1400" b="1" dirty="0"/>
          </a:p>
          <a:p>
            <a:pPr marL="0" indent="0">
              <a:buNone/>
            </a:pPr>
            <a:r>
              <a:rPr lang="en-US" sz="1400" dirty="0"/>
              <a:t>delay();			</a:t>
            </a:r>
            <a:endParaRPr lang="en-US" sz="1400" b="1" dirty="0"/>
          </a:p>
          <a:p>
            <a:pPr marL="0" indent="0">
              <a:buNone/>
            </a:pPr>
            <a:r>
              <a:rPr lang="en-US" sz="1400" dirty="0"/>
              <a:t>P0=0X08;</a:t>
            </a:r>
            <a:endParaRPr lang="en-US" sz="1400" b="1" dirty="0"/>
          </a:p>
          <a:p>
            <a:pPr marL="0" indent="0">
              <a:buNone/>
            </a:pPr>
            <a:r>
              <a:rPr lang="en-US" sz="1400" dirty="0"/>
              <a:t>delay();</a:t>
            </a:r>
            <a:endParaRPr lang="en-US" sz="1400" b="1" dirty="0"/>
          </a:p>
          <a:p>
            <a:pPr marL="0" indent="0">
              <a:buNone/>
            </a:pPr>
            <a:r>
              <a:rPr lang="en-US" sz="1400" dirty="0"/>
              <a:t>P0=0X10;</a:t>
            </a:r>
            <a:endParaRPr lang="en-US" sz="1400" b="1" dirty="0"/>
          </a:p>
          <a:p>
            <a:pPr marL="0" indent="0">
              <a:buNone/>
            </a:pPr>
            <a:r>
              <a:rPr lang="en-US" sz="1400" dirty="0"/>
              <a:t>delay();</a:t>
            </a:r>
            <a:endParaRPr lang="en-US" sz="1400" b="1" dirty="0"/>
          </a:p>
          <a:p>
            <a:pPr marL="0" indent="0">
              <a:buNone/>
            </a:pPr>
            <a:r>
              <a:rPr lang="en-US" sz="1600" dirty="0"/>
              <a:t>P0=0X20;</a:t>
            </a:r>
            <a:endParaRPr lang="en-US" sz="1600" b="1" dirty="0"/>
          </a:p>
          <a:p>
            <a:pPr marL="0" indent="0">
              <a:buNone/>
            </a:pPr>
            <a:r>
              <a:rPr lang="en-US" sz="1600" dirty="0"/>
              <a:t>delay();</a:t>
            </a:r>
            <a:endParaRPr lang="en-US" sz="1600" b="1" dirty="0"/>
          </a:p>
          <a:p>
            <a:pPr marL="0" indent="0">
              <a:buNone/>
            </a:pPr>
            <a:r>
              <a:rPr lang="en-US" sz="1600" dirty="0"/>
              <a:t>P0=0X40;</a:t>
            </a:r>
            <a:endParaRPr lang="en-US" sz="1600" b="1" dirty="0"/>
          </a:p>
          <a:p>
            <a:pPr marL="0" indent="0">
              <a:buNone/>
            </a:pPr>
            <a:r>
              <a:rPr lang="en-US" sz="1600" dirty="0"/>
              <a:t>delay();</a:t>
            </a:r>
            <a:endParaRPr lang="en-US" sz="1600" b="1" dirty="0"/>
          </a:p>
          <a:p>
            <a:pPr marL="0" indent="0">
              <a:buNone/>
            </a:pPr>
            <a:r>
              <a:rPr lang="en-US" sz="1600" dirty="0"/>
              <a:t>P0=0X80;</a:t>
            </a:r>
            <a:endParaRPr lang="en-US" sz="1600" b="1" dirty="0"/>
          </a:p>
          <a:p>
            <a:pPr marL="0" indent="0">
              <a:buNone/>
            </a:pPr>
            <a:r>
              <a:rPr lang="en-US" sz="1600" dirty="0"/>
              <a:t>delay();</a:t>
            </a:r>
            <a:endParaRPr lang="en-US" sz="1600" b="1" dirty="0"/>
          </a:p>
          <a:p>
            <a:pPr marL="0" indent="0">
              <a:buNone/>
            </a:pPr>
            <a:r>
              <a:rPr lang="en-US" sz="1600" dirty="0" smtClean="0"/>
              <a:t>}</a:t>
            </a:r>
          </a:p>
          <a:p>
            <a:pPr marL="0" indent="0">
              <a:buNone/>
            </a:pPr>
            <a:r>
              <a:rPr lang="en-US" sz="1600" dirty="0" smtClean="0"/>
              <a:t>}</a:t>
            </a:r>
            <a:endParaRPr lang="en-US" sz="1600" b="1" dirty="0"/>
          </a:p>
          <a:p>
            <a:pPr marL="0" indent="0">
              <a:buNone/>
            </a:pPr>
            <a:r>
              <a:rPr lang="en-US" sz="1600" dirty="0"/>
              <a:t>void delay()</a:t>
            </a:r>
            <a:endParaRPr lang="en-US" sz="1600" b="1" dirty="0"/>
          </a:p>
          <a:p>
            <a:pPr marL="0" indent="0">
              <a:buNone/>
            </a:pPr>
            <a:r>
              <a:rPr lang="en-US" sz="1600" dirty="0"/>
              <a:t>{</a:t>
            </a:r>
            <a:endParaRPr lang="en-US" sz="1600" b="1" dirty="0"/>
          </a:p>
          <a:p>
            <a:pPr marL="0" indent="0">
              <a:buNone/>
            </a:pPr>
            <a:r>
              <a:rPr lang="en-US" sz="1600" dirty="0" err="1"/>
              <a:t>int</a:t>
            </a:r>
            <a:r>
              <a:rPr lang="en-US" sz="1600" dirty="0"/>
              <a:t> </a:t>
            </a:r>
            <a:r>
              <a:rPr lang="en-US" sz="1600" dirty="0" err="1"/>
              <a:t>i</a:t>
            </a:r>
            <a:r>
              <a:rPr lang="en-US" sz="1600" dirty="0"/>
              <a:t>;</a:t>
            </a:r>
            <a:endParaRPr lang="en-US" sz="1600" b="1" dirty="0"/>
          </a:p>
          <a:p>
            <a:pPr marL="0" indent="0">
              <a:buNone/>
            </a:pPr>
            <a:r>
              <a:rPr lang="en-US" sz="1600" dirty="0"/>
              <a:t>for(</a:t>
            </a:r>
            <a:r>
              <a:rPr lang="en-US" sz="1600" dirty="0" err="1"/>
              <a:t>i</a:t>
            </a:r>
            <a:r>
              <a:rPr lang="en-US" sz="1600" dirty="0"/>
              <a:t>=0;i&lt;=30000;i++);</a:t>
            </a:r>
            <a:endParaRPr lang="en-US" sz="1600" b="1" dirty="0"/>
          </a:p>
          <a:p>
            <a:pPr marL="0" indent="0">
              <a:buNone/>
            </a:pPr>
            <a:r>
              <a:rPr lang="en-US" sz="1600" dirty="0"/>
              <a:t>}</a:t>
            </a:r>
            <a:endParaRPr lang="en-US" sz="1600" b="1" dirty="0"/>
          </a:p>
          <a:p>
            <a:pPr marL="0" indent="0">
              <a:buNone/>
            </a:pPr>
            <a:r>
              <a:rPr lang="en-US" sz="1600" dirty="0"/>
              <a:t> </a:t>
            </a:r>
            <a:endParaRPr lang="en-US" sz="1600" b="1" dirty="0"/>
          </a:p>
          <a:p>
            <a:endParaRPr lang="en-US" dirty="0"/>
          </a:p>
        </p:txBody>
      </p:sp>
    </p:spTree>
    <p:extLst>
      <p:ext uri="{BB962C8B-B14F-4D97-AF65-F5344CB8AC3E}">
        <p14:creationId xmlns:p14="http://schemas.microsoft.com/office/powerpoint/2010/main" val="1532949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rPr>
              <a:t>7 </a:t>
            </a:r>
            <a:r>
              <a:rPr lang="en-US" b="1" dirty="0" smtClean="0">
                <a:solidFill>
                  <a:schemeClr val="bg1"/>
                </a:solidFill>
              </a:rPr>
              <a:t>Segment Display</a:t>
            </a:r>
            <a:endParaRPr lang="en-US" b="1" dirty="0">
              <a:solidFill>
                <a:schemeClr val="bg1"/>
              </a:solidFill>
            </a:endParaRPr>
          </a:p>
        </p:txBody>
      </p:sp>
      <p:sp>
        <p:nvSpPr>
          <p:cNvPr id="3" name="Content Placeholder 2"/>
          <p:cNvSpPr>
            <a:spLocks noGrp="1"/>
          </p:cNvSpPr>
          <p:nvPr>
            <p:ph idx="1"/>
          </p:nvPr>
        </p:nvSpPr>
        <p:spPr>
          <a:xfrm>
            <a:off x="508000" y="1219200"/>
            <a:ext cx="8432800" cy="4800600"/>
          </a:xfrm>
        </p:spPr>
        <p:txBody>
          <a:bodyPr/>
          <a:lstStyle/>
          <a:p>
            <a:pPr algn="just"/>
            <a:r>
              <a:rPr lang="en-US" dirty="0"/>
              <a:t> </a:t>
            </a:r>
            <a:r>
              <a:rPr lang="en-US" b="1" dirty="0"/>
              <a:t>It’s the simplest unit to display numbers and characters</a:t>
            </a:r>
            <a:r>
              <a:rPr lang="en-US" b="1" dirty="0" smtClean="0"/>
              <a:t>.</a:t>
            </a:r>
          </a:p>
          <a:p>
            <a:pPr algn="just"/>
            <a:r>
              <a:rPr lang="en-US" b="1" dirty="0" smtClean="0"/>
              <a:t> </a:t>
            </a:r>
            <a:r>
              <a:rPr lang="en-US" b="1" dirty="0"/>
              <a:t>It just consists 8 LEDs, each LED used to illuminate one segment of unit and the 8</a:t>
            </a:r>
            <a:r>
              <a:rPr lang="en-US" b="1" baseline="30000" dirty="0"/>
              <a:t>th</a:t>
            </a:r>
            <a:r>
              <a:rPr lang="en-US" b="1" dirty="0"/>
              <a:t> LED used to illuminate DOT in 7 segment display</a:t>
            </a:r>
            <a:r>
              <a:rPr lang="en-US" b="1" dirty="0" smtClean="0"/>
              <a:t>.</a:t>
            </a:r>
          </a:p>
          <a:p>
            <a:pPr algn="just"/>
            <a:r>
              <a:rPr lang="en-US" b="1" dirty="0" smtClean="0"/>
              <a:t> </a:t>
            </a:r>
            <a:r>
              <a:rPr lang="en-US" b="1" dirty="0"/>
              <a:t>We can refer each segment as a LINE, as we can see there are 7 lines in the unit, which are used to display a number/character</a:t>
            </a:r>
            <a:r>
              <a:rPr lang="en-US" b="1" dirty="0" smtClean="0"/>
              <a:t>.</a:t>
            </a:r>
          </a:p>
          <a:p>
            <a:pPr algn="just"/>
            <a:r>
              <a:rPr lang="en-US" b="1" dirty="0" smtClean="0"/>
              <a:t> </a:t>
            </a:r>
            <a:r>
              <a:rPr lang="en-US" b="1" dirty="0"/>
              <a:t>We can refer each line/segment "</a:t>
            </a:r>
            <a:r>
              <a:rPr lang="en-US" b="1" dirty="0" err="1"/>
              <a:t>a,b,c,d,e,f,g</a:t>
            </a:r>
            <a:r>
              <a:rPr lang="en-US" b="1" dirty="0"/>
              <a:t>" and for dot character we will use "h". </a:t>
            </a:r>
            <a:endParaRPr lang="en-US" b="1" dirty="0" smtClean="0"/>
          </a:p>
          <a:p>
            <a:pPr algn="just"/>
            <a:r>
              <a:rPr lang="en-US" b="1" dirty="0" smtClean="0"/>
              <a:t>There </a:t>
            </a:r>
            <a:r>
              <a:rPr lang="en-US" b="1" dirty="0"/>
              <a:t>are 10 pins, in which 8 pins are used to refer </a:t>
            </a:r>
            <a:r>
              <a:rPr lang="en-US" b="1" dirty="0" err="1"/>
              <a:t>a,b,c,d,e,f,g</a:t>
            </a:r>
            <a:r>
              <a:rPr lang="en-US" b="1" dirty="0"/>
              <a:t> and h/</a:t>
            </a:r>
            <a:r>
              <a:rPr lang="en-US" b="1" dirty="0" err="1"/>
              <a:t>dp</a:t>
            </a:r>
            <a:r>
              <a:rPr lang="en-US" b="1" dirty="0"/>
              <a:t>, the two middle pins are common anode/cathode of all he LEDs</a:t>
            </a:r>
            <a:r>
              <a:rPr lang="en-US" b="1" dirty="0" smtClean="0"/>
              <a:t>.</a:t>
            </a:r>
          </a:p>
          <a:p>
            <a:pPr algn="just"/>
            <a:r>
              <a:rPr lang="en-US" b="1" dirty="0" smtClean="0"/>
              <a:t>These </a:t>
            </a:r>
            <a:r>
              <a:rPr lang="en-US" b="1" dirty="0"/>
              <a:t>common anode/cathode are internally shorted so we need to connect only one COM pin.</a:t>
            </a:r>
          </a:p>
          <a:p>
            <a:pPr marL="0" indent="0">
              <a:buNone/>
            </a:pPr>
            <a:endParaRPr lang="en-US" dirty="0"/>
          </a:p>
        </p:txBody>
      </p:sp>
      <p:pic>
        <p:nvPicPr>
          <p:cNvPr id="2050" name="Picture 2" descr="7 Segment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0241" y="590549"/>
            <a:ext cx="2571750"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04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Segment Interfacing</a:t>
            </a:r>
            <a:endParaRPr lang="en-US" dirty="0"/>
          </a:p>
        </p:txBody>
      </p:sp>
      <p:pic>
        <p:nvPicPr>
          <p:cNvPr id="3074" name="Picture 2" descr="Circuit Diagram for 7 Segment Interfacing with 8051 Microcontrol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929" y="1277816"/>
            <a:ext cx="880707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39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d 3d-like digital numbers seven-segment display Vec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35" y="410987"/>
            <a:ext cx="3773309" cy="55636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7 Segment Dis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019" y="478189"/>
            <a:ext cx="2571750" cy="54292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84339" y="11289"/>
            <a:ext cx="11681883" cy="498475"/>
          </a:xfrm>
        </p:spPr>
        <p:txBody>
          <a:bodyPr/>
          <a:lstStyle/>
          <a:p>
            <a:r>
              <a:rPr lang="en-US" dirty="0" smtClean="0">
                <a:solidFill>
                  <a:schemeClr val="bg1"/>
                </a:solidFill>
              </a:rPr>
              <a:t>COMMON ANODE MODE</a:t>
            </a:r>
            <a:endParaRPr lang="en-US" dirty="0">
              <a:solidFill>
                <a:schemeClr val="bg1"/>
              </a:solidFill>
            </a:endParaRPr>
          </a:p>
        </p:txBody>
      </p:sp>
    </p:spTree>
    <p:extLst>
      <p:ext uri="{BB962C8B-B14F-4D97-AF65-F5344CB8AC3E}">
        <p14:creationId xmlns:p14="http://schemas.microsoft.com/office/powerpoint/2010/main" val="3274473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2550391"/>
              </p:ext>
            </p:extLst>
          </p:nvPr>
        </p:nvGraphicFramePr>
        <p:xfrm>
          <a:off x="2607733" y="613127"/>
          <a:ext cx="6355643" cy="5483580"/>
        </p:xfrm>
        <a:graphic>
          <a:graphicData uri="http://schemas.openxmlformats.org/drawingml/2006/table">
            <a:tbl>
              <a:tblPr firstRow="1" bandRow="1">
                <a:tableStyleId>{5C22544A-7EE6-4342-B048-85BDC9FD1C3A}</a:tableStyleId>
              </a:tblPr>
              <a:tblGrid>
                <a:gridCol w="1588910">
                  <a:extLst>
                    <a:ext uri="{9D8B030D-6E8A-4147-A177-3AD203B41FA5}">
                      <a16:colId xmlns:a16="http://schemas.microsoft.com/office/drawing/2014/main" val="2354805265"/>
                    </a:ext>
                  </a:extLst>
                </a:gridCol>
                <a:gridCol w="3096886">
                  <a:extLst>
                    <a:ext uri="{9D8B030D-6E8A-4147-A177-3AD203B41FA5}">
                      <a16:colId xmlns:a16="http://schemas.microsoft.com/office/drawing/2014/main" val="4180101616"/>
                    </a:ext>
                  </a:extLst>
                </a:gridCol>
                <a:gridCol w="1669847">
                  <a:extLst>
                    <a:ext uri="{9D8B030D-6E8A-4147-A177-3AD203B41FA5}">
                      <a16:colId xmlns:a16="http://schemas.microsoft.com/office/drawing/2014/main" val="3934841765"/>
                    </a:ext>
                  </a:extLst>
                </a:gridCol>
              </a:tblGrid>
              <a:tr h="835380">
                <a:tc>
                  <a:txBody>
                    <a:bodyPr/>
                    <a:lstStyle/>
                    <a:p>
                      <a:r>
                        <a:rPr lang="en-US" dirty="0" smtClean="0">
                          <a:solidFill>
                            <a:schemeClr val="bg1"/>
                          </a:solidFill>
                        </a:rPr>
                        <a:t>Digit to display</a:t>
                      </a:r>
                      <a:endParaRPr lang="en-US" dirty="0">
                        <a:solidFill>
                          <a:schemeClr val="bg1"/>
                        </a:solidFill>
                      </a:endParaRPr>
                    </a:p>
                  </a:txBody>
                  <a:tcPr/>
                </a:tc>
                <a:tc>
                  <a:txBody>
                    <a:bodyPr/>
                    <a:lstStyle/>
                    <a:p>
                      <a:r>
                        <a:rPr lang="en-US" dirty="0" err="1" smtClean="0">
                          <a:solidFill>
                            <a:schemeClr val="bg1"/>
                          </a:solidFill>
                        </a:rPr>
                        <a:t>h</a:t>
                      </a:r>
                      <a:r>
                        <a:rPr lang="en-US" baseline="0" dirty="0" err="1" smtClean="0">
                          <a:solidFill>
                            <a:schemeClr val="bg1"/>
                          </a:solidFill>
                        </a:rPr>
                        <a:t>gfedcba</a:t>
                      </a:r>
                      <a:endParaRPr lang="en-US" dirty="0">
                        <a:solidFill>
                          <a:schemeClr val="bg1"/>
                        </a:solidFill>
                      </a:endParaRPr>
                    </a:p>
                  </a:txBody>
                  <a:tcPr/>
                </a:tc>
                <a:tc>
                  <a:txBody>
                    <a:bodyPr/>
                    <a:lstStyle/>
                    <a:p>
                      <a:r>
                        <a:rPr lang="en-US" dirty="0" smtClean="0">
                          <a:solidFill>
                            <a:schemeClr val="bg1"/>
                          </a:solidFill>
                        </a:rPr>
                        <a:t>Hex Code</a:t>
                      </a:r>
                      <a:endParaRPr lang="en-US" dirty="0">
                        <a:solidFill>
                          <a:schemeClr val="bg1"/>
                        </a:solidFill>
                      </a:endParaRPr>
                    </a:p>
                  </a:txBody>
                  <a:tcPr/>
                </a:tc>
                <a:extLst>
                  <a:ext uri="{0D108BD9-81ED-4DB2-BD59-A6C34878D82A}">
                    <a16:rowId xmlns:a16="http://schemas.microsoft.com/office/drawing/2014/main" val="358405326"/>
                  </a:ext>
                </a:extLst>
              </a:tr>
              <a:tr h="464820">
                <a:tc>
                  <a:txBody>
                    <a:bodyPr/>
                    <a:lstStyle/>
                    <a:p>
                      <a:r>
                        <a:rPr lang="en-US" dirty="0">
                          <a:solidFill>
                            <a:schemeClr val="bg1"/>
                          </a:solidFill>
                          <a:effectLst/>
                        </a:rPr>
                        <a:t>0</a:t>
                      </a:r>
                    </a:p>
                  </a:txBody>
                  <a:tcPr marL="95250" marR="95250" marT="95250" marB="95250" anchor="ctr"/>
                </a:tc>
                <a:tc>
                  <a:txBody>
                    <a:bodyPr/>
                    <a:lstStyle/>
                    <a:p>
                      <a:r>
                        <a:rPr lang="en-US" dirty="0">
                          <a:solidFill>
                            <a:schemeClr val="bg1"/>
                          </a:solidFill>
                          <a:effectLst/>
                        </a:rPr>
                        <a:t>11000000</a:t>
                      </a:r>
                    </a:p>
                  </a:txBody>
                  <a:tcPr marL="95250" marR="95250" marT="95250" marB="95250" anchor="ctr"/>
                </a:tc>
                <a:tc>
                  <a:txBody>
                    <a:bodyPr/>
                    <a:lstStyle/>
                    <a:p>
                      <a:r>
                        <a:rPr lang="en-US">
                          <a:solidFill>
                            <a:schemeClr val="bg1"/>
                          </a:solidFill>
                          <a:effectLst/>
                        </a:rPr>
                        <a:t>C0</a:t>
                      </a:r>
                    </a:p>
                  </a:txBody>
                  <a:tcPr marL="95250" marR="95250" marT="95250" marB="95250" anchor="ctr"/>
                </a:tc>
                <a:extLst>
                  <a:ext uri="{0D108BD9-81ED-4DB2-BD59-A6C34878D82A}">
                    <a16:rowId xmlns:a16="http://schemas.microsoft.com/office/drawing/2014/main" val="1159665219"/>
                  </a:ext>
                </a:extLst>
              </a:tr>
              <a:tr h="464820">
                <a:tc>
                  <a:txBody>
                    <a:bodyPr/>
                    <a:lstStyle/>
                    <a:p>
                      <a:r>
                        <a:rPr lang="en-US">
                          <a:solidFill>
                            <a:schemeClr val="bg1"/>
                          </a:solidFill>
                          <a:effectLst/>
                        </a:rPr>
                        <a:t>1</a:t>
                      </a:r>
                    </a:p>
                  </a:txBody>
                  <a:tcPr marL="95250" marR="95250" marT="95250" marB="95250" anchor="ctr"/>
                </a:tc>
                <a:tc>
                  <a:txBody>
                    <a:bodyPr/>
                    <a:lstStyle/>
                    <a:p>
                      <a:r>
                        <a:rPr lang="en-US" dirty="0">
                          <a:solidFill>
                            <a:schemeClr val="bg1"/>
                          </a:solidFill>
                          <a:effectLst/>
                        </a:rPr>
                        <a:t>11111001</a:t>
                      </a:r>
                    </a:p>
                  </a:txBody>
                  <a:tcPr marL="95250" marR="95250" marT="95250" marB="95250" anchor="ctr"/>
                </a:tc>
                <a:tc>
                  <a:txBody>
                    <a:bodyPr/>
                    <a:lstStyle/>
                    <a:p>
                      <a:r>
                        <a:rPr lang="en-US" dirty="0">
                          <a:solidFill>
                            <a:schemeClr val="bg1"/>
                          </a:solidFill>
                          <a:effectLst/>
                        </a:rPr>
                        <a:t>F9</a:t>
                      </a:r>
                    </a:p>
                  </a:txBody>
                  <a:tcPr marL="95250" marR="95250" marT="95250" marB="95250" anchor="ctr"/>
                </a:tc>
                <a:extLst>
                  <a:ext uri="{0D108BD9-81ED-4DB2-BD59-A6C34878D82A}">
                    <a16:rowId xmlns:a16="http://schemas.microsoft.com/office/drawing/2014/main" val="1851921962"/>
                  </a:ext>
                </a:extLst>
              </a:tr>
              <a:tr h="464820">
                <a:tc>
                  <a:txBody>
                    <a:bodyPr/>
                    <a:lstStyle/>
                    <a:p>
                      <a:r>
                        <a:rPr lang="en-US" dirty="0">
                          <a:solidFill>
                            <a:schemeClr val="bg1"/>
                          </a:solidFill>
                          <a:effectLst/>
                        </a:rPr>
                        <a:t>2</a:t>
                      </a:r>
                    </a:p>
                  </a:txBody>
                  <a:tcPr marL="95250" marR="95250" marT="95250" marB="95250" anchor="ctr"/>
                </a:tc>
                <a:tc>
                  <a:txBody>
                    <a:bodyPr/>
                    <a:lstStyle/>
                    <a:p>
                      <a:r>
                        <a:rPr lang="en-US">
                          <a:solidFill>
                            <a:schemeClr val="bg1"/>
                          </a:solidFill>
                          <a:effectLst/>
                        </a:rPr>
                        <a:t>10100100</a:t>
                      </a:r>
                    </a:p>
                  </a:txBody>
                  <a:tcPr marL="95250" marR="95250" marT="95250" marB="95250" anchor="ctr"/>
                </a:tc>
                <a:tc>
                  <a:txBody>
                    <a:bodyPr/>
                    <a:lstStyle/>
                    <a:p>
                      <a:r>
                        <a:rPr lang="en-US" dirty="0">
                          <a:solidFill>
                            <a:schemeClr val="bg1"/>
                          </a:solidFill>
                          <a:effectLst/>
                        </a:rPr>
                        <a:t>A4</a:t>
                      </a:r>
                    </a:p>
                  </a:txBody>
                  <a:tcPr marL="95250" marR="95250" marT="95250" marB="95250" anchor="ctr"/>
                </a:tc>
                <a:extLst>
                  <a:ext uri="{0D108BD9-81ED-4DB2-BD59-A6C34878D82A}">
                    <a16:rowId xmlns:a16="http://schemas.microsoft.com/office/drawing/2014/main" val="2407594402"/>
                  </a:ext>
                </a:extLst>
              </a:tr>
              <a:tr h="464820">
                <a:tc>
                  <a:txBody>
                    <a:bodyPr/>
                    <a:lstStyle/>
                    <a:p>
                      <a:r>
                        <a:rPr lang="en-US">
                          <a:solidFill>
                            <a:schemeClr val="bg1"/>
                          </a:solidFill>
                          <a:effectLst/>
                        </a:rPr>
                        <a:t>3</a:t>
                      </a:r>
                    </a:p>
                  </a:txBody>
                  <a:tcPr marL="95250" marR="95250" marT="95250" marB="95250" anchor="ctr"/>
                </a:tc>
                <a:tc>
                  <a:txBody>
                    <a:bodyPr/>
                    <a:lstStyle/>
                    <a:p>
                      <a:r>
                        <a:rPr lang="en-US">
                          <a:solidFill>
                            <a:schemeClr val="bg1"/>
                          </a:solidFill>
                          <a:effectLst/>
                        </a:rPr>
                        <a:t>10110000</a:t>
                      </a:r>
                    </a:p>
                  </a:txBody>
                  <a:tcPr marL="95250" marR="95250" marT="95250" marB="95250" anchor="ctr"/>
                </a:tc>
                <a:tc>
                  <a:txBody>
                    <a:bodyPr/>
                    <a:lstStyle/>
                    <a:p>
                      <a:r>
                        <a:rPr lang="en-US" dirty="0">
                          <a:solidFill>
                            <a:schemeClr val="bg1"/>
                          </a:solidFill>
                          <a:effectLst/>
                        </a:rPr>
                        <a:t>B0</a:t>
                      </a:r>
                    </a:p>
                  </a:txBody>
                  <a:tcPr marL="95250" marR="95250" marT="95250" marB="95250" anchor="ctr"/>
                </a:tc>
                <a:extLst>
                  <a:ext uri="{0D108BD9-81ED-4DB2-BD59-A6C34878D82A}">
                    <a16:rowId xmlns:a16="http://schemas.microsoft.com/office/drawing/2014/main" val="3404667915"/>
                  </a:ext>
                </a:extLst>
              </a:tr>
              <a:tr h="464820">
                <a:tc>
                  <a:txBody>
                    <a:bodyPr/>
                    <a:lstStyle/>
                    <a:p>
                      <a:r>
                        <a:rPr lang="en-US">
                          <a:solidFill>
                            <a:schemeClr val="bg1"/>
                          </a:solidFill>
                          <a:effectLst/>
                        </a:rPr>
                        <a:t>4</a:t>
                      </a:r>
                    </a:p>
                  </a:txBody>
                  <a:tcPr marL="95250" marR="95250" marT="95250" marB="95250" anchor="ctr"/>
                </a:tc>
                <a:tc>
                  <a:txBody>
                    <a:bodyPr/>
                    <a:lstStyle/>
                    <a:p>
                      <a:r>
                        <a:rPr lang="en-US">
                          <a:solidFill>
                            <a:schemeClr val="bg1"/>
                          </a:solidFill>
                          <a:effectLst/>
                        </a:rPr>
                        <a:t>10011001</a:t>
                      </a:r>
                    </a:p>
                  </a:txBody>
                  <a:tcPr marL="95250" marR="95250" marT="95250" marB="95250" anchor="ctr"/>
                </a:tc>
                <a:tc>
                  <a:txBody>
                    <a:bodyPr/>
                    <a:lstStyle/>
                    <a:p>
                      <a:r>
                        <a:rPr lang="en-US" dirty="0">
                          <a:solidFill>
                            <a:schemeClr val="bg1"/>
                          </a:solidFill>
                          <a:effectLst/>
                        </a:rPr>
                        <a:t>99</a:t>
                      </a:r>
                    </a:p>
                  </a:txBody>
                  <a:tcPr marL="95250" marR="95250" marT="95250" marB="95250" anchor="ctr"/>
                </a:tc>
                <a:extLst>
                  <a:ext uri="{0D108BD9-81ED-4DB2-BD59-A6C34878D82A}">
                    <a16:rowId xmlns:a16="http://schemas.microsoft.com/office/drawing/2014/main" val="4183597722"/>
                  </a:ext>
                </a:extLst>
              </a:tr>
              <a:tr h="464820">
                <a:tc>
                  <a:txBody>
                    <a:bodyPr/>
                    <a:lstStyle/>
                    <a:p>
                      <a:r>
                        <a:rPr lang="en-US">
                          <a:solidFill>
                            <a:schemeClr val="bg1"/>
                          </a:solidFill>
                          <a:effectLst/>
                        </a:rPr>
                        <a:t>5</a:t>
                      </a:r>
                    </a:p>
                  </a:txBody>
                  <a:tcPr marL="95250" marR="95250" marT="95250" marB="95250" anchor="ctr"/>
                </a:tc>
                <a:tc>
                  <a:txBody>
                    <a:bodyPr/>
                    <a:lstStyle/>
                    <a:p>
                      <a:r>
                        <a:rPr lang="en-US">
                          <a:solidFill>
                            <a:schemeClr val="bg1"/>
                          </a:solidFill>
                          <a:effectLst/>
                        </a:rPr>
                        <a:t>10010010</a:t>
                      </a:r>
                    </a:p>
                  </a:txBody>
                  <a:tcPr marL="95250" marR="95250" marT="95250" marB="95250" anchor="ctr"/>
                </a:tc>
                <a:tc>
                  <a:txBody>
                    <a:bodyPr/>
                    <a:lstStyle/>
                    <a:p>
                      <a:r>
                        <a:rPr lang="en-US" dirty="0">
                          <a:solidFill>
                            <a:schemeClr val="bg1"/>
                          </a:solidFill>
                          <a:effectLst/>
                        </a:rPr>
                        <a:t>92</a:t>
                      </a:r>
                    </a:p>
                  </a:txBody>
                  <a:tcPr marL="95250" marR="95250" marT="95250" marB="95250" anchor="ctr"/>
                </a:tc>
                <a:extLst>
                  <a:ext uri="{0D108BD9-81ED-4DB2-BD59-A6C34878D82A}">
                    <a16:rowId xmlns:a16="http://schemas.microsoft.com/office/drawing/2014/main" val="2681115079"/>
                  </a:ext>
                </a:extLst>
              </a:tr>
              <a:tr h="464820">
                <a:tc>
                  <a:txBody>
                    <a:bodyPr/>
                    <a:lstStyle/>
                    <a:p>
                      <a:r>
                        <a:rPr lang="en-US">
                          <a:solidFill>
                            <a:schemeClr val="bg1"/>
                          </a:solidFill>
                          <a:effectLst/>
                        </a:rPr>
                        <a:t>6</a:t>
                      </a:r>
                    </a:p>
                  </a:txBody>
                  <a:tcPr marL="95250" marR="95250" marT="95250" marB="95250" anchor="ctr"/>
                </a:tc>
                <a:tc>
                  <a:txBody>
                    <a:bodyPr/>
                    <a:lstStyle/>
                    <a:p>
                      <a:r>
                        <a:rPr lang="en-US">
                          <a:solidFill>
                            <a:schemeClr val="bg1"/>
                          </a:solidFill>
                          <a:effectLst/>
                        </a:rPr>
                        <a:t>10000010</a:t>
                      </a:r>
                    </a:p>
                  </a:txBody>
                  <a:tcPr marL="95250" marR="95250" marT="95250" marB="95250" anchor="ctr"/>
                </a:tc>
                <a:tc>
                  <a:txBody>
                    <a:bodyPr/>
                    <a:lstStyle/>
                    <a:p>
                      <a:r>
                        <a:rPr lang="en-US" dirty="0">
                          <a:solidFill>
                            <a:schemeClr val="bg1"/>
                          </a:solidFill>
                          <a:effectLst/>
                        </a:rPr>
                        <a:t>82</a:t>
                      </a:r>
                    </a:p>
                  </a:txBody>
                  <a:tcPr marL="95250" marR="95250" marT="95250" marB="95250" anchor="ctr"/>
                </a:tc>
                <a:extLst>
                  <a:ext uri="{0D108BD9-81ED-4DB2-BD59-A6C34878D82A}">
                    <a16:rowId xmlns:a16="http://schemas.microsoft.com/office/drawing/2014/main" val="621751879"/>
                  </a:ext>
                </a:extLst>
              </a:tr>
              <a:tr h="464820">
                <a:tc>
                  <a:txBody>
                    <a:bodyPr/>
                    <a:lstStyle/>
                    <a:p>
                      <a:r>
                        <a:rPr lang="en-US">
                          <a:solidFill>
                            <a:schemeClr val="bg1"/>
                          </a:solidFill>
                          <a:effectLst/>
                        </a:rPr>
                        <a:t>7</a:t>
                      </a:r>
                    </a:p>
                  </a:txBody>
                  <a:tcPr marL="95250" marR="95250" marT="95250" marB="95250" anchor="ctr"/>
                </a:tc>
                <a:tc>
                  <a:txBody>
                    <a:bodyPr/>
                    <a:lstStyle/>
                    <a:p>
                      <a:r>
                        <a:rPr lang="en-US">
                          <a:solidFill>
                            <a:schemeClr val="bg1"/>
                          </a:solidFill>
                          <a:effectLst/>
                        </a:rPr>
                        <a:t>11111000</a:t>
                      </a:r>
                    </a:p>
                  </a:txBody>
                  <a:tcPr marL="95250" marR="95250" marT="95250" marB="95250" anchor="ctr"/>
                </a:tc>
                <a:tc>
                  <a:txBody>
                    <a:bodyPr/>
                    <a:lstStyle/>
                    <a:p>
                      <a:r>
                        <a:rPr lang="en-US" dirty="0">
                          <a:solidFill>
                            <a:schemeClr val="bg1"/>
                          </a:solidFill>
                          <a:effectLst/>
                        </a:rPr>
                        <a:t>F8</a:t>
                      </a:r>
                    </a:p>
                  </a:txBody>
                  <a:tcPr marL="95250" marR="95250" marT="95250" marB="95250" anchor="ctr"/>
                </a:tc>
                <a:extLst>
                  <a:ext uri="{0D108BD9-81ED-4DB2-BD59-A6C34878D82A}">
                    <a16:rowId xmlns:a16="http://schemas.microsoft.com/office/drawing/2014/main" val="2473090511"/>
                  </a:ext>
                </a:extLst>
              </a:tr>
              <a:tr h="464820">
                <a:tc>
                  <a:txBody>
                    <a:bodyPr/>
                    <a:lstStyle/>
                    <a:p>
                      <a:r>
                        <a:rPr lang="en-US">
                          <a:solidFill>
                            <a:schemeClr val="bg1"/>
                          </a:solidFill>
                          <a:effectLst/>
                        </a:rPr>
                        <a:t>8</a:t>
                      </a:r>
                    </a:p>
                  </a:txBody>
                  <a:tcPr marL="95250" marR="95250" marT="95250" marB="95250" anchor="ctr"/>
                </a:tc>
                <a:tc>
                  <a:txBody>
                    <a:bodyPr/>
                    <a:lstStyle/>
                    <a:p>
                      <a:r>
                        <a:rPr lang="en-US">
                          <a:solidFill>
                            <a:schemeClr val="bg1"/>
                          </a:solidFill>
                          <a:effectLst/>
                        </a:rPr>
                        <a:t>10000000</a:t>
                      </a:r>
                    </a:p>
                  </a:txBody>
                  <a:tcPr marL="95250" marR="95250" marT="95250" marB="95250" anchor="ctr"/>
                </a:tc>
                <a:tc>
                  <a:txBody>
                    <a:bodyPr/>
                    <a:lstStyle/>
                    <a:p>
                      <a:r>
                        <a:rPr lang="en-US">
                          <a:solidFill>
                            <a:schemeClr val="bg1"/>
                          </a:solidFill>
                          <a:effectLst/>
                        </a:rPr>
                        <a:t>80</a:t>
                      </a:r>
                    </a:p>
                  </a:txBody>
                  <a:tcPr marL="95250" marR="95250" marT="95250" marB="95250" anchor="ctr"/>
                </a:tc>
                <a:extLst>
                  <a:ext uri="{0D108BD9-81ED-4DB2-BD59-A6C34878D82A}">
                    <a16:rowId xmlns:a16="http://schemas.microsoft.com/office/drawing/2014/main" val="1433422112"/>
                  </a:ext>
                </a:extLst>
              </a:tr>
              <a:tr h="464820">
                <a:tc>
                  <a:txBody>
                    <a:bodyPr/>
                    <a:lstStyle/>
                    <a:p>
                      <a:r>
                        <a:rPr lang="en-US">
                          <a:solidFill>
                            <a:schemeClr val="bg1"/>
                          </a:solidFill>
                          <a:effectLst/>
                        </a:rPr>
                        <a:t>9</a:t>
                      </a:r>
                    </a:p>
                  </a:txBody>
                  <a:tcPr marL="95250" marR="95250" marT="95250" marB="95250" anchor="ctr"/>
                </a:tc>
                <a:tc>
                  <a:txBody>
                    <a:bodyPr/>
                    <a:lstStyle/>
                    <a:p>
                      <a:r>
                        <a:rPr lang="en-US" dirty="0">
                          <a:solidFill>
                            <a:schemeClr val="bg1"/>
                          </a:solidFill>
                          <a:effectLst/>
                        </a:rPr>
                        <a:t>10010000</a:t>
                      </a:r>
                    </a:p>
                  </a:txBody>
                  <a:tcPr marL="95250" marR="95250" marT="95250" marB="95250" anchor="ctr"/>
                </a:tc>
                <a:tc>
                  <a:txBody>
                    <a:bodyPr/>
                    <a:lstStyle/>
                    <a:p>
                      <a:r>
                        <a:rPr lang="en-US" dirty="0">
                          <a:solidFill>
                            <a:schemeClr val="bg1"/>
                          </a:solidFill>
                          <a:effectLst/>
                        </a:rPr>
                        <a:t>90</a:t>
                      </a:r>
                    </a:p>
                  </a:txBody>
                  <a:tcPr marL="95250" marR="95250" marT="95250" marB="95250" anchor="ctr"/>
                </a:tc>
                <a:extLst>
                  <a:ext uri="{0D108BD9-81ED-4DB2-BD59-A6C34878D82A}">
                    <a16:rowId xmlns:a16="http://schemas.microsoft.com/office/drawing/2014/main" val="3034129520"/>
                  </a:ext>
                </a:extLst>
              </a:tr>
            </a:tbl>
          </a:graphicData>
        </a:graphic>
      </p:graphicFrame>
      <p:sp>
        <p:nvSpPr>
          <p:cNvPr id="3" name="Title 1"/>
          <p:cNvSpPr txBox="1">
            <a:spLocks/>
          </p:cNvSpPr>
          <p:nvPr/>
        </p:nvSpPr>
        <p:spPr>
          <a:xfrm>
            <a:off x="284339" y="11289"/>
            <a:ext cx="11681883"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r>
              <a:rPr lang="en-US" kern="0" smtClean="0">
                <a:solidFill>
                  <a:schemeClr val="bg1"/>
                </a:solidFill>
              </a:rPr>
              <a:t>COMMON ANODE MODE</a:t>
            </a:r>
            <a:endParaRPr lang="en-US" kern="0" dirty="0">
              <a:solidFill>
                <a:schemeClr val="bg1"/>
              </a:solidFill>
            </a:endParaRPr>
          </a:p>
        </p:txBody>
      </p:sp>
      <p:sp>
        <p:nvSpPr>
          <p:cNvPr id="4" name="TextBox 3"/>
          <p:cNvSpPr txBox="1"/>
          <p:nvPr/>
        </p:nvSpPr>
        <p:spPr>
          <a:xfrm>
            <a:off x="9810206" y="1867989"/>
            <a:ext cx="1867988" cy="1200329"/>
          </a:xfrm>
          <a:prstGeom prst="rect">
            <a:avLst/>
          </a:prstGeom>
          <a:noFill/>
        </p:spPr>
        <p:txBody>
          <a:bodyPr wrap="square" rtlCol="0">
            <a:spAutoFit/>
          </a:bodyPr>
          <a:lstStyle/>
          <a:p>
            <a:r>
              <a:rPr lang="en-IN" dirty="0" smtClean="0">
                <a:solidFill>
                  <a:schemeClr val="bg1"/>
                </a:solidFill>
              </a:rPr>
              <a:t>for common cathode mode complement each digit.</a:t>
            </a:r>
            <a:endParaRPr lang="en-IN" dirty="0">
              <a:solidFill>
                <a:schemeClr val="bg1"/>
              </a:solidFill>
            </a:endParaRPr>
          </a:p>
        </p:txBody>
      </p:sp>
    </p:spTree>
    <p:extLst>
      <p:ext uri="{BB962C8B-B14F-4D97-AF65-F5344CB8AC3E}">
        <p14:creationId xmlns:p14="http://schemas.microsoft.com/office/powerpoint/2010/main" val="358019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258" y="498475"/>
            <a:ext cx="11378141" cy="5834592"/>
          </a:xfrm>
        </p:spPr>
        <p:txBody>
          <a:bodyPr/>
          <a:lstStyle/>
          <a:p>
            <a:r>
              <a:rPr lang="en-US" sz="1600" b="1" dirty="0"/>
              <a:t>/ Code for 7 Segment Display Interfacing with 8051 Microcontroller (AT89S52)</a:t>
            </a:r>
          </a:p>
          <a:p>
            <a:r>
              <a:rPr lang="en-US" sz="1600" dirty="0"/>
              <a:t>#include&lt;reg51.h&gt;</a:t>
            </a:r>
          </a:p>
          <a:p>
            <a:r>
              <a:rPr lang="en-US" sz="1600" dirty="0"/>
              <a:t>void </a:t>
            </a:r>
            <a:r>
              <a:rPr lang="en-US" sz="1600" dirty="0" err="1" smtClean="0"/>
              <a:t>msdelay</a:t>
            </a:r>
            <a:r>
              <a:rPr lang="en-US" sz="1600" dirty="0" smtClean="0"/>
              <a:t> (</a:t>
            </a:r>
            <a:r>
              <a:rPr lang="en-US" sz="1600" dirty="0"/>
              <a:t>unsigned </a:t>
            </a:r>
            <a:r>
              <a:rPr lang="en-US" sz="1600" dirty="0" err="1" smtClean="0"/>
              <a:t>int</a:t>
            </a:r>
            <a:r>
              <a:rPr lang="en-US" sz="1600" dirty="0" smtClean="0"/>
              <a:t> time</a:t>
            </a:r>
            <a:r>
              <a:rPr lang="en-US" sz="1600" dirty="0"/>
              <a:t>)  // Function for creating delay in milliseconds.</a:t>
            </a:r>
            <a:br>
              <a:rPr lang="en-US" sz="1600" dirty="0"/>
            </a:br>
            <a:r>
              <a:rPr lang="en-US" sz="1600" dirty="0"/>
              <a:t>{</a:t>
            </a:r>
            <a:br>
              <a:rPr lang="en-US" sz="1600" dirty="0"/>
            </a:br>
            <a:r>
              <a:rPr lang="en-US" sz="1600" dirty="0"/>
              <a:t>    </a:t>
            </a:r>
            <a:r>
              <a:rPr lang="en-US" sz="1600" dirty="0" smtClean="0"/>
              <a:t>unsigned </a:t>
            </a:r>
            <a:r>
              <a:rPr lang="en-US" sz="1600" dirty="0" err="1" smtClean="0"/>
              <a:t>int</a:t>
            </a:r>
            <a:r>
              <a:rPr lang="en-US" sz="1600" dirty="0" smtClean="0"/>
              <a:t> </a:t>
            </a:r>
            <a:r>
              <a:rPr lang="en-US" sz="1600" dirty="0" err="1"/>
              <a:t>i,j</a:t>
            </a:r>
            <a:r>
              <a:rPr lang="en-US" sz="1600" dirty="0"/>
              <a:t> ;</a:t>
            </a:r>
            <a:br>
              <a:rPr lang="en-US" sz="1600" dirty="0"/>
            </a:br>
            <a:r>
              <a:rPr lang="en-US" sz="1600" dirty="0"/>
              <a:t>    </a:t>
            </a:r>
            <a:r>
              <a:rPr lang="en-US" sz="1600" dirty="0" smtClean="0"/>
              <a:t>for(</a:t>
            </a:r>
            <a:r>
              <a:rPr lang="en-US" sz="1600" dirty="0" err="1" smtClean="0"/>
              <a:t>i</a:t>
            </a:r>
            <a:r>
              <a:rPr lang="en-US" sz="1600" dirty="0" smtClean="0"/>
              <a:t>=0;i&lt;</a:t>
            </a:r>
            <a:r>
              <a:rPr lang="en-US" sz="1600" dirty="0" err="1" smtClean="0"/>
              <a:t>time;i</a:t>
            </a:r>
            <a:r>
              <a:rPr lang="en-US" sz="1600" dirty="0"/>
              <a:t>++)    </a:t>
            </a:r>
            <a:br>
              <a:rPr lang="en-US" sz="1600" dirty="0"/>
            </a:br>
            <a:r>
              <a:rPr lang="en-US" sz="1600" dirty="0"/>
              <a:t>    for(j=0;j&lt;1275;j++);</a:t>
            </a:r>
            <a:br>
              <a:rPr lang="en-US" sz="1600" dirty="0"/>
            </a:br>
            <a:r>
              <a:rPr lang="en-US" sz="1600" dirty="0"/>
              <a:t>}</a:t>
            </a:r>
          </a:p>
          <a:p>
            <a:r>
              <a:rPr lang="en-US" sz="1600" dirty="0"/>
              <a:t>void main()</a:t>
            </a:r>
            <a:br>
              <a:rPr lang="en-US" sz="1600" dirty="0"/>
            </a:br>
            <a:r>
              <a:rPr lang="en-US" sz="1600" dirty="0"/>
              <a:t>{</a:t>
            </a:r>
            <a:br>
              <a:rPr lang="en-US" sz="1600" dirty="0"/>
            </a:br>
            <a:r>
              <a:rPr lang="en-US" sz="1600" dirty="0"/>
              <a:t>    unsigned char </a:t>
            </a:r>
            <a:r>
              <a:rPr lang="en-US" sz="1600" dirty="0" err="1"/>
              <a:t>no_code</a:t>
            </a:r>
            <a:r>
              <a:rPr lang="en-US" sz="1600" dirty="0"/>
              <a:t>[]={0xC0,0xF9,0xA4,0xB0,0x99,0x92,0x82,0xF8,0x80,0x90}; //Array for hex values (0-9) for common anode 7 segment</a:t>
            </a:r>
            <a:br>
              <a:rPr lang="en-US" sz="1600" dirty="0"/>
            </a:br>
            <a:r>
              <a:rPr lang="en-US" sz="1600" dirty="0"/>
              <a:t>  </a:t>
            </a:r>
            <a:r>
              <a:rPr lang="en-US" sz="1600" dirty="0" smtClean="0"/>
              <a:t>unsigned </a:t>
            </a:r>
            <a:r>
              <a:rPr lang="en-US" sz="1600" dirty="0"/>
              <a:t> </a:t>
            </a:r>
            <a:r>
              <a:rPr lang="en-US" sz="1600" dirty="0" err="1"/>
              <a:t>int</a:t>
            </a:r>
            <a:r>
              <a:rPr lang="en-US" sz="1600" dirty="0"/>
              <a:t> k;</a:t>
            </a:r>
            <a:br>
              <a:rPr lang="en-US" sz="1600" dirty="0"/>
            </a:br>
            <a:r>
              <a:rPr lang="en-US" sz="1600" dirty="0"/>
              <a:t>    while(1)</a:t>
            </a:r>
            <a:br>
              <a:rPr lang="en-US" sz="1600" dirty="0"/>
            </a:br>
            <a:r>
              <a:rPr lang="en-US" sz="1600" dirty="0"/>
              <a:t>    {</a:t>
            </a:r>
            <a:br>
              <a:rPr lang="en-US" sz="1600" dirty="0"/>
            </a:br>
            <a:r>
              <a:rPr lang="en-US" sz="1600" dirty="0"/>
              <a:t>        for(k=0;k&lt;10;k++)</a:t>
            </a:r>
            <a:br>
              <a:rPr lang="en-US" sz="1600" dirty="0"/>
            </a:br>
            <a:r>
              <a:rPr lang="en-US" sz="1600" dirty="0"/>
              <a:t>        {</a:t>
            </a:r>
            <a:br>
              <a:rPr lang="en-US" sz="1600" dirty="0"/>
            </a:br>
            <a:r>
              <a:rPr lang="en-US" sz="1600" dirty="0"/>
              <a:t>        </a:t>
            </a:r>
            <a:r>
              <a:rPr lang="en-US" sz="1600"/>
              <a:t> </a:t>
            </a:r>
            <a:r>
              <a:rPr lang="en-US" sz="1600" smtClean="0"/>
              <a:t>P2=no code[k</a:t>
            </a:r>
            <a:r>
              <a:rPr lang="en-US" sz="1600" dirty="0"/>
              <a:t>]; </a:t>
            </a:r>
            <a:br>
              <a:rPr lang="en-US" sz="1600" dirty="0"/>
            </a:br>
            <a:r>
              <a:rPr lang="en-US" sz="1600" dirty="0"/>
              <a:t>         </a:t>
            </a:r>
            <a:r>
              <a:rPr lang="en-US" sz="1600" dirty="0" err="1"/>
              <a:t>msdelay</a:t>
            </a:r>
            <a:r>
              <a:rPr lang="en-US" sz="1600" dirty="0"/>
              <a:t>(100);</a:t>
            </a:r>
            <a:br>
              <a:rPr lang="en-US" sz="1600" dirty="0"/>
            </a:br>
            <a:r>
              <a:rPr lang="en-US" sz="1600" dirty="0"/>
              <a:t>        }</a:t>
            </a:r>
            <a:br>
              <a:rPr lang="en-US" sz="1600" dirty="0"/>
            </a:br>
            <a:r>
              <a:rPr lang="en-US" sz="1600" dirty="0"/>
              <a:t>    }</a:t>
            </a:r>
            <a:br>
              <a:rPr lang="en-US" sz="1600" dirty="0"/>
            </a:br>
            <a:r>
              <a:rPr lang="en-US" sz="1600" dirty="0"/>
              <a:t>}</a:t>
            </a:r>
          </a:p>
          <a:p>
            <a:endParaRPr lang="en-US" dirty="0"/>
          </a:p>
        </p:txBody>
      </p:sp>
      <p:sp>
        <p:nvSpPr>
          <p:cNvPr id="4" name="Title 1"/>
          <p:cNvSpPr>
            <a:spLocks noGrp="1"/>
          </p:cNvSpPr>
          <p:nvPr>
            <p:ph type="title"/>
          </p:nvPr>
        </p:nvSpPr>
        <p:spPr>
          <a:xfrm>
            <a:off x="204788" y="0"/>
            <a:ext cx="11680825" cy="498475"/>
          </a:xfrm>
        </p:spPr>
        <p:txBody>
          <a:bodyPr/>
          <a:lstStyle/>
          <a:p>
            <a:r>
              <a:rPr lang="en-US" dirty="0" smtClean="0">
                <a:solidFill>
                  <a:schemeClr val="bg1"/>
                </a:solidFill>
              </a:rPr>
              <a:t>COMMON ANODE MODE</a:t>
            </a:r>
            <a:endParaRPr lang="en-US" dirty="0">
              <a:solidFill>
                <a:schemeClr val="bg1"/>
              </a:solidFill>
            </a:endParaRPr>
          </a:p>
        </p:txBody>
      </p:sp>
      <p:cxnSp>
        <p:nvCxnSpPr>
          <p:cNvPr id="5" name="Straight Connector 4"/>
          <p:cNvCxnSpPr/>
          <p:nvPr/>
        </p:nvCxnSpPr>
        <p:spPr>
          <a:xfrm>
            <a:off x="7445829" y="1201783"/>
            <a:ext cx="587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33657" y="1201783"/>
            <a:ext cx="0" cy="1332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445829" y="2547257"/>
            <a:ext cx="587828" cy="1306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99268" y="1406323"/>
            <a:ext cx="3017520" cy="923330"/>
          </a:xfrm>
          <a:prstGeom prst="rect">
            <a:avLst/>
          </a:prstGeom>
          <a:noFill/>
        </p:spPr>
        <p:txBody>
          <a:bodyPr wrap="square" rtlCol="0">
            <a:spAutoFit/>
          </a:bodyPr>
          <a:lstStyle/>
          <a:p>
            <a:r>
              <a:rPr lang="en-IN" b="1" i="1" dirty="0" smtClean="0">
                <a:solidFill>
                  <a:schemeClr val="bg1"/>
                </a:solidFill>
              </a:rPr>
              <a:t>time delay (or duration for which each no. will be displayed)</a:t>
            </a:r>
            <a:endParaRPr lang="en-IN" b="1" i="1" dirty="0">
              <a:solidFill>
                <a:schemeClr val="bg1"/>
              </a:solidFill>
            </a:endParaRPr>
          </a:p>
        </p:txBody>
      </p:sp>
      <p:cxnSp>
        <p:nvCxnSpPr>
          <p:cNvPr id="13" name="Straight Arrow Connector 12"/>
          <p:cNvCxnSpPr/>
          <p:nvPr/>
        </p:nvCxnSpPr>
        <p:spPr>
          <a:xfrm flipH="1">
            <a:off x="2442754" y="979714"/>
            <a:ext cx="444137"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61211" y="849086"/>
            <a:ext cx="1254035" cy="369332"/>
          </a:xfrm>
          <a:prstGeom prst="rect">
            <a:avLst/>
          </a:prstGeom>
          <a:noFill/>
        </p:spPr>
        <p:txBody>
          <a:bodyPr wrap="square" rtlCol="0">
            <a:spAutoFit/>
          </a:bodyPr>
          <a:lstStyle/>
          <a:p>
            <a:r>
              <a:rPr lang="en-IN" i="1" dirty="0" smtClean="0">
                <a:solidFill>
                  <a:schemeClr val="bg1"/>
                </a:solidFill>
              </a:rPr>
              <a:t>header</a:t>
            </a:r>
            <a:endParaRPr lang="en-IN" i="1" dirty="0">
              <a:solidFill>
                <a:schemeClr val="bg1"/>
              </a:solidFill>
            </a:endParaRPr>
          </a:p>
        </p:txBody>
      </p:sp>
      <p:cxnSp>
        <p:nvCxnSpPr>
          <p:cNvPr id="16" name="Straight Arrow Connector 15"/>
          <p:cNvCxnSpPr/>
          <p:nvPr/>
        </p:nvCxnSpPr>
        <p:spPr>
          <a:xfrm flipH="1">
            <a:off x="2795451" y="4676503"/>
            <a:ext cx="679269"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83277" y="4532811"/>
            <a:ext cx="4323806" cy="369332"/>
          </a:xfrm>
          <a:prstGeom prst="rect">
            <a:avLst/>
          </a:prstGeom>
          <a:noFill/>
        </p:spPr>
        <p:txBody>
          <a:bodyPr wrap="square" rtlCol="0">
            <a:spAutoFit/>
          </a:bodyPr>
          <a:lstStyle/>
          <a:p>
            <a:r>
              <a:rPr lang="en-IN" b="1" i="1" dirty="0" smtClean="0">
                <a:solidFill>
                  <a:schemeClr val="bg1"/>
                </a:solidFill>
              </a:rPr>
              <a:t>Total 10 nos. to be displayed (0 to 9) </a:t>
            </a:r>
            <a:endParaRPr lang="en-IN" b="1" i="1" dirty="0">
              <a:solidFill>
                <a:schemeClr val="bg1"/>
              </a:solidFill>
            </a:endParaRPr>
          </a:p>
        </p:txBody>
      </p:sp>
      <p:cxnSp>
        <p:nvCxnSpPr>
          <p:cNvPr id="21" name="Straight Arrow Connector 20"/>
          <p:cNvCxnSpPr/>
          <p:nvPr/>
        </p:nvCxnSpPr>
        <p:spPr>
          <a:xfrm flipH="1">
            <a:off x="2599509" y="5225143"/>
            <a:ext cx="875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04902" y="5081451"/>
            <a:ext cx="6557556" cy="338554"/>
          </a:xfrm>
          <a:prstGeom prst="rect">
            <a:avLst/>
          </a:prstGeom>
          <a:noFill/>
        </p:spPr>
        <p:txBody>
          <a:bodyPr wrap="square" rtlCol="0">
            <a:spAutoFit/>
          </a:bodyPr>
          <a:lstStyle/>
          <a:p>
            <a:r>
              <a:rPr lang="en-IN" sz="1600" b="1" i="1" dirty="0" err="1" smtClean="0">
                <a:solidFill>
                  <a:schemeClr val="bg1"/>
                </a:solidFill>
              </a:rPr>
              <a:t>Eg</a:t>
            </a:r>
            <a:r>
              <a:rPr lang="en-IN" sz="1600" b="1" i="1" dirty="0" smtClean="0">
                <a:solidFill>
                  <a:schemeClr val="bg1"/>
                </a:solidFill>
              </a:rPr>
              <a:t>., For k = 0, 0xC0 is selected hence ‘0’ is displayed</a:t>
            </a:r>
            <a:endParaRPr lang="en-IN" sz="1600" b="1" i="1" dirty="0">
              <a:solidFill>
                <a:schemeClr val="bg1"/>
              </a:solidFill>
            </a:endParaRPr>
          </a:p>
        </p:txBody>
      </p:sp>
      <p:cxnSp>
        <p:nvCxnSpPr>
          <p:cNvPr id="24" name="Straight Arrow Connector 23"/>
          <p:cNvCxnSpPr/>
          <p:nvPr/>
        </p:nvCxnSpPr>
        <p:spPr>
          <a:xfrm flipH="1" flipV="1">
            <a:off x="2442754" y="5590903"/>
            <a:ext cx="718457" cy="41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08956" y="5891349"/>
            <a:ext cx="3213463" cy="338554"/>
          </a:xfrm>
          <a:prstGeom prst="rect">
            <a:avLst/>
          </a:prstGeom>
          <a:noFill/>
        </p:spPr>
        <p:txBody>
          <a:bodyPr wrap="square" rtlCol="0">
            <a:spAutoFit/>
          </a:bodyPr>
          <a:lstStyle/>
          <a:p>
            <a:r>
              <a:rPr lang="en-IN" sz="1600" b="1" i="1" dirty="0" err="1" smtClean="0">
                <a:solidFill>
                  <a:schemeClr val="bg1"/>
                </a:solidFill>
              </a:rPr>
              <a:t>Eg</a:t>
            </a:r>
            <a:r>
              <a:rPr lang="en-IN" sz="1600" b="1" i="1" dirty="0" smtClean="0">
                <a:solidFill>
                  <a:schemeClr val="bg1"/>
                </a:solidFill>
              </a:rPr>
              <a:t>. ‘0’ is displayed for 100ms</a:t>
            </a:r>
            <a:endParaRPr lang="en-IN" sz="1600" b="1" i="1" dirty="0">
              <a:solidFill>
                <a:schemeClr val="bg1"/>
              </a:solidFill>
            </a:endParaRPr>
          </a:p>
        </p:txBody>
      </p:sp>
      <p:cxnSp>
        <p:nvCxnSpPr>
          <p:cNvPr id="27" name="Straight Arrow Connector 26"/>
          <p:cNvCxnSpPr/>
          <p:nvPr/>
        </p:nvCxnSpPr>
        <p:spPr>
          <a:xfrm flipH="1" flipV="1">
            <a:off x="1554480" y="4219303"/>
            <a:ext cx="1606731" cy="2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56704" y="4062549"/>
            <a:ext cx="1201783" cy="369332"/>
          </a:xfrm>
          <a:prstGeom prst="rect">
            <a:avLst/>
          </a:prstGeom>
          <a:noFill/>
        </p:spPr>
        <p:txBody>
          <a:bodyPr wrap="square" rtlCol="0">
            <a:spAutoFit/>
          </a:bodyPr>
          <a:lstStyle/>
          <a:p>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16072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2276"/>
            <a:ext cx="8761412" cy="498475"/>
          </a:xfrm>
        </p:spPr>
        <p:txBody>
          <a:bodyPr/>
          <a:lstStyle/>
          <a:p>
            <a:r>
              <a:rPr lang="en-US" dirty="0" smtClean="0">
                <a:solidFill>
                  <a:schemeClr val="tx1"/>
                </a:solidFill>
              </a:rPr>
              <a:t>LCD Interfacing</a:t>
            </a:r>
            <a:endParaRPr lang="en-US" dirty="0">
              <a:solidFill>
                <a:schemeClr val="tx1"/>
              </a:solidFill>
            </a:endParaRPr>
          </a:p>
        </p:txBody>
      </p:sp>
      <p:sp>
        <p:nvSpPr>
          <p:cNvPr id="3" name="Content Placeholder 2"/>
          <p:cNvSpPr>
            <a:spLocks noGrp="1"/>
          </p:cNvSpPr>
          <p:nvPr>
            <p:ph idx="1"/>
          </p:nvPr>
        </p:nvSpPr>
        <p:spPr>
          <a:xfrm>
            <a:off x="307621" y="527369"/>
            <a:ext cx="8940881" cy="5519050"/>
          </a:xfrm>
        </p:spPr>
        <p:txBody>
          <a:bodyPr/>
          <a:lstStyle/>
          <a:p>
            <a:pPr algn="just"/>
            <a:r>
              <a:rPr lang="en-US" dirty="0"/>
              <a:t>LCD is finding widespread use </a:t>
            </a:r>
            <a:r>
              <a:rPr lang="en-US" dirty="0" smtClean="0"/>
              <a:t>replacing LEDs</a:t>
            </a:r>
            <a:endParaRPr lang="en-US" dirty="0"/>
          </a:p>
          <a:p>
            <a:pPr algn="just"/>
            <a:r>
              <a:rPr lang="en-US" dirty="0"/>
              <a:t>T</a:t>
            </a:r>
            <a:r>
              <a:rPr lang="en-US" dirty="0" smtClean="0"/>
              <a:t>he </a:t>
            </a:r>
            <a:r>
              <a:rPr lang="en-US" dirty="0"/>
              <a:t>declining prices of LCD</a:t>
            </a:r>
          </a:p>
          <a:p>
            <a:pPr algn="just"/>
            <a:r>
              <a:rPr lang="en-US" dirty="0" smtClean="0"/>
              <a:t>The </a:t>
            </a:r>
            <a:r>
              <a:rPr lang="en-US" dirty="0"/>
              <a:t>ability to display numbers, </a:t>
            </a:r>
            <a:r>
              <a:rPr lang="en-US" dirty="0" smtClean="0"/>
              <a:t>characters, and graphics</a:t>
            </a:r>
          </a:p>
          <a:p>
            <a:pPr algn="just"/>
            <a:r>
              <a:rPr lang="en-US" dirty="0" smtClean="0"/>
              <a:t>Incorporation </a:t>
            </a:r>
            <a:r>
              <a:rPr lang="en-US" dirty="0"/>
              <a:t>of a refreshing controller </a:t>
            </a:r>
            <a:r>
              <a:rPr lang="en-US" dirty="0" smtClean="0"/>
              <a:t>into the </a:t>
            </a:r>
            <a:r>
              <a:rPr lang="en-US" dirty="0"/>
              <a:t>LCD, thereby relieving the CPU of </a:t>
            </a:r>
            <a:r>
              <a:rPr lang="en-US" dirty="0" smtClean="0"/>
              <a:t>the task </a:t>
            </a:r>
            <a:r>
              <a:rPr lang="en-US" dirty="0"/>
              <a:t>of refreshing the </a:t>
            </a:r>
            <a:r>
              <a:rPr lang="en-US" dirty="0" smtClean="0"/>
              <a:t>LCD.</a:t>
            </a:r>
          </a:p>
          <a:p>
            <a:pPr algn="just"/>
            <a:r>
              <a:rPr lang="en-US" dirty="0" smtClean="0"/>
              <a:t> </a:t>
            </a:r>
            <a:r>
              <a:rPr lang="en-US" dirty="0"/>
              <a:t>Ease of programming for characters </a:t>
            </a:r>
            <a:r>
              <a:rPr lang="en-US" dirty="0" smtClean="0"/>
              <a:t>and graphics</a:t>
            </a:r>
            <a:endParaRPr lang="en-US" dirty="0"/>
          </a:p>
        </p:txBody>
      </p:sp>
    </p:spTree>
    <p:extLst>
      <p:ext uri="{BB962C8B-B14F-4D97-AF65-F5344CB8AC3E}">
        <p14:creationId xmlns:p14="http://schemas.microsoft.com/office/powerpoint/2010/main" val="3842071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08000" y="1219199"/>
            <a:ext cx="11074400" cy="4920343"/>
          </a:xfrm>
        </p:spPr>
        <p:txBody>
          <a:bodyPr/>
          <a:lstStyle/>
          <a:p>
            <a:r>
              <a:rPr lang="en-US" dirty="0"/>
              <a:t>Display units are the most important output devices in embedded projects and electronics products. </a:t>
            </a:r>
            <a:endParaRPr lang="en-US" dirty="0" smtClean="0"/>
          </a:p>
          <a:p>
            <a:r>
              <a:rPr lang="en-US" dirty="0" smtClean="0"/>
              <a:t>16x2 </a:t>
            </a:r>
            <a:r>
              <a:rPr lang="en-US" dirty="0"/>
              <a:t>LCD is one of the most used display unit. </a:t>
            </a:r>
            <a:endParaRPr lang="en-US" dirty="0" smtClean="0"/>
          </a:p>
          <a:p>
            <a:r>
              <a:rPr lang="en-US" dirty="0" smtClean="0"/>
              <a:t>16x2 </a:t>
            </a:r>
            <a:r>
              <a:rPr lang="en-US" dirty="0"/>
              <a:t>LCD means that there are two rows in which 16 characters can be displayed per line, and each character takes </a:t>
            </a:r>
            <a:r>
              <a:rPr lang="en-US" dirty="0" smtClean="0"/>
              <a:t>5X7 or 5x8 </a:t>
            </a:r>
            <a:r>
              <a:rPr lang="en-US" dirty="0"/>
              <a:t>matrix space on </a:t>
            </a:r>
            <a:r>
              <a:rPr lang="en-US" dirty="0" smtClean="0"/>
              <a:t>LCD.</a:t>
            </a:r>
          </a:p>
          <a:p>
            <a:r>
              <a:rPr lang="en-IN" dirty="0" smtClean="0"/>
              <a:t>Used to design </a:t>
            </a:r>
            <a:r>
              <a:rPr lang="en-IN" dirty="0"/>
              <a:t>embedded projects like digital voltmeter / ammeter, digital clock, home automation displays, status indicator display, digital code locks, digital speedometer/ odometer, display for music players </a:t>
            </a:r>
            <a:r>
              <a:rPr lang="en-IN" dirty="0" smtClean="0"/>
              <a:t>etc.</a:t>
            </a:r>
            <a:endParaRPr lang="en-US" dirty="0"/>
          </a:p>
          <a:p>
            <a:r>
              <a:rPr lang="en-US" dirty="0"/>
              <a:t>It is available in a 16 pin package with back light ,contrast adjustment function and each dot matrix has 5×8 dot resolution.</a:t>
            </a:r>
            <a:endParaRPr lang="en-IN" dirty="0"/>
          </a:p>
          <a:p>
            <a:endParaRPr lang="en-IN" dirty="0" smtClean="0"/>
          </a:p>
          <a:p>
            <a:endParaRPr lang="en-IN" dirty="0"/>
          </a:p>
        </p:txBody>
      </p:sp>
    </p:spTree>
    <p:extLst>
      <p:ext uri="{BB962C8B-B14F-4D97-AF65-F5344CB8AC3E}">
        <p14:creationId xmlns:p14="http://schemas.microsoft.com/office/powerpoint/2010/main" val="362895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2537" y="434623"/>
            <a:ext cx="8305800" cy="5434415"/>
          </a:xfrm>
        </p:spPr>
        <p:txBody>
          <a:bodyPr numCol="2"/>
          <a:lstStyle/>
          <a:p>
            <a:r>
              <a:rPr lang="en-US" dirty="0"/>
              <a:t>A good understanding of C data </a:t>
            </a:r>
            <a:r>
              <a:rPr lang="en-US" dirty="0" smtClean="0"/>
              <a:t>types for </a:t>
            </a:r>
            <a:r>
              <a:rPr lang="en-US" dirty="0"/>
              <a:t>8051 can help programmers </a:t>
            </a:r>
            <a:r>
              <a:rPr lang="en-US" dirty="0" smtClean="0"/>
              <a:t>to create </a:t>
            </a:r>
            <a:r>
              <a:rPr lang="en-US" dirty="0"/>
              <a:t>smaller hex files</a:t>
            </a:r>
          </a:p>
          <a:p>
            <a:r>
              <a:rPr lang="en-US" dirty="0" smtClean="0"/>
              <a:t>Unsigned </a:t>
            </a:r>
            <a:r>
              <a:rPr lang="en-US" dirty="0"/>
              <a:t>char</a:t>
            </a:r>
          </a:p>
          <a:p>
            <a:r>
              <a:rPr lang="en-US" dirty="0" smtClean="0"/>
              <a:t>Signed </a:t>
            </a:r>
            <a:r>
              <a:rPr lang="en-US" dirty="0"/>
              <a:t>char</a:t>
            </a:r>
          </a:p>
          <a:p>
            <a:r>
              <a:rPr lang="en-US" dirty="0" smtClean="0"/>
              <a:t>Unsigned </a:t>
            </a:r>
            <a:r>
              <a:rPr lang="en-US" dirty="0" err="1"/>
              <a:t>int</a:t>
            </a:r>
            <a:endParaRPr lang="en-US" dirty="0"/>
          </a:p>
          <a:p>
            <a:r>
              <a:rPr lang="en-US" dirty="0" smtClean="0"/>
              <a:t>Signed </a:t>
            </a:r>
            <a:r>
              <a:rPr lang="en-US" dirty="0" err="1"/>
              <a:t>int</a:t>
            </a:r>
            <a:endParaRPr lang="en-US" dirty="0"/>
          </a:p>
          <a:p>
            <a:r>
              <a:rPr lang="en-US" dirty="0" err="1" smtClean="0"/>
              <a:t>Sbit</a:t>
            </a:r>
            <a:r>
              <a:rPr lang="en-US" dirty="0" smtClean="0"/>
              <a:t> </a:t>
            </a:r>
            <a:r>
              <a:rPr lang="en-US" dirty="0"/>
              <a:t>(single bit)</a:t>
            </a:r>
          </a:p>
          <a:p>
            <a:r>
              <a:rPr lang="en-US" dirty="0" smtClean="0"/>
              <a:t>Bit </a:t>
            </a:r>
            <a:r>
              <a:rPr lang="en-US" dirty="0"/>
              <a:t>and </a:t>
            </a:r>
            <a:r>
              <a:rPr lang="en-US" dirty="0" err="1" smtClean="0"/>
              <a:t>sfr</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character data type is the most natural choice</a:t>
            </a:r>
          </a:p>
          <a:p>
            <a:r>
              <a:rPr lang="en-US" dirty="0" smtClean="0"/>
              <a:t>8051 </a:t>
            </a:r>
            <a:r>
              <a:rPr lang="en-US" dirty="0"/>
              <a:t>is an 8-bit </a:t>
            </a:r>
            <a:r>
              <a:rPr lang="en-US" dirty="0" smtClean="0"/>
              <a:t>microcontroller. Unsigned </a:t>
            </a:r>
            <a:r>
              <a:rPr lang="en-US" dirty="0"/>
              <a:t>char is an 8-bit data type </a:t>
            </a:r>
            <a:r>
              <a:rPr lang="en-US" dirty="0" smtClean="0"/>
              <a:t>in the </a:t>
            </a:r>
            <a:r>
              <a:rPr lang="en-US" dirty="0"/>
              <a:t>range of 0 – 255 (00 – FFH)</a:t>
            </a:r>
          </a:p>
          <a:p>
            <a:r>
              <a:rPr lang="en-US" dirty="0" smtClean="0"/>
              <a:t>One </a:t>
            </a:r>
            <a:r>
              <a:rPr lang="en-US" dirty="0"/>
              <a:t>of the most widely used data </a:t>
            </a:r>
            <a:r>
              <a:rPr lang="en-US" dirty="0" smtClean="0"/>
              <a:t>types for </a:t>
            </a:r>
            <a:r>
              <a:rPr lang="en-US" dirty="0"/>
              <a:t>the </a:t>
            </a:r>
            <a:r>
              <a:rPr lang="en-US" dirty="0" smtClean="0"/>
              <a:t>8051</a:t>
            </a:r>
          </a:p>
          <a:p>
            <a:pPr marL="0" indent="0">
              <a:buNone/>
            </a:pPr>
            <a:r>
              <a:rPr lang="en-US" dirty="0" smtClean="0"/>
              <a:t>   </a:t>
            </a:r>
            <a:r>
              <a:rPr lang="en-US" b="1" i="1" dirty="0" smtClean="0">
                <a:solidFill>
                  <a:srgbClr val="FF0000"/>
                </a:solidFill>
              </a:rPr>
              <a:t>Counter value</a:t>
            </a:r>
          </a:p>
          <a:p>
            <a:pPr marL="0" indent="0">
              <a:buNone/>
            </a:pPr>
            <a:r>
              <a:rPr lang="en-US" b="1" i="1" dirty="0" smtClean="0">
                <a:solidFill>
                  <a:srgbClr val="FF0000"/>
                </a:solidFill>
              </a:rPr>
              <a:t>   ASCII </a:t>
            </a:r>
            <a:r>
              <a:rPr lang="en-US" b="1" i="1" dirty="0">
                <a:solidFill>
                  <a:srgbClr val="FF0000"/>
                </a:solidFill>
              </a:rPr>
              <a:t>characters</a:t>
            </a:r>
          </a:p>
          <a:p>
            <a:r>
              <a:rPr lang="en-US" dirty="0" smtClean="0"/>
              <a:t>C </a:t>
            </a:r>
            <a:r>
              <a:rPr lang="en-US" dirty="0"/>
              <a:t>compilers use the signed char as </a:t>
            </a:r>
            <a:r>
              <a:rPr lang="en-US" dirty="0" smtClean="0"/>
              <a:t>the default </a:t>
            </a:r>
            <a:r>
              <a:rPr lang="en-US" dirty="0"/>
              <a:t>if we do not put the keyword</a:t>
            </a:r>
          </a:p>
          <a:p>
            <a:pPr marL="0" indent="0">
              <a:buNone/>
            </a:pPr>
            <a:r>
              <a:rPr lang="en-US" b="1" dirty="0" smtClean="0">
                <a:solidFill>
                  <a:srgbClr val="FF0000"/>
                </a:solidFill>
              </a:rPr>
              <a:t>   unsigned</a:t>
            </a:r>
            <a:endParaRPr lang="en-US" b="1" dirty="0">
              <a:solidFill>
                <a:srgbClr val="FF0000"/>
              </a:solidFill>
            </a:endParaRPr>
          </a:p>
        </p:txBody>
      </p:sp>
    </p:spTree>
    <p:extLst>
      <p:ext uri="{BB962C8B-B14F-4D97-AF65-F5344CB8AC3E}">
        <p14:creationId xmlns:p14="http://schemas.microsoft.com/office/powerpoint/2010/main" val="632396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7688" y="334242"/>
            <a:ext cx="3708400" cy="5599289"/>
          </a:xfrm>
          <a:prstGeom prst="rect">
            <a:avLst/>
          </a:prstGeom>
        </p:spPr>
      </p:pic>
      <p:pic>
        <p:nvPicPr>
          <p:cNvPr id="7" name="Content Placeholder 3"/>
          <p:cNvPicPr>
            <a:picLocks noGrp="1" noChangeAspect="1"/>
          </p:cNvPicPr>
          <p:nvPr>
            <p:ph idx="1"/>
          </p:nvPr>
        </p:nvPicPr>
        <p:blipFill>
          <a:blip r:embed="rId3"/>
          <a:stretch>
            <a:fillRect/>
          </a:stretch>
        </p:blipFill>
        <p:spPr>
          <a:xfrm>
            <a:off x="4974342" y="624401"/>
            <a:ext cx="5874279" cy="5018970"/>
          </a:xfrm>
          <a:prstGeom prst="rect">
            <a:avLst/>
          </a:prstGeom>
        </p:spPr>
      </p:pic>
    </p:spTree>
    <p:extLst>
      <p:ext uri="{BB962C8B-B14F-4D97-AF65-F5344CB8AC3E}">
        <p14:creationId xmlns:p14="http://schemas.microsoft.com/office/powerpoint/2010/main" val="409072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PIN DIVISION</a:t>
            </a:r>
            <a:endParaRPr lang="en-IN" dirty="0"/>
          </a:p>
        </p:txBody>
      </p:sp>
      <p:pic>
        <p:nvPicPr>
          <p:cNvPr id="4" name="Content Placeholder 3"/>
          <p:cNvPicPr>
            <a:picLocks noGrp="1" noChangeAspect="1"/>
          </p:cNvPicPr>
          <p:nvPr>
            <p:ph idx="1"/>
          </p:nvPr>
        </p:nvPicPr>
        <p:blipFill rotWithShape="1">
          <a:blip r:embed="rId2"/>
          <a:srcRect l="7351" t="10250" r="36503" b="9751"/>
          <a:stretch/>
        </p:blipFill>
        <p:spPr>
          <a:xfrm>
            <a:off x="683955" y="901337"/>
            <a:ext cx="10724605" cy="5826033"/>
          </a:xfrm>
          <a:prstGeom prst="rect">
            <a:avLst/>
          </a:prstGeom>
        </p:spPr>
      </p:pic>
    </p:spTree>
    <p:extLst>
      <p:ext uri="{BB962C8B-B14F-4D97-AF65-F5344CB8AC3E}">
        <p14:creationId xmlns:p14="http://schemas.microsoft.com/office/powerpoint/2010/main" val="2603268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VEE PIN</a:t>
            </a:r>
            <a:endParaRPr lang="en-IN" dirty="0"/>
          </a:p>
        </p:txBody>
      </p:sp>
      <p:sp>
        <p:nvSpPr>
          <p:cNvPr id="3" name="Content Placeholder 2"/>
          <p:cNvSpPr>
            <a:spLocks noGrp="1"/>
          </p:cNvSpPr>
          <p:nvPr>
            <p:ph idx="1"/>
          </p:nvPr>
        </p:nvSpPr>
        <p:spPr/>
        <p:txBody>
          <a:bodyPr/>
          <a:lstStyle/>
          <a:p>
            <a:r>
              <a:rPr lang="en-US" dirty="0"/>
              <a:t>VEE pin is meant for adjusting the contrast of the LCD display and the contrast can be adjusted by varying the voltage at this pin. </a:t>
            </a:r>
            <a:endParaRPr lang="en-US" dirty="0" smtClean="0"/>
          </a:p>
          <a:p>
            <a:r>
              <a:rPr lang="en-US" dirty="0" smtClean="0"/>
              <a:t>This </a:t>
            </a:r>
            <a:r>
              <a:rPr lang="en-US" dirty="0"/>
              <a:t>is done by connecting one end of a POT to the </a:t>
            </a:r>
            <a:r>
              <a:rPr lang="en-US" dirty="0" err="1"/>
              <a:t>Vcc</a:t>
            </a:r>
            <a:r>
              <a:rPr lang="en-US" dirty="0"/>
              <a:t> (5V), other end to the Ground and connecting the center terminal (wiper) of </a:t>
            </a:r>
            <a:r>
              <a:rPr lang="en-US" dirty="0" err="1"/>
              <a:t>of</a:t>
            </a:r>
            <a:r>
              <a:rPr lang="en-US" dirty="0"/>
              <a:t> the POT to the VEE pin</a:t>
            </a:r>
            <a:r>
              <a:rPr lang="en-US" dirty="0" smtClean="0"/>
              <a:t>..</a:t>
            </a:r>
            <a:endParaRPr lang="en-IN" dirty="0"/>
          </a:p>
        </p:txBody>
      </p:sp>
    </p:spTree>
    <p:extLst>
      <p:ext uri="{BB962C8B-B14F-4D97-AF65-F5344CB8AC3E}">
        <p14:creationId xmlns:p14="http://schemas.microsoft.com/office/powerpoint/2010/main" val="41491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REGISTER &amp; COMMAND REGISTER</a:t>
            </a:r>
            <a:endParaRPr lang="en-IN" dirty="0"/>
          </a:p>
        </p:txBody>
      </p:sp>
      <p:sp>
        <p:nvSpPr>
          <p:cNvPr id="3" name="Content Placeholder 2"/>
          <p:cNvSpPr>
            <a:spLocks noGrp="1"/>
          </p:cNvSpPr>
          <p:nvPr>
            <p:ph idx="1"/>
          </p:nvPr>
        </p:nvSpPr>
        <p:spPr/>
        <p:txBody>
          <a:bodyPr/>
          <a:lstStyle/>
          <a:p>
            <a:r>
              <a:rPr lang="en-US" dirty="0" smtClean="0"/>
              <a:t>It has </a:t>
            </a:r>
            <a:r>
              <a:rPr lang="en-US" dirty="0"/>
              <a:t>two built in registers namely data register and command register.  </a:t>
            </a:r>
            <a:endParaRPr lang="en-US" dirty="0" smtClean="0"/>
          </a:p>
          <a:p>
            <a:r>
              <a:rPr lang="en-US" dirty="0" smtClean="0"/>
              <a:t>Data </a:t>
            </a:r>
            <a:r>
              <a:rPr lang="en-US" dirty="0"/>
              <a:t>register is for placing the data to be displayed , and the command register is to place the commands. </a:t>
            </a:r>
            <a:endParaRPr lang="en-US" dirty="0" smtClean="0"/>
          </a:p>
          <a:p>
            <a:r>
              <a:rPr lang="en-US" dirty="0" smtClean="0"/>
              <a:t>The </a:t>
            </a:r>
            <a:r>
              <a:rPr lang="en-US" dirty="0"/>
              <a:t>16×2 LCD module has a set of commands each meant for doing a particular job with the display. </a:t>
            </a:r>
            <a:endParaRPr lang="en-US" dirty="0" smtClean="0"/>
          </a:p>
          <a:p>
            <a:r>
              <a:rPr lang="en-US" dirty="0" smtClean="0"/>
              <a:t>High </a:t>
            </a:r>
            <a:r>
              <a:rPr lang="en-US" dirty="0"/>
              <a:t>logic at the RS pin will select the data register and  Low logic at the RS pin will select the command register. </a:t>
            </a:r>
            <a:endParaRPr lang="en-US" dirty="0" smtClean="0"/>
          </a:p>
          <a:p>
            <a:r>
              <a:rPr lang="en-US" dirty="0" smtClean="0"/>
              <a:t>If </a:t>
            </a:r>
            <a:r>
              <a:rPr lang="en-US" dirty="0"/>
              <a:t>we make the RS pin high and the put a data in the 8 bit data line (DB0 to DB7) , the LCD module will recognize it as a data to be displayed .  </a:t>
            </a:r>
            <a:endParaRPr lang="en-US" dirty="0" smtClean="0"/>
          </a:p>
          <a:p>
            <a:r>
              <a:rPr lang="en-US" dirty="0" smtClean="0"/>
              <a:t>If </a:t>
            </a:r>
            <a:r>
              <a:rPr lang="en-US" dirty="0"/>
              <a:t>we make RS pin low and put a data on the data line, the module will recognize it as a command.</a:t>
            </a:r>
            <a:endParaRPr lang="en-IN" dirty="0"/>
          </a:p>
        </p:txBody>
      </p:sp>
    </p:spTree>
    <p:extLst>
      <p:ext uri="{BB962C8B-B14F-4D97-AF65-F5344CB8AC3E}">
        <p14:creationId xmlns:p14="http://schemas.microsoft.com/office/powerpoint/2010/main" val="2862200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1" dirty="0"/>
              <a:t>RS:</a:t>
            </a:r>
            <a:r>
              <a:rPr lang="en-US" sz="1800" dirty="0"/>
              <a:t> RS is the register select pin. We need to set it to 1, if we are sending some data to be displayed on LCD. And we will set it to 0 if we are sending some command instruction like clear the screen (hex code 01).</a:t>
            </a:r>
          </a:p>
          <a:p>
            <a:pPr algn="just"/>
            <a:r>
              <a:rPr lang="en-US" sz="1800" b="1" dirty="0"/>
              <a:t>RW:</a:t>
            </a:r>
            <a:r>
              <a:rPr lang="en-US" sz="1800" dirty="0"/>
              <a:t> This is Read/write pin, we will set it to 0, if we are going to write some data on LCD. And set it to 1, if we are reading from LCD module. </a:t>
            </a:r>
            <a:r>
              <a:rPr lang="en-US" sz="1800" b="1" i="1" dirty="0"/>
              <a:t>Generally this is set to 0, because we do not have need to read data from LCD. Only one instruction “Get LCD status”, need to be read some times.</a:t>
            </a:r>
          </a:p>
          <a:p>
            <a:pPr algn="just"/>
            <a:r>
              <a:rPr lang="en-US" sz="1800" b="1" dirty="0"/>
              <a:t>E:</a:t>
            </a:r>
            <a:r>
              <a:rPr lang="en-US" sz="1800" dirty="0"/>
              <a:t> This pin is used to enable the module when a high to low pulse is given to it. A pulse of 450 ns should be given. That transition from HIGH to LOW makes the module ENABLE</a:t>
            </a:r>
            <a:r>
              <a:rPr lang="en-US" sz="1800" dirty="0" smtClean="0"/>
              <a:t>.</a:t>
            </a:r>
          </a:p>
          <a:p>
            <a:pPr algn="just"/>
            <a:r>
              <a:rPr lang="en-US" sz="1800" b="1" dirty="0"/>
              <a:t>DB0 to DB7 </a:t>
            </a:r>
            <a:r>
              <a:rPr lang="en-US" sz="1800" dirty="0"/>
              <a:t>are the data pins. The data to be displayed and the command  instructions are  placed on these pins.</a:t>
            </a:r>
          </a:p>
          <a:p>
            <a:pPr algn="just"/>
            <a:r>
              <a:rPr lang="en-US" sz="1800" b="1" dirty="0"/>
              <a:t>LED+ </a:t>
            </a:r>
            <a:r>
              <a:rPr lang="en-US" sz="1800" dirty="0"/>
              <a:t>is the anode of the back light LED and this pin must be connected to </a:t>
            </a:r>
            <a:r>
              <a:rPr lang="en-US" sz="1800" dirty="0" err="1"/>
              <a:t>Vcc</a:t>
            </a:r>
            <a:r>
              <a:rPr lang="en-US" sz="1800" dirty="0"/>
              <a:t> through a suitable series current limiting resistor. </a:t>
            </a:r>
            <a:endParaRPr lang="en-US" sz="1800" dirty="0" smtClean="0"/>
          </a:p>
          <a:p>
            <a:pPr algn="just"/>
            <a:r>
              <a:rPr lang="en-US" sz="1800" b="1" dirty="0" smtClean="0"/>
              <a:t>LED-</a:t>
            </a:r>
            <a:r>
              <a:rPr lang="en-US" sz="1800" dirty="0" smtClean="0"/>
              <a:t> </a:t>
            </a:r>
            <a:r>
              <a:rPr lang="en-US" sz="1800" dirty="0"/>
              <a:t>is the cathode of the back light LED and this pin must be connected to ground.</a:t>
            </a:r>
          </a:p>
        </p:txBody>
      </p:sp>
    </p:spTree>
    <p:extLst>
      <p:ext uri="{BB962C8B-B14F-4D97-AF65-F5344CB8AC3E}">
        <p14:creationId xmlns:p14="http://schemas.microsoft.com/office/powerpoint/2010/main" val="2706958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22579"/>
            <a:ext cx="8761412" cy="498475"/>
          </a:xfrm>
        </p:spPr>
        <p:txBody>
          <a:bodyPr/>
          <a:lstStyle/>
          <a:p>
            <a:r>
              <a:rPr lang="en-US" dirty="0" smtClean="0">
                <a:solidFill>
                  <a:schemeClr val="tx1"/>
                </a:solidFill>
              </a:rPr>
              <a:t>LCD Command Codes</a:t>
            </a:r>
            <a:endParaRPr lang="en-US" dirty="0">
              <a:solidFill>
                <a:schemeClr val="tx1"/>
              </a:solidFill>
            </a:endParaRPr>
          </a:p>
        </p:txBody>
      </p:sp>
      <p:graphicFrame>
        <p:nvGraphicFramePr>
          <p:cNvPr id="5" name="object 6"/>
          <p:cNvGraphicFramePr>
            <a:graphicFrameLocks noGrp="1"/>
          </p:cNvGraphicFramePr>
          <p:nvPr>
            <p:extLst>
              <p:ext uri="{D42A27DB-BD31-4B8C-83A1-F6EECF244321}">
                <p14:modId xmlns:p14="http://schemas.microsoft.com/office/powerpoint/2010/main" val="1502067358"/>
              </p:ext>
            </p:extLst>
          </p:nvPr>
        </p:nvGraphicFramePr>
        <p:xfrm>
          <a:off x="282866" y="420099"/>
          <a:ext cx="8730505" cy="6122963"/>
        </p:xfrm>
        <a:graphic>
          <a:graphicData uri="http://schemas.openxmlformats.org/drawingml/2006/table">
            <a:tbl>
              <a:tblPr firstRow="1" bandRow="1">
                <a:tableStyleId>{2D5ABB26-0587-4C30-8999-92F81FD0307C}</a:tableStyleId>
              </a:tblPr>
              <a:tblGrid>
                <a:gridCol w="1042491">
                  <a:extLst>
                    <a:ext uri="{9D8B030D-6E8A-4147-A177-3AD203B41FA5}">
                      <a16:colId xmlns:a16="http://schemas.microsoft.com/office/drawing/2014/main" val="20000"/>
                    </a:ext>
                  </a:extLst>
                </a:gridCol>
                <a:gridCol w="6083239">
                  <a:extLst>
                    <a:ext uri="{9D8B030D-6E8A-4147-A177-3AD203B41FA5}">
                      <a16:colId xmlns:a16="http://schemas.microsoft.com/office/drawing/2014/main" val="20001"/>
                    </a:ext>
                  </a:extLst>
                </a:gridCol>
                <a:gridCol w="1604775">
                  <a:extLst>
                    <a:ext uri="{9D8B030D-6E8A-4147-A177-3AD203B41FA5}">
                      <a16:colId xmlns:a16="http://schemas.microsoft.com/office/drawing/2014/main" val="20002"/>
                    </a:ext>
                  </a:extLst>
                </a:gridCol>
              </a:tblGrid>
              <a:tr h="302086">
                <a:tc rowSpan="19">
                  <a:txBody>
                    <a:bodyPr/>
                    <a:lstStyle/>
                    <a:p>
                      <a:pPr>
                        <a:lnSpc>
                          <a:spcPct val="100000"/>
                        </a:lnSpc>
                      </a:pPr>
                      <a:endParaRPr sz="1200" dirty="0">
                        <a:latin typeface="Times New Roman"/>
                        <a:cs typeface="Times New Roman"/>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Code</a:t>
                      </a:r>
                      <a:r>
                        <a:rPr sz="1800" b="1" spc="10" dirty="0">
                          <a:solidFill>
                            <a:schemeClr val="bg1"/>
                          </a:solidFill>
                          <a:latin typeface="Calibri" panose="020F0502020204030204" pitchFamily="34" charset="0"/>
                          <a:cs typeface="Calibri" panose="020F0502020204030204" pitchFamily="34" charset="0"/>
                        </a:rPr>
                        <a:t> (Hex)	</a:t>
                      </a:r>
                      <a:r>
                        <a:rPr sz="1800" b="1" spc="-10" dirty="0">
                          <a:solidFill>
                            <a:schemeClr val="bg1"/>
                          </a:solidFill>
                          <a:latin typeface="Calibri" panose="020F0502020204030204" pitchFamily="34" charset="0"/>
                          <a:cs typeface="Calibri" panose="020F0502020204030204" pitchFamily="34" charset="0"/>
                        </a:rPr>
                        <a:t>Command </a:t>
                      </a:r>
                      <a:r>
                        <a:rPr sz="1800" b="1" spc="-5" dirty="0">
                          <a:solidFill>
                            <a:schemeClr val="bg1"/>
                          </a:solidFill>
                          <a:latin typeface="Calibri" panose="020F0502020204030204" pitchFamily="34" charset="0"/>
                          <a:cs typeface="Calibri" panose="020F0502020204030204" pitchFamily="34" charset="0"/>
                        </a:rPr>
                        <a:t>to LCD Instruction</a:t>
                      </a:r>
                      <a:r>
                        <a:rPr sz="1800" b="1" spc="-1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Register</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28575">
                      <a:solidFill>
                        <a:srgbClr val="525270"/>
                      </a:solidFill>
                      <a:prstDash val="solid"/>
                    </a:lnT>
                    <a:lnB w="28575">
                      <a:solidFill>
                        <a:srgbClr val="525270"/>
                      </a:solidFill>
                      <a:prstDash val="solid"/>
                    </a:lnB>
                    <a:solidFill>
                      <a:schemeClr val="tx1"/>
                    </a:solidFill>
                  </a:tcPr>
                </a:tc>
                <a:tc rowSpan="19">
                  <a:txBody>
                    <a:bodyPr/>
                    <a:lstStyle/>
                    <a:p>
                      <a:pPr>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00"/>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1	Clear display</a:t>
                      </a:r>
                      <a:r>
                        <a:rPr sz="1800" b="1" spc="-1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screen</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28575">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1"/>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2	</a:t>
                      </a:r>
                      <a:r>
                        <a:rPr sz="1800" b="1" spc="-10" dirty="0">
                          <a:solidFill>
                            <a:schemeClr val="bg1"/>
                          </a:solidFill>
                          <a:latin typeface="Calibri" panose="020F0502020204030204" pitchFamily="34" charset="0"/>
                          <a:cs typeface="Calibri" panose="020F0502020204030204" pitchFamily="34" charset="0"/>
                        </a:rPr>
                        <a:t>Return home</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2"/>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4	</a:t>
                      </a:r>
                      <a:r>
                        <a:rPr sz="1800" b="1" spc="-10" dirty="0">
                          <a:solidFill>
                            <a:schemeClr val="bg1"/>
                          </a:solidFill>
                          <a:latin typeface="Calibri" panose="020F0502020204030204" pitchFamily="34" charset="0"/>
                          <a:cs typeface="Calibri" panose="020F0502020204030204" pitchFamily="34" charset="0"/>
                        </a:rPr>
                        <a:t>Decrement </a:t>
                      </a:r>
                      <a:r>
                        <a:rPr sz="1800" b="1" spc="-5" dirty="0">
                          <a:solidFill>
                            <a:schemeClr val="bg1"/>
                          </a:solidFill>
                          <a:latin typeface="Calibri" panose="020F0502020204030204" pitchFamily="34" charset="0"/>
                          <a:cs typeface="Calibri" panose="020F0502020204030204" pitchFamily="34" charset="0"/>
                        </a:rPr>
                        <a:t>cursor (shift </a:t>
                      </a:r>
                      <a:r>
                        <a:rPr sz="1800" b="1" spc="-10" dirty="0">
                          <a:solidFill>
                            <a:schemeClr val="bg1"/>
                          </a:solidFill>
                          <a:latin typeface="Calibri" panose="020F0502020204030204" pitchFamily="34" charset="0"/>
                          <a:cs typeface="Calibri" panose="020F0502020204030204" pitchFamily="34" charset="0"/>
                        </a:rPr>
                        <a:t>cursor </a:t>
                      </a:r>
                      <a:r>
                        <a:rPr sz="1800" b="1" spc="-5" dirty="0">
                          <a:solidFill>
                            <a:schemeClr val="bg1"/>
                          </a:solidFill>
                          <a:latin typeface="Calibri" panose="020F0502020204030204" pitchFamily="34" charset="0"/>
                          <a:cs typeface="Calibri" panose="020F0502020204030204" pitchFamily="34" charset="0"/>
                        </a:rPr>
                        <a:t>to</a:t>
                      </a:r>
                      <a:r>
                        <a:rPr sz="1800" b="1"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3"/>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6	</a:t>
                      </a:r>
                      <a:r>
                        <a:rPr sz="1800" b="1" spc="-10" dirty="0">
                          <a:solidFill>
                            <a:schemeClr val="bg1"/>
                          </a:solidFill>
                          <a:latin typeface="Calibri" panose="020F0502020204030204" pitchFamily="34" charset="0"/>
                          <a:cs typeface="Calibri" panose="020F0502020204030204" pitchFamily="34" charset="0"/>
                        </a:rPr>
                        <a:t>Increment cursor (shift cursor to</a:t>
                      </a:r>
                      <a:r>
                        <a:rPr sz="1800" b="1" spc="5" dirty="0">
                          <a:solidFill>
                            <a:schemeClr val="bg1"/>
                          </a:solidFill>
                          <a:latin typeface="Calibri" panose="020F0502020204030204" pitchFamily="34" charset="0"/>
                          <a:cs typeface="Calibri" panose="020F0502020204030204" pitchFamily="34" charset="0"/>
                        </a:rPr>
                        <a:t> </a:t>
                      </a:r>
                      <a:r>
                        <a:rPr sz="1800" b="1" spc="-10"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4"/>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5	</a:t>
                      </a:r>
                      <a:r>
                        <a:rPr sz="1800" b="1" spc="-10" dirty="0">
                          <a:solidFill>
                            <a:schemeClr val="bg1"/>
                          </a:solidFill>
                          <a:latin typeface="Calibri" panose="020F0502020204030204" pitchFamily="34" charset="0"/>
                          <a:cs typeface="Calibri" panose="020F0502020204030204" pitchFamily="34" charset="0"/>
                        </a:rPr>
                        <a:t>Shift </a:t>
                      </a:r>
                      <a:r>
                        <a:rPr sz="1800" b="1" spc="-5" dirty="0">
                          <a:solidFill>
                            <a:schemeClr val="bg1"/>
                          </a:solidFill>
                          <a:latin typeface="Calibri" panose="020F0502020204030204" pitchFamily="34" charset="0"/>
                          <a:cs typeface="Calibri" panose="020F0502020204030204" pitchFamily="34" charset="0"/>
                        </a:rPr>
                        <a:t>display right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5"/>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7	Shift display</a:t>
                      </a:r>
                      <a:r>
                        <a:rPr sz="1800" b="1"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6"/>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8	Display off,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off</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7"/>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A	Display off,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on</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8"/>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C	Display on,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off</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9"/>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E	Display on, </a:t>
                      </a:r>
                      <a:r>
                        <a:rPr sz="1800" b="1" spc="-10" dirty="0">
                          <a:solidFill>
                            <a:schemeClr val="bg1"/>
                          </a:solidFill>
                          <a:latin typeface="Calibri" panose="020F0502020204030204" pitchFamily="34" charset="0"/>
                          <a:cs typeface="Calibri" panose="020F0502020204030204" pitchFamily="34" charset="0"/>
                        </a:rPr>
                        <a:t>cursor blinking</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0"/>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F	Display on, </a:t>
                      </a:r>
                      <a:r>
                        <a:rPr sz="1800" b="1" spc="-10" dirty="0">
                          <a:solidFill>
                            <a:schemeClr val="bg1"/>
                          </a:solidFill>
                          <a:latin typeface="Calibri" panose="020F0502020204030204" pitchFamily="34" charset="0"/>
                          <a:cs typeface="Calibri" panose="020F0502020204030204" pitchFamily="34" charset="0"/>
                        </a:rPr>
                        <a:t>cursor blinking</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1"/>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10	</a:t>
                      </a:r>
                      <a:r>
                        <a:rPr sz="1800" b="1" spc="-5" dirty="0">
                          <a:solidFill>
                            <a:schemeClr val="bg1"/>
                          </a:solidFill>
                          <a:latin typeface="Calibri" panose="020F0502020204030204" pitchFamily="34" charset="0"/>
                          <a:cs typeface="Calibri" panose="020F0502020204030204" pitchFamily="34" charset="0"/>
                        </a:rPr>
                        <a:t>Shift cursor position to</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2"/>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14	Shift cursor position to</a:t>
                      </a:r>
                      <a:r>
                        <a:rPr sz="1800" b="1" spc="5" dirty="0">
                          <a:solidFill>
                            <a:schemeClr val="bg1"/>
                          </a:solidFill>
                          <a:latin typeface="Calibri" panose="020F0502020204030204" pitchFamily="34" charset="0"/>
                          <a:cs typeface="Calibri" panose="020F0502020204030204" pitchFamily="34" charset="0"/>
                        </a:rPr>
                        <a:t> </a:t>
                      </a:r>
                      <a:r>
                        <a:rPr sz="1800" b="1" spc="-10"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3"/>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18	</a:t>
                      </a:r>
                      <a:r>
                        <a:rPr sz="1800" b="1" spc="-5" dirty="0">
                          <a:solidFill>
                            <a:schemeClr val="bg1"/>
                          </a:solidFill>
                          <a:latin typeface="Calibri" panose="020F0502020204030204" pitchFamily="34" charset="0"/>
                          <a:cs typeface="Calibri" panose="020F0502020204030204" pitchFamily="34" charset="0"/>
                        </a:rPr>
                        <a:t>Shift the entire display to the</a:t>
                      </a:r>
                      <a:r>
                        <a:rPr sz="1800" b="1" spc="-2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4"/>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1C	</a:t>
                      </a:r>
                      <a:r>
                        <a:rPr sz="1800" b="1" spc="-5" dirty="0">
                          <a:solidFill>
                            <a:schemeClr val="bg1"/>
                          </a:solidFill>
                          <a:latin typeface="Calibri" panose="020F0502020204030204" pitchFamily="34" charset="0"/>
                          <a:cs typeface="Calibri" panose="020F0502020204030204" pitchFamily="34" charset="0"/>
                        </a:rPr>
                        <a:t>Shift the entire display to the</a:t>
                      </a:r>
                      <a:r>
                        <a:rPr sz="1800" b="1" spc="-2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5"/>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80	</a:t>
                      </a:r>
                      <a:r>
                        <a:rPr sz="1800" b="1" spc="-5" dirty="0">
                          <a:solidFill>
                            <a:schemeClr val="bg1"/>
                          </a:solidFill>
                          <a:latin typeface="Calibri" panose="020F0502020204030204" pitchFamily="34" charset="0"/>
                          <a:cs typeface="Calibri" panose="020F0502020204030204" pitchFamily="34" charset="0"/>
                        </a:rPr>
                        <a:t>Force cursor to beginning to 1st</a:t>
                      </a:r>
                      <a:r>
                        <a:rPr sz="1800" b="1" spc="-2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line</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6"/>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C0	Force cursor to beginning to 2nd</a:t>
                      </a:r>
                      <a:r>
                        <a:rPr sz="1800" b="1" spc="-2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line</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7"/>
                  </a:ext>
                </a:extLst>
              </a:tr>
              <a:tr h="314999">
                <a:tc vMerge="1">
                  <a:txBody>
                    <a:bodyPr/>
                    <a:lstStyle/>
                    <a:p>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38	</a:t>
                      </a:r>
                      <a:r>
                        <a:rPr sz="1800" b="1" spc="-5" dirty="0">
                          <a:solidFill>
                            <a:schemeClr val="bg1"/>
                          </a:solidFill>
                          <a:latin typeface="Calibri" panose="020F0502020204030204" pitchFamily="34" charset="0"/>
                          <a:cs typeface="Calibri" panose="020F0502020204030204" pitchFamily="34" charset="0"/>
                        </a:rPr>
                        <a:t>2 </a:t>
                      </a:r>
                      <a:r>
                        <a:rPr sz="1800" b="1" spc="-10" dirty="0">
                          <a:solidFill>
                            <a:schemeClr val="bg1"/>
                          </a:solidFill>
                          <a:latin typeface="Calibri" panose="020F0502020204030204" pitchFamily="34" charset="0"/>
                          <a:cs typeface="Calibri" panose="020F0502020204030204" pitchFamily="34" charset="0"/>
                        </a:rPr>
                        <a:t>lines </a:t>
                      </a:r>
                      <a:r>
                        <a:rPr sz="1800" b="1" spc="-5" dirty="0">
                          <a:solidFill>
                            <a:schemeClr val="bg1"/>
                          </a:solidFill>
                          <a:latin typeface="Calibri" panose="020F0502020204030204" pitchFamily="34" charset="0"/>
                          <a:cs typeface="Calibri" panose="020F0502020204030204" pitchFamily="34" charset="0"/>
                        </a:rPr>
                        <a:t>and </a:t>
                      </a:r>
                      <a:r>
                        <a:rPr sz="1800" b="1" spc="-10" dirty="0">
                          <a:solidFill>
                            <a:schemeClr val="bg1"/>
                          </a:solidFill>
                          <a:latin typeface="Calibri" panose="020F0502020204030204" pitchFamily="34" charset="0"/>
                          <a:cs typeface="Calibri" panose="020F0502020204030204" pitchFamily="34" charset="0"/>
                        </a:rPr>
                        <a:t>5x7 matrix</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8"/>
                  </a:ext>
                </a:extLst>
              </a:tr>
              <a:tr h="211153">
                <a:tc gridSpan="3">
                  <a:txBody>
                    <a:bodyPr/>
                    <a:lstStyle/>
                    <a:p>
                      <a:pPr marL="82550" marR="149225">
                        <a:lnSpc>
                          <a:spcPct val="106400"/>
                        </a:lnSpc>
                        <a:spcBef>
                          <a:spcPts val="400"/>
                        </a:spcBef>
                        <a:tabLst>
                          <a:tab pos="5646420" algn="l"/>
                        </a:tabLst>
                      </a:pPr>
                      <a:endParaRPr sz="1000" dirty="0">
                        <a:latin typeface="Arial"/>
                        <a:cs typeface="Arial"/>
                      </a:endParaRPr>
                    </a:p>
                  </a:txBody>
                  <a:tcPr marL="0" marR="0" marT="50800" marB="0">
                    <a:lnL w="28575">
                      <a:solidFill>
                        <a:srgbClr val="FFFFFF"/>
                      </a:solidFill>
                      <a:prstDash val="solid"/>
                    </a:lnL>
                    <a:solidFill>
                      <a:srgbClr val="BFBFB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930053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780" t="11066" r="43694" b="31519"/>
          <a:stretch/>
        </p:blipFill>
        <p:spPr>
          <a:xfrm>
            <a:off x="1711235" y="311332"/>
            <a:ext cx="7785462" cy="6050279"/>
          </a:xfrm>
          <a:prstGeom prst="rect">
            <a:avLst/>
          </a:prstGeom>
        </p:spPr>
      </p:pic>
    </p:spTree>
    <p:extLst>
      <p:ext uri="{BB962C8B-B14F-4D97-AF65-F5344CB8AC3E}">
        <p14:creationId xmlns:p14="http://schemas.microsoft.com/office/powerpoint/2010/main" val="31787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LCD initialization.</a:t>
            </a:r>
          </a:p>
          <a:p>
            <a:pPr marL="0" indent="0">
              <a:buNone/>
            </a:pPr>
            <a:r>
              <a:rPr lang="en-US" dirty="0"/>
              <a:t>The </a:t>
            </a:r>
            <a:r>
              <a:rPr lang="en-US" dirty="0" smtClean="0"/>
              <a:t>steps </a:t>
            </a:r>
            <a:r>
              <a:rPr lang="en-US" dirty="0"/>
              <a:t>that </a:t>
            </a:r>
            <a:r>
              <a:rPr lang="en-US" dirty="0" smtClean="0"/>
              <a:t>have </a:t>
            </a:r>
            <a:r>
              <a:rPr lang="en-US" dirty="0"/>
              <a:t>to be done for initializing the LCD display is given below and these steps are common for almost all applications.</a:t>
            </a:r>
          </a:p>
          <a:p>
            <a:r>
              <a:rPr lang="en-US" dirty="0"/>
              <a:t>Send 38H to the 8 bit data line for initialization</a:t>
            </a:r>
          </a:p>
          <a:p>
            <a:r>
              <a:rPr lang="en-US" dirty="0"/>
              <a:t>Send 0FH for making LCD ON, cursor ON and cursor blinking ON.</a:t>
            </a:r>
          </a:p>
          <a:p>
            <a:r>
              <a:rPr lang="en-US" dirty="0"/>
              <a:t>Send 06H for incrementing cursor position.</a:t>
            </a:r>
          </a:p>
          <a:p>
            <a:r>
              <a:rPr lang="en-US" dirty="0"/>
              <a:t>Send 01H for clearing the display and return the cursor.</a:t>
            </a:r>
          </a:p>
          <a:p>
            <a:endParaRPr lang="en-IN" dirty="0"/>
          </a:p>
        </p:txBody>
      </p:sp>
    </p:spTree>
    <p:extLst>
      <p:ext uri="{BB962C8B-B14F-4D97-AF65-F5344CB8AC3E}">
        <p14:creationId xmlns:p14="http://schemas.microsoft.com/office/powerpoint/2010/main" val="86731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783771"/>
            <a:ext cx="11074400" cy="5236029"/>
          </a:xfrm>
        </p:spPr>
        <p:txBody>
          <a:bodyPr/>
          <a:lstStyle/>
          <a:p>
            <a:pPr marL="0" indent="0">
              <a:buNone/>
            </a:pPr>
            <a:r>
              <a:rPr lang="en-US" b="1" dirty="0"/>
              <a:t>Sending data to the LCD.</a:t>
            </a:r>
          </a:p>
          <a:p>
            <a:pPr marL="0" indent="0">
              <a:buNone/>
            </a:pPr>
            <a:r>
              <a:rPr lang="en-US" dirty="0"/>
              <a:t>The steps for sending data to the LCD module is given below. </a:t>
            </a:r>
            <a:endParaRPr lang="en-US" dirty="0" smtClean="0"/>
          </a:p>
          <a:p>
            <a:pPr marL="0" indent="0">
              <a:buNone/>
            </a:pPr>
            <a:r>
              <a:rPr lang="en-US" dirty="0" smtClean="0"/>
              <a:t>LCD </a:t>
            </a:r>
            <a:r>
              <a:rPr lang="en-US" dirty="0"/>
              <a:t>module has pins namely RS, R/W and E. </a:t>
            </a:r>
            <a:endParaRPr lang="en-US" dirty="0" smtClean="0"/>
          </a:p>
          <a:p>
            <a:pPr marL="0" indent="0">
              <a:buNone/>
            </a:pPr>
            <a:r>
              <a:rPr lang="en-US" dirty="0" smtClean="0"/>
              <a:t>It </a:t>
            </a:r>
            <a:r>
              <a:rPr lang="en-US" dirty="0"/>
              <a:t>is the logic state of these pins that make the module to determine whether a given data input  is a command or data to be displayed.</a:t>
            </a:r>
          </a:p>
          <a:p>
            <a:r>
              <a:rPr lang="en-US" dirty="0"/>
              <a:t>Make R/W low.</a:t>
            </a:r>
          </a:p>
          <a:p>
            <a:r>
              <a:rPr lang="en-US" dirty="0"/>
              <a:t>Make RS=0 if data byte is a command and make RS=1 if the data byte is a data to be displayed.</a:t>
            </a:r>
          </a:p>
          <a:p>
            <a:r>
              <a:rPr lang="en-US" dirty="0"/>
              <a:t>Place data byte on the data register.</a:t>
            </a:r>
          </a:p>
          <a:p>
            <a:r>
              <a:rPr lang="en-US" dirty="0"/>
              <a:t>Pulse E from high to low.</a:t>
            </a:r>
          </a:p>
          <a:p>
            <a:r>
              <a:rPr lang="en-US" dirty="0"/>
              <a:t>Repeat above steps for sending another data.</a:t>
            </a:r>
          </a:p>
          <a:p>
            <a:pPr marL="0" indent="0">
              <a:buNone/>
            </a:pPr>
            <a:endParaRPr lang="en-IN" dirty="0"/>
          </a:p>
        </p:txBody>
      </p:sp>
    </p:spTree>
    <p:extLst>
      <p:ext uri="{BB962C8B-B14F-4D97-AF65-F5344CB8AC3E}">
        <p14:creationId xmlns:p14="http://schemas.microsoft.com/office/powerpoint/2010/main" val="4004853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42822" y="846666"/>
            <a:ext cx="8057443" cy="4910667"/>
          </a:xfrm>
          <a:prstGeom prst="rect">
            <a:avLst/>
          </a:prstGeom>
        </p:spPr>
      </p:pic>
      <p:sp>
        <p:nvSpPr>
          <p:cNvPr id="12" name="Title 1"/>
          <p:cNvSpPr>
            <a:spLocks noGrp="1"/>
          </p:cNvSpPr>
          <p:nvPr>
            <p:ph type="title"/>
          </p:nvPr>
        </p:nvSpPr>
        <p:spPr>
          <a:xfrm>
            <a:off x="1449388" y="1"/>
            <a:ext cx="8761412" cy="498475"/>
          </a:xfrm>
        </p:spPr>
        <p:txBody>
          <a:bodyPr/>
          <a:lstStyle/>
          <a:p>
            <a:r>
              <a:rPr lang="en-US" dirty="0" smtClean="0">
                <a:solidFill>
                  <a:schemeClr val="tx1"/>
                </a:solidFill>
              </a:rPr>
              <a:t>LCD Interfacing</a:t>
            </a:r>
            <a:endParaRPr lang="en-US" dirty="0">
              <a:solidFill>
                <a:schemeClr val="tx1"/>
              </a:solidFill>
            </a:endParaRPr>
          </a:p>
        </p:txBody>
      </p:sp>
    </p:spTree>
    <p:extLst>
      <p:ext uri="{BB962C8B-B14F-4D97-AF65-F5344CB8AC3E}">
        <p14:creationId xmlns:p14="http://schemas.microsoft.com/office/powerpoint/2010/main" val="3731746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4257" y="1373273"/>
            <a:ext cx="8143486" cy="4111453"/>
          </a:xfrm>
          <a:prstGeom prst="rect">
            <a:avLst/>
          </a:prstGeom>
        </p:spPr>
      </p:pic>
    </p:spTree>
    <p:extLst>
      <p:ext uri="{BB962C8B-B14F-4D97-AF65-F5344CB8AC3E}">
        <p14:creationId xmlns:p14="http://schemas.microsoft.com/office/powerpoint/2010/main" val="2873905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362" y="918754"/>
            <a:ext cx="8578101" cy="5482045"/>
          </a:xfrm>
        </p:spPr>
      </p:pic>
    </p:spTree>
    <p:extLst>
      <p:ext uri="{BB962C8B-B14F-4D97-AF65-F5344CB8AC3E}">
        <p14:creationId xmlns:p14="http://schemas.microsoft.com/office/powerpoint/2010/main" val="58545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613954"/>
            <a:ext cx="10280468" cy="5405846"/>
          </a:xfrm>
        </p:spPr>
        <p:txBody>
          <a:bodyPr/>
          <a:lstStyle/>
          <a:p>
            <a:pPr algn="just"/>
            <a:r>
              <a:rPr lang="en-US" dirty="0"/>
              <a:t>The circuit diagram </a:t>
            </a:r>
            <a:r>
              <a:rPr lang="en-US" dirty="0" smtClean="0"/>
              <a:t>given </a:t>
            </a:r>
            <a:r>
              <a:rPr lang="en-US" dirty="0"/>
              <a:t>shows how to interface a 16×2 LCD module </a:t>
            </a:r>
            <a:r>
              <a:rPr lang="en-US" dirty="0" smtClean="0"/>
              <a:t>with </a:t>
            </a:r>
            <a:r>
              <a:rPr lang="en-US" dirty="0"/>
              <a:t>microcontroller. </a:t>
            </a:r>
            <a:endParaRPr lang="en-US" dirty="0" smtClean="0"/>
          </a:p>
          <a:p>
            <a:pPr algn="just"/>
            <a:r>
              <a:rPr lang="en-US" dirty="0" smtClean="0"/>
              <a:t>Capacitor </a:t>
            </a:r>
            <a:r>
              <a:rPr lang="en-US" dirty="0"/>
              <a:t>C3, resistor R3 and push button switch S1 forms the reset circuitry. </a:t>
            </a:r>
            <a:endParaRPr lang="en-US" dirty="0" smtClean="0"/>
          </a:p>
          <a:p>
            <a:pPr algn="just"/>
            <a:r>
              <a:rPr lang="en-US" dirty="0" smtClean="0"/>
              <a:t>Ceramic </a:t>
            </a:r>
            <a:r>
              <a:rPr lang="en-US" dirty="0"/>
              <a:t>capacitors C1,C2 and crystal X1 is related to the clock circuitry which produces the system clock frequency. </a:t>
            </a:r>
            <a:endParaRPr lang="en-US" dirty="0" smtClean="0"/>
          </a:p>
          <a:p>
            <a:pPr algn="just"/>
            <a:r>
              <a:rPr lang="en-US" dirty="0" smtClean="0"/>
              <a:t>P1.0 </a:t>
            </a:r>
            <a:r>
              <a:rPr lang="en-US" dirty="0"/>
              <a:t>to P1.7 pins of the microcontroller is connected to the DB0 to DB7 pins of the module respectively and through this route the data goes to the LCD module.  </a:t>
            </a:r>
            <a:endParaRPr lang="en-US" dirty="0" smtClean="0"/>
          </a:p>
          <a:p>
            <a:pPr algn="just"/>
            <a:r>
              <a:rPr lang="en-US" dirty="0" smtClean="0"/>
              <a:t>P3.3</a:t>
            </a:r>
            <a:r>
              <a:rPr lang="en-US" dirty="0"/>
              <a:t>, P3.4 and P3.5 are connected to the E, R/W, RS pins of the microcontroller and through this route the control signals are </a:t>
            </a:r>
            <a:r>
              <a:rPr lang="en-US" dirty="0" smtClean="0"/>
              <a:t>transferred </a:t>
            </a:r>
            <a:r>
              <a:rPr lang="en-US" dirty="0"/>
              <a:t>to the LCD module. </a:t>
            </a:r>
            <a:endParaRPr lang="en-US" dirty="0" smtClean="0"/>
          </a:p>
          <a:p>
            <a:pPr algn="just"/>
            <a:r>
              <a:rPr lang="en-US" dirty="0" smtClean="0"/>
              <a:t>Resistor </a:t>
            </a:r>
            <a:r>
              <a:rPr lang="en-US" dirty="0"/>
              <a:t>R1 limits the current through the back light LED and so do the back light intensity. </a:t>
            </a:r>
            <a:endParaRPr lang="en-US" dirty="0" smtClean="0"/>
          </a:p>
          <a:p>
            <a:pPr algn="just"/>
            <a:r>
              <a:rPr lang="en-US" dirty="0" smtClean="0"/>
              <a:t>POT </a:t>
            </a:r>
            <a:r>
              <a:rPr lang="en-US" dirty="0"/>
              <a:t>R2 is used for adjusting the contrast of the </a:t>
            </a:r>
            <a:r>
              <a:rPr lang="en-US" dirty="0" smtClean="0"/>
              <a:t>display(VEE).</a:t>
            </a:r>
            <a:endParaRPr lang="en-IN" dirty="0"/>
          </a:p>
        </p:txBody>
      </p:sp>
    </p:spTree>
    <p:extLst>
      <p:ext uri="{BB962C8B-B14F-4D97-AF65-F5344CB8AC3E}">
        <p14:creationId xmlns:p14="http://schemas.microsoft.com/office/powerpoint/2010/main" val="432750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311" y="525772"/>
            <a:ext cx="8421511" cy="5825068"/>
          </a:xfrm>
          <a:prstGeom prst="rect">
            <a:avLst/>
          </a:prstGeom>
        </p:spPr>
      </p:pic>
      <p:sp>
        <p:nvSpPr>
          <p:cNvPr id="4"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1. LCD Interfacing Programming (Assembly)</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1306506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1449389" y="498476"/>
            <a:ext cx="8846078" cy="5667020"/>
          </a:xfrm>
          <a:prstGeom prst="rect">
            <a:avLst/>
          </a:prstGeom>
        </p:spPr>
      </p:pic>
      <p:sp>
        <p:nvSpPr>
          <p:cNvPr id="4"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70359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1" y="440268"/>
            <a:ext cx="9019822" cy="5102577"/>
          </a:xfrm>
          <a:prstGeom prst="rect">
            <a:avLst/>
          </a:prstGeom>
        </p:spPr>
      </p:pic>
      <p:sp>
        <p:nvSpPr>
          <p:cNvPr id="5"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2. LCD Interfacing Programming (Assembly) Busy Flag</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256948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9388" y="600443"/>
            <a:ext cx="8761412" cy="5008361"/>
          </a:xfrm>
          <a:prstGeom prst="rect">
            <a:avLst/>
          </a:prstGeom>
        </p:spPr>
      </p:pic>
      <p:sp>
        <p:nvSpPr>
          <p:cNvPr id="5"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Busy Flag</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54379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1378" y="666045"/>
            <a:ext cx="7845778" cy="5294488"/>
          </a:xfrm>
          <a:prstGeom prst="rect">
            <a:avLst/>
          </a:prstGeom>
        </p:spPr>
      </p:pic>
      <p:sp>
        <p:nvSpPr>
          <p:cNvPr id="3"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DPTR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0612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8489" y="745068"/>
            <a:ext cx="7574843" cy="5046132"/>
          </a:xfrm>
          <a:prstGeom prst="rect">
            <a:avLst/>
          </a:prstGeom>
        </p:spPr>
      </p:pic>
      <p:sp>
        <p:nvSpPr>
          <p:cNvPr id="3"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DPTR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586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Subroutine </a:t>
            </a:r>
            <a:r>
              <a:rPr lang="en-US" dirty="0" smtClean="0"/>
              <a:t>COMNWRT </a:t>
            </a:r>
            <a:r>
              <a:rPr lang="en-US" dirty="0"/>
              <a:t>sets the logic of the RS, R/W, E pins of the LCD module so that the module recognizes the input data ( given to DB0 to DB7) as a command</a:t>
            </a:r>
            <a:r>
              <a:rPr lang="en-US" dirty="0" smtClean="0"/>
              <a:t>.</a:t>
            </a:r>
          </a:p>
          <a:p>
            <a:r>
              <a:rPr lang="en-US" dirty="0"/>
              <a:t>Subroutine </a:t>
            </a:r>
            <a:r>
              <a:rPr lang="en-US" dirty="0" smtClean="0"/>
              <a:t>DATAWRT </a:t>
            </a:r>
            <a:r>
              <a:rPr lang="en-US" dirty="0"/>
              <a:t>sets the logic of the RS, R/W, E pins of the module so that the module recognizes the input data as a data to be displayed .</a:t>
            </a:r>
            <a:endParaRPr lang="en-IN" dirty="0"/>
          </a:p>
        </p:txBody>
      </p:sp>
    </p:spTree>
    <p:extLst>
      <p:ext uri="{BB962C8B-B14F-4D97-AF65-F5344CB8AC3E}">
        <p14:creationId xmlns:p14="http://schemas.microsoft.com/office/powerpoint/2010/main" val="3900626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
          <p:cNvSpPr txBox="1"/>
          <p:nvPr/>
        </p:nvSpPr>
        <p:spPr>
          <a:xfrm>
            <a:off x="1817511" y="845114"/>
            <a:ext cx="6457247" cy="5223481"/>
          </a:xfrm>
          <a:prstGeom prst="rect">
            <a:avLst/>
          </a:prstGeom>
          <a:ln w="8123">
            <a:solidFill>
              <a:srgbClr val="000000"/>
            </a:solidFill>
          </a:ln>
        </p:spPr>
        <p:txBody>
          <a:bodyPr vert="horz" wrap="square" lIns="0" tIns="41275" rIns="0" bIns="0" rtlCol="0">
            <a:spAutoFit/>
          </a:bodyPr>
          <a:lstStyle/>
          <a:p>
            <a:pPr marL="81915" marR="0" lvl="0" indent="0" algn="l" defTabSz="914400" rtl="0" eaLnBrk="1" fontAlgn="auto" latinLnBrk="0" hangingPunct="1">
              <a:lnSpc>
                <a:spcPct val="100000"/>
              </a:lnSpc>
              <a:spcBef>
                <a:spcPts val="32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Example</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 </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168910" lvl="0" indent="0" algn="l" defTabSz="914400" rtl="0" eaLnBrk="1" fontAlgn="auto" latinLnBrk="0" hangingPunct="1">
              <a:lnSpc>
                <a:spcPct val="102299"/>
              </a:lnSpc>
              <a:spcBef>
                <a:spcPts val="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Write an 8051 </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C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program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to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send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letters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‘M’,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‘D’,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and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‘E’ to the</a:t>
            </a:r>
            <a:r>
              <a:rPr kumimoji="0" sz="1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LCD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using the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busy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flag</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method.</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0" lvl="0" indent="0" algn="l" defTabSz="914400" rtl="0" eaLnBrk="1" fontAlgn="auto" latinLnBrk="0" hangingPunct="1">
              <a:lnSpc>
                <a:spcPct val="100000"/>
              </a:lnSpc>
              <a:spcBef>
                <a:spcPts val="106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Solution:</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0" lvl="0" indent="0" algn="l" defTabSz="914400" rtl="0" eaLnBrk="1" fontAlgn="auto" latinLnBrk="0" hangingPunct="1">
              <a:lnSpc>
                <a:spcPts val="1685"/>
              </a:lnSpc>
              <a:spcBef>
                <a:spcPts val="63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#include</a:t>
            </a:r>
            <a:r>
              <a:rPr kumimoji="0" sz="1800" b="0" i="0" u="none" strike="noStrike" kern="1200" cap="none" spc="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&lt;reg51.h&gt;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1435735" lvl="0" indent="0" algn="l" defTabSz="914400" rtl="0" eaLnBrk="1" fontAlgn="auto" latinLnBrk="0" hangingPunct="1">
              <a:lnSpc>
                <a:spcPts val="1570"/>
              </a:lnSpc>
              <a:spcBef>
                <a:spcPts val="13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sfr ldata </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0x90; //P1=LCD data</a:t>
            </a:r>
            <a:r>
              <a:rPr kumimoji="0" sz="1800" b="0" i="0" u="none" strike="noStrike" kern="1200" cap="none" spc="-9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pins  sbit rs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P2^0;</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430"/>
              </a:lnSpc>
              <a:spcBef>
                <a:spcPts val="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sbit rw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8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P2^1;</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3646804" lvl="0" indent="0" algn="l" defTabSz="914400" rtl="0" eaLnBrk="1" fontAlgn="auto" latinLnBrk="0" hangingPunct="1">
              <a:lnSpc>
                <a:spcPct val="87100"/>
              </a:lnSpc>
              <a:spcBef>
                <a:spcPts val="114"/>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sbit en </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P2^2;  sbit busy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8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P1^7;  void</a:t>
            </a:r>
            <a:r>
              <a:rPr kumimoji="0" sz="1800" b="0" i="0" u="none" strike="noStrike" kern="1200" cap="none" spc="-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main</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800" b="0" i="0" u="none" strike="noStrike" kern="1200" cap="none" spc="15" normalizeH="0" baseline="0" noProof="0" dirty="0" smtClean="0">
              <a:ln>
                <a:noFill/>
              </a:ln>
              <a:solidFill>
                <a:prstClr val="black"/>
              </a:solidFill>
              <a:effectLst/>
              <a:uLnTx/>
              <a:uFillTx/>
              <a:latin typeface="Courier New"/>
              <a:ea typeface="+mn-ea"/>
              <a:cs typeface="Courier New"/>
            </a:endParaRPr>
          </a:p>
          <a:p>
            <a:pPr marL="81915" marR="3646804" lvl="0" indent="0" algn="l" defTabSz="914400" rtl="0" eaLnBrk="1" fontAlgn="auto" latinLnBrk="0" hangingPunct="1">
              <a:lnSpc>
                <a:spcPct val="87100"/>
              </a:lnSpc>
              <a:spcBef>
                <a:spcPts val="114"/>
              </a:spcBef>
              <a:spcAft>
                <a:spcPts val="0"/>
              </a:spcAft>
              <a:buClrTx/>
              <a:buSzTx/>
              <a:buFontTx/>
              <a:buNone/>
              <a:tabLst/>
              <a:defRPr/>
            </a:pP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3878579" lvl="0" indent="0" algn="l" defTabSz="914400" rtl="0" eaLnBrk="1" fontAlgn="auto" latinLnBrk="0" hangingPunct="1">
              <a:lnSpc>
                <a:spcPts val="1560"/>
              </a:lnSpc>
              <a:spcBef>
                <a:spcPts val="15"/>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lcdcmd(0x38)</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lcdcmd(0x0E)</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3879215" lvl="0" indent="0" algn="l" defTabSz="914400" rtl="0" eaLnBrk="1" fontAlgn="auto" latinLnBrk="0" hangingPunct="1">
              <a:lnSpc>
                <a:spcPts val="1560"/>
              </a:lnSpc>
              <a:spcBef>
                <a:spcPts val="15"/>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lcdcmd(0x01)</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lcdcmd(0x06)</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1202055" lvl="0" indent="0" algn="l" defTabSz="914400" rtl="0" eaLnBrk="1" fontAlgn="auto" latinLnBrk="0" hangingPunct="1">
              <a:lnSpc>
                <a:spcPts val="1560"/>
              </a:lnSpc>
              <a:spcBef>
                <a:spcPts val="10"/>
              </a:spcBef>
              <a:spcAft>
                <a:spcPts val="0"/>
              </a:spcAft>
              <a:buClrTx/>
              <a:buSzTx/>
              <a:buFontTx/>
              <a:buNone/>
              <a:tabLst>
                <a:tab pos="2177415" algn="l"/>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lcdcmd(0x86);	//line 1, position</a:t>
            </a:r>
            <a:r>
              <a:rPr kumimoji="0" sz="1800" b="0" i="0" u="none" strike="noStrike" kern="1200" cap="none" spc="-80" normalizeH="0" baseline="0" noProof="0" dirty="0">
                <a:ln>
                  <a:noFill/>
                </a:ln>
                <a:solidFill>
                  <a:prstClr val="black"/>
                </a:solidFill>
                <a:effectLst/>
                <a:uLnTx/>
                <a:uFillTx/>
                <a:latin typeface="Courier New"/>
                <a:ea typeface="+mn-ea"/>
                <a:cs typeface="Courier New"/>
              </a:rPr>
              <a:t> </a:t>
            </a:r>
            <a:r>
              <a:rPr kumimoji="0" sz="1800" b="0" i="0" u="none" strike="noStrike" kern="1200" cap="none" spc="20" normalizeH="0" baseline="0" noProof="0" dirty="0">
                <a:ln>
                  <a:noFill/>
                </a:ln>
                <a:solidFill>
                  <a:prstClr val="black"/>
                </a:solidFill>
                <a:effectLst/>
                <a:uLnTx/>
                <a:uFillTx/>
                <a:latin typeface="Courier New"/>
                <a:ea typeface="+mn-ea"/>
                <a:cs typeface="Courier New"/>
              </a:rPr>
              <a:t>6  </a:t>
            </a: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M');</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0" lvl="0" indent="0" algn="l" defTabSz="914400" rtl="0" eaLnBrk="1" fontAlgn="auto" latinLnBrk="0" hangingPunct="1">
              <a:lnSpc>
                <a:spcPts val="1445"/>
              </a:lnSpc>
              <a:spcBef>
                <a:spcPts val="0"/>
              </a:spcBef>
              <a:spcAft>
                <a:spcPts val="0"/>
              </a:spcAft>
              <a:buClrTx/>
              <a:buSzTx/>
              <a:buFontTx/>
              <a:buNone/>
              <a:tabLst/>
              <a:defRPr/>
            </a:pP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D');</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0" lvl="0" indent="0" algn="l" defTabSz="914400" rtl="0" eaLnBrk="1" fontAlgn="auto" latinLnBrk="0" hangingPunct="1">
              <a:lnSpc>
                <a:spcPts val="1565"/>
              </a:lnSpc>
              <a:spcBef>
                <a:spcPts val="0"/>
              </a:spcBef>
              <a:spcAft>
                <a:spcPts val="0"/>
              </a:spcAft>
              <a:buClrTx/>
              <a:buSzTx/>
              <a:buFontTx/>
              <a:buNone/>
              <a:tabLst/>
              <a:defRPr/>
            </a:pP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E');</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580"/>
              </a:lnSpc>
              <a:spcBef>
                <a:spcPts val="0"/>
              </a:spcBef>
              <a:spcAft>
                <a:spcPts val="0"/>
              </a:spcAft>
              <a:buClrTx/>
              <a:buSzTx/>
              <a:buFontTx/>
              <a:buNone/>
              <a:tabLst/>
              <a:defRPr/>
            </a:pP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52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5" name="Title 1"/>
          <p:cNvSpPr txBox="1">
            <a:spLocks/>
          </p:cNvSpPr>
          <p:nvPr/>
        </p:nvSpPr>
        <p:spPr>
          <a:xfrm>
            <a:off x="1449388" y="-56444"/>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9763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914400" y="1117600"/>
            <a:ext cx="7631290" cy="4120444"/>
          </a:xfrm>
          <a:prstGeom prst="rect">
            <a:avLst/>
          </a:prstGeom>
        </p:spPr>
      </p:pic>
    </p:spTree>
    <p:extLst>
      <p:ext uri="{BB962C8B-B14F-4D97-AF65-F5344CB8AC3E}">
        <p14:creationId xmlns:p14="http://schemas.microsoft.com/office/powerpoint/2010/main" val="776663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5"/>
          <p:cNvSpPr txBox="1"/>
          <p:nvPr/>
        </p:nvSpPr>
        <p:spPr>
          <a:xfrm>
            <a:off x="306517" y="444123"/>
            <a:ext cx="3866515" cy="643124"/>
          </a:xfrm>
          <a:prstGeom prst="rect">
            <a:avLst/>
          </a:prstGeom>
        </p:spPr>
        <p:txBody>
          <a:bodyPr vert="horz" wrap="square" lIns="0" tIns="14604" rIns="0" bIns="0" rtlCol="0">
            <a:spAutoFit/>
          </a:bodyPr>
          <a:lstStyle/>
          <a:p>
            <a:pPr marL="12700" marR="0" lvl="0" indent="0" algn="l" defTabSz="914400" rtl="0" eaLnBrk="1" fontAlgn="auto" latinLnBrk="0" hangingPunct="1">
              <a:lnSpc>
                <a:spcPts val="1490"/>
              </a:lnSpc>
              <a:spcBef>
                <a:spcPts val="114"/>
              </a:spcBef>
              <a:spcAft>
                <a:spcPts val="0"/>
              </a:spcAft>
              <a:buClrTx/>
              <a:buSzTx/>
              <a:buFontTx/>
              <a:buNone/>
              <a:tabLst/>
              <a:defRPr/>
            </a:pP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7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lcdcmd(unsigned char</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70"/>
              </a:lnSpc>
              <a:spcBef>
                <a:spcPts val="0"/>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8" name="object 18"/>
          <p:cNvSpPr txBox="1"/>
          <p:nvPr/>
        </p:nvSpPr>
        <p:spPr>
          <a:xfrm>
            <a:off x="306517" y="1087247"/>
            <a:ext cx="1655445" cy="1652270"/>
          </a:xfrm>
          <a:prstGeom prst="rect">
            <a:avLst/>
          </a:prstGeom>
        </p:spPr>
        <p:txBody>
          <a:bodyPr vert="horz" wrap="square" lIns="0" tIns="46355" rIns="0" bIns="0" rtlCol="0">
            <a:spAutoFit/>
          </a:bodyPr>
          <a:lstStyle/>
          <a:p>
            <a:pPr marL="12700" marR="5080" lvl="0" indent="0" algn="l" defTabSz="914400" rtl="0" eaLnBrk="1" fontAlgn="auto" latinLnBrk="0" hangingPunct="1">
              <a:lnSpc>
                <a:spcPct val="87100"/>
              </a:lnSpc>
              <a:spcBef>
                <a:spcPts val="36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lcdready();  ldata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  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lang="en-IN"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44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9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354965" lvl="0" indent="0" algn="l" defTabSz="914400" rtl="0" eaLnBrk="1" fontAlgn="auto" latinLnBrk="0" hangingPunct="1">
              <a:lnSpc>
                <a:spcPct val="8700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return;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0" name="object 16"/>
          <p:cNvSpPr txBox="1"/>
          <p:nvPr/>
        </p:nvSpPr>
        <p:spPr>
          <a:xfrm>
            <a:off x="3001904" y="1087247"/>
            <a:ext cx="3168015" cy="458470"/>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68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//check the LCD busy</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//put the value on the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pins</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2" name="object 17"/>
          <p:cNvSpPr txBox="1"/>
          <p:nvPr/>
        </p:nvSpPr>
        <p:spPr>
          <a:xfrm>
            <a:off x="3001904" y="1913382"/>
            <a:ext cx="270192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4" name="object 19"/>
          <p:cNvSpPr txBox="1"/>
          <p:nvPr/>
        </p:nvSpPr>
        <p:spPr>
          <a:xfrm>
            <a:off x="306517" y="2739517"/>
            <a:ext cx="142875"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5" name="object 20"/>
          <p:cNvSpPr txBox="1"/>
          <p:nvPr/>
        </p:nvSpPr>
        <p:spPr>
          <a:xfrm>
            <a:off x="248414" y="3068129"/>
            <a:ext cx="3982720" cy="491801"/>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lcddata(unsigned char</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6" name="object 23"/>
          <p:cNvSpPr txBox="1"/>
          <p:nvPr/>
        </p:nvSpPr>
        <p:spPr>
          <a:xfrm>
            <a:off x="248414" y="3584850"/>
            <a:ext cx="1655445" cy="1652270"/>
          </a:xfrm>
          <a:prstGeom prst="rect">
            <a:avLst/>
          </a:prstGeom>
        </p:spPr>
        <p:txBody>
          <a:bodyPr vert="horz" wrap="square" lIns="0" tIns="48895" rIns="0" bIns="0" rtlCol="0">
            <a:spAutoFit/>
          </a:bodyPr>
          <a:lstStyle/>
          <a:p>
            <a:pPr marL="12700" marR="5080" lvl="0" indent="0"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lcdready();  ldata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  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45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9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353695" lvl="0" indent="0" algn="l" defTabSz="914400" rtl="0" eaLnBrk="1" fontAlgn="auto" latinLnBrk="0" hangingPunct="1">
              <a:lnSpc>
                <a:spcPct val="8700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return;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7" name="object 21"/>
          <p:cNvSpPr txBox="1"/>
          <p:nvPr/>
        </p:nvSpPr>
        <p:spPr>
          <a:xfrm>
            <a:off x="2888392" y="3624091"/>
            <a:ext cx="3168015" cy="458470"/>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68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//check the LCD busy</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//put the value on the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pins</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8" name="object 22"/>
          <p:cNvSpPr txBox="1"/>
          <p:nvPr/>
        </p:nvSpPr>
        <p:spPr>
          <a:xfrm>
            <a:off x="2822069" y="4410985"/>
            <a:ext cx="270192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9" name="object 24"/>
          <p:cNvSpPr txBox="1"/>
          <p:nvPr/>
        </p:nvSpPr>
        <p:spPr>
          <a:xfrm>
            <a:off x="176342" y="5416572"/>
            <a:ext cx="546100" cy="438784"/>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700"/>
              </a:lnSpc>
              <a:spcBef>
                <a:spcPts val="135"/>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520"/>
              </a:lnSpc>
              <a:spcBef>
                <a:spcPts val="0"/>
              </a:spcBef>
              <a:spcAft>
                <a:spcPts val="0"/>
              </a:spcAft>
              <a:buClrTx/>
              <a:buSzTx/>
              <a:buFontTx/>
              <a:buNone/>
              <a:tabLst/>
              <a:defRPr/>
            </a:pPr>
            <a:r>
              <a:rPr kumimoji="0" sz="1350" b="0" i="0" u="none" strike="noStrike" kern="1200" cap="none" spc="0" normalizeH="0" baseline="0" noProof="0" dirty="0">
                <a:ln>
                  <a:noFill/>
                </a:ln>
                <a:solidFill>
                  <a:prstClr val="black"/>
                </a:solidFill>
                <a:effectLst/>
                <a:uLnTx/>
                <a:uFillTx/>
                <a:latin typeface="Courier New"/>
                <a:ea typeface="+mn-ea"/>
                <a:cs typeface="Courier New"/>
              </a:rPr>
              <a:t>....</a:t>
            </a: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20" name="Title 1"/>
          <p:cNvSpPr txBox="1">
            <a:spLocks/>
          </p:cNvSpPr>
          <p:nvPr/>
        </p:nvSpPr>
        <p:spPr>
          <a:xfrm>
            <a:off x="1449388" y="-56444"/>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391283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7"/>
          <p:cNvSpPr txBox="1"/>
          <p:nvPr/>
        </p:nvSpPr>
        <p:spPr>
          <a:xfrm>
            <a:off x="318019" y="517527"/>
            <a:ext cx="2207248" cy="2502607"/>
          </a:xfrm>
          <a:prstGeom prst="rect">
            <a:avLst/>
          </a:prstGeom>
        </p:spPr>
        <p:txBody>
          <a:bodyPr vert="horz" wrap="square" lIns="0" tIns="14604" rIns="0" bIns="0" rtlCol="0">
            <a:spAutoFit/>
          </a:bodyPr>
          <a:lstStyle/>
          <a:p>
            <a:pPr marL="0" marR="0" lvl="0" indent="0" algn="l" defTabSz="914400" rtl="0" eaLnBrk="1" fontAlgn="auto" latinLnBrk="0" hangingPunct="1">
              <a:lnSpc>
                <a:spcPts val="1490"/>
              </a:lnSpc>
              <a:spcBef>
                <a:spcPts val="114"/>
              </a:spcBef>
              <a:spcAft>
                <a:spcPts val="0"/>
              </a:spcAft>
              <a:buClrTx/>
              <a:buSzTx/>
              <a:buFontTx/>
              <a:buNone/>
              <a:tabLst/>
              <a:defRPr/>
            </a:pP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err="1">
                <a:ln>
                  <a:noFill/>
                </a:ln>
                <a:solidFill>
                  <a:prstClr val="black"/>
                </a:solidFill>
                <a:effectLst/>
                <a:uLnTx/>
                <a:uFillTx/>
                <a:latin typeface="Courier New"/>
                <a:ea typeface="+mn-ea"/>
                <a:cs typeface="Courier New"/>
              </a:rPr>
              <a:t>lcdready</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lang="en-US" sz="1500" b="0" i="0" u="none" strike="noStrike" kern="1200" cap="none" spc="15" normalizeH="0" baseline="0" noProof="0" dirty="0">
                <a:ln>
                  <a:noFill/>
                </a:ln>
                <a:solidFill>
                  <a:prstClr val="black"/>
                </a:solidFill>
                <a:effectLst/>
                <a:uLnTx/>
                <a:uFillTx/>
                <a:latin typeface="Courier New"/>
                <a:ea typeface="+mn-ea"/>
                <a:cs typeface="Courier New"/>
              </a:rPr>
              <a:t> </a:t>
            </a: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busy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233045" marR="0" lvl="0" indent="0" algn="l" defTabSz="914400" rtl="0" eaLnBrk="1" fontAlgn="auto" latinLnBrk="0" hangingPunct="1">
              <a:lnSpc>
                <a:spcPts val="143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233045" marR="5080" lvl="0" indent="0" algn="l" defTabSz="914400" rtl="0" eaLnBrk="1" fontAlgn="auto" latinLnBrk="0" hangingPunct="1">
              <a:lnSpc>
                <a:spcPts val="156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while(busy==1</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a:ln>
                <a:noFill/>
              </a:ln>
              <a:solidFill>
                <a:prstClr val="black"/>
              </a:solidFill>
              <a:effectLst/>
              <a:uLnTx/>
              <a:uFillTx/>
              <a:latin typeface="Courier New"/>
              <a:ea typeface="+mn-ea"/>
              <a:cs typeface="Courier New"/>
            </a:endParaRPr>
          </a:p>
          <a:p>
            <a:pPr marL="233045" marR="5080" lvl="0" indent="0" algn="l" defTabSz="914400" rtl="0" eaLnBrk="1" fontAlgn="auto" latinLnBrk="0" hangingPunct="1">
              <a:lnSpc>
                <a:spcPts val="1560"/>
              </a:lnSpc>
              <a:spcBef>
                <a:spcPts val="135"/>
              </a:spcBef>
              <a:spcAft>
                <a:spcPts val="0"/>
              </a:spcAft>
              <a:buClrTx/>
              <a:buSzTx/>
              <a:buFontTx/>
              <a:buNone/>
              <a:tabLst/>
              <a:defRPr/>
            </a:pPr>
            <a:r>
              <a:rPr kumimoji="0" sz="1500" b="0" i="0" u="none" strike="noStrike" kern="1200" cap="none" spc="20"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465455" marR="237490" lvl="0" indent="0" algn="l" defTabSz="914400" rtl="0" eaLnBrk="1" fontAlgn="auto" latinLnBrk="0" hangingPunct="1">
              <a:lnSpc>
                <a:spcPts val="1560"/>
              </a:lnSpc>
              <a:spcBef>
                <a:spcPts val="1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565"/>
              </a:lnSpc>
              <a:spcBef>
                <a:spcPts val="0"/>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3" name="object 15"/>
          <p:cNvSpPr txBox="1"/>
          <p:nvPr/>
        </p:nvSpPr>
        <p:spPr>
          <a:xfrm>
            <a:off x="2969792" y="1192547"/>
            <a:ext cx="3271520" cy="259715"/>
          </a:xfrm>
          <a:prstGeom prst="rect">
            <a:avLst/>
          </a:prstGeom>
        </p:spPr>
        <p:txBody>
          <a:bodyPr vert="horz" wrap="square" lIns="0" tIns="17145" rIns="0" bIns="0" rtlCol="0">
            <a:spAutoFit/>
          </a:bodyPr>
          <a:lstStyle/>
          <a:p>
            <a:pPr marL="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//make the busy pin at</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input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4" name="object 16"/>
          <p:cNvSpPr txBox="1"/>
          <p:nvPr/>
        </p:nvSpPr>
        <p:spPr>
          <a:xfrm>
            <a:off x="2969792" y="1768830"/>
            <a:ext cx="2922905" cy="459105"/>
          </a:xfrm>
          <a:prstGeom prst="rect">
            <a:avLst/>
          </a:prstGeom>
        </p:spPr>
        <p:txBody>
          <a:bodyPr vert="horz" wrap="square" lIns="0" tIns="17145" rIns="0" bIns="0" rtlCol="0">
            <a:spAutoFit/>
          </a:bodyPr>
          <a:lstStyle/>
          <a:p>
            <a:pPr marL="0" marR="0" lvl="0" indent="0" algn="l" defTabSz="914400" rtl="0" eaLnBrk="1" fontAlgn="auto" latinLnBrk="0" hangingPunct="1">
              <a:lnSpc>
                <a:spcPts val="1685"/>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//wait here for busy</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8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5" name="object 18"/>
          <p:cNvSpPr txBox="1"/>
          <p:nvPr/>
        </p:nvSpPr>
        <p:spPr>
          <a:xfrm>
            <a:off x="318019" y="3336702"/>
            <a:ext cx="4782294" cy="1383071"/>
          </a:xfrm>
          <a:prstGeom prst="rect">
            <a:avLst/>
          </a:prstGeom>
        </p:spPr>
        <p:txBody>
          <a:bodyPr vert="horz" wrap="square" lIns="0" tIns="48895" rIns="0" bIns="0" rtlCol="0">
            <a:spAutoFit/>
          </a:bodyPr>
          <a:lstStyle/>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a:t>
            </a:r>
            <a:r>
              <a:rPr kumimoji="0" lang="en-US" sz="1500" b="0" i="0" u="none" strike="noStrike" kern="1200" cap="none" spc="15" normalizeH="0" baseline="0" noProof="0" dirty="0" err="1" smtClean="0">
                <a:ln>
                  <a:noFill/>
                </a:ln>
                <a:solidFill>
                  <a:prstClr val="black"/>
                </a:solidFill>
                <a:effectLst/>
                <a:uLnTx/>
                <a:uFillTx/>
                <a:latin typeface="Courier New"/>
                <a:ea typeface="+mn-ea"/>
                <a:cs typeface="Courier New"/>
              </a:rPr>
              <a:t>MSDelay</a:t>
            </a: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(unsigned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int</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err="1">
                <a:ln>
                  <a:noFill/>
                </a:ln>
                <a:solidFill>
                  <a:prstClr val="black"/>
                </a:solidFill>
                <a:effectLst/>
                <a:uLnTx/>
                <a:uFillTx/>
                <a:latin typeface="Courier New"/>
                <a:ea typeface="+mn-ea"/>
                <a:cs typeface="Courier New"/>
              </a:rPr>
              <a:t>itime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unsigned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int i, j;  for(i=0;i&lt;itime;i++)</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465455" marR="0" lvl="0" indent="0" algn="l" defTabSz="914400" rtl="0" eaLnBrk="1" fontAlgn="auto" latinLnBrk="0" hangingPunct="1">
              <a:lnSpc>
                <a:spcPts val="145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for(j=0;j&lt;1275;j++);</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6" name="Title 1"/>
          <p:cNvSpPr txBox="1">
            <a:spLocks/>
          </p:cNvSpPr>
          <p:nvPr/>
        </p:nvSpPr>
        <p:spPr>
          <a:xfrm>
            <a:off x="1313922" y="-48279"/>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71765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Keyboards are organized in a matrix </a:t>
            </a:r>
            <a:r>
              <a:rPr lang="en-US" b="1" dirty="0" smtClean="0"/>
              <a:t>of rows </a:t>
            </a:r>
            <a:r>
              <a:rPr lang="en-US" b="1" dirty="0"/>
              <a:t>and columns</a:t>
            </a:r>
          </a:p>
          <a:p>
            <a:pPr>
              <a:buFont typeface="Wingdings" panose="05000000000000000000" pitchFamily="2" charset="2"/>
              <a:buChar char="Ø"/>
            </a:pPr>
            <a:r>
              <a:rPr lang="en-US" dirty="0" smtClean="0"/>
              <a:t>The </a:t>
            </a:r>
            <a:r>
              <a:rPr lang="en-US" dirty="0"/>
              <a:t>CPU accesses both rows and </a:t>
            </a:r>
            <a:r>
              <a:rPr lang="en-US" dirty="0" smtClean="0"/>
              <a:t>columns through </a:t>
            </a:r>
            <a:r>
              <a:rPr lang="en-US" dirty="0"/>
              <a:t>ports</a:t>
            </a:r>
          </a:p>
          <a:p>
            <a:r>
              <a:rPr lang="en-US" dirty="0" smtClean="0"/>
              <a:t>Therefore</a:t>
            </a:r>
            <a:r>
              <a:rPr lang="en-US" dirty="0"/>
              <a:t>, with two 8-bit ports, an 8 x 8 </a:t>
            </a:r>
            <a:r>
              <a:rPr lang="en-US" dirty="0" smtClean="0"/>
              <a:t>matrix of </a:t>
            </a:r>
            <a:r>
              <a:rPr lang="en-US" dirty="0"/>
              <a:t>keys can be connected to a </a:t>
            </a:r>
            <a:r>
              <a:rPr lang="en-US" dirty="0" smtClean="0"/>
              <a:t>microprocessor</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When </a:t>
            </a:r>
            <a:r>
              <a:rPr lang="en-US" dirty="0"/>
              <a:t>a key is pressed, a row and </a:t>
            </a:r>
            <a:r>
              <a:rPr lang="en-US" dirty="0" smtClean="0"/>
              <a:t>a column </a:t>
            </a:r>
            <a:r>
              <a:rPr lang="en-US" dirty="0"/>
              <a:t>make a contact</a:t>
            </a:r>
          </a:p>
          <a:p>
            <a:r>
              <a:rPr lang="en-US" dirty="0" smtClean="0"/>
              <a:t>Otherwise</a:t>
            </a:r>
            <a:r>
              <a:rPr lang="en-US" dirty="0"/>
              <a:t>, there is no connection </a:t>
            </a:r>
            <a:r>
              <a:rPr lang="en-US" dirty="0" smtClean="0"/>
              <a:t>between rows </a:t>
            </a:r>
            <a:r>
              <a:rPr lang="en-US" dirty="0"/>
              <a:t>and columns</a:t>
            </a:r>
          </a:p>
        </p:txBody>
      </p:sp>
      <p:sp>
        <p:nvSpPr>
          <p:cNvPr id="4" name="Title 1"/>
          <p:cNvSpPr txBox="1">
            <a:spLocks/>
          </p:cNvSpPr>
          <p:nvPr/>
        </p:nvSpPr>
        <p:spPr>
          <a:xfrm>
            <a:off x="1099432" y="0"/>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KEYBOARD Interfacing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998273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4 x 4 Matrix</a:t>
            </a:r>
            <a:endParaRPr lang="en-US" dirty="0">
              <a:solidFill>
                <a:schemeClr val="tx1"/>
              </a:solidFill>
            </a:endParaRPr>
          </a:p>
        </p:txBody>
      </p:sp>
      <p:sp>
        <p:nvSpPr>
          <p:cNvPr id="3" name="Content Placeholder 2"/>
          <p:cNvSpPr>
            <a:spLocks noGrp="1"/>
          </p:cNvSpPr>
          <p:nvPr>
            <p:ph idx="1"/>
          </p:nvPr>
        </p:nvSpPr>
        <p:spPr>
          <a:xfrm>
            <a:off x="1905000" y="504968"/>
            <a:ext cx="8305800" cy="5514833"/>
          </a:xfrm>
        </p:spPr>
        <p:txBody>
          <a:bodyPr/>
          <a:lstStyle/>
          <a:p>
            <a:r>
              <a:rPr lang="en-US" dirty="0"/>
              <a:t>A 4x4 matrix connected to two ports</a:t>
            </a:r>
          </a:p>
          <a:p>
            <a:r>
              <a:rPr lang="en-US" dirty="0" smtClean="0"/>
              <a:t>The </a:t>
            </a:r>
            <a:r>
              <a:rPr lang="en-US" dirty="0"/>
              <a:t>rows are connected to an output </a:t>
            </a:r>
            <a:r>
              <a:rPr lang="en-US" dirty="0" smtClean="0"/>
              <a:t>port and </a:t>
            </a:r>
            <a:r>
              <a:rPr lang="en-US" dirty="0"/>
              <a:t>the columns are connected to </a:t>
            </a:r>
            <a:r>
              <a:rPr lang="en-US" dirty="0" smtClean="0"/>
              <a:t>an input </a:t>
            </a:r>
            <a:r>
              <a:rPr lang="en-US" dirty="0"/>
              <a:t>port</a:t>
            </a:r>
          </a:p>
        </p:txBody>
      </p:sp>
      <p:pic>
        <p:nvPicPr>
          <p:cNvPr id="4" name="Picture 3"/>
          <p:cNvPicPr>
            <a:picLocks noChangeAspect="1"/>
          </p:cNvPicPr>
          <p:nvPr/>
        </p:nvPicPr>
        <p:blipFill>
          <a:blip r:embed="rId2"/>
          <a:stretch>
            <a:fillRect/>
          </a:stretch>
        </p:blipFill>
        <p:spPr>
          <a:xfrm>
            <a:off x="1905000" y="1676400"/>
            <a:ext cx="8305800" cy="4762500"/>
          </a:xfrm>
          <a:prstGeom prst="rect">
            <a:avLst/>
          </a:prstGeom>
        </p:spPr>
      </p:pic>
    </p:spTree>
    <p:extLst>
      <p:ext uri="{BB962C8B-B14F-4D97-AF65-F5344CB8AC3E}">
        <p14:creationId xmlns:p14="http://schemas.microsoft.com/office/powerpoint/2010/main" val="18473984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8686800" cy="5486400"/>
          </a:xfrm>
        </p:spPr>
        <p:txBody>
          <a:bodyPr/>
          <a:lstStyle/>
          <a:p>
            <a:r>
              <a:rPr lang="en-US" dirty="0"/>
              <a:t>It is the function of the </a:t>
            </a:r>
            <a:r>
              <a:rPr lang="en-US" dirty="0" smtClean="0"/>
              <a:t>microcontroller to </a:t>
            </a:r>
            <a:r>
              <a:rPr lang="en-US" dirty="0"/>
              <a:t>scan the keyboard continuously </a:t>
            </a:r>
            <a:r>
              <a:rPr lang="en-US" dirty="0" smtClean="0"/>
              <a:t>to detect </a:t>
            </a:r>
            <a:r>
              <a:rPr lang="en-US" dirty="0"/>
              <a:t>and identify the key pressed</a:t>
            </a:r>
          </a:p>
          <a:p>
            <a:r>
              <a:rPr lang="en-US" dirty="0" smtClean="0"/>
              <a:t>To </a:t>
            </a:r>
            <a:r>
              <a:rPr lang="en-US" dirty="0"/>
              <a:t>detect a pressed key, </a:t>
            </a:r>
            <a:r>
              <a:rPr lang="en-US" dirty="0" smtClean="0"/>
              <a:t>the microcontroller </a:t>
            </a:r>
            <a:r>
              <a:rPr lang="en-US" dirty="0"/>
              <a:t>grounds all rows </a:t>
            </a:r>
            <a:r>
              <a:rPr lang="en-US" dirty="0" smtClean="0"/>
              <a:t>by  providing </a:t>
            </a:r>
            <a:r>
              <a:rPr lang="en-US" dirty="0"/>
              <a:t>0 to the output latch, then </a:t>
            </a:r>
            <a:r>
              <a:rPr lang="en-US" dirty="0" smtClean="0"/>
              <a:t>it reads </a:t>
            </a:r>
            <a:r>
              <a:rPr lang="en-US" dirty="0"/>
              <a:t>the columns</a:t>
            </a:r>
          </a:p>
          <a:p>
            <a:r>
              <a:rPr lang="en-US" dirty="0" smtClean="0"/>
              <a:t>If </a:t>
            </a:r>
            <a:r>
              <a:rPr lang="en-US" dirty="0"/>
              <a:t>the data read from columns is D3 – D0 </a:t>
            </a:r>
            <a:r>
              <a:rPr lang="en-US" dirty="0" smtClean="0"/>
              <a:t>= 1111</a:t>
            </a:r>
            <a:r>
              <a:rPr lang="en-US" dirty="0"/>
              <a:t>, no key has been pressed and </a:t>
            </a:r>
            <a:r>
              <a:rPr lang="en-US" dirty="0" smtClean="0"/>
              <a:t>the process </a:t>
            </a:r>
            <a:r>
              <a:rPr lang="en-US" dirty="0"/>
              <a:t>continues till key press is detected</a:t>
            </a:r>
          </a:p>
          <a:p>
            <a:r>
              <a:rPr lang="en-US" dirty="0" smtClean="0"/>
              <a:t>If </a:t>
            </a:r>
            <a:r>
              <a:rPr lang="en-US" dirty="0"/>
              <a:t>one of the column bits has a zero, </a:t>
            </a:r>
            <a:r>
              <a:rPr lang="en-US" dirty="0" smtClean="0"/>
              <a:t>this means </a:t>
            </a:r>
            <a:r>
              <a:rPr lang="en-US" dirty="0"/>
              <a:t>that a key press has occurred</a:t>
            </a:r>
          </a:p>
          <a:p>
            <a:r>
              <a:rPr lang="en-US" dirty="0" smtClean="0"/>
              <a:t>For </a:t>
            </a:r>
            <a:r>
              <a:rPr lang="en-US" dirty="0"/>
              <a:t>example, if D3 – D0 = 1101, this means </a:t>
            </a:r>
            <a:r>
              <a:rPr lang="en-US" dirty="0" smtClean="0"/>
              <a:t>that a </a:t>
            </a:r>
            <a:r>
              <a:rPr lang="en-US" dirty="0"/>
              <a:t>key in the D1 column has been pressed</a:t>
            </a:r>
          </a:p>
          <a:p>
            <a:r>
              <a:rPr lang="en-US" dirty="0" smtClean="0"/>
              <a:t>After </a:t>
            </a:r>
            <a:r>
              <a:rPr lang="en-US" dirty="0"/>
              <a:t>detecting a key press, microcontroller </a:t>
            </a:r>
            <a:r>
              <a:rPr lang="en-US" dirty="0" smtClean="0"/>
              <a:t>will go </a:t>
            </a:r>
            <a:r>
              <a:rPr lang="en-US" dirty="0"/>
              <a:t>through the process of identifying the key</a:t>
            </a:r>
          </a:p>
        </p:txBody>
      </p:sp>
    </p:spTree>
    <p:extLst>
      <p:ext uri="{BB962C8B-B14F-4D97-AF65-F5344CB8AC3E}">
        <p14:creationId xmlns:p14="http://schemas.microsoft.com/office/powerpoint/2010/main" val="1164481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Starting with the top row, </a:t>
            </a:r>
            <a:r>
              <a:rPr lang="en-US" dirty="0" smtClean="0"/>
              <a:t>the microcontroller </a:t>
            </a:r>
            <a:r>
              <a:rPr lang="en-US" dirty="0"/>
              <a:t>grounds it by providing</a:t>
            </a:r>
          </a:p>
          <a:p>
            <a:pPr marL="0" indent="0">
              <a:buNone/>
            </a:pPr>
            <a:r>
              <a:rPr lang="en-US" dirty="0" smtClean="0"/>
              <a:t>   a </a:t>
            </a:r>
            <a:r>
              <a:rPr lang="en-US" dirty="0"/>
              <a:t>low to row D0 only</a:t>
            </a:r>
          </a:p>
          <a:p>
            <a:r>
              <a:rPr lang="en-US" dirty="0" smtClean="0"/>
              <a:t>It </a:t>
            </a:r>
            <a:r>
              <a:rPr lang="en-US" dirty="0"/>
              <a:t>reads the columns, if the data read is </a:t>
            </a:r>
            <a:r>
              <a:rPr lang="en-US" dirty="0" smtClean="0"/>
              <a:t>all 1s</a:t>
            </a:r>
            <a:r>
              <a:rPr lang="en-US" dirty="0"/>
              <a:t>, no key in that row is activated and </a:t>
            </a:r>
            <a:r>
              <a:rPr lang="en-US" dirty="0" smtClean="0"/>
              <a:t>the process </a:t>
            </a:r>
            <a:r>
              <a:rPr lang="en-US" dirty="0"/>
              <a:t>is moved to the next </a:t>
            </a:r>
            <a:r>
              <a:rPr lang="en-US" dirty="0" smtClean="0"/>
              <a:t>row It </a:t>
            </a:r>
            <a:r>
              <a:rPr lang="en-US" dirty="0"/>
              <a:t>grounds the next row, reads </a:t>
            </a:r>
            <a:r>
              <a:rPr lang="en-US" dirty="0" smtClean="0"/>
              <a:t>the  columns</a:t>
            </a:r>
            <a:r>
              <a:rPr lang="en-US" dirty="0"/>
              <a:t>, and checks for any zero</a:t>
            </a:r>
          </a:p>
          <a:p>
            <a:r>
              <a:rPr lang="en-US" dirty="0" smtClean="0"/>
              <a:t>This </a:t>
            </a:r>
            <a:r>
              <a:rPr lang="en-US" dirty="0"/>
              <a:t>process continues until the row </a:t>
            </a:r>
            <a:r>
              <a:rPr lang="en-US" dirty="0" smtClean="0"/>
              <a:t>is identified</a:t>
            </a:r>
            <a:endParaRPr lang="en-US" dirty="0"/>
          </a:p>
          <a:p>
            <a:r>
              <a:rPr lang="en-US" dirty="0" smtClean="0"/>
              <a:t> </a:t>
            </a:r>
            <a:r>
              <a:rPr lang="en-US" dirty="0"/>
              <a:t>After identification of the row in </a:t>
            </a:r>
            <a:r>
              <a:rPr lang="en-US" dirty="0" smtClean="0"/>
              <a:t>which the </a:t>
            </a:r>
            <a:r>
              <a:rPr lang="en-US" dirty="0"/>
              <a:t>key has been </a:t>
            </a:r>
            <a:r>
              <a:rPr lang="en-US" dirty="0" smtClean="0"/>
              <a:t>pressed</a:t>
            </a:r>
          </a:p>
          <a:p>
            <a:r>
              <a:rPr lang="en-US" dirty="0" smtClean="0"/>
              <a:t>Find </a:t>
            </a:r>
            <a:r>
              <a:rPr lang="en-US" dirty="0"/>
              <a:t>out which column the pressed </a:t>
            </a:r>
            <a:r>
              <a:rPr lang="en-US" dirty="0" smtClean="0"/>
              <a:t>key belongs </a:t>
            </a:r>
            <a:r>
              <a:rPr lang="en-US" dirty="0"/>
              <a:t>to</a:t>
            </a:r>
          </a:p>
        </p:txBody>
      </p:sp>
    </p:spTree>
    <p:extLst>
      <p:ext uri="{BB962C8B-B14F-4D97-AF65-F5344CB8AC3E}">
        <p14:creationId xmlns:p14="http://schemas.microsoft.com/office/powerpoint/2010/main" val="1489318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3600" y="533401"/>
            <a:ext cx="7848600" cy="5867400"/>
          </a:xfrm>
          <a:prstGeom prst="rect">
            <a:avLst/>
          </a:prstGeom>
        </p:spPr>
      </p:pic>
    </p:spTree>
    <p:extLst>
      <p:ext uri="{BB962C8B-B14F-4D97-AF65-F5344CB8AC3E}">
        <p14:creationId xmlns:p14="http://schemas.microsoft.com/office/powerpoint/2010/main" val="1550920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0"/>
            <a:ext cx="11074400" cy="4802777"/>
          </a:xfrm>
        </p:spPr>
        <p:txBody>
          <a:bodyPr/>
          <a:lstStyle/>
          <a:p>
            <a:pPr marL="0" indent="0" algn="just">
              <a:buNone/>
            </a:pPr>
            <a:r>
              <a:rPr lang="en-US" spc="15" dirty="0"/>
              <a:t>Program </a:t>
            </a:r>
            <a:r>
              <a:rPr lang="en-US" spc="10" dirty="0" smtClean="0"/>
              <a:t>for </a:t>
            </a:r>
            <a:r>
              <a:rPr lang="en-US" spc="10" dirty="0"/>
              <a:t>detection </a:t>
            </a:r>
            <a:r>
              <a:rPr lang="en-US" spc="15" dirty="0"/>
              <a:t>and  identification of key activation</a:t>
            </a:r>
            <a:r>
              <a:rPr lang="en-US" spc="-70" dirty="0"/>
              <a:t> </a:t>
            </a:r>
            <a:r>
              <a:rPr lang="en-US" spc="20" dirty="0"/>
              <a:t>goes  </a:t>
            </a:r>
            <a:r>
              <a:rPr lang="en-US" spc="15" dirty="0"/>
              <a:t>through the following</a:t>
            </a:r>
            <a:r>
              <a:rPr lang="en-US" spc="-10" dirty="0"/>
              <a:t> </a:t>
            </a:r>
            <a:r>
              <a:rPr lang="en-US" spc="15" dirty="0"/>
              <a:t>stages</a:t>
            </a:r>
            <a:r>
              <a:rPr lang="en-US" spc="15" dirty="0" smtClean="0"/>
              <a:t>:</a:t>
            </a:r>
          </a:p>
          <a:p>
            <a:pPr marL="12065" marR="5080" indent="0" algn="just">
              <a:lnSpc>
                <a:spcPct val="99600"/>
              </a:lnSpc>
              <a:spcBef>
                <a:spcPts val="105"/>
              </a:spcBef>
              <a:buNone/>
              <a:tabLst>
                <a:tab pos="401955" algn="l"/>
              </a:tabLst>
            </a:pPr>
            <a:r>
              <a:rPr lang="en-US" spc="-5" dirty="0" smtClean="0">
                <a:solidFill>
                  <a:srgbClr val="525270"/>
                </a:solidFill>
                <a:latin typeface="Tahoma"/>
                <a:cs typeface="Tahoma"/>
              </a:rPr>
              <a:t>1. </a:t>
            </a:r>
            <a:r>
              <a:rPr lang="en-US" sz="1800" b="1" spc="-5" dirty="0" smtClean="0">
                <a:solidFill>
                  <a:srgbClr val="525270"/>
                </a:solidFill>
                <a:latin typeface="Tahoma"/>
                <a:cs typeface="Tahoma"/>
              </a:rPr>
              <a:t>To </a:t>
            </a:r>
            <a:r>
              <a:rPr lang="en-US" sz="1800" b="1" spc="-5" dirty="0">
                <a:solidFill>
                  <a:srgbClr val="525270"/>
                </a:solidFill>
                <a:latin typeface="Tahoma"/>
                <a:cs typeface="Tahoma"/>
              </a:rPr>
              <a:t>make sure that the preceding key has  </a:t>
            </a:r>
            <a:r>
              <a:rPr lang="en-US" sz="1800" b="1" spc="-10" dirty="0">
                <a:solidFill>
                  <a:srgbClr val="525270"/>
                </a:solidFill>
                <a:latin typeface="Tahoma"/>
                <a:cs typeface="Tahoma"/>
              </a:rPr>
              <a:t>been released, </a:t>
            </a:r>
            <a:r>
              <a:rPr lang="en-US" sz="1800" b="1" spc="-5" dirty="0">
                <a:solidFill>
                  <a:srgbClr val="525270"/>
                </a:solidFill>
                <a:latin typeface="Tahoma"/>
                <a:cs typeface="Tahoma"/>
              </a:rPr>
              <a:t>0s </a:t>
            </a:r>
            <a:r>
              <a:rPr lang="en-US" sz="1800" b="1" spc="-10" dirty="0">
                <a:solidFill>
                  <a:srgbClr val="525270"/>
                </a:solidFill>
                <a:latin typeface="Tahoma"/>
                <a:cs typeface="Tahoma"/>
              </a:rPr>
              <a:t>are output </a:t>
            </a:r>
            <a:r>
              <a:rPr lang="en-US" sz="1800" b="1" spc="-5" dirty="0">
                <a:solidFill>
                  <a:srgbClr val="525270"/>
                </a:solidFill>
                <a:latin typeface="Tahoma"/>
                <a:cs typeface="Tahoma"/>
              </a:rPr>
              <a:t>to all </a:t>
            </a:r>
            <a:r>
              <a:rPr lang="en-US" sz="1800" b="1" spc="-10" dirty="0">
                <a:solidFill>
                  <a:srgbClr val="525270"/>
                </a:solidFill>
                <a:latin typeface="Tahoma"/>
                <a:cs typeface="Tahoma"/>
              </a:rPr>
              <a:t>rows  </a:t>
            </a:r>
            <a:r>
              <a:rPr lang="en-US" sz="1800" b="1" spc="-5" dirty="0">
                <a:solidFill>
                  <a:srgbClr val="525270"/>
                </a:solidFill>
                <a:latin typeface="Tahoma"/>
                <a:cs typeface="Tahoma"/>
              </a:rPr>
              <a:t>at </a:t>
            </a:r>
            <a:r>
              <a:rPr lang="en-US" sz="1800" b="1" spc="-10" dirty="0">
                <a:solidFill>
                  <a:srgbClr val="525270"/>
                </a:solidFill>
                <a:latin typeface="Tahoma"/>
                <a:cs typeface="Tahoma"/>
              </a:rPr>
              <a:t>once, and the columns are read and  </a:t>
            </a:r>
            <a:r>
              <a:rPr lang="en-US" sz="1800" b="1" spc="-5" dirty="0">
                <a:solidFill>
                  <a:srgbClr val="525270"/>
                </a:solidFill>
                <a:latin typeface="Tahoma"/>
                <a:cs typeface="Tahoma"/>
              </a:rPr>
              <a:t>checked repeatedly until all the columns  are</a:t>
            </a:r>
            <a:r>
              <a:rPr lang="en-US" sz="1800" b="1" spc="-10" dirty="0">
                <a:solidFill>
                  <a:srgbClr val="525270"/>
                </a:solidFill>
                <a:latin typeface="Tahoma"/>
                <a:cs typeface="Tahoma"/>
              </a:rPr>
              <a:t> </a:t>
            </a:r>
            <a:r>
              <a:rPr lang="en-US" sz="1800" b="1" spc="-5" dirty="0">
                <a:solidFill>
                  <a:srgbClr val="525270"/>
                </a:solidFill>
                <a:latin typeface="Tahoma"/>
                <a:cs typeface="Tahoma"/>
              </a:rPr>
              <a:t>high</a:t>
            </a:r>
            <a:endParaRPr lang="en-US" sz="1800" b="1" dirty="0">
              <a:latin typeface="Tahoma"/>
              <a:cs typeface="Tahoma"/>
            </a:endParaRPr>
          </a:p>
          <a:p>
            <a:pPr marL="726440" marR="33020" algn="just">
              <a:lnSpc>
                <a:spcPct val="100000"/>
              </a:lnSpc>
              <a:spcBef>
                <a:spcPts val="414"/>
              </a:spcBef>
            </a:pPr>
            <a:r>
              <a:rPr lang="en-US" sz="1600" dirty="0">
                <a:solidFill>
                  <a:srgbClr val="525270"/>
                </a:solidFill>
                <a:latin typeface="Tahoma"/>
                <a:cs typeface="Tahoma"/>
              </a:rPr>
              <a:t>When all columns are </a:t>
            </a:r>
            <a:r>
              <a:rPr lang="en-US" sz="1600" spc="-5" dirty="0">
                <a:solidFill>
                  <a:srgbClr val="525270"/>
                </a:solidFill>
                <a:latin typeface="Tahoma"/>
                <a:cs typeface="Tahoma"/>
              </a:rPr>
              <a:t>found to be high, the  </a:t>
            </a:r>
            <a:r>
              <a:rPr lang="en-US" sz="1600" dirty="0">
                <a:solidFill>
                  <a:srgbClr val="525270"/>
                </a:solidFill>
                <a:latin typeface="Tahoma"/>
                <a:cs typeface="Tahoma"/>
              </a:rPr>
              <a:t>program waits for a short amount of time  before it goes to the next stage of waiting for  a key to be</a:t>
            </a:r>
            <a:r>
              <a:rPr lang="en-US" sz="1600" spc="-10" dirty="0">
                <a:solidFill>
                  <a:srgbClr val="525270"/>
                </a:solidFill>
                <a:latin typeface="Tahoma"/>
                <a:cs typeface="Tahoma"/>
              </a:rPr>
              <a:t> </a:t>
            </a:r>
            <a:r>
              <a:rPr lang="en-US" sz="1600" dirty="0" smtClean="0">
                <a:solidFill>
                  <a:srgbClr val="525270"/>
                </a:solidFill>
                <a:latin typeface="Tahoma"/>
                <a:cs typeface="Tahoma"/>
              </a:rPr>
              <a:t>pressed</a:t>
            </a:r>
          </a:p>
          <a:p>
            <a:pPr marL="12065" marR="38100" indent="0" algn="just">
              <a:lnSpc>
                <a:spcPct val="99700"/>
              </a:lnSpc>
              <a:spcBef>
                <a:spcPts val="100"/>
              </a:spcBef>
              <a:buClr>
                <a:srgbClr val="FF0000"/>
              </a:buClr>
              <a:buSzPct val="73170"/>
              <a:buNone/>
              <a:tabLst>
                <a:tab pos="401955" algn="l"/>
                <a:tab pos="402590" algn="l"/>
              </a:tabLst>
            </a:pPr>
            <a:r>
              <a:rPr lang="en-US" sz="2050" spc="-5" dirty="0" smtClean="0">
                <a:solidFill>
                  <a:srgbClr val="525270"/>
                </a:solidFill>
                <a:latin typeface="Tahoma"/>
                <a:cs typeface="Tahoma"/>
              </a:rPr>
              <a:t>2. </a:t>
            </a:r>
            <a:r>
              <a:rPr lang="en-US" b="1" spc="-5" dirty="0" smtClean="0">
                <a:solidFill>
                  <a:srgbClr val="525270"/>
                </a:solidFill>
                <a:latin typeface="Tahoma"/>
                <a:cs typeface="Tahoma"/>
              </a:rPr>
              <a:t>To </a:t>
            </a:r>
            <a:r>
              <a:rPr lang="en-US" b="1" spc="-5" dirty="0">
                <a:solidFill>
                  <a:srgbClr val="525270"/>
                </a:solidFill>
                <a:latin typeface="Tahoma"/>
                <a:cs typeface="Tahoma"/>
              </a:rPr>
              <a:t>see if any key is pressed, the columns  are scanned over and over in an infinite  </a:t>
            </a:r>
            <a:r>
              <a:rPr lang="en-US" b="1" spc="-10" dirty="0">
                <a:solidFill>
                  <a:srgbClr val="525270"/>
                </a:solidFill>
                <a:latin typeface="Tahoma"/>
                <a:cs typeface="Tahoma"/>
              </a:rPr>
              <a:t>loop until one </a:t>
            </a:r>
            <a:r>
              <a:rPr lang="en-US" b="1" spc="-5" dirty="0">
                <a:solidFill>
                  <a:srgbClr val="525270"/>
                </a:solidFill>
                <a:latin typeface="Tahoma"/>
                <a:cs typeface="Tahoma"/>
              </a:rPr>
              <a:t>of </a:t>
            </a:r>
            <a:r>
              <a:rPr lang="en-US" b="1" spc="-10" dirty="0">
                <a:solidFill>
                  <a:srgbClr val="525270"/>
                </a:solidFill>
                <a:latin typeface="Tahoma"/>
                <a:cs typeface="Tahoma"/>
              </a:rPr>
              <a:t>them has </a:t>
            </a:r>
            <a:r>
              <a:rPr lang="en-US" b="1" spc="-5" dirty="0">
                <a:solidFill>
                  <a:srgbClr val="525270"/>
                </a:solidFill>
                <a:latin typeface="Tahoma"/>
                <a:cs typeface="Tahoma"/>
              </a:rPr>
              <a:t>a 0 on</a:t>
            </a:r>
            <a:r>
              <a:rPr lang="en-US" b="1" spc="20" dirty="0">
                <a:solidFill>
                  <a:srgbClr val="525270"/>
                </a:solidFill>
                <a:latin typeface="Tahoma"/>
                <a:cs typeface="Tahoma"/>
              </a:rPr>
              <a:t> </a:t>
            </a:r>
            <a:r>
              <a:rPr lang="en-US" b="1" spc="-5" dirty="0">
                <a:solidFill>
                  <a:srgbClr val="525270"/>
                </a:solidFill>
                <a:latin typeface="Tahoma"/>
                <a:cs typeface="Tahoma"/>
              </a:rPr>
              <a:t>it</a:t>
            </a:r>
            <a:endParaRPr lang="en-US" b="1" dirty="0">
              <a:latin typeface="Tahoma"/>
              <a:cs typeface="Tahoma"/>
            </a:endParaRPr>
          </a:p>
          <a:p>
            <a:pPr marL="726440" marR="118110" algn="just">
              <a:lnSpc>
                <a:spcPct val="100000"/>
              </a:lnSpc>
              <a:spcBef>
                <a:spcPts val="415"/>
              </a:spcBef>
            </a:pPr>
            <a:r>
              <a:rPr lang="en-US" sz="1700" dirty="0">
                <a:solidFill>
                  <a:srgbClr val="525270"/>
                </a:solidFill>
                <a:latin typeface="Tahoma"/>
                <a:cs typeface="Tahoma"/>
              </a:rPr>
              <a:t>Remember that the output latches connected  to rows still have their initial zeros (provided  in stage 1), making them</a:t>
            </a:r>
            <a:r>
              <a:rPr lang="en-US" sz="1700" spc="-40" dirty="0">
                <a:solidFill>
                  <a:srgbClr val="525270"/>
                </a:solidFill>
                <a:latin typeface="Tahoma"/>
                <a:cs typeface="Tahoma"/>
              </a:rPr>
              <a:t> </a:t>
            </a:r>
            <a:r>
              <a:rPr lang="en-US" sz="1700" dirty="0">
                <a:solidFill>
                  <a:srgbClr val="525270"/>
                </a:solidFill>
                <a:latin typeface="Tahoma"/>
                <a:cs typeface="Tahoma"/>
              </a:rPr>
              <a:t>grounded</a:t>
            </a:r>
            <a:endParaRPr lang="en-US" sz="1700" dirty="0">
              <a:latin typeface="Tahoma"/>
              <a:cs typeface="Tahoma"/>
            </a:endParaRPr>
          </a:p>
          <a:p>
            <a:pPr marL="726440" marR="225425" algn="just">
              <a:lnSpc>
                <a:spcPct val="100000"/>
              </a:lnSpc>
              <a:spcBef>
                <a:spcPts val="420"/>
              </a:spcBef>
            </a:pPr>
            <a:r>
              <a:rPr lang="en-US" sz="1700" dirty="0">
                <a:solidFill>
                  <a:srgbClr val="525270"/>
                </a:solidFill>
                <a:latin typeface="Tahoma"/>
                <a:cs typeface="Tahoma"/>
              </a:rPr>
              <a:t>After the key press detection, it waits 20 </a:t>
            </a:r>
            <a:r>
              <a:rPr lang="en-US" sz="1700" dirty="0" err="1">
                <a:solidFill>
                  <a:srgbClr val="525270"/>
                </a:solidFill>
                <a:latin typeface="Tahoma"/>
                <a:cs typeface="Tahoma"/>
              </a:rPr>
              <a:t>ms</a:t>
            </a:r>
            <a:r>
              <a:rPr lang="en-US" sz="1700" dirty="0">
                <a:solidFill>
                  <a:srgbClr val="525270"/>
                </a:solidFill>
                <a:latin typeface="Tahoma"/>
                <a:cs typeface="Tahoma"/>
              </a:rPr>
              <a:t>  for the bounce and then scans the columns  again</a:t>
            </a:r>
            <a:endParaRPr lang="en-US" sz="1700" dirty="0">
              <a:latin typeface="Tahoma"/>
              <a:cs typeface="Tahoma"/>
            </a:endParaRPr>
          </a:p>
          <a:p>
            <a:pPr marL="1116330" marR="13335" lvl="1" indent="-325120" algn="just">
              <a:lnSpc>
                <a:spcPct val="100000"/>
              </a:lnSpc>
              <a:spcBef>
                <a:spcPts val="420"/>
              </a:spcBef>
              <a:buSzPct val="85294"/>
              <a:buAutoNum type="alphaLcParenBoth"/>
              <a:tabLst>
                <a:tab pos="1116965" algn="l"/>
              </a:tabLst>
            </a:pPr>
            <a:r>
              <a:rPr lang="en-US" sz="1700" dirty="0">
                <a:solidFill>
                  <a:srgbClr val="525270"/>
                </a:solidFill>
                <a:latin typeface="Tahoma"/>
                <a:cs typeface="Tahoma"/>
              </a:rPr>
              <a:t>it ensures that the first key press  detection was not an erroneous one due</a:t>
            </a:r>
            <a:r>
              <a:rPr lang="en-US" sz="1700" spc="-45" dirty="0">
                <a:solidFill>
                  <a:srgbClr val="525270"/>
                </a:solidFill>
                <a:latin typeface="Tahoma"/>
                <a:cs typeface="Tahoma"/>
              </a:rPr>
              <a:t> </a:t>
            </a:r>
            <a:r>
              <a:rPr lang="en-US" sz="1700" dirty="0">
                <a:solidFill>
                  <a:srgbClr val="525270"/>
                </a:solidFill>
                <a:latin typeface="Tahoma"/>
                <a:cs typeface="Tahoma"/>
              </a:rPr>
              <a:t>a  </a:t>
            </a:r>
            <a:r>
              <a:rPr lang="en-US" sz="1700" spc="-5" dirty="0">
                <a:solidFill>
                  <a:srgbClr val="525270"/>
                </a:solidFill>
                <a:latin typeface="Tahoma"/>
                <a:cs typeface="Tahoma"/>
              </a:rPr>
              <a:t>spike</a:t>
            </a:r>
            <a:r>
              <a:rPr lang="en-US" sz="1700" dirty="0">
                <a:solidFill>
                  <a:srgbClr val="525270"/>
                </a:solidFill>
                <a:latin typeface="Tahoma"/>
                <a:cs typeface="Tahoma"/>
              </a:rPr>
              <a:t> </a:t>
            </a:r>
            <a:r>
              <a:rPr lang="en-US" sz="1700" spc="-5" dirty="0">
                <a:solidFill>
                  <a:srgbClr val="525270"/>
                </a:solidFill>
                <a:latin typeface="Tahoma"/>
                <a:cs typeface="Tahoma"/>
              </a:rPr>
              <a:t>noise</a:t>
            </a:r>
            <a:endParaRPr lang="en-US" sz="1700" dirty="0">
              <a:latin typeface="Tahoma"/>
              <a:cs typeface="Tahoma"/>
            </a:endParaRPr>
          </a:p>
          <a:p>
            <a:pPr marL="1116330" marR="5080" lvl="1" indent="-325120" algn="just">
              <a:lnSpc>
                <a:spcPct val="100000"/>
              </a:lnSpc>
              <a:spcBef>
                <a:spcPts val="420"/>
              </a:spcBef>
              <a:buSzPct val="85294"/>
              <a:buAutoNum type="alphaLcParenBoth"/>
              <a:tabLst>
                <a:tab pos="1116965" algn="l"/>
              </a:tabLst>
            </a:pPr>
            <a:r>
              <a:rPr lang="en-US" sz="1700" dirty="0">
                <a:solidFill>
                  <a:srgbClr val="525270"/>
                </a:solidFill>
                <a:latin typeface="Tahoma"/>
                <a:cs typeface="Tahoma"/>
              </a:rPr>
              <a:t>the key press. If after the 20-ms delay</a:t>
            </a:r>
            <a:r>
              <a:rPr lang="en-US" sz="1700" spc="-50" dirty="0">
                <a:solidFill>
                  <a:srgbClr val="525270"/>
                </a:solidFill>
                <a:latin typeface="Tahoma"/>
                <a:cs typeface="Tahoma"/>
              </a:rPr>
              <a:t> </a:t>
            </a:r>
            <a:r>
              <a:rPr lang="en-US" sz="1700" dirty="0">
                <a:solidFill>
                  <a:srgbClr val="525270"/>
                </a:solidFill>
                <a:latin typeface="Tahoma"/>
                <a:cs typeface="Tahoma"/>
              </a:rPr>
              <a:t>the  key is still pressed, it goes back into the  loop to detect a real key</a:t>
            </a:r>
            <a:r>
              <a:rPr lang="en-US" sz="1700" spc="-15" dirty="0">
                <a:solidFill>
                  <a:srgbClr val="525270"/>
                </a:solidFill>
                <a:latin typeface="Tahoma"/>
                <a:cs typeface="Tahoma"/>
              </a:rPr>
              <a:t> </a:t>
            </a:r>
            <a:r>
              <a:rPr lang="en-US" sz="1700" dirty="0" smtClean="0">
                <a:solidFill>
                  <a:srgbClr val="525270"/>
                </a:solidFill>
                <a:latin typeface="Tahoma"/>
                <a:cs typeface="Tahoma"/>
              </a:rPr>
              <a:t>press</a:t>
            </a:r>
          </a:p>
          <a:p>
            <a:pPr marL="726440" marR="33020">
              <a:lnSpc>
                <a:spcPct val="100000"/>
              </a:lnSpc>
              <a:spcBef>
                <a:spcPts val="414"/>
              </a:spcBef>
            </a:pPr>
            <a:endParaRPr lang="en-US" sz="1600" dirty="0">
              <a:latin typeface="Tahoma"/>
              <a:cs typeface="Tahoma"/>
            </a:endParaRPr>
          </a:p>
          <a:p>
            <a:pPr marL="0" indent="0">
              <a:buNone/>
            </a:pPr>
            <a:endParaRPr lang="en-US" dirty="0"/>
          </a:p>
        </p:txBody>
      </p:sp>
    </p:spTree>
    <p:extLst>
      <p:ext uri="{BB962C8B-B14F-4D97-AF65-F5344CB8AC3E}">
        <p14:creationId xmlns:p14="http://schemas.microsoft.com/office/powerpoint/2010/main" val="2589079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6"/>
          <p:cNvSpPr txBox="1">
            <a:spLocks noGrp="1"/>
          </p:cNvSpPr>
          <p:nvPr>
            <p:ph idx="1"/>
          </p:nvPr>
        </p:nvSpPr>
        <p:spPr>
          <a:xfrm>
            <a:off x="508000" y="1219200"/>
            <a:ext cx="11074400" cy="5119991"/>
          </a:xfrm>
          <a:prstGeom prst="rect">
            <a:avLst/>
          </a:prstGeom>
        </p:spPr>
        <p:txBody>
          <a:bodyPr vert="horz" wrap="square" lIns="0" tIns="48895" rIns="0" bIns="0" rtlCol="0">
            <a:spAutoFit/>
          </a:bodyPr>
          <a:lstStyle/>
          <a:p>
            <a:pPr marL="12065" marR="5080" indent="0">
              <a:lnSpc>
                <a:spcPts val="2200"/>
              </a:lnSpc>
              <a:spcBef>
                <a:spcPts val="385"/>
              </a:spcBef>
              <a:buClr>
                <a:srgbClr val="FF0000"/>
              </a:buClr>
              <a:buSzPct val="73170"/>
              <a:buNone/>
              <a:tabLst>
                <a:tab pos="401955" algn="l"/>
                <a:tab pos="402590" algn="l"/>
              </a:tabLst>
            </a:pPr>
            <a:r>
              <a:rPr lang="en-US" sz="1600" dirty="0"/>
              <a:t>Mechanical switches are used as keys in most of the keyboards. When a key is pressed the contact bounce back and forth and settle down only after a small time delay (about 20ms). Even though a key is actuated once, it will appear to have been actuated several times. This problem is called Key Bouncing.</a:t>
            </a:r>
            <a:endParaRPr lang="en-US" sz="1600" dirty="0">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lang="en-US" sz="1600" spc="-5" dirty="0" smtClean="0">
              <a:solidFill>
                <a:srgbClr val="525270"/>
              </a:solidFill>
              <a:latin typeface="Tahoma"/>
              <a:cs typeface="Tahoma"/>
            </a:endParaRPr>
          </a:p>
          <a:p>
            <a:pPr marL="401955" marR="5080" indent="-389890">
              <a:lnSpc>
                <a:spcPts val="2200"/>
              </a:lnSpc>
              <a:spcBef>
                <a:spcPts val="385"/>
              </a:spcBef>
              <a:buClr>
                <a:srgbClr val="FF0000"/>
              </a:buClr>
              <a:buSzPct val="73170"/>
              <a:buAutoNum type="arabicPeriod" startAt="3"/>
              <a:tabLst>
                <a:tab pos="401955" algn="l"/>
                <a:tab pos="402590" algn="l"/>
              </a:tabLst>
            </a:pPr>
            <a:r>
              <a:rPr sz="2050" spc="-5" dirty="0" smtClean="0">
                <a:solidFill>
                  <a:srgbClr val="525270"/>
                </a:solidFill>
                <a:latin typeface="Tahoma"/>
                <a:cs typeface="Tahoma"/>
              </a:rPr>
              <a:t>To </a:t>
            </a:r>
            <a:r>
              <a:rPr sz="2050" spc="-5" dirty="0">
                <a:solidFill>
                  <a:srgbClr val="525270"/>
                </a:solidFill>
                <a:latin typeface="Tahoma"/>
                <a:cs typeface="Tahoma"/>
              </a:rPr>
              <a:t>detect which row key press belongs to,  it </a:t>
            </a:r>
            <a:r>
              <a:rPr sz="2050" spc="-10" dirty="0">
                <a:solidFill>
                  <a:srgbClr val="525270"/>
                </a:solidFill>
                <a:latin typeface="Tahoma"/>
                <a:cs typeface="Tahoma"/>
              </a:rPr>
              <a:t>grounds one row </a:t>
            </a:r>
            <a:r>
              <a:rPr sz="2050" spc="-5" dirty="0">
                <a:solidFill>
                  <a:srgbClr val="525270"/>
                </a:solidFill>
                <a:latin typeface="Tahoma"/>
                <a:cs typeface="Tahoma"/>
              </a:rPr>
              <a:t>at a </a:t>
            </a:r>
            <a:r>
              <a:rPr sz="2050" spc="-10" dirty="0">
                <a:solidFill>
                  <a:srgbClr val="525270"/>
                </a:solidFill>
                <a:latin typeface="Tahoma"/>
                <a:cs typeface="Tahoma"/>
              </a:rPr>
              <a:t>time, reading the  </a:t>
            </a:r>
            <a:r>
              <a:rPr sz="2050" spc="-5" dirty="0">
                <a:solidFill>
                  <a:srgbClr val="525270"/>
                </a:solidFill>
                <a:latin typeface="Tahoma"/>
                <a:cs typeface="Tahoma"/>
              </a:rPr>
              <a:t>columns each</a:t>
            </a:r>
            <a:r>
              <a:rPr sz="2050" spc="-10" dirty="0">
                <a:solidFill>
                  <a:srgbClr val="525270"/>
                </a:solidFill>
                <a:latin typeface="Tahoma"/>
                <a:cs typeface="Tahoma"/>
              </a:rPr>
              <a:t> </a:t>
            </a:r>
            <a:r>
              <a:rPr sz="2050" spc="-5" dirty="0" smtClean="0">
                <a:solidFill>
                  <a:srgbClr val="525270"/>
                </a:solidFill>
                <a:latin typeface="Tahoma"/>
                <a:cs typeface="Tahoma"/>
              </a:rPr>
              <a:t>time</a:t>
            </a:r>
            <a:endParaRPr lang="en-US" sz="2050" spc="-5" dirty="0" smtClean="0">
              <a:solidFill>
                <a:srgbClr val="525270"/>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sz="2050" dirty="0">
              <a:latin typeface="Tahoma"/>
              <a:cs typeface="Tahoma"/>
            </a:endParaRPr>
          </a:p>
          <a:p>
            <a:pPr marL="726440" marR="71120">
              <a:lnSpc>
                <a:spcPts val="1839"/>
              </a:lnSpc>
              <a:spcBef>
                <a:spcPts val="5"/>
              </a:spcBef>
            </a:pPr>
            <a:r>
              <a:rPr sz="1700" dirty="0">
                <a:solidFill>
                  <a:srgbClr val="525270"/>
                </a:solidFill>
                <a:latin typeface="Tahoma"/>
                <a:cs typeface="Tahoma"/>
              </a:rPr>
              <a:t>If it </a:t>
            </a:r>
            <a:r>
              <a:rPr sz="1700" spc="-5" dirty="0">
                <a:solidFill>
                  <a:srgbClr val="525270"/>
                </a:solidFill>
                <a:latin typeface="Tahoma"/>
                <a:cs typeface="Tahoma"/>
              </a:rPr>
              <a:t>finds </a:t>
            </a:r>
            <a:r>
              <a:rPr sz="1700" dirty="0">
                <a:solidFill>
                  <a:srgbClr val="525270"/>
                </a:solidFill>
                <a:latin typeface="Tahoma"/>
                <a:cs typeface="Tahoma"/>
              </a:rPr>
              <a:t>that all columns are high, this means  that the key press cannot belong to that</a:t>
            </a:r>
            <a:r>
              <a:rPr sz="1700" spc="-40" dirty="0">
                <a:solidFill>
                  <a:srgbClr val="525270"/>
                </a:solidFill>
                <a:latin typeface="Tahoma"/>
                <a:cs typeface="Tahoma"/>
              </a:rPr>
              <a:t> </a:t>
            </a:r>
            <a:r>
              <a:rPr sz="1700" dirty="0" smtClean="0">
                <a:solidFill>
                  <a:srgbClr val="525270"/>
                </a:solidFill>
                <a:latin typeface="Tahoma"/>
                <a:cs typeface="Tahoma"/>
              </a:rPr>
              <a:t>row</a:t>
            </a:r>
            <a:endParaRPr sz="1700" dirty="0" smtClean="0">
              <a:latin typeface="Tahoma"/>
              <a:cs typeface="Tahoma"/>
            </a:endParaRPr>
          </a:p>
          <a:p>
            <a:pPr marL="791210" marR="416559" indent="0">
              <a:lnSpc>
                <a:spcPts val="1839"/>
              </a:lnSpc>
              <a:spcBef>
                <a:spcPts val="5"/>
              </a:spcBef>
              <a:buNone/>
              <a:tabLst>
                <a:tab pos="1116330" algn="l"/>
              </a:tabLst>
            </a:pPr>
            <a:r>
              <a:rPr sz="1700" dirty="0" smtClean="0">
                <a:solidFill>
                  <a:srgbClr val="525270"/>
                </a:solidFill>
                <a:latin typeface="Tahoma"/>
                <a:cs typeface="Tahoma"/>
              </a:rPr>
              <a:t>Therefore, it grounds the next row</a:t>
            </a:r>
            <a:r>
              <a:rPr sz="1700" spc="-50" dirty="0" smtClean="0">
                <a:solidFill>
                  <a:srgbClr val="525270"/>
                </a:solidFill>
                <a:latin typeface="Tahoma"/>
                <a:cs typeface="Tahoma"/>
              </a:rPr>
              <a:t> </a:t>
            </a:r>
            <a:r>
              <a:rPr sz="1700" dirty="0" smtClean="0">
                <a:solidFill>
                  <a:srgbClr val="525270"/>
                </a:solidFill>
                <a:latin typeface="Tahoma"/>
                <a:cs typeface="Tahoma"/>
              </a:rPr>
              <a:t>and  continues until it finds the row the</a:t>
            </a:r>
            <a:r>
              <a:rPr sz="1700" spc="-45" dirty="0" smtClean="0">
                <a:solidFill>
                  <a:srgbClr val="525270"/>
                </a:solidFill>
                <a:latin typeface="Tahoma"/>
                <a:cs typeface="Tahoma"/>
              </a:rPr>
              <a:t> </a:t>
            </a:r>
            <a:r>
              <a:rPr sz="1700" dirty="0" smtClean="0">
                <a:solidFill>
                  <a:srgbClr val="525270"/>
                </a:solidFill>
                <a:latin typeface="Tahoma"/>
                <a:cs typeface="Tahoma"/>
              </a:rPr>
              <a:t>key</a:t>
            </a:r>
            <a:r>
              <a:rPr lang="en-US" sz="1700" dirty="0" smtClean="0">
                <a:latin typeface="Tahoma"/>
                <a:cs typeface="Tahoma"/>
              </a:rPr>
              <a:t> </a:t>
            </a:r>
            <a:r>
              <a:rPr sz="1700" spc="-5" dirty="0" smtClean="0">
                <a:solidFill>
                  <a:srgbClr val="525270"/>
                </a:solidFill>
                <a:latin typeface="Tahoma"/>
                <a:cs typeface="Tahoma"/>
              </a:rPr>
              <a:t>press belongs</a:t>
            </a:r>
            <a:r>
              <a:rPr sz="1700" spc="-10" dirty="0" smtClean="0">
                <a:solidFill>
                  <a:srgbClr val="525270"/>
                </a:solidFill>
                <a:latin typeface="Tahoma"/>
                <a:cs typeface="Tahoma"/>
              </a:rPr>
              <a:t> </a:t>
            </a:r>
            <a:r>
              <a:rPr sz="1700" spc="-5" dirty="0" smtClean="0">
                <a:solidFill>
                  <a:srgbClr val="525270"/>
                </a:solidFill>
                <a:latin typeface="Tahoma"/>
                <a:cs typeface="Tahoma"/>
              </a:rPr>
              <a:t>to</a:t>
            </a:r>
            <a:endParaRPr lang="en-US" sz="1700" spc="-5" dirty="0" smtClean="0">
              <a:solidFill>
                <a:srgbClr val="525270"/>
              </a:solidFill>
              <a:latin typeface="Tahoma"/>
              <a:cs typeface="Tahoma"/>
            </a:endParaRPr>
          </a:p>
          <a:p>
            <a:pPr marL="791210" marR="416559" indent="0">
              <a:lnSpc>
                <a:spcPts val="1839"/>
              </a:lnSpc>
              <a:spcBef>
                <a:spcPts val="5"/>
              </a:spcBef>
              <a:buNone/>
              <a:tabLst>
                <a:tab pos="1116330" algn="l"/>
              </a:tabLst>
            </a:pPr>
            <a:endParaRPr sz="1700" dirty="0" smtClean="0">
              <a:latin typeface="Tahoma"/>
              <a:cs typeface="Tahoma"/>
            </a:endParaRPr>
          </a:p>
          <a:p>
            <a:pPr marL="726440" marR="226695">
              <a:lnSpc>
                <a:spcPct val="90300"/>
              </a:lnSpc>
              <a:spcBef>
                <a:spcPts val="100"/>
              </a:spcBef>
            </a:pPr>
            <a:r>
              <a:rPr sz="1700" dirty="0" smtClean="0">
                <a:solidFill>
                  <a:srgbClr val="525270"/>
                </a:solidFill>
                <a:latin typeface="Tahoma"/>
                <a:cs typeface="Tahoma"/>
              </a:rPr>
              <a:t>Upon </a:t>
            </a:r>
            <a:r>
              <a:rPr sz="1700" dirty="0">
                <a:solidFill>
                  <a:srgbClr val="525270"/>
                </a:solidFill>
                <a:latin typeface="Tahoma"/>
                <a:cs typeface="Tahoma"/>
              </a:rPr>
              <a:t>finding the row that the key press  belongs to, it sets up the starting address for  the look-up table holding the scan codes (or  ASCII) for that</a:t>
            </a:r>
            <a:r>
              <a:rPr sz="1700" spc="5" dirty="0">
                <a:solidFill>
                  <a:srgbClr val="525270"/>
                </a:solidFill>
                <a:latin typeface="Tahoma"/>
                <a:cs typeface="Tahoma"/>
              </a:rPr>
              <a:t> </a:t>
            </a:r>
            <a:r>
              <a:rPr sz="1700" dirty="0" smtClean="0">
                <a:solidFill>
                  <a:srgbClr val="525270"/>
                </a:solidFill>
                <a:latin typeface="Tahoma"/>
                <a:cs typeface="Tahoma"/>
              </a:rPr>
              <a:t>row</a:t>
            </a:r>
            <a:endParaRPr lang="en-US" sz="1700" dirty="0" smtClean="0">
              <a:solidFill>
                <a:srgbClr val="525270"/>
              </a:solidFill>
              <a:latin typeface="Tahoma"/>
              <a:cs typeface="Tahoma"/>
            </a:endParaRPr>
          </a:p>
          <a:p>
            <a:pPr marL="497840" marR="226695" indent="0">
              <a:lnSpc>
                <a:spcPct val="90300"/>
              </a:lnSpc>
              <a:spcBef>
                <a:spcPts val="100"/>
              </a:spcBef>
              <a:buNone/>
            </a:pPr>
            <a:endParaRPr sz="1700" dirty="0">
              <a:latin typeface="Tahoma"/>
              <a:cs typeface="Tahoma"/>
            </a:endParaRPr>
          </a:p>
          <a:p>
            <a:pPr marL="401955" marR="347980" indent="-389890">
              <a:lnSpc>
                <a:spcPct val="89800"/>
              </a:lnSpc>
              <a:spcBef>
                <a:spcPts val="495"/>
              </a:spcBef>
              <a:buClr>
                <a:srgbClr val="FF0000"/>
              </a:buClr>
              <a:buSzPct val="73170"/>
              <a:buAutoNum type="arabicPeriod" startAt="4"/>
              <a:tabLst>
                <a:tab pos="401955" algn="l"/>
                <a:tab pos="402590" algn="l"/>
              </a:tabLst>
            </a:pPr>
            <a:r>
              <a:rPr sz="2050" spc="-5" dirty="0">
                <a:solidFill>
                  <a:srgbClr val="525270"/>
                </a:solidFill>
                <a:latin typeface="Tahoma"/>
                <a:cs typeface="Tahoma"/>
              </a:rPr>
              <a:t>To identify the key press, it</a:t>
            </a:r>
            <a:r>
              <a:rPr sz="2050" dirty="0">
                <a:solidFill>
                  <a:srgbClr val="525270"/>
                </a:solidFill>
                <a:latin typeface="Tahoma"/>
                <a:cs typeface="Tahoma"/>
              </a:rPr>
              <a:t> </a:t>
            </a:r>
            <a:r>
              <a:rPr sz="2050" spc="-5" dirty="0">
                <a:solidFill>
                  <a:srgbClr val="525270"/>
                </a:solidFill>
                <a:latin typeface="Tahoma"/>
                <a:cs typeface="Tahoma"/>
              </a:rPr>
              <a:t>rotates the  column bits, one bit at a time,</a:t>
            </a:r>
            <a:r>
              <a:rPr sz="2050" dirty="0">
                <a:solidFill>
                  <a:srgbClr val="525270"/>
                </a:solidFill>
                <a:latin typeface="Tahoma"/>
                <a:cs typeface="Tahoma"/>
              </a:rPr>
              <a:t> </a:t>
            </a:r>
            <a:r>
              <a:rPr sz="2050" spc="-5" dirty="0">
                <a:solidFill>
                  <a:srgbClr val="525270"/>
                </a:solidFill>
                <a:latin typeface="Tahoma"/>
                <a:cs typeface="Tahoma"/>
              </a:rPr>
              <a:t>into the  carry </a:t>
            </a:r>
            <a:r>
              <a:rPr sz="2050" spc="-5" dirty="0" smtClean="0">
                <a:solidFill>
                  <a:srgbClr val="525270"/>
                </a:solidFill>
                <a:latin typeface="Tahoma"/>
                <a:cs typeface="Tahoma"/>
              </a:rPr>
              <a:t>flag</a:t>
            </a:r>
            <a:r>
              <a:rPr lang="en-US" sz="2050" spc="-5" dirty="0" smtClean="0">
                <a:solidFill>
                  <a:srgbClr val="525270"/>
                </a:solidFill>
                <a:latin typeface="Tahoma"/>
                <a:cs typeface="Tahoma"/>
              </a:rPr>
              <a:t> </a:t>
            </a:r>
            <a:r>
              <a:rPr sz="2050" spc="-5" dirty="0" smtClean="0">
                <a:solidFill>
                  <a:srgbClr val="525270"/>
                </a:solidFill>
                <a:latin typeface="Tahoma"/>
                <a:cs typeface="Tahoma"/>
              </a:rPr>
              <a:t>and </a:t>
            </a:r>
            <a:r>
              <a:rPr sz="2050" spc="-5" dirty="0">
                <a:solidFill>
                  <a:srgbClr val="525270"/>
                </a:solidFill>
                <a:latin typeface="Tahoma"/>
                <a:cs typeface="Tahoma"/>
              </a:rPr>
              <a:t>checks to see if it</a:t>
            </a:r>
            <a:r>
              <a:rPr sz="2050" spc="35" dirty="0">
                <a:solidFill>
                  <a:srgbClr val="525270"/>
                </a:solidFill>
                <a:latin typeface="Tahoma"/>
                <a:cs typeface="Tahoma"/>
              </a:rPr>
              <a:t> </a:t>
            </a:r>
            <a:r>
              <a:rPr sz="2050" spc="-5" dirty="0">
                <a:solidFill>
                  <a:srgbClr val="525270"/>
                </a:solidFill>
                <a:latin typeface="Tahoma"/>
                <a:cs typeface="Tahoma"/>
              </a:rPr>
              <a:t>is</a:t>
            </a:r>
            <a:r>
              <a:rPr sz="2050" dirty="0">
                <a:solidFill>
                  <a:srgbClr val="525270"/>
                </a:solidFill>
                <a:latin typeface="Tahoma"/>
                <a:cs typeface="Tahoma"/>
              </a:rPr>
              <a:t> </a:t>
            </a:r>
            <a:r>
              <a:rPr sz="2050" spc="-5" dirty="0">
                <a:solidFill>
                  <a:srgbClr val="525270"/>
                </a:solidFill>
                <a:latin typeface="Tahoma"/>
                <a:cs typeface="Tahoma"/>
              </a:rPr>
              <a:t>low </a:t>
            </a:r>
            <a:endParaRPr lang="en-US" sz="2050" spc="-5" dirty="0" smtClean="0">
              <a:solidFill>
                <a:srgbClr val="525270"/>
              </a:solidFill>
              <a:latin typeface="Tahoma"/>
              <a:cs typeface="Tahoma"/>
            </a:endParaRPr>
          </a:p>
          <a:p>
            <a:pPr marL="877253" marR="347980" lvl="1" indent="-342900">
              <a:lnSpc>
                <a:spcPct val="89800"/>
              </a:lnSpc>
              <a:spcBef>
                <a:spcPts val="495"/>
              </a:spcBef>
              <a:buClr>
                <a:srgbClr val="FF0000"/>
              </a:buClr>
              <a:buSzPct val="73170"/>
              <a:buFont typeface="Wingdings" panose="05000000000000000000" pitchFamily="2" charset="2"/>
              <a:buChar char="§"/>
              <a:tabLst>
                <a:tab pos="401955" algn="l"/>
                <a:tab pos="402590" algn="l"/>
              </a:tabLst>
            </a:pPr>
            <a:r>
              <a:rPr sz="1800" dirty="0" smtClean="0">
                <a:solidFill>
                  <a:srgbClr val="525270"/>
                </a:solidFill>
                <a:latin typeface="Tahoma"/>
                <a:cs typeface="Tahoma"/>
              </a:rPr>
              <a:t>Upon </a:t>
            </a:r>
            <a:r>
              <a:rPr sz="1800" dirty="0">
                <a:solidFill>
                  <a:srgbClr val="525270"/>
                </a:solidFill>
                <a:latin typeface="Tahoma"/>
                <a:cs typeface="Tahoma"/>
              </a:rPr>
              <a:t>finding the zero, it pulls out the</a:t>
            </a:r>
            <a:r>
              <a:rPr sz="1800" spc="-40" dirty="0">
                <a:solidFill>
                  <a:srgbClr val="525270"/>
                </a:solidFill>
                <a:latin typeface="Tahoma"/>
                <a:cs typeface="Tahoma"/>
              </a:rPr>
              <a:t> </a:t>
            </a:r>
            <a:r>
              <a:rPr sz="1800" dirty="0" smtClean="0">
                <a:solidFill>
                  <a:srgbClr val="525270"/>
                </a:solidFill>
                <a:latin typeface="Tahoma"/>
                <a:cs typeface="Tahoma"/>
              </a:rPr>
              <a:t>ASCII</a:t>
            </a:r>
            <a:r>
              <a:rPr lang="en-US" sz="1800" dirty="0">
                <a:solidFill>
                  <a:srgbClr val="525270"/>
                </a:solidFill>
                <a:latin typeface="Tahoma"/>
                <a:cs typeface="Tahoma"/>
              </a:rPr>
              <a:t> </a:t>
            </a:r>
            <a:r>
              <a:rPr sz="1800" dirty="0" smtClean="0">
                <a:solidFill>
                  <a:srgbClr val="525270"/>
                </a:solidFill>
                <a:latin typeface="Tahoma"/>
                <a:cs typeface="Tahoma"/>
              </a:rPr>
              <a:t>code </a:t>
            </a:r>
            <a:r>
              <a:rPr sz="1800" dirty="0">
                <a:solidFill>
                  <a:srgbClr val="525270"/>
                </a:solidFill>
                <a:latin typeface="Tahoma"/>
                <a:cs typeface="Tahoma"/>
              </a:rPr>
              <a:t>for that key from the look-up table  </a:t>
            </a:r>
            <a:endParaRPr lang="en-US" sz="1800" dirty="0" smtClean="0">
              <a:solidFill>
                <a:srgbClr val="525270"/>
              </a:solidFill>
              <a:latin typeface="Tahoma"/>
              <a:cs typeface="Tahoma"/>
            </a:endParaRPr>
          </a:p>
          <a:p>
            <a:pPr marL="12065" marR="347980" indent="0">
              <a:lnSpc>
                <a:spcPct val="89800"/>
              </a:lnSpc>
              <a:spcBef>
                <a:spcPts val="495"/>
              </a:spcBef>
              <a:buClr>
                <a:srgbClr val="FF0000"/>
              </a:buClr>
              <a:buSzPct val="73170"/>
              <a:buNone/>
              <a:tabLst>
                <a:tab pos="401955" algn="l"/>
                <a:tab pos="402590" algn="l"/>
              </a:tabLst>
            </a:pPr>
            <a:endParaRPr lang="en-US" sz="1700" dirty="0" smtClean="0">
              <a:solidFill>
                <a:srgbClr val="525270"/>
              </a:solidFill>
              <a:latin typeface="Tahoma"/>
              <a:cs typeface="Tahoma"/>
            </a:endParaRPr>
          </a:p>
          <a:p>
            <a:pPr marL="726440" marR="60960">
              <a:lnSpc>
                <a:spcPts val="1839"/>
              </a:lnSpc>
              <a:spcBef>
                <a:spcPts val="35"/>
              </a:spcBef>
            </a:pPr>
            <a:r>
              <a:rPr sz="1700" dirty="0" smtClean="0">
                <a:solidFill>
                  <a:srgbClr val="525270"/>
                </a:solidFill>
                <a:latin typeface="Tahoma"/>
                <a:cs typeface="Tahoma"/>
              </a:rPr>
              <a:t>otherwise</a:t>
            </a:r>
            <a:r>
              <a:rPr sz="1700" dirty="0">
                <a:solidFill>
                  <a:srgbClr val="525270"/>
                </a:solidFill>
                <a:latin typeface="Tahoma"/>
                <a:cs typeface="Tahoma"/>
              </a:rPr>
              <a:t>, it increments the pointer to point to  the next element of the look-up</a:t>
            </a:r>
            <a:r>
              <a:rPr sz="1700" spc="-20" dirty="0">
                <a:solidFill>
                  <a:srgbClr val="525270"/>
                </a:solidFill>
                <a:latin typeface="Tahoma"/>
                <a:cs typeface="Tahoma"/>
              </a:rPr>
              <a:t> </a:t>
            </a:r>
            <a:r>
              <a:rPr sz="1700" dirty="0">
                <a:solidFill>
                  <a:srgbClr val="525270"/>
                </a:solidFill>
                <a:latin typeface="Tahoma"/>
                <a:cs typeface="Tahoma"/>
              </a:rPr>
              <a:t>table</a:t>
            </a:r>
            <a:endParaRPr sz="1700" dirty="0">
              <a:latin typeface="Tahoma"/>
              <a:cs typeface="Tahoma"/>
            </a:endParaRPr>
          </a:p>
        </p:txBody>
      </p:sp>
    </p:spTree>
    <p:extLst>
      <p:ext uri="{BB962C8B-B14F-4D97-AF65-F5344CB8AC3E}">
        <p14:creationId xmlns:p14="http://schemas.microsoft.com/office/powerpoint/2010/main" val="1942058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940" y="-11373"/>
            <a:ext cx="8761412" cy="498475"/>
          </a:xfrm>
        </p:spPr>
        <p:txBody>
          <a:bodyPr/>
          <a:lstStyle/>
          <a:p>
            <a:r>
              <a:rPr lang="en-US" dirty="0" smtClean="0">
                <a:solidFill>
                  <a:schemeClr val="tx1"/>
                </a:solidFill>
              </a:rPr>
              <a:t>Flow Chart</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4762500" y="1314450"/>
            <a:ext cx="2590800" cy="4610100"/>
          </a:xfrm>
          <a:prstGeom prst="rect">
            <a:avLst/>
          </a:prstGeom>
        </p:spPr>
      </p:pic>
      <p:pic>
        <p:nvPicPr>
          <p:cNvPr id="4" name="Picture 3"/>
          <p:cNvPicPr>
            <a:picLocks noChangeAspect="1"/>
          </p:cNvPicPr>
          <p:nvPr/>
        </p:nvPicPr>
        <p:blipFill>
          <a:blip r:embed="rId3"/>
          <a:stretch>
            <a:fillRect/>
          </a:stretch>
        </p:blipFill>
        <p:spPr>
          <a:xfrm>
            <a:off x="1506940" y="661832"/>
            <a:ext cx="6248400" cy="5867400"/>
          </a:xfrm>
          <a:prstGeom prst="rect">
            <a:avLst/>
          </a:prstGeom>
        </p:spPr>
      </p:pic>
      <p:pic>
        <p:nvPicPr>
          <p:cNvPr id="6" name="Picture 5"/>
          <p:cNvPicPr>
            <a:picLocks noChangeAspect="1"/>
          </p:cNvPicPr>
          <p:nvPr/>
        </p:nvPicPr>
        <p:blipFill>
          <a:blip r:embed="rId2"/>
          <a:stretch>
            <a:fillRect/>
          </a:stretch>
        </p:blipFill>
        <p:spPr>
          <a:xfrm>
            <a:off x="8058150" y="1290482"/>
            <a:ext cx="2590800" cy="4610100"/>
          </a:xfrm>
          <a:prstGeom prst="rect">
            <a:avLst/>
          </a:prstGeom>
        </p:spPr>
      </p:pic>
    </p:spTree>
    <p:extLst>
      <p:ext uri="{BB962C8B-B14F-4D97-AF65-F5344CB8AC3E}">
        <p14:creationId xmlns:p14="http://schemas.microsoft.com/office/powerpoint/2010/main" val="313461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5067" y="1031876"/>
            <a:ext cx="7924096" cy="4255911"/>
          </a:xfrm>
          <a:prstGeom prst="rect">
            <a:avLst/>
          </a:prstGeom>
        </p:spPr>
      </p:pic>
      <p:sp>
        <p:nvSpPr>
          <p:cNvPr id="3" name="Title 1"/>
          <p:cNvSpPr txBox="1">
            <a:spLocks/>
          </p:cNvSpPr>
          <p:nvPr/>
        </p:nvSpPr>
        <p:spPr>
          <a:xfrm>
            <a:off x="205317" y="533401"/>
            <a:ext cx="11681883"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r>
              <a:rPr lang="en-US" kern="0" smtClean="0"/>
              <a:t>Examples</a:t>
            </a:r>
            <a:endParaRPr lang="en-US" kern="0" dirty="0"/>
          </a:p>
        </p:txBody>
      </p:sp>
    </p:spTree>
    <p:extLst>
      <p:ext uri="{BB962C8B-B14F-4D97-AF65-F5344CB8AC3E}">
        <p14:creationId xmlns:p14="http://schemas.microsoft.com/office/powerpoint/2010/main" val="1159098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0800" y="620216"/>
            <a:ext cx="8556978" cy="4772025"/>
          </a:xfrm>
          <a:prstGeom prst="rect">
            <a:avLst/>
          </a:prstGeom>
        </p:spPr>
      </p:pic>
    </p:spTree>
    <p:extLst>
      <p:ext uri="{BB962C8B-B14F-4D97-AF65-F5344CB8AC3E}">
        <p14:creationId xmlns:p14="http://schemas.microsoft.com/office/powerpoint/2010/main" val="372127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0978" y="1038771"/>
            <a:ext cx="8118998" cy="4752975"/>
          </a:xfrm>
          <a:prstGeom prst="rect">
            <a:avLst/>
          </a:prstGeom>
        </p:spPr>
      </p:pic>
    </p:spTree>
    <p:extLst>
      <p:ext uri="{BB962C8B-B14F-4D97-AF65-F5344CB8AC3E}">
        <p14:creationId xmlns:p14="http://schemas.microsoft.com/office/powerpoint/2010/main" val="233025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995481"/>
            <a:ext cx="7461956" cy="4972050"/>
          </a:xfrm>
          <a:prstGeom prst="rect">
            <a:avLst/>
          </a:prstGeom>
        </p:spPr>
      </p:pic>
    </p:spTree>
    <p:extLst>
      <p:ext uri="{BB962C8B-B14F-4D97-AF65-F5344CB8AC3E}">
        <p14:creationId xmlns:p14="http://schemas.microsoft.com/office/powerpoint/2010/main" val="182558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1072444" y="1117600"/>
            <a:ext cx="8274756" cy="4278489"/>
          </a:xfrm>
          <a:prstGeom prst="rect">
            <a:avLst/>
          </a:prstGeom>
        </p:spPr>
      </p:pic>
    </p:spTree>
    <p:extLst>
      <p:ext uri="{BB962C8B-B14F-4D97-AF65-F5344CB8AC3E}">
        <p14:creationId xmlns:p14="http://schemas.microsoft.com/office/powerpoint/2010/main" val="1548758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0889" y="1377244"/>
            <a:ext cx="8361817" cy="3793067"/>
          </a:xfrm>
          <a:prstGeom prst="rect">
            <a:avLst/>
          </a:prstGeom>
        </p:spPr>
      </p:pic>
    </p:spTree>
    <p:extLst>
      <p:ext uri="{BB962C8B-B14F-4D97-AF65-F5344CB8AC3E}">
        <p14:creationId xmlns:p14="http://schemas.microsoft.com/office/powerpoint/2010/main" val="371430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765" y="465825"/>
            <a:ext cx="7274102" cy="5486400"/>
          </a:xfrm>
        </p:spPr>
        <p:txBody>
          <a:bodyPr/>
          <a:lstStyle/>
          <a:p>
            <a:r>
              <a:rPr lang="en-US" dirty="0"/>
              <a:t>The unsigned </a:t>
            </a:r>
            <a:r>
              <a:rPr lang="en-US" dirty="0" err="1"/>
              <a:t>int</a:t>
            </a:r>
            <a:r>
              <a:rPr lang="en-US" dirty="0"/>
              <a:t> is a 16-bit data </a:t>
            </a:r>
            <a:r>
              <a:rPr lang="en-US" dirty="0" smtClean="0"/>
              <a:t>type </a:t>
            </a:r>
          </a:p>
          <a:p>
            <a:r>
              <a:rPr lang="en-US" dirty="0" smtClean="0"/>
              <a:t>Takes </a:t>
            </a:r>
            <a:r>
              <a:rPr lang="en-US" dirty="0"/>
              <a:t>a value in the range of 0 to </a:t>
            </a:r>
            <a:r>
              <a:rPr lang="en-US" dirty="0" smtClean="0"/>
              <a:t>65535 (0000 </a:t>
            </a:r>
            <a:r>
              <a:rPr lang="en-US" dirty="0"/>
              <a:t>– FFFFH)</a:t>
            </a:r>
          </a:p>
          <a:p>
            <a:r>
              <a:rPr lang="en-US" dirty="0" smtClean="0"/>
              <a:t>Define </a:t>
            </a:r>
            <a:r>
              <a:rPr lang="en-US" dirty="0"/>
              <a:t>16-bit variables such as </a:t>
            </a:r>
            <a:r>
              <a:rPr lang="en-US" dirty="0" smtClean="0"/>
              <a:t>memory addresses. </a:t>
            </a:r>
          </a:p>
          <a:p>
            <a:r>
              <a:rPr lang="en-US" dirty="0" smtClean="0"/>
              <a:t>Set </a:t>
            </a:r>
            <a:r>
              <a:rPr lang="en-US" dirty="0"/>
              <a:t>counter values of more than 256</a:t>
            </a:r>
          </a:p>
          <a:p>
            <a:r>
              <a:rPr lang="en-US" dirty="0" smtClean="0"/>
              <a:t>Since </a:t>
            </a:r>
            <a:r>
              <a:rPr lang="en-US" dirty="0"/>
              <a:t>registers and memory accesses </a:t>
            </a:r>
            <a:r>
              <a:rPr lang="en-US" dirty="0" smtClean="0"/>
              <a:t>are in </a:t>
            </a:r>
            <a:r>
              <a:rPr lang="en-US" dirty="0"/>
              <a:t>8-bit chunks, the misuse of </a:t>
            </a:r>
            <a:r>
              <a:rPr lang="en-US" dirty="0" err="1"/>
              <a:t>int</a:t>
            </a:r>
            <a:r>
              <a:rPr lang="en-US" dirty="0"/>
              <a:t> </a:t>
            </a:r>
            <a:r>
              <a:rPr lang="en-US" dirty="0" smtClean="0"/>
              <a:t>variables will </a:t>
            </a:r>
            <a:r>
              <a:rPr lang="en-US" dirty="0"/>
              <a:t>result in a larger hex </a:t>
            </a:r>
            <a:r>
              <a:rPr lang="en-US" dirty="0" smtClean="0"/>
              <a:t>file</a:t>
            </a:r>
          </a:p>
          <a:p>
            <a:r>
              <a:rPr lang="en-US" dirty="0">
                <a:solidFill>
                  <a:srgbClr val="FF0000"/>
                </a:solidFill>
              </a:rPr>
              <a:t>Signed </a:t>
            </a:r>
            <a:r>
              <a:rPr lang="en-US" dirty="0" err="1">
                <a:solidFill>
                  <a:srgbClr val="FF0000"/>
                </a:solidFill>
              </a:rPr>
              <a:t>int</a:t>
            </a:r>
            <a:r>
              <a:rPr lang="en-US" dirty="0">
                <a:solidFill>
                  <a:srgbClr val="FF0000"/>
                </a:solidFill>
              </a:rPr>
              <a:t> </a:t>
            </a:r>
            <a:r>
              <a:rPr lang="en-US" dirty="0"/>
              <a:t>is a 16-bit data </a:t>
            </a:r>
            <a:r>
              <a:rPr lang="en-US" dirty="0" smtClean="0"/>
              <a:t>type: Use </a:t>
            </a:r>
            <a:r>
              <a:rPr lang="en-US" dirty="0"/>
              <a:t>the MSB D15 to represent – or </a:t>
            </a:r>
            <a:r>
              <a:rPr lang="en-US" dirty="0" smtClean="0"/>
              <a:t>+</a:t>
            </a:r>
          </a:p>
          <a:p>
            <a:r>
              <a:rPr lang="en-US" dirty="0" smtClean="0"/>
              <a:t> </a:t>
            </a:r>
            <a:r>
              <a:rPr lang="en-US" dirty="0"/>
              <a:t>We have 15 bits for the magnitude of </a:t>
            </a:r>
            <a:r>
              <a:rPr lang="en-US" dirty="0" smtClean="0"/>
              <a:t>the number </a:t>
            </a:r>
            <a:r>
              <a:rPr lang="en-US" dirty="0"/>
              <a:t>from –32768 to +32767</a:t>
            </a:r>
          </a:p>
        </p:txBody>
      </p:sp>
    </p:spTree>
    <p:extLst>
      <p:ext uri="{BB962C8B-B14F-4D97-AF65-F5344CB8AC3E}">
        <p14:creationId xmlns:p14="http://schemas.microsoft.com/office/powerpoint/2010/main" val="330630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3524</Words>
  <Application>Microsoft Office PowerPoint</Application>
  <PresentationFormat>Widescreen</PresentationFormat>
  <Paragraphs>333</Paragraphs>
  <Slides>62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62</vt:i4>
      </vt:variant>
    </vt:vector>
  </HeadingPairs>
  <TitlesOfParts>
    <vt:vector size="74" baseType="lpstr">
      <vt:lpstr>宋体</vt:lpstr>
      <vt:lpstr>Arial</vt:lpstr>
      <vt:lpstr>Calibri</vt:lpstr>
      <vt:lpstr>Calibri Light</vt:lpstr>
      <vt:lpstr>Courier New</vt:lpstr>
      <vt:lpstr>Source Sans Pro</vt:lpstr>
      <vt:lpstr>Tahoma</vt:lpstr>
      <vt:lpstr>Times New Roman</vt:lpstr>
      <vt:lpstr>Wingdings</vt:lpstr>
      <vt:lpstr>Office Theme</vt:lpstr>
      <vt:lpstr>3_~Blue Pearl Basic</vt:lpstr>
      <vt:lpstr>Office 主题</vt:lpstr>
      <vt:lpstr>Embedded ‘C’ Programming 8051 MC Interfacing</vt:lpstr>
      <vt:lpstr>Embedded ‘C’ Programming</vt:lpstr>
      <vt:lpstr>PowerPoint Presentation</vt:lpstr>
      <vt:lpstr>PowerPoint Presentation</vt:lpstr>
      <vt:lpstr>Examples</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LED INTERFACE</vt:lpstr>
      <vt:lpstr>Interfacing Example (LED Interfacing))</vt:lpstr>
      <vt:lpstr>PowerPoint Presentation</vt:lpstr>
      <vt:lpstr>PowerPoint Presentation</vt:lpstr>
      <vt:lpstr>PowerPoint Presentation</vt:lpstr>
      <vt:lpstr>Program for LED Interfacing</vt:lpstr>
      <vt:lpstr>7 Segment Display</vt:lpstr>
      <vt:lpstr>7 Segment Interfacing</vt:lpstr>
      <vt:lpstr>COMMON ANODE MODE</vt:lpstr>
      <vt:lpstr>PowerPoint Presentation</vt:lpstr>
      <vt:lpstr>COMMON ANODE MODE</vt:lpstr>
      <vt:lpstr>LCD Interfacing</vt:lpstr>
      <vt:lpstr>PowerPoint Presentation</vt:lpstr>
      <vt:lpstr>PowerPoint Presentation</vt:lpstr>
      <vt:lpstr>PIN DIVISION</vt:lpstr>
      <vt:lpstr>VEE PIN</vt:lpstr>
      <vt:lpstr>DATA REGISTER &amp; COMMAND REGISTER</vt:lpstr>
      <vt:lpstr>PowerPoint Presentation</vt:lpstr>
      <vt:lpstr>LCD Command Codes</vt:lpstr>
      <vt:lpstr>PowerPoint Presentation</vt:lpstr>
      <vt:lpstr>PowerPoint Presentation</vt:lpstr>
      <vt:lpstr>PowerPoint Presentation</vt:lpstr>
      <vt:lpstr>LCD Interfacing</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x 4 Matrix</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 Programming</dc:title>
  <dc:creator>Neeraj Kumar Sharma</dc:creator>
  <cp:lastModifiedBy>Monika Yadav</cp:lastModifiedBy>
  <cp:revision>70</cp:revision>
  <dcterms:created xsi:type="dcterms:W3CDTF">2020-04-12T14:59:37Z</dcterms:created>
  <dcterms:modified xsi:type="dcterms:W3CDTF">2021-12-07T05:39:21Z</dcterms:modified>
</cp:coreProperties>
</file>