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9748EB-9C09-47EF-8951-8A43A9EF80A8}"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419097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9748EB-9C09-47EF-8951-8A43A9EF80A8}"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1067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9748EB-9C09-47EF-8951-8A43A9EF80A8}"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202099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9748EB-9C09-47EF-8951-8A43A9EF80A8}"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154784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9748EB-9C09-47EF-8951-8A43A9EF80A8}"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199779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9748EB-9C09-47EF-8951-8A43A9EF80A8}"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329503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9748EB-9C09-47EF-8951-8A43A9EF80A8}" type="datetimeFigureOut">
              <a:rPr lang="en-IN" smtClean="0"/>
              <a:t>09-11-2020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166731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9748EB-9C09-47EF-8951-8A43A9EF80A8}" type="datetimeFigureOut">
              <a:rPr lang="en-IN" smtClean="0"/>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21526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748EB-9C09-47EF-8951-8A43A9EF80A8}" type="datetimeFigureOut">
              <a:rPr lang="en-IN" smtClean="0"/>
              <a:t>09-11-2020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392008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9748EB-9C09-47EF-8951-8A43A9EF80A8}"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314483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9748EB-9C09-47EF-8951-8A43A9EF80A8}"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46E56-DB42-4025-BC6A-DE9AD64470F2}" type="slidenum">
              <a:rPr lang="en-IN" smtClean="0"/>
              <a:t>‹#›</a:t>
            </a:fld>
            <a:endParaRPr lang="en-IN"/>
          </a:p>
        </p:txBody>
      </p:sp>
    </p:spTree>
    <p:extLst>
      <p:ext uri="{BB962C8B-B14F-4D97-AF65-F5344CB8AC3E}">
        <p14:creationId xmlns:p14="http://schemas.microsoft.com/office/powerpoint/2010/main" val="204881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748EB-9C09-47EF-8951-8A43A9EF80A8}" type="datetimeFigureOut">
              <a:rPr lang="en-IN" smtClean="0"/>
              <a:t>09-11-2020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46E56-DB42-4025-BC6A-DE9AD64470F2}" type="slidenum">
              <a:rPr lang="en-IN" smtClean="0"/>
              <a:t>‹#›</a:t>
            </a:fld>
            <a:endParaRPr lang="en-IN"/>
          </a:p>
        </p:txBody>
      </p:sp>
    </p:spTree>
    <p:extLst>
      <p:ext uri="{BB962C8B-B14F-4D97-AF65-F5344CB8AC3E}">
        <p14:creationId xmlns:p14="http://schemas.microsoft.com/office/powerpoint/2010/main" val="114146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lprocus.com/wp-content/uploads/2014/09/41.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8051 Programming</a:t>
            </a:r>
            <a:endParaRPr lang="en-US" b="1" dirty="0"/>
          </a:p>
        </p:txBody>
      </p:sp>
    </p:spTree>
    <p:extLst>
      <p:ext uri="{BB962C8B-B14F-4D97-AF65-F5344CB8AC3E}">
        <p14:creationId xmlns:p14="http://schemas.microsoft.com/office/powerpoint/2010/main" val="3472655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22648" t="16439" r="22841" b="11616"/>
          <a:stretch/>
        </p:blipFill>
        <p:spPr>
          <a:xfrm>
            <a:off x="391886" y="274638"/>
            <a:ext cx="11338560" cy="6256791"/>
          </a:xfrm>
          <a:prstGeom prst="rect">
            <a:avLst/>
          </a:prstGeom>
        </p:spPr>
      </p:pic>
    </p:spTree>
    <p:extLst>
      <p:ext uri="{BB962C8B-B14F-4D97-AF65-F5344CB8AC3E}">
        <p14:creationId xmlns:p14="http://schemas.microsoft.com/office/powerpoint/2010/main" val="2325856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21067" t="25714" r="21419" b="16956"/>
          <a:stretch/>
        </p:blipFill>
        <p:spPr>
          <a:xfrm>
            <a:off x="391886" y="274637"/>
            <a:ext cx="11403874" cy="6113099"/>
          </a:xfrm>
          <a:prstGeom prst="rect">
            <a:avLst/>
          </a:prstGeom>
        </p:spPr>
      </p:pic>
    </p:spTree>
    <p:extLst>
      <p:ext uri="{BB962C8B-B14F-4D97-AF65-F5344CB8AC3E}">
        <p14:creationId xmlns:p14="http://schemas.microsoft.com/office/powerpoint/2010/main" val="2658743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9334"/>
            <a:ext cx="8761412" cy="498475"/>
          </a:xfrm>
        </p:spPr>
        <p:txBody>
          <a:bodyPr>
            <a:normAutofit fontScale="90000"/>
          </a:bodyPr>
          <a:lstStyle/>
          <a:p>
            <a:r>
              <a:rPr lang="en-US" dirty="0" smtClean="0">
                <a:solidFill>
                  <a:schemeClr val="tx1"/>
                </a:solidFill>
              </a:rPr>
              <a:t>Assembly Programming Format</a:t>
            </a:r>
            <a:endParaRPr lang="en-US" dirty="0">
              <a:solidFill>
                <a:schemeClr val="tx1"/>
              </a:solidFill>
            </a:endParaRPr>
          </a:p>
        </p:txBody>
      </p:sp>
      <p:sp>
        <p:nvSpPr>
          <p:cNvPr id="3" name="Content Placeholder 2"/>
          <p:cNvSpPr>
            <a:spLocks noGrp="1"/>
          </p:cNvSpPr>
          <p:nvPr>
            <p:ph idx="1"/>
          </p:nvPr>
        </p:nvSpPr>
        <p:spPr>
          <a:xfrm>
            <a:off x="1905000" y="479142"/>
            <a:ext cx="8305800" cy="5540659"/>
          </a:xfrm>
        </p:spPr>
        <p:txBody>
          <a:bodyPr/>
          <a:lstStyle/>
          <a:p>
            <a:r>
              <a:rPr lang="en-US" dirty="0"/>
              <a:t>An Assembly language </a:t>
            </a:r>
            <a:r>
              <a:rPr lang="en-US" dirty="0" smtClean="0"/>
              <a:t>instruction consists </a:t>
            </a:r>
            <a:r>
              <a:rPr lang="en-US" dirty="0"/>
              <a:t>of four fields:</a:t>
            </a:r>
          </a:p>
        </p:txBody>
      </p:sp>
      <p:pic>
        <p:nvPicPr>
          <p:cNvPr id="4" name="Picture 3"/>
          <p:cNvPicPr>
            <a:picLocks noChangeAspect="1"/>
          </p:cNvPicPr>
          <p:nvPr/>
        </p:nvPicPr>
        <p:blipFill>
          <a:blip r:embed="rId2"/>
          <a:stretch>
            <a:fillRect/>
          </a:stretch>
        </p:blipFill>
        <p:spPr>
          <a:xfrm>
            <a:off x="3047206" y="1007187"/>
            <a:ext cx="5715000" cy="1038225"/>
          </a:xfrm>
          <a:prstGeom prst="rect">
            <a:avLst/>
          </a:prstGeom>
        </p:spPr>
      </p:pic>
      <p:pic>
        <p:nvPicPr>
          <p:cNvPr id="5" name="Picture 4"/>
          <p:cNvPicPr>
            <a:picLocks noChangeAspect="1"/>
          </p:cNvPicPr>
          <p:nvPr/>
        </p:nvPicPr>
        <p:blipFill>
          <a:blip r:embed="rId3"/>
          <a:stretch>
            <a:fillRect/>
          </a:stretch>
        </p:blipFill>
        <p:spPr>
          <a:xfrm>
            <a:off x="2057401" y="1991626"/>
            <a:ext cx="8228011" cy="4409174"/>
          </a:xfrm>
          <a:prstGeom prst="rect">
            <a:avLst/>
          </a:prstGeom>
        </p:spPr>
      </p:pic>
    </p:spTree>
    <p:extLst>
      <p:ext uri="{BB962C8B-B14F-4D97-AF65-F5344CB8AC3E}">
        <p14:creationId xmlns:p14="http://schemas.microsoft.com/office/powerpoint/2010/main" val="36588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913" y="286604"/>
            <a:ext cx="8946794" cy="498475"/>
          </a:xfrm>
        </p:spPr>
        <p:txBody>
          <a:bodyPr>
            <a:normAutofit fontScale="90000"/>
          </a:bodyPr>
          <a:lstStyle/>
          <a:p>
            <a:r>
              <a:rPr lang="en-US" dirty="0" smtClean="0">
                <a:solidFill>
                  <a:schemeClr val="tx1"/>
                </a:solidFill>
              </a:rPr>
              <a:t>Flow to Run Code with Development Tools</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3164006" y="1100920"/>
            <a:ext cx="4648200" cy="5638800"/>
          </a:xfrm>
          <a:prstGeom prst="rect">
            <a:avLst/>
          </a:prstGeom>
        </p:spPr>
      </p:pic>
    </p:spTree>
    <p:extLst>
      <p:ext uri="{BB962C8B-B14F-4D97-AF65-F5344CB8AC3E}">
        <p14:creationId xmlns:p14="http://schemas.microsoft.com/office/powerpoint/2010/main" val="3027241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8173" y="685802"/>
            <a:ext cx="10467833" cy="5333999"/>
          </a:xfrm>
        </p:spPr>
        <p:txBody>
          <a:bodyPr>
            <a:normAutofit fontScale="92500" lnSpcReduction="10000"/>
          </a:bodyPr>
          <a:lstStyle/>
          <a:p>
            <a:r>
              <a:rPr lang="en-US" dirty="0"/>
              <a:t>The step of Assembly </a:t>
            </a:r>
            <a:r>
              <a:rPr lang="en-US" dirty="0" smtClean="0"/>
              <a:t>language are </a:t>
            </a:r>
            <a:r>
              <a:rPr lang="en-US" dirty="0"/>
              <a:t>outlines as follows:</a:t>
            </a:r>
          </a:p>
          <a:p>
            <a:pPr marL="0" indent="0">
              <a:buNone/>
            </a:pPr>
            <a:r>
              <a:rPr lang="en-US" b="1" dirty="0" smtClean="0"/>
              <a:t>Editor: </a:t>
            </a:r>
            <a:r>
              <a:rPr lang="en-US" dirty="0" smtClean="0"/>
              <a:t>First </a:t>
            </a:r>
            <a:r>
              <a:rPr lang="en-US" dirty="0"/>
              <a:t>we use an editor to type a </a:t>
            </a:r>
            <a:r>
              <a:rPr lang="en-US" dirty="0" smtClean="0"/>
              <a:t>program, many </a:t>
            </a:r>
            <a:r>
              <a:rPr lang="en-US" dirty="0"/>
              <a:t>excellent editors or </a:t>
            </a:r>
            <a:r>
              <a:rPr lang="en-US" dirty="0" smtClean="0"/>
              <a:t>word processors </a:t>
            </a:r>
            <a:r>
              <a:rPr lang="en-US" dirty="0"/>
              <a:t>are available that can be </a:t>
            </a:r>
            <a:r>
              <a:rPr lang="en-US" dirty="0" smtClean="0"/>
              <a:t>used to create </a:t>
            </a:r>
            <a:r>
              <a:rPr lang="en-US" dirty="0"/>
              <a:t>and/or edit the </a:t>
            </a:r>
            <a:r>
              <a:rPr lang="en-US" dirty="0" smtClean="0"/>
              <a:t>program Notice </a:t>
            </a:r>
            <a:r>
              <a:rPr lang="en-US" dirty="0"/>
              <a:t>that the editor must be able to </a:t>
            </a:r>
            <a:r>
              <a:rPr lang="en-US" dirty="0" smtClean="0"/>
              <a:t>produce an </a:t>
            </a:r>
            <a:r>
              <a:rPr lang="en-US" dirty="0"/>
              <a:t>ASCII file</a:t>
            </a:r>
          </a:p>
          <a:p>
            <a:r>
              <a:rPr lang="en-US" dirty="0" smtClean="0"/>
              <a:t>For </a:t>
            </a:r>
            <a:r>
              <a:rPr lang="en-US" dirty="0"/>
              <a:t>many assemblers, the file names </a:t>
            </a:r>
            <a:r>
              <a:rPr lang="en-US" dirty="0" smtClean="0"/>
              <a:t>follow the </a:t>
            </a:r>
            <a:r>
              <a:rPr lang="en-US" dirty="0"/>
              <a:t>usual DOS conventions, but the source </a:t>
            </a:r>
            <a:r>
              <a:rPr lang="en-US" dirty="0" smtClean="0"/>
              <a:t>file has </a:t>
            </a:r>
            <a:r>
              <a:rPr lang="en-US" dirty="0"/>
              <a:t>the extension </a:t>
            </a:r>
            <a:r>
              <a:rPr lang="en-US" b="1" dirty="0"/>
              <a:t>“</a:t>
            </a:r>
            <a:r>
              <a:rPr lang="en-US" b="1" dirty="0" err="1"/>
              <a:t>asm</a:t>
            </a:r>
            <a:r>
              <a:rPr lang="en-US" b="1" dirty="0"/>
              <a:t>“ or “</a:t>
            </a:r>
            <a:r>
              <a:rPr lang="en-US" b="1" dirty="0" err="1"/>
              <a:t>src</a:t>
            </a:r>
            <a:r>
              <a:rPr lang="en-US" b="1" dirty="0"/>
              <a:t>”, </a:t>
            </a:r>
            <a:r>
              <a:rPr lang="en-US" dirty="0" smtClean="0"/>
              <a:t>depending on </a:t>
            </a:r>
            <a:r>
              <a:rPr lang="en-US" dirty="0"/>
              <a:t>which assembly you are </a:t>
            </a:r>
            <a:r>
              <a:rPr lang="en-US" dirty="0" smtClean="0"/>
              <a:t>using</a:t>
            </a:r>
          </a:p>
          <a:p>
            <a:pPr marL="0" indent="0">
              <a:buNone/>
            </a:pPr>
            <a:r>
              <a:rPr lang="en-US" b="1" dirty="0" smtClean="0"/>
              <a:t>Assembler: </a:t>
            </a:r>
            <a:r>
              <a:rPr lang="en-US" dirty="0"/>
              <a:t>The </a:t>
            </a:r>
            <a:r>
              <a:rPr lang="en-US" b="1" dirty="0"/>
              <a:t>“</a:t>
            </a:r>
            <a:r>
              <a:rPr lang="en-US" b="1" dirty="0" err="1"/>
              <a:t>asm</a:t>
            </a:r>
            <a:r>
              <a:rPr lang="en-US" b="1" dirty="0"/>
              <a:t>” </a:t>
            </a:r>
            <a:r>
              <a:rPr lang="en-US" dirty="0"/>
              <a:t>source file containing </a:t>
            </a:r>
            <a:r>
              <a:rPr lang="en-US" dirty="0" smtClean="0"/>
              <a:t>the program </a:t>
            </a:r>
            <a:r>
              <a:rPr lang="en-US" dirty="0"/>
              <a:t>code created in step 1 is fed to</a:t>
            </a:r>
          </a:p>
          <a:p>
            <a:r>
              <a:rPr lang="en-US" dirty="0"/>
              <a:t>an 8051 </a:t>
            </a:r>
            <a:r>
              <a:rPr lang="en-US" dirty="0" smtClean="0"/>
              <a:t>assembler :The </a:t>
            </a:r>
            <a:r>
              <a:rPr lang="en-US" dirty="0"/>
              <a:t>assembler converts the instructions </a:t>
            </a:r>
            <a:r>
              <a:rPr lang="en-US" dirty="0" smtClean="0"/>
              <a:t>into machine </a:t>
            </a:r>
            <a:r>
              <a:rPr lang="en-US" dirty="0"/>
              <a:t>code</a:t>
            </a:r>
          </a:p>
          <a:p>
            <a:r>
              <a:rPr lang="en-US" dirty="0" smtClean="0"/>
              <a:t>The </a:t>
            </a:r>
            <a:r>
              <a:rPr lang="en-US" dirty="0"/>
              <a:t>assembler will produce an object file </a:t>
            </a:r>
            <a:r>
              <a:rPr lang="en-US" dirty="0" smtClean="0"/>
              <a:t>and a </a:t>
            </a:r>
            <a:r>
              <a:rPr lang="en-US" dirty="0"/>
              <a:t>list file</a:t>
            </a:r>
          </a:p>
          <a:p>
            <a:r>
              <a:rPr lang="en-US" dirty="0" smtClean="0"/>
              <a:t>The </a:t>
            </a:r>
            <a:r>
              <a:rPr lang="en-US" dirty="0"/>
              <a:t>extension for the object file is </a:t>
            </a:r>
            <a:r>
              <a:rPr lang="en-US" b="1" dirty="0"/>
              <a:t>“</a:t>
            </a:r>
            <a:r>
              <a:rPr lang="en-US" b="1" dirty="0" err="1"/>
              <a:t>obj</a:t>
            </a:r>
            <a:r>
              <a:rPr lang="en-US" b="1" dirty="0"/>
              <a:t>” </a:t>
            </a:r>
            <a:r>
              <a:rPr lang="en-US" dirty="0" smtClean="0"/>
              <a:t>while the </a:t>
            </a:r>
            <a:r>
              <a:rPr lang="en-US" dirty="0"/>
              <a:t>extension for the list file is </a:t>
            </a:r>
            <a:r>
              <a:rPr lang="en-US" b="1" dirty="0"/>
              <a:t>“</a:t>
            </a:r>
            <a:r>
              <a:rPr lang="en-US" b="1" dirty="0" err="1"/>
              <a:t>lst</a:t>
            </a:r>
            <a:r>
              <a:rPr lang="en-US" b="1" dirty="0"/>
              <a:t>”</a:t>
            </a:r>
          </a:p>
        </p:txBody>
      </p:sp>
    </p:spTree>
    <p:extLst>
      <p:ext uri="{BB962C8B-B14F-4D97-AF65-F5344CB8AC3E}">
        <p14:creationId xmlns:p14="http://schemas.microsoft.com/office/powerpoint/2010/main" val="3797297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230" y="838200"/>
            <a:ext cx="9630770" cy="5181600"/>
          </a:xfrm>
        </p:spPr>
        <p:txBody>
          <a:bodyPr>
            <a:normAutofit fontScale="92500" lnSpcReduction="10000"/>
          </a:bodyPr>
          <a:lstStyle/>
          <a:p>
            <a:pPr marL="0" indent="0">
              <a:buNone/>
            </a:pPr>
            <a:r>
              <a:rPr lang="en-US" b="1" dirty="0" smtClean="0"/>
              <a:t>Linker and Loader : </a:t>
            </a:r>
            <a:r>
              <a:rPr lang="en-US" dirty="0"/>
              <a:t>Assembler require a third step </a:t>
            </a:r>
            <a:r>
              <a:rPr lang="en-US" dirty="0" smtClean="0"/>
              <a:t>called linking</a:t>
            </a:r>
            <a:endParaRPr lang="en-US" dirty="0"/>
          </a:p>
          <a:p>
            <a:r>
              <a:rPr lang="en-US" dirty="0" smtClean="0"/>
              <a:t>The </a:t>
            </a:r>
            <a:r>
              <a:rPr lang="en-US" dirty="0"/>
              <a:t>linker program takes one or more </a:t>
            </a:r>
            <a:r>
              <a:rPr lang="en-US" dirty="0" smtClean="0"/>
              <a:t>object code </a:t>
            </a:r>
            <a:r>
              <a:rPr lang="en-US" dirty="0"/>
              <a:t>files and produce an absolute object </a:t>
            </a:r>
            <a:r>
              <a:rPr lang="en-US" dirty="0" smtClean="0"/>
              <a:t>file with </a:t>
            </a:r>
            <a:r>
              <a:rPr lang="en-US" dirty="0"/>
              <a:t>the extension “abs”</a:t>
            </a:r>
          </a:p>
          <a:p>
            <a:r>
              <a:rPr lang="en-US" dirty="0" smtClean="0"/>
              <a:t>This </a:t>
            </a:r>
            <a:r>
              <a:rPr lang="en-US" b="1" dirty="0"/>
              <a:t>abs</a:t>
            </a:r>
            <a:r>
              <a:rPr lang="en-US" dirty="0"/>
              <a:t> file is used by 8051 trainers </a:t>
            </a:r>
            <a:r>
              <a:rPr lang="en-US" dirty="0" smtClean="0"/>
              <a:t>that have </a:t>
            </a:r>
            <a:r>
              <a:rPr lang="en-US" dirty="0"/>
              <a:t>a monitor </a:t>
            </a:r>
            <a:r>
              <a:rPr lang="en-US" dirty="0" smtClean="0"/>
              <a:t>program</a:t>
            </a:r>
          </a:p>
          <a:p>
            <a:endParaRPr lang="en-US" dirty="0"/>
          </a:p>
          <a:p>
            <a:pPr marL="0" indent="0">
              <a:buNone/>
            </a:pPr>
            <a:r>
              <a:rPr lang="en-US" b="1" dirty="0" smtClean="0"/>
              <a:t>Object to Hex Converter (OH) : </a:t>
            </a:r>
            <a:r>
              <a:rPr lang="en-US" dirty="0"/>
              <a:t>Next the </a:t>
            </a:r>
            <a:r>
              <a:rPr lang="en-US" b="1" dirty="0"/>
              <a:t>“abs” </a:t>
            </a:r>
            <a:r>
              <a:rPr lang="en-US" dirty="0"/>
              <a:t>file is fed into a program</a:t>
            </a:r>
          </a:p>
          <a:p>
            <a:pPr marL="0" indent="0">
              <a:buNone/>
            </a:pPr>
            <a:r>
              <a:rPr lang="en-US" dirty="0"/>
              <a:t>called “OH” (object to hex </a:t>
            </a:r>
            <a:r>
              <a:rPr lang="en-US" dirty="0" smtClean="0"/>
              <a:t>converter) which </a:t>
            </a:r>
            <a:r>
              <a:rPr lang="en-US" dirty="0"/>
              <a:t>creates a file with extension </a:t>
            </a:r>
            <a:r>
              <a:rPr lang="en-US" b="1" dirty="0"/>
              <a:t>“</a:t>
            </a:r>
            <a:r>
              <a:rPr lang="en-US" b="1" dirty="0" smtClean="0"/>
              <a:t>hex” </a:t>
            </a:r>
            <a:r>
              <a:rPr lang="en-US" dirty="0" smtClean="0"/>
              <a:t>that </a:t>
            </a:r>
            <a:r>
              <a:rPr lang="en-US" dirty="0"/>
              <a:t>is ready to burn into ROM</a:t>
            </a:r>
          </a:p>
          <a:p>
            <a:r>
              <a:rPr lang="en-US" dirty="0" smtClean="0"/>
              <a:t>This </a:t>
            </a:r>
            <a:r>
              <a:rPr lang="en-US" dirty="0"/>
              <a:t>program comes with all 8051 </a:t>
            </a:r>
            <a:r>
              <a:rPr lang="en-US" dirty="0" smtClean="0"/>
              <a:t>assemblers </a:t>
            </a:r>
          </a:p>
          <a:p>
            <a:r>
              <a:rPr lang="en-US" dirty="0" smtClean="0"/>
              <a:t>Recent </a:t>
            </a:r>
            <a:r>
              <a:rPr lang="en-US" dirty="0"/>
              <a:t>Windows-based assemblers </a:t>
            </a:r>
            <a:r>
              <a:rPr lang="en-US" dirty="0" smtClean="0"/>
              <a:t>combine step </a:t>
            </a:r>
            <a:r>
              <a:rPr lang="en-US" dirty="0"/>
              <a:t>2 through 4 into one step</a:t>
            </a:r>
          </a:p>
        </p:txBody>
      </p:sp>
    </p:spTree>
    <p:extLst>
      <p:ext uri="{BB962C8B-B14F-4D97-AF65-F5344CB8AC3E}">
        <p14:creationId xmlns:p14="http://schemas.microsoft.com/office/powerpoint/2010/main" val="2298847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504" y="1"/>
            <a:ext cx="8761412" cy="498475"/>
          </a:xfrm>
        </p:spPr>
        <p:txBody>
          <a:bodyPr>
            <a:normAutofit fontScale="90000"/>
          </a:bodyPr>
          <a:lstStyle/>
          <a:p>
            <a:pPr algn="ctr"/>
            <a:r>
              <a:rPr lang="en-US" dirty="0" smtClean="0">
                <a:solidFill>
                  <a:schemeClr val="tx1"/>
                </a:solidFill>
              </a:rPr>
              <a:t/>
            </a:r>
            <a:br>
              <a:rPr lang="en-US" dirty="0" smtClean="0">
                <a:solidFill>
                  <a:schemeClr val="tx1"/>
                </a:solidFill>
              </a:rPr>
            </a:br>
            <a:r>
              <a:rPr lang="en-US" dirty="0" smtClean="0">
                <a:solidFill>
                  <a:schemeClr val="tx1"/>
                </a:solidFill>
              </a:rPr>
              <a:t>Programming </a:t>
            </a:r>
            <a:r>
              <a:rPr lang="en-US" dirty="0" smtClean="0">
                <a:solidFill>
                  <a:schemeClr val="tx1"/>
                </a:solidFill>
              </a:rPr>
              <a:t>Language</a:t>
            </a:r>
            <a:endParaRPr lang="en-US" dirty="0">
              <a:solidFill>
                <a:schemeClr val="tx1"/>
              </a:solidFill>
            </a:endParaRPr>
          </a:p>
        </p:txBody>
      </p:sp>
      <p:sp>
        <p:nvSpPr>
          <p:cNvPr id="3" name="Content Placeholder 2"/>
          <p:cNvSpPr>
            <a:spLocks noGrp="1"/>
          </p:cNvSpPr>
          <p:nvPr>
            <p:ph idx="1"/>
          </p:nvPr>
        </p:nvSpPr>
        <p:spPr>
          <a:xfrm>
            <a:off x="887104" y="880613"/>
            <a:ext cx="10426890" cy="5521325"/>
          </a:xfrm>
        </p:spPr>
        <p:txBody>
          <a:bodyPr>
            <a:normAutofit fontScale="92500" lnSpcReduction="10000"/>
          </a:bodyPr>
          <a:lstStyle/>
          <a:p>
            <a:pPr marL="0" indent="0">
              <a:buNone/>
            </a:pPr>
            <a:r>
              <a:rPr lang="en-US" dirty="0" smtClean="0"/>
              <a:t>High Level Programming – Application Oriented such as C, C++, C#, Java </a:t>
            </a:r>
            <a:r>
              <a:rPr lang="en-US" dirty="0" err="1" smtClean="0"/>
              <a:t>etc</a:t>
            </a:r>
            <a:endParaRPr lang="en-US" dirty="0" smtClean="0"/>
          </a:p>
          <a:p>
            <a:pPr marL="0" indent="0">
              <a:buNone/>
            </a:pPr>
            <a:endParaRPr lang="en-US" dirty="0"/>
          </a:p>
          <a:p>
            <a:pPr marL="0" indent="0">
              <a:buNone/>
            </a:pPr>
            <a:r>
              <a:rPr lang="en-US" dirty="0" smtClean="0"/>
              <a:t>Low Level programming: Assembly Programming</a:t>
            </a:r>
          </a:p>
          <a:p>
            <a:pPr marL="0" indent="0">
              <a:buNone/>
            </a:pPr>
            <a:endParaRPr lang="en-US" dirty="0"/>
          </a:p>
          <a:p>
            <a:r>
              <a:rPr lang="en-US" dirty="0" smtClean="0"/>
              <a:t>In </a:t>
            </a:r>
            <a:r>
              <a:rPr lang="en-US" dirty="0"/>
              <a:t>the early days of the </a:t>
            </a:r>
            <a:r>
              <a:rPr lang="en-US" dirty="0" smtClean="0"/>
              <a:t>computer, programmers </a:t>
            </a:r>
            <a:r>
              <a:rPr lang="en-US" dirty="0"/>
              <a:t>coded in machine </a:t>
            </a:r>
            <a:r>
              <a:rPr lang="en-US" dirty="0" smtClean="0"/>
              <a:t>language, consisting </a:t>
            </a:r>
            <a:r>
              <a:rPr lang="en-US" dirty="0"/>
              <a:t>of 0s and 1s</a:t>
            </a:r>
          </a:p>
          <a:p>
            <a:r>
              <a:rPr lang="en-US" dirty="0" smtClean="0"/>
              <a:t>Tedious</a:t>
            </a:r>
            <a:r>
              <a:rPr lang="en-US" dirty="0"/>
              <a:t>, slow and prone to error</a:t>
            </a:r>
          </a:p>
          <a:p>
            <a:r>
              <a:rPr lang="en-US" dirty="0" smtClean="0"/>
              <a:t>Assembly </a:t>
            </a:r>
            <a:r>
              <a:rPr lang="en-US" dirty="0"/>
              <a:t>languages, which </a:t>
            </a:r>
            <a:r>
              <a:rPr lang="en-US" dirty="0" smtClean="0"/>
              <a:t>provided mnemonics </a:t>
            </a:r>
            <a:r>
              <a:rPr lang="en-US" dirty="0"/>
              <a:t>for the machine code </a:t>
            </a:r>
            <a:r>
              <a:rPr lang="en-US" dirty="0" smtClean="0"/>
              <a:t>instructions, plus </a:t>
            </a:r>
            <a:r>
              <a:rPr lang="en-US" dirty="0"/>
              <a:t>other features, were developed</a:t>
            </a:r>
          </a:p>
          <a:p>
            <a:r>
              <a:rPr lang="en-US" dirty="0" smtClean="0"/>
              <a:t>An </a:t>
            </a:r>
            <a:r>
              <a:rPr lang="en-US" dirty="0"/>
              <a:t>Assembly language program consist of a </a:t>
            </a:r>
            <a:r>
              <a:rPr lang="en-US" dirty="0" smtClean="0"/>
              <a:t>series of </a:t>
            </a:r>
            <a:r>
              <a:rPr lang="en-US" dirty="0"/>
              <a:t>lines of Assembly language instructions</a:t>
            </a:r>
          </a:p>
          <a:p>
            <a:r>
              <a:rPr lang="en-US" b="1" dirty="0" smtClean="0"/>
              <a:t>Assembly </a:t>
            </a:r>
            <a:r>
              <a:rPr lang="en-US" b="1" dirty="0"/>
              <a:t>language is referred to as a </a:t>
            </a:r>
            <a:r>
              <a:rPr lang="en-US" b="1" dirty="0" smtClean="0"/>
              <a:t>low level</a:t>
            </a:r>
            <a:r>
              <a:rPr lang="en-US" b="1" dirty="0"/>
              <a:t> </a:t>
            </a:r>
            <a:r>
              <a:rPr lang="en-US" b="1" dirty="0" smtClean="0"/>
              <a:t>language</a:t>
            </a:r>
            <a:endParaRPr lang="en-US" b="1" dirty="0"/>
          </a:p>
          <a:p>
            <a:r>
              <a:rPr lang="en-US" dirty="0" smtClean="0"/>
              <a:t>It </a:t>
            </a:r>
            <a:r>
              <a:rPr lang="en-US" dirty="0"/>
              <a:t>deals directly with the internal structure of </a:t>
            </a:r>
            <a:r>
              <a:rPr lang="en-US" dirty="0" smtClean="0"/>
              <a:t>the CPU</a:t>
            </a:r>
            <a:endParaRPr lang="en-US" dirty="0"/>
          </a:p>
        </p:txBody>
      </p:sp>
    </p:spTree>
    <p:extLst>
      <p:ext uri="{BB962C8B-B14F-4D97-AF65-F5344CB8AC3E}">
        <p14:creationId xmlns:p14="http://schemas.microsoft.com/office/powerpoint/2010/main" val="3552931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8761412" cy="498475"/>
          </a:xfrm>
        </p:spPr>
        <p:txBody>
          <a:bodyPr>
            <a:normAutofit fontScale="90000"/>
          </a:bodyPr>
          <a:lstStyle/>
          <a:p>
            <a:r>
              <a:rPr lang="en-US" dirty="0" smtClean="0">
                <a:solidFill>
                  <a:schemeClr val="tx1"/>
                </a:solidFill>
              </a:rPr>
              <a:t>Compiler and Assembler</a:t>
            </a:r>
            <a:endParaRPr lang="en-US" dirty="0">
              <a:solidFill>
                <a:schemeClr val="tx1"/>
              </a:solidFill>
            </a:endParaRPr>
          </a:p>
        </p:txBody>
      </p:sp>
      <p:sp>
        <p:nvSpPr>
          <p:cNvPr id="3" name="Content Placeholder 2"/>
          <p:cNvSpPr>
            <a:spLocks noGrp="1"/>
          </p:cNvSpPr>
          <p:nvPr>
            <p:ph idx="1"/>
          </p:nvPr>
        </p:nvSpPr>
        <p:spPr>
          <a:xfrm>
            <a:off x="1905000" y="762000"/>
            <a:ext cx="8305800" cy="5257800"/>
          </a:xfrm>
        </p:spPr>
        <p:txBody>
          <a:bodyPr/>
          <a:lstStyle/>
          <a:p>
            <a:r>
              <a:rPr lang="en-US" b="1" dirty="0" smtClean="0"/>
              <a:t>Compiler: </a:t>
            </a:r>
            <a:r>
              <a:rPr lang="en-US" dirty="0" smtClean="0"/>
              <a:t>Converts High level language program into machine level programming</a:t>
            </a:r>
          </a:p>
          <a:p>
            <a:endParaRPr lang="en-US" dirty="0"/>
          </a:p>
          <a:p>
            <a:r>
              <a:rPr lang="en-US" b="1" dirty="0" smtClean="0"/>
              <a:t>Assembler</a:t>
            </a:r>
            <a:r>
              <a:rPr lang="en-US" b="1" dirty="0"/>
              <a:t>: </a:t>
            </a:r>
            <a:r>
              <a:rPr lang="en-US" dirty="0"/>
              <a:t>Converts </a:t>
            </a:r>
            <a:r>
              <a:rPr lang="en-US" dirty="0" smtClean="0"/>
              <a:t>low </a:t>
            </a:r>
            <a:r>
              <a:rPr lang="en-US" dirty="0"/>
              <a:t>level language program into machine level programming</a:t>
            </a:r>
          </a:p>
          <a:p>
            <a:endParaRPr lang="en-US" dirty="0"/>
          </a:p>
        </p:txBody>
      </p:sp>
      <p:pic>
        <p:nvPicPr>
          <p:cNvPr id="4" name="Picture 3"/>
          <p:cNvPicPr>
            <a:picLocks noChangeAspect="1"/>
          </p:cNvPicPr>
          <p:nvPr/>
        </p:nvPicPr>
        <p:blipFill>
          <a:blip r:embed="rId2"/>
          <a:stretch>
            <a:fillRect/>
          </a:stretch>
        </p:blipFill>
        <p:spPr>
          <a:xfrm>
            <a:off x="2066925" y="2895601"/>
            <a:ext cx="7981950" cy="2847975"/>
          </a:xfrm>
          <a:prstGeom prst="rect">
            <a:avLst/>
          </a:prstGeom>
        </p:spPr>
      </p:pic>
    </p:spTree>
    <p:extLst>
      <p:ext uri="{BB962C8B-B14F-4D97-AF65-F5344CB8AC3E}">
        <p14:creationId xmlns:p14="http://schemas.microsoft.com/office/powerpoint/2010/main" val="1819855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ASSEMBLER DIRECTIVES</a:t>
            </a:r>
            <a:endParaRPr lang="en-IN" dirty="0"/>
          </a:p>
        </p:txBody>
      </p:sp>
      <p:sp>
        <p:nvSpPr>
          <p:cNvPr id="3" name="Content Placeholder 2"/>
          <p:cNvSpPr>
            <a:spLocks noGrp="1"/>
          </p:cNvSpPr>
          <p:nvPr>
            <p:ph idx="1"/>
          </p:nvPr>
        </p:nvSpPr>
        <p:spPr/>
        <p:txBody>
          <a:bodyPr/>
          <a:lstStyle/>
          <a:p>
            <a:r>
              <a:rPr lang="en-US" dirty="0"/>
              <a:t>The assembling directives give the directions to the CPU. The 8051 microcontroller consists of various kinds of assembly directives to give the direction to the control unit. The most useful directives are 8051 programming, such as:</a:t>
            </a:r>
          </a:p>
          <a:p>
            <a:pPr marL="514350" indent="-514350">
              <a:buFont typeface="+mj-lt"/>
              <a:buAutoNum type="arabicPeriod"/>
            </a:pPr>
            <a:r>
              <a:rPr lang="en-US" dirty="0"/>
              <a:t>ORG</a:t>
            </a:r>
          </a:p>
          <a:p>
            <a:pPr marL="514350" indent="-514350">
              <a:buFont typeface="+mj-lt"/>
              <a:buAutoNum type="arabicPeriod"/>
            </a:pPr>
            <a:r>
              <a:rPr lang="en-US" dirty="0"/>
              <a:t>DB</a:t>
            </a:r>
          </a:p>
          <a:p>
            <a:pPr marL="514350" indent="-514350">
              <a:buFont typeface="+mj-lt"/>
              <a:buAutoNum type="arabicPeriod"/>
            </a:pPr>
            <a:r>
              <a:rPr lang="en-US" dirty="0"/>
              <a:t>EQU</a:t>
            </a:r>
          </a:p>
          <a:p>
            <a:pPr marL="514350" indent="-514350">
              <a:buFont typeface="+mj-lt"/>
              <a:buAutoNum type="arabicPeriod"/>
            </a:pPr>
            <a:r>
              <a:rPr lang="en-US" dirty="0"/>
              <a:t>END</a:t>
            </a:r>
          </a:p>
        </p:txBody>
      </p:sp>
    </p:spTree>
    <p:extLst>
      <p:ext uri="{BB962C8B-B14F-4D97-AF65-F5344CB8AC3E}">
        <p14:creationId xmlns:p14="http://schemas.microsoft.com/office/powerpoint/2010/main" val="3768712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2525" t="14197" r="25068" b="21696"/>
          <a:stretch/>
        </p:blipFill>
        <p:spPr>
          <a:xfrm>
            <a:off x="339634" y="274638"/>
            <a:ext cx="11521440" cy="6113099"/>
          </a:xfrm>
          <a:prstGeom prst="rect">
            <a:avLst/>
          </a:prstGeom>
        </p:spPr>
      </p:pic>
    </p:spTree>
    <p:extLst>
      <p:ext uri="{BB962C8B-B14F-4D97-AF65-F5344CB8AC3E}">
        <p14:creationId xmlns:p14="http://schemas.microsoft.com/office/powerpoint/2010/main" val="2659783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114567" y="773042"/>
            <a:ext cx="10972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Times New Roman"/>
              </a:rPr>
              <a:t>ORG(origin):</a:t>
            </a:r>
            <a:r>
              <a:rPr kumimoji="0" lang="en-US"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Times New Roman"/>
              </a:rPr>
              <a:t> This directive indicates the start of the program.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Times New Roman"/>
              </a:rPr>
              <a:t>This is used to set the register address during assembly.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Times New Roman"/>
              </a:rPr>
              <a:t>For example; </a:t>
            </a:r>
            <a:r>
              <a:rPr kumimoji="0" lang="en-US" sz="1800" b="0" i="0" u="none" strike="noStrike" kern="1200" cap="none" spc="0" normalizeH="0" baseline="0" noProof="0" dirty="0">
                <a:ln>
                  <a:noFill/>
                </a:ln>
                <a:solidFill>
                  <a:srgbClr val="000000"/>
                </a:solidFill>
                <a:effectLst/>
                <a:uLnTx/>
                <a:uFillTx/>
                <a:latin typeface="Comic Sans MS"/>
                <a:ea typeface="+mn-ea"/>
                <a:cs typeface="Times New Roman"/>
              </a:rPr>
              <a:t>ORG 0000h tells the compiler all subsequent code starting at address 0000h</a:t>
            </a:r>
            <a:endParaRPr kumimoji="0" lang="en-US"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Times New Roman"/>
                <a:hlinkClick r:id="rId2"/>
              </a:rPr>
              <a:t>  </a:t>
            </a:r>
            <a:endParaRPr kumimoji="0" lang="en-US" altLang="en-US" sz="101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Times New Roman"/>
            </a:endParaRPr>
          </a:p>
        </p:txBody>
      </p:sp>
      <p:pic>
        <p:nvPicPr>
          <p:cNvPr id="8" name="Picture 7"/>
          <p:cNvPicPr>
            <a:picLocks noChangeAspect="1"/>
          </p:cNvPicPr>
          <p:nvPr/>
        </p:nvPicPr>
        <p:blipFill>
          <a:blip r:embed="rId3"/>
          <a:stretch>
            <a:fillRect/>
          </a:stretch>
        </p:blipFill>
        <p:spPr>
          <a:xfrm>
            <a:off x="2922134" y="2491196"/>
            <a:ext cx="4257675" cy="2476500"/>
          </a:xfrm>
          <a:prstGeom prst="rect">
            <a:avLst/>
          </a:prstGeom>
        </p:spPr>
      </p:pic>
    </p:spTree>
    <p:extLst>
      <p:ext uri="{BB962C8B-B14F-4D97-AF65-F5344CB8AC3E}">
        <p14:creationId xmlns:p14="http://schemas.microsoft.com/office/powerpoint/2010/main" val="3422186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690" t="15714" r="23698" b="13214"/>
          <a:stretch/>
        </p:blipFill>
        <p:spPr>
          <a:xfrm>
            <a:off x="300446" y="274638"/>
            <a:ext cx="11560628" cy="6126162"/>
          </a:xfrm>
          <a:prstGeom prst="rect">
            <a:avLst/>
          </a:prstGeom>
        </p:spPr>
      </p:pic>
    </p:spTree>
    <p:extLst>
      <p:ext uri="{BB962C8B-B14F-4D97-AF65-F5344CB8AC3E}">
        <p14:creationId xmlns:p14="http://schemas.microsoft.com/office/powerpoint/2010/main" val="1345024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20910" t="15035" r="24105" b="9930"/>
          <a:stretch/>
        </p:blipFill>
        <p:spPr>
          <a:xfrm>
            <a:off x="352697" y="274638"/>
            <a:ext cx="11403874" cy="6126162"/>
          </a:xfrm>
          <a:prstGeom prst="rect">
            <a:avLst/>
          </a:prstGeom>
        </p:spPr>
      </p:pic>
    </p:spTree>
    <p:extLst>
      <p:ext uri="{BB962C8B-B14F-4D97-AF65-F5344CB8AC3E}">
        <p14:creationId xmlns:p14="http://schemas.microsoft.com/office/powerpoint/2010/main" val="3651288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965816"/>
            <a:ext cx="10515600" cy="4351338"/>
          </a:xfrm>
        </p:spPr>
        <p:txBody>
          <a:bodyPr/>
          <a:lstStyle/>
          <a:p>
            <a:pPr marL="0" indent="0">
              <a:buNone/>
            </a:pPr>
            <a:r>
              <a:rPr lang="en-US" b="1" dirty="0" err="1"/>
              <a:t>END:</a:t>
            </a:r>
            <a:r>
              <a:rPr lang="en-US" dirty="0" err="1"/>
              <a:t>The</a:t>
            </a:r>
            <a:r>
              <a:rPr lang="en-US" dirty="0"/>
              <a:t> END directive is used to indicate the end of the program.</a:t>
            </a:r>
          </a:p>
          <a:p>
            <a:pPr marL="0" indent="0">
              <a:buNone/>
            </a:pPr>
            <a:r>
              <a:rPr lang="en-US" b="1" dirty="0"/>
              <a:t>Syntax: </a:t>
            </a:r>
            <a:endParaRPr lang="en-US" dirty="0"/>
          </a:p>
          <a:p>
            <a:pPr marL="0" indent="0">
              <a:buNone/>
            </a:pPr>
            <a:r>
              <a:rPr lang="en-US" dirty="0" err="1"/>
              <a:t>reg</a:t>
            </a:r>
            <a:r>
              <a:rPr lang="en-US" dirty="0"/>
              <a:t> equ,09h</a:t>
            </a:r>
          </a:p>
          <a:p>
            <a:pPr marL="0" indent="0">
              <a:buNone/>
            </a:pPr>
            <a:r>
              <a:rPr lang="en-US" dirty="0"/>
              <a:t>—————–</a:t>
            </a:r>
            <a:br>
              <a:rPr lang="en-US" dirty="0"/>
            </a:br>
            <a:r>
              <a:rPr lang="en-US" dirty="0"/>
              <a:t>—————–</a:t>
            </a:r>
            <a:br>
              <a:rPr lang="en-US" dirty="0"/>
            </a:br>
            <a:r>
              <a:rPr lang="en-US" dirty="0"/>
              <a:t>MOV reg,#2h</a:t>
            </a:r>
            <a:br>
              <a:rPr lang="en-US" dirty="0"/>
            </a:br>
            <a:r>
              <a:rPr lang="en-US" dirty="0"/>
              <a:t>END</a:t>
            </a:r>
            <a:endParaRPr lang="en-US" dirty="0">
              <a:effectLst/>
            </a:endParaRPr>
          </a:p>
        </p:txBody>
      </p:sp>
    </p:spTree>
    <p:extLst>
      <p:ext uri="{BB962C8B-B14F-4D97-AF65-F5344CB8AC3E}">
        <p14:creationId xmlns:p14="http://schemas.microsoft.com/office/powerpoint/2010/main" val="711452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518</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Comic Sans MS</vt:lpstr>
      <vt:lpstr>Times New Roman</vt:lpstr>
      <vt:lpstr>Office Theme</vt:lpstr>
      <vt:lpstr>8051 Programming</vt:lpstr>
      <vt:lpstr> Programming Language</vt:lpstr>
      <vt:lpstr>Compiler and Assembler</vt:lpstr>
      <vt:lpstr>ASSEMBLER DIRECTIVES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Assembly Programming Format</vt:lpstr>
      <vt:lpstr>Flow to Run Code with Development 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8051 Programming</dc:title>
  <dc:creator>Monika Yadav</dc:creator>
  <cp:lastModifiedBy>Monika Yadav</cp:lastModifiedBy>
  <cp:revision>4</cp:revision>
  <dcterms:created xsi:type="dcterms:W3CDTF">2020-11-09T04:11:40Z</dcterms:created>
  <dcterms:modified xsi:type="dcterms:W3CDTF">2020-11-09T04:14:05Z</dcterms:modified>
</cp:coreProperties>
</file>