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310" r:id="rId7"/>
    <p:sldId id="311" r:id="rId8"/>
    <p:sldId id="312" r:id="rId9"/>
    <p:sldId id="313" r:id="rId10"/>
    <p:sldId id="308" r:id="rId11"/>
    <p:sldId id="259" r:id="rId12"/>
    <p:sldId id="260" r:id="rId13"/>
    <p:sldId id="261" r:id="rId14"/>
    <p:sldId id="262" r:id="rId15"/>
    <p:sldId id="263" r:id="rId16"/>
    <p:sldId id="264" r:id="rId17"/>
    <p:sldId id="265" r:id="rId18"/>
    <p:sldId id="266" r:id="rId19"/>
    <p:sldId id="267" r:id="rId20"/>
    <p:sldId id="268" r:id="rId21"/>
    <p:sldId id="269" r:id="rId22"/>
    <p:sldId id="309" r:id="rId23"/>
    <p:sldId id="271" r:id="rId24"/>
    <p:sldId id="272" r:id="rId25"/>
    <p:sldId id="273" r:id="rId26"/>
    <p:sldId id="275" r:id="rId27"/>
    <p:sldId id="276" r:id="rId28"/>
    <p:sldId id="277" r:id="rId29"/>
    <p:sldId id="278" r:id="rId30"/>
    <p:sldId id="279" r:id="rId31"/>
    <p:sldId id="280" r:id="rId32"/>
    <p:sldId id="297" r:id="rId33"/>
    <p:sldId id="298" r:id="rId34"/>
    <p:sldId id="299" r:id="rId35"/>
    <p:sldId id="301" r:id="rId36"/>
    <p:sldId id="302" r:id="rId37"/>
    <p:sldId id="303" r:id="rId38"/>
    <p:sldId id="304" r:id="rId39"/>
    <p:sldId id="305" r:id="rId40"/>
    <p:sldId id="306" r:id="rId41"/>
    <p:sldId id="30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48456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36238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86192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fontAlgn="base" hangingPunct="0">
              <a:spcBef>
                <a:spcPct val="0"/>
              </a:spcBef>
              <a:spcAft>
                <a:spcPct val="0"/>
              </a:spcAft>
              <a:defRPr/>
            </a:pPr>
            <a:r>
              <a:rPr lang="en-US" altLang="en-US" sz="1000" dirty="0">
                <a:solidFill>
                  <a:srgbClr val="FFFFFF"/>
                </a:solidFill>
              </a:rPr>
              <a:t>© </a:t>
            </a:r>
            <a:r>
              <a:rPr lang="en-US" altLang="en-US" sz="1000" dirty="0" smtClean="0">
                <a:solidFill>
                  <a:srgbClr val="FFFFFF"/>
                </a:solidFill>
              </a:rPr>
              <a:t>2014 </a:t>
            </a:r>
            <a:r>
              <a:rPr lang="en-US" altLang="en-US" sz="1000" dirty="0">
                <a:solidFill>
                  <a:srgbClr val="FFFFFF"/>
                </a:solidFill>
              </a:rPr>
              <a:t>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fontAlgn="base">
              <a:spcBef>
                <a:spcPct val="0"/>
              </a:spcBef>
              <a:spcAft>
                <a:spcPct val="0"/>
              </a:spcAft>
              <a:defRPr/>
            </a:pPr>
            <a:endParaRPr lang="en-US" sz="1800" dirty="0">
              <a:solidFill>
                <a:srgbClr val="FFFFFF"/>
              </a:solidFill>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fontAlgn="base">
              <a:spcBef>
                <a:spcPct val="0"/>
              </a:spcBef>
              <a:spcAft>
                <a:spcPct val="0"/>
              </a:spcAft>
              <a:defRPr/>
            </a:pPr>
            <a:endParaRPr lang="en-US" sz="1800" dirty="0">
              <a:solidFill>
                <a:srgbClr val="FFFFFF"/>
              </a:solidFill>
            </a:endParaRPr>
          </a:p>
        </p:txBody>
      </p:sp>
      <p:pic>
        <p:nvPicPr>
          <p:cNvPr id="10" name="Picture 17" descr="UPES LOGO.tif"/>
          <p:cNvPicPr>
            <a:picLocks noChangeAspect="1"/>
          </p:cNvPicPr>
          <p:nvPr userDrawn="1"/>
        </p:nvPicPr>
        <p:blipFill>
          <a:blip r:embed="rId2" cstate="email"/>
          <a:srcRect/>
          <a:stretch>
            <a:fillRect/>
          </a:stretch>
        </p:blipFill>
        <p:spPr bwMode="auto">
          <a:xfrm>
            <a:off x="6705600" y="2819400"/>
            <a:ext cx="51816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smtClean="0"/>
              <a:t>Presentation Title</a:t>
            </a:r>
            <a:endParaRPr lang="en-US" altLang="en-US" dirty="0"/>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78013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8000" y="1219200"/>
            <a:ext cx="11074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29937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4210234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78096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50502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304886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83564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617814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364276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302735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718075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95394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217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4047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273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7228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4307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205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06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5706D7-8E41-4B67-ADFC-3C6D286DEA3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4405023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1356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4716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4417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127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706D7-8E41-4B67-ADFC-3C6D286DEA3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77127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706D7-8E41-4B67-ADFC-3C6D286DEA37}"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423103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706D7-8E41-4B67-ADFC-3C6D286DEA37}"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84772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706D7-8E41-4B67-ADFC-3C6D286DEA37}"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71981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706D7-8E41-4B67-ADFC-3C6D286DEA3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68239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706D7-8E41-4B67-ADFC-3C6D286DEA3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99681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06D7-8E41-4B67-ADFC-3C6D286DEA37}" type="datetimeFigureOut">
              <a:rPr lang="en-US" smtClean="0"/>
              <a:t>4/13/2022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E3F0B-4B3F-496D-89E0-D7AA11AAE91C}" type="slidenum">
              <a:rPr lang="en-US" smtClean="0"/>
              <a:t>‹#›</a:t>
            </a:fld>
            <a:endParaRPr lang="en-US"/>
          </a:p>
        </p:txBody>
      </p:sp>
    </p:spTree>
    <p:extLst>
      <p:ext uri="{BB962C8B-B14F-4D97-AF65-F5344CB8AC3E}">
        <p14:creationId xmlns:p14="http://schemas.microsoft.com/office/powerpoint/2010/main" val="200846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fontAlgn="base">
              <a:spcAft>
                <a:spcPct val="0"/>
              </a:spcAft>
              <a:defRPr/>
            </a:pPr>
            <a:fld id="{0DA48991-441B-4C34-B5F3-5C3B4952CB0E}" type="slidenum">
              <a:rPr lang="en-US" altLang="en-US">
                <a:solidFill>
                  <a:srgbClr val="FFFFFF"/>
                </a:solidFill>
              </a:rPr>
              <a:pPr fontAlgn="base">
                <a:spcAft>
                  <a:spcPct val="0"/>
                </a:spcAft>
                <a:defRPr/>
              </a:pPr>
              <a:t>‹#›</a:t>
            </a:fld>
            <a:endParaRPr lang="en-US" altLang="en-US" dirty="0">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pic>
        <p:nvPicPr>
          <p:cNvPr id="1035" name="Picture 31" descr="new"/>
          <p:cNvPicPr>
            <a:picLocks noChangeAspect="1" noChangeArrowheads="1"/>
          </p:cNvPicPr>
          <p:nvPr userDrawn="1"/>
        </p:nvPicPr>
        <p:blipFill>
          <a:blip r:embed="rId13" cstate="email"/>
          <a:srcRect/>
          <a:stretch>
            <a:fillRect/>
          </a:stretch>
        </p:blipFill>
        <p:spPr bwMode="auto">
          <a:xfrm>
            <a:off x="11338560" y="0"/>
            <a:ext cx="853440" cy="533400"/>
          </a:xfrm>
          <a:prstGeom prst="rect">
            <a:avLst/>
          </a:prstGeom>
          <a:noFill/>
          <a:ln w="9525">
            <a:noFill/>
            <a:miter lim="800000"/>
            <a:headEnd/>
            <a:tailEnd/>
          </a:ln>
        </p:spPr>
      </p:pic>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fontAlgn="base" hangingPunct="0">
              <a:spcBef>
                <a:spcPct val="0"/>
              </a:spcBef>
              <a:spcAft>
                <a:spcPct val="0"/>
              </a:spcAft>
            </a:pPr>
            <a:r>
              <a:rPr lang="en-US" altLang="en-US" sz="1000" dirty="0">
                <a:solidFill>
                  <a:srgbClr val="FFFFFF"/>
                </a:solidFill>
              </a:rPr>
              <a:t>© </a:t>
            </a:r>
            <a:r>
              <a:rPr lang="en-US" altLang="en-US" sz="1000" dirty="0" smtClean="0">
                <a:solidFill>
                  <a:srgbClr val="FFFFFF"/>
                </a:solidFill>
              </a:rPr>
              <a:t>2014 </a:t>
            </a:r>
            <a:r>
              <a:rPr lang="en-US" altLang="en-US" sz="1000" dirty="0">
                <a:solidFill>
                  <a:srgbClr val="FFFFFF"/>
                </a:solidFill>
              </a:rPr>
              <a:t>UPES</a:t>
            </a:r>
          </a:p>
        </p:txBody>
      </p:sp>
    </p:spTree>
    <p:extLst>
      <p:ext uri="{BB962C8B-B14F-4D97-AF65-F5344CB8AC3E}">
        <p14:creationId xmlns:p14="http://schemas.microsoft.com/office/powerpoint/2010/main" val="180074592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8130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SYSTEM</a:t>
            </a:r>
            <a:endParaRPr lang="en-US" dirty="0"/>
          </a:p>
        </p:txBody>
      </p:sp>
    </p:spTree>
    <p:extLst>
      <p:ext uri="{BB962C8B-B14F-4D97-AF65-F5344CB8AC3E}">
        <p14:creationId xmlns:p14="http://schemas.microsoft.com/office/powerpoint/2010/main" val="313594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784350" y="589279"/>
            <a:ext cx="556958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Embedded systems</a:t>
            </a:r>
            <a:r>
              <a:rPr lang="en-US" sz="3200" b="1" u="heavy" spc="-85" smtClean="0">
                <a:uFill>
                  <a:solidFill>
                    <a:srgbClr val="061114"/>
                  </a:solidFill>
                </a:uFill>
                <a:latin typeface="Calibri"/>
                <a:cs typeface="Calibri"/>
              </a:rPr>
              <a:t> </a:t>
            </a:r>
            <a:r>
              <a:rPr lang="en-US" sz="3200" b="1" u="heavy" spc="-5" smtClean="0">
                <a:uFill>
                  <a:solidFill>
                    <a:srgbClr val="061114"/>
                  </a:solidFill>
                </a:uFill>
                <a:latin typeface="Calibri"/>
                <a:cs typeface="Calibri"/>
              </a:rPr>
              <a:t>everywhere?</a:t>
            </a:r>
            <a:endParaRPr lang="en-US" sz="3200" dirty="0">
              <a:latin typeface="Calibri"/>
              <a:cs typeface="Calibri"/>
            </a:endParaRPr>
          </a:p>
        </p:txBody>
      </p:sp>
      <p:sp>
        <p:nvSpPr>
          <p:cNvPr id="3" name="object 3"/>
          <p:cNvSpPr txBox="1"/>
          <p:nvPr/>
        </p:nvSpPr>
        <p:spPr>
          <a:xfrm>
            <a:off x="749300" y="1480820"/>
            <a:ext cx="10645531" cy="3221395"/>
          </a:xfrm>
          <a:prstGeom prst="rect">
            <a:avLst/>
          </a:prstGeom>
        </p:spPr>
        <p:txBody>
          <a:bodyPr vert="horz" wrap="square" lIns="0" tIns="12700" rIns="0" bIns="0" rtlCol="0">
            <a:spAutoFit/>
          </a:bodyPr>
          <a:lstStyle/>
          <a:p>
            <a:pPr marL="622300" marR="823594" indent="-609600">
              <a:lnSpc>
                <a:spcPct val="100000"/>
              </a:lnSpc>
              <a:spcBef>
                <a:spcPts val="100"/>
              </a:spcBef>
            </a:pPr>
            <a:r>
              <a:rPr sz="2000" dirty="0">
                <a:solidFill>
                  <a:srgbClr val="061114"/>
                </a:solidFill>
                <a:latin typeface="Calibri"/>
                <a:cs typeface="Calibri"/>
              </a:rPr>
              <a:t>Embedded </a:t>
            </a:r>
            <a:r>
              <a:rPr sz="2000" spc="-5" dirty="0">
                <a:solidFill>
                  <a:srgbClr val="061114"/>
                </a:solidFill>
                <a:latin typeface="Calibri"/>
                <a:cs typeface="Calibri"/>
              </a:rPr>
              <a:t>systems span all aspects of modern life </a:t>
            </a:r>
            <a:r>
              <a:rPr sz="2000" dirty="0">
                <a:solidFill>
                  <a:srgbClr val="061114"/>
                </a:solidFill>
                <a:latin typeface="Calibri"/>
                <a:cs typeface="Calibri"/>
              </a:rPr>
              <a:t>and </a:t>
            </a:r>
            <a:r>
              <a:rPr sz="2000" spc="-5" dirty="0">
                <a:solidFill>
                  <a:srgbClr val="061114"/>
                </a:solidFill>
                <a:latin typeface="Calibri"/>
                <a:cs typeface="Calibri"/>
              </a:rPr>
              <a:t>there are many  examples </a:t>
            </a:r>
            <a:r>
              <a:rPr sz="2000" dirty="0">
                <a:solidFill>
                  <a:srgbClr val="061114"/>
                </a:solidFill>
                <a:latin typeface="Calibri"/>
                <a:cs typeface="Calibri"/>
              </a:rPr>
              <a:t>of </a:t>
            </a:r>
            <a:r>
              <a:rPr sz="2000" spc="-5" dirty="0">
                <a:solidFill>
                  <a:srgbClr val="061114"/>
                </a:solidFill>
                <a:latin typeface="Calibri"/>
                <a:cs typeface="Calibri"/>
              </a:rPr>
              <a:t>their use.</a:t>
            </a:r>
            <a:endParaRPr sz="2000" dirty="0">
              <a:latin typeface="Calibri"/>
              <a:cs typeface="Calibri"/>
            </a:endParaRPr>
          </a:p>
          <a:p>
            <a:pPr>
              <a:lnSpc>
                <a:spcPct val="100000"/>
              </a:lnSpc>
              <a:spcBef>
                <a:spcPts val="5"/>
              </a:spcBef>
            </a:pPr>
            <a:endParaRPr sz="2950" dirty="0">
              <a:latin typeface="Times New Roman"/>
              <a:cs typeface="Times New Roman"/>
            </a:endParaRPr>
          </a:p>
          <a:p>
            <a:pPr marL="501015" marR="135255" indent="-501015">
              <a:lnSpc>
                <a:spcPct val="100000"/>
              </a:lnSpc>
              <a:buAutoNum type="alphaLcParenR"/>
              <a:tabLst>
                <a:tab pos="501015" algn="l"/>
                <a:tab pos="502284" algn="l"/>
              </a:tabLst>
            </a:pPr>
            <a:r>
              <a:rPr sz="2000" b="1" spc="-5" dirty="0">
                <a:solidFill>
                  <a:srgbClr val="061114"/>
                </a:solidFill>
                <a:latin typeface="Calibri"/>
                <a:cs typeface="Calibri"/>
              </a:rPr>
              <a:t>Biomedical Instrumentation </a:t>
            </a:r>
            <a:r>
              <a:rPr sz="2000" dirty="0">
                <a:solidFill>
                  <a:srgbClr val="061114"/>
                </a:solidFill>
                <a:latin typeface="Calibri"/>
                <a:cs typeface="Calibri"/>
              </a:rPr>
              <a:t>– ECG </a:t>
            </a:r>
            <a:r>
              <a:rPr sz="2000" spc="-5" dirty="0">
                <a:solidFill>
                  <a:srgbClr val="061114"/>
                </a:solidFill>
                <a:latin typeface="Calibri"/>
                <a:cs typeface="Calibri"/>
              </a:rPr>
              <a:t>Recorder, Blood cell recorder, </a:t>
            </a:r>
            <a:r>
              <a:rPr sz="2000" dirty="0">
                <a:solidFill>
                  <a:srgbClr val="061114"/>
                </a:solidFill>
                <a:latin typeface="Calibri"/>
                <a:cs typeface="Calibri"/>
              </a:rPr>
              <a:t>patient  </a:t>
            </a:r>
            <a:r>
              <a:rPr sz="2000" spc="-5" dirty="0">
                <a:solidFill>
                  <a:srgbClr val="061114"/>
                </a:solidFill>
                <a:latin typeface="Calibri"/>
                <a:cs typeface="Calibri"/>
              </a:rPr>
              <a:t>monitor</a:t>
            </a:r>
            <a:r>
              <a:rPr sz="2000" spc="-10"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a:p>
            <a:pPr>
              <a:lnSpc>
                <a:spcPct val="100000"/>
              </a:lnSpc>
              <a:spcBef>
                <a:spcPts val="10"/>
              </a:spcBef>
              <a:buClr>
                <a:srgbClr val="061114"/>
              </a:buClr>
              <a:buFont typeface="Calibri"/>
              <a:buAutoNum type="alphaLcParenR"/>
            </a:pPr>
            <a:endParaRPr sz="2950" dirty="0">
              <a:latin typeface="Times New Roman"/>
              <a:cs typeface="Times New Roman"/>
            </a:endParaRPr>
          </a:p>
          <a:p>
            <a:pPr marL="512445" marR="5080" indent="-512445">
              <a:lnSpc>
                <a:spcPct val="100000"/>
              </a:lnSpc>
              <a:buAutoNum type="alphaLcParenR"/>
              <a:tabLst>
                <a:tab pos="512445" algn="l"/>
                <a:tab pos="513080" algn="l"/>
              </a:tabLst>
            </a:pPr>
            <a:r>
              <a:rPr sz="2000" b="1" spc="-5" dirty="0">
                <a:solidFill>
                  <a:srgbClr val="061114"/>
                </a:solidFill>
                <a:latin typeface="Calibri"/>
                <a:cs typeface="Calibri"/>
              </a:rPr>
              <a:t>Communication systems </a:t>
            </a:r>
            <a:r>
              <a:rPr sz="2000" dirty="0">
                <a:solidFill>
                  <a:srgbClr val="061114"/>
                </a:solidFill>
                <a:latin typeface="Calibri"/>
                <a:cs typeface="Calibri"/>
              </a:rPr>
              <a:t>– </a:t>
            </a:r>
            <a:r>
              <a:rPr sz="2000" spc="-5" dirty="0">
                <a:solidFill>
                  <a:srgbClr val="061114"/>
                </a:solidFill>
                <a:latin typeface="Calibri"/>
                <a:cs typeface="Calibri"/>
              </a:rPr>
              <a:t>pagers, cellular phones, cable </a:t>
            </a:r>
            <a:r>
              <a:rPr sz="2000" dirty="0">
                <a:solidFill>
                  <a:srgbClr val="061114"/>
                </a:solidFill>
                <a:latin typeface="Calibri"/>
                <a:cs typeface="Calibri"/>
              </a:rPr>
              <a:t>TV </a:t>
            </a:r>
            <a:r>
              <a:rPr sz="2000" spc="-5" dirty="0">
                <a:solidFill>
                  <a:srgbClr val="061114"/>
                </a:solidFill>
                <a:latin typeface="Calibri"/>
                <a:cs typeface="Calibri"/>
              </a:rPr>
              <a:t>terminals, fax  </a:t>
            </a:r>
            <a:r>
              <a:rPr sz="2000" dirty="0">
                <a:solidFill>
                  <a:srgbClr val="061114"/>
                </a:solidFill>
                <a:latin typeface="Calibri"/>
                <a:cs typeface="Calibri"/>
              </a:rPr>
              <a:t>and </a:t>
            </a:r>
            <a:r>
              <a:rPr sz="2000" spc="-5" dirty="0">
                <a:solidFill>
                  <a:srgbClr val="061114"/>
                </a:solidFill>
                <a:latin typeface="Calibri"/>
                <a:cs typeface="Calibri"/>
              </a:rPr>
              <a:t>transreceivers, video games </a:t>
            </a:r>
            <a:r>
              <a:rPr sz="2000" dirty="0">
                <a:solidFill>
                  <a:srgbClr val="061114"/>
                </a:solidFill>
                <a:latin typeface="Calibri"/>
                <a:cs typeface="Calibri"/>
              </a:rPr>
              <a:t>and </a:t>
            </a:r>
            <a:r>
              <a:rPr sz="2000" spc="-5" dirty="0">
                <a:solidFill>
                  <a:srgbClr val="061114"/>
                </a:solidFill>
                <a:latin typeface="Calibri"/>
                <a:cs typeface="Calibri"/>
              </a:rPr>
              <a:t>so</a:t>
            </a:r>
            <a:r>
              <a:rPr sz="2000" spc="20" dirty="0">
                <a:solidFill>
                  <a:srgbClr val="061114"/>
                </a:solidFill>
                <a:latin typeface="Calibri"/>
                <a:cs typeface="Calibri"/>
              </a:rPr>
              <a:t> </a:t>
            </a:r>
            <a:r>
              <a:rPr sz="2000" dirty="0">
                <a:solidFill>
                  <a:srgbClr val="061114"/>
                </a:solidFill>
                <a:latin typeface="Calibri"/>
                <a:cs typeface="Calibri"/>
              </a:rPr>
              <a:t>on.</a:t>
            </a:r>
            <a:endParaRPr sz="2000" dirty="0">
              <a:latin typeface="Calibri"/>
              <a:cs typeface="Calibri"/>
            </a:endParaRPr>
          </a:p>
          <a:p>
            <a:pPr>
              <a:lnSpc>
                <a:spcPct val="100000"/>
              </a:lnSpc>
              <a:spcBef>
                <a:spcPts val="5"/>
              </a:spcBef>
              <a:buClr>
                <a:srgbClr val="061114"/>
              </a:buClr>
              <a:buFont typeface="Calibri"/>
              <a:buAutoNum type="alphaLcParenR"/>
            </a:pPr>
            <a:endParaRPr sz="2950" dirty="0">
              <a:latin typeface="Times New Roman"/>
              <a:cs typeface="Times New Roman"/>
            </a:endParaRPr>
          </a:p>
          <a:p>
            <a:pPr marL="544195" marR="151765" indent="-544195">
              <a:lnSpc>
                <a:spcPct val="100000"/>
              </a:lnSpc>
              <a:buAutoNum type="alphaLcParenR"/>
              <a:tabLst>
                <a:tab pos="544195" algn="l"/>
                <a:tab pos="544830" algn="l"/>
              </a:tabLst>
            </a:pPr>
            <a:r>
              <a:rPr sz="2000" b="1" spc="-5" dirty="0">
                <a:solidFill>
                  <a:srgbClr val="061114"/>
                </a:solidFill>
                <a:latin typeface="Calibri"/>
                <a:cs typeface="Calibri"/>
              </a:rPr>
              <a:t>Peripheral controllers of </a:t>
            </a:r>
            <a:r>
              <a:rPr sz="2000" b="1" dirty="0">
                <a:solidFill>
                  <a:srgbClr val="061114"/>
                </a:solidFill>
                <a:latin typeface="Calibri"/>
                <a:cs typeface="Calibri"/>
              </a:rPr>
              <a:t>a </a:t>
            </a:r>
            <a:r>
              <a:rPr sz="2000" b="1" spc="-5" dirty="0">
                <a:solidFill>
                  <a:srgbClr val="061114"/>
                </a:solidFill>
                <a:latin typeface="Calibri"/>
                <a:cs typeface="Calibri"/>
              </a:rPr>
              <a:t>computer </a:t>
            </a:r>
            <a:r>
              <a:rPr sz="2000" dirty="0">
                <a:solidFill>
                  <a:srgbClr val="061114"/>
                </a:solidFill>
                <a:latin typeface="Calibri"/>
                <a:cs typeface="Calibri"/>
              </a:rPr>
              <a:t>– Keyboard </a:t>
            </a:r>
            <a:r>
              <a:rPr sz="2000" spc="-5" dirty="0">
                <a:solidFill>
                  <a:srgbClr val="061114"/>
                </a:solidFill>
                <a:latin typeface="Calibri"/>
                <a:cs typeface="Calibri"/>
              </a:rPr>
              <a:t>controller, </a:t>
            </a:r>
            <a:r>
              <a:rPr sz="2000" dirty="0">
                <a:solidFill>
                  <a:srgbClr val="061114"/>
                </a:solidFill>
                <a:latin typeface="Calibri"/>
                <a:cs typeface="Calibri"/>
              </a:rPr>
              <a:t>DRAM  </a:t>
            </a:r>
            <a:r>
              <a:rPr sz="2000" spc="-5" dirty="0">
                <a:solidFill>
                  <a:srgbClr val="061114"/>
                </a:solidFill>
                <a:latin typeface="Calibri"/>
                <a:cs typeface="Calibri"/>
              </a:rPr>
              <a:t>controller, </a:t>
            </a:r>
            <a:r>
              <a:rPr sz="2000" dirty="0">
                <a:solidFill>
                  <a:srgbClr val="061114"/>
                </a:solidFill>
                <a:latin typeface="Calibri"/>
                <a:cs typeface="Calibri"/>
              </a:rPr>
              <a:t>DMA </a:t>
            </a:r>
            <a:r>
              <a:rPr sz="2000" spc="-5" dirty="0">
                <a:solidFill>
                  <a:srgbClr val="061114"/>
                </a:solidFill>
                <a:latin typeface="Calibri"/>
                <a:cs typeface="Calibri"/>
              </a:rPr>
              <a:t>controller, Printer controller, </a:t>
            </a:r>
            <a:r>
              <a:rPr sz="2000" dirty="0">
                <a:solidFill>
                  <a:srgbClr val="061114"/>
                </a:solidFill>
                <a:latin typeface="Calibri"/>
                <a:cs typeface="Calibri"/>
              </a:rPr>
              <a:t>LAN </a:t>
            </a:r>
            <a:r>
              <a:rPr sz="2000" spc="-5" dirty="0">
                <a:solidFill>
                  <a:srgbClr val="061114"/>
                </a:solidFill>
                <a:latin typeface="Calibri"/>
                <a:cs typeface="Calibri"/>
              </a:rPr>
              <a:t>controller, disk drive  controller.</a:t>
            </a:r>
            <a:endParaRPr sz="2000" dirty="0">
              <a:latin typeface="Calibri"/>
              <a:cs typeface="Calibri"/>
            </a:endParaRPr>
          </a:p>
        </p:txBody>
      </p:sp>
    </p:spTree>
    <p:extLst>
      <p:ext uri="{BB962C8B-B14F-4D97-AF65-F5344CB8AC3E}">
        <p14:creationId xmlns:p14="http://schemas.microsoft.com/office/powerpoint/2010/main" val="118582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068829"/>
            <a:ext cx="7807959" cy="2005677"/>
          </a:xfrm>
          <a:prstGeom prst="rect">
            <a:avLst/>
          </a:prstGeom>
        </p:spPr>
        <p:txBody>
          <a:bodyPr vert="horz" wrap="square" lIns="0" tIns="12700" rIns="0" bIns="0" rtlCol="0">
            <a:spAutoFit/>
          </a:bodyPr>
          <a:lstStyle/>
          <a:p>
            <a:pPr marL="454659" marR="5080" indent="-454659">
              <a:lnSpc>
                <a:spcPct val="100000"/>
              </a:lnSpc>
              <a:spcBef>
                <a:spcPts val="100"/>
              </a:spcBef>
              <a:buAutoNum type="alphaLcParenR" startAt="4"/>
              <a:tabLst>
                <a:tab pos="454659" algn="l"/>
                <a:tab pos="455295" algn="l"/>
              </a:tabLst>
            </a:pPr>
            <a:r>
              <a:rPr sz="2000" b="1" spc="-5" dirty="0">
                <a:solidFill>
                  <a:srgbClr val="061114"/>
                </a:solidFill>
                <a:latin typeface="Calibri"/>
                <a:cs typeface="Calibri"/>
              </a:rPr>
              <a:t>Industrial Instrumentation </a:t>
            </a:r>
            <a:r>
              <a:rPr sz="2000" dirty="0">
                <a:solidFill>
                  <a:srgbClr val="061114"/>
                </a:solidFill>
                <a:latin typeface="Calibri"/>
                <a:cs typeface="Calibri"/>
              </a:rPr>
              <a:t>– </a:t>
            </a:r>
            <a:r>
              <a:rPr sz="2000" spc="-5" dirty="0">
                <a:solidFill>
                  <a:srgbClr val="061114"/>
                </a:solidFill>
                <a:latin typeface="Calibri"/>
                <a:cs typeface="Calibri"/>
              </a:rPr>
              <a:t>Process controller, </a:t>
            </a:r>
            <a:r>
              <a:rPr sz="2000" dirty="0">
                <a:solidFill>
                  <a:srgbClr val="061114"/>
                </a:solidFill>
                <a:latin typeface="Calibri"/>
                <a:cs typeface="Calibri"/>
              </a:rPr>
              <a:t>DC </a:t>
            </a:r>
            <a:r>
              <a:rPr sz="2000" spc="-5" dirty="0">
                <a:solidFill>
                  <a:srgbClr val="061114"/>
                </a:solidFill>
                <a:latin typeface="Calibri"/>
                <a:cs typeface="Calibri"/>
              </a:rPr>
              <a:t>motor controller,  robotic systems, </a:t>
            </a:r>
            <a:r>
              <a:rPr sz="2000" dirty="0">
                <a:solidFill>
                  <a:srgbClr val="061114"/>
                </a:solidFill>
                <a:latin typeface="Calibri"/>
                <a:cs typeface="Calibri"/>
              </a:rPr>
              <a:t>CNC machine </a:t>
            </a:r>
            <a:r>
              <a:rPr sz="2000" spc="-5" dirty="0">
                <a:solidFill>
                  <a:srgbClr val="061114"/>
                </a:solidFill>
                <a:latin typeface="Calibri"/>
                <a:cs typeface="Calibri"/>
              </a:rPr>
              <a:t>controller, close loop engine controller,  industrial moisture recorder </a:t>
            </a:r>
            <a:r>
              <a:rPr sz="2000" dirty="0">
                <a:solidFill>
                  <a:srgbClr val="061114"/>
                </a:solidFill>
                <a:latin typeface="Calibri"/>
                <a:cs typeface="Calibri"/>
              </a:rPr>
              <a:t>and </a:t>
            </a:r>
            <a:r>
              <a:rPr sz="2000" spc="-5" dirty="0">
                <a:solidFill>
                  <a:srgbClr val="061114"/>
                </a:solidFill>
                <a:latin typeface="Calibri"/>
                <a:cs typeface="Calibri"/>
              </a:rPr>
              <a:t>controller.</a:t>
            </a:r>
            <a:endParaRPr sz="2000" dirty="0">
              <a:latin typeface="Calibri"/>
              <a:cs typeface="Calibri"/>
            </a:endParaRPr>
          </a:p>
          <a:p>
            <a:pPr>
              <a:lnSpc>
                <a:spcPct val="100000"/>
              </a:lnSpc>
              <a:spcBef>
                <a:spcPts val="5"/>
              </a:spcBef>
              <a:buClr>
                <a:srgbClr val="061114"/>
              </a:buClr>
              <a:buFont typeface="Calibri"/>
              <a:buAutoNum type="alphaLcParenR" startAt="4"/>
            </a:pPr>
            <a:endParaRPr sz="2950" dirty="0">
              <a:latin typeface="Times New Roman"/>
              <a:cs typeface="Times New Roman"/>
            </a:endParaRPr>
          </a:p>
          <a:p>
            <a:pPr marL="447040" marR="405130" indent="-447040">
              <a:lnSpc>
                <a:spcPct val="100000"/>
              </a:lnSpc>
              <a:buAutoNum type="alphaLcParenR" startAt="4"/>
              <a:tabLst>
                <a:tab pos="447040" algn="l"/>
                <a:tab pos="447675" algn="l"/>
              </a:tabLst>
            </a:pPr>
            <a:r>
              <a:rPr sz="2000" b="1" spc="-5" dirty="0">
                <a:solidFill>
                  <a:srgbClr val="061114"/>
                </a:solidFill>
                <a:latin typeface="Calibri"/>
                <a:cs typeface="Calibri"/>
              </a:rPr>
              <a:t>Scientific </a:t>
            </a:r>
            <a:r>
              <a:rPr sz="2000" dirty="0">
                <a:solidFill>
                  <a:srgbClr val="061114"/>
                </a:solidFill>
                <a:latin typeface="Calibri"/>
                <a:cs typeface="Calibri"/>
              </a:rPr>
              <a:t>– </a:t>
            </a:r>
            <a:r>
              <a:rPr sz="2000" spc="-5" dirty="0">
                <a:solidFill>
                  <a:srgbClr val="061114"/>
                </a:solidFill>
                <a:latin typeface="Calibri"/>
                <a:cs typeface="Calibri"/>
              </a:rPr>
              <a:t>digital storage system, </a:t>
            </a:r>
            <a:r>
              <a:rPr sz="2000" dirty="0">
                <a:solidFill>
                  <a:srgbClr val="061114"/>
                </a:solidFill>
                <a:latin typeface="Calibri"/>
                <a:cs typeface="Calibri"/>
              </a:rPr>
              <a:t>CRT </a:t>
            </a:r>
            <a:r>
              <a:rPr sz="2000" spc="-5" dirty="0">
                <a:solidFill>
                  <a:srgbClr val="061114"/>
                </a:solidFill>
                <a:latin typeface="Calibri"/>
                <a:cs typeface="Calibri"/>
              </a:rPr>
              <a:t>display controller, spectrum  </a:t>
            </a:r>
            <a:r>
              <a:rPr sz="2000" dirty="0">
                <a:solidFill>
                  <a:srgbClr val="061114"/>
                </a:solidFill>
                <a:latin typeface="Calibri"/>
                <a:cs typeface="Calibri"/>
              </a:rPr>
              <a:t>analyzer.</a:t>
            </a:r>
            <a:endParaRPr sz="2000" dirty="0">
              <a:latin typeface="Calibri"/>
              <a:cs typeface="Calibri"/>
            </a:endParaRPr>
          </a:p>
        </p:txBody>
      </p:sp>
    </p:spTree>
    <p:extLst>
      <p:ext uri="{BB962C8B-B14F-4D97-AF65-F5344CB8AC3E}">
        <p14:creationId xmlns:p14="http://schemas.microsoft.com/office/powerpoint/2010/main" val="37369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91461" y="703920"/>
            <a:ext cx="782193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dirty="0" smtClean="0">
                <a:uFill>
                  <a:solidFill>
                    <a:srgbClr val="061114"/>
                  </a:solidFill>
                </a:uFill>
                <a:latin typeface="Calibri"/>
                <a:cs typeface="Calibri"/>
              </a:rPr>
              <a:t>Were the embedded systems </a:t>
            </a:r>
            <a:r>
              <a:rPr lang="en-US" sz="3200" b="1" u="heavy" dirty="0" smtClean="0">
                <a:uFill>
                  <a:solidFill>
                    <a:srgbClr val="061114"/>
                  </a:solidFill>
                </a:uFill>
                <a:latin typeface="Calibri"/>
                <a:cs typeface="Calibri"/>
              </a:rPr>
              <a:t>existing </a:t>
            </a:r>
            <a:r>
              <a:rPr lang="en-US" sz="3200" b="1" u="heavy" spc="-5" dirty="0" smtClean="0">
                <a:uFill>
                  <a:solidFill>
                    <a:srgbClr val="061114"/>
                  </a:solidFill>
                </a:uFill>
                <a:latin typeface="Calibri"/>
                <a:cs typeface="Calibri"/>
              </a:rPr>
              <a:t>earlier</a:t>
            </a:r>
            <a:r>
              <a:rPr lang="en-US" sz="3200" b="1" u="heavy" spc="-45" dirty="0" smtClean="0">
                <a:uFill>
                  <a:solidFill>
                    <a:srgbClr val="061114"/>
                  </a:solidFill>
                </a:uFill>
                <a:latin typeface="Calibri"/>
                <a:cs typeface="Calibri"/>
              </a:rPr>
              <a:t> </a:t>
            </a:r>
            <a:r>
              <a:rPr lang="en-US" sz="3200" b="1" u="heavy" dirty="0" smtClean="0">
                <a:uFill>
                  <a:solidFill>
                    <a:srgbClr val="061114"/>
                  </a:solidFill>
                </a:uFill>
                <a:latin typeface="Calibri"/>
                <a:cs typeface="Calibri"/>
              </a:rPr>
              <a:t>?</a:t>
            </a:r>
            <a:endParaRPr lang="en-US" sz="3200" dirty="0">
              <a:latin typeface="Calibri"/>
              <a:cs typeface="Calibri"/>
            </a:endParaRPr>
          </a:p>
        </p:txBody>
      </p:sp>
      <p:sp>
        <p:nvSpPr>
          <p:cNvPr id="3" name="object 3"/>
          <p:cNvSpPr txBox="1"/>
          <p:nvPr/>
        </p:nvSpPr>
        <p:spPr>
          <a:xfrm>
            <a:off x="890781" y="1657331"/>
            <a:ext cx="9918246" cy="2462213"/>
          </a:xfrm>
          <a:prstGeom prst="rect">
            <a:avLst/>
          </a:prstGeom>
        </p:spPr>
        <p:txBody>
          <a:bodyPr vert="horz" wrap="square" lIns="0" tIns="12700" rIns="0" bIns="0" rtlCol="0">
            <a:spAutoFit/>
          </a:bodyPr>
          <a:lstStyle/>
          <a:p>
            <a:pPr marL="355600" indent="-342900">
              <a:lnSpc>
                <a:spcPts val="2280"/>
              </a:lnSpc>
              <a:spcBef>
                <a:spcPts val="100"/>
              </a:spcBef>
              <a:buFont typeface="Arial" panose="020B0604020202020204" pitchFamily="34" charset="0"/>
              <a:buChar char="•"/>
            </a:pPr>
            <a:r>
              <a:rPr sz="2000" spc="-5" dirty="0">
                <a:solidFill>
                  <a:srgbClr val="061114"/>
                </a:solidFill>
                <a:latin typeface="Calibri"/>
                <a:cs typeface="Calibri"/>
              </a:rPr>
              <a:t>Yes, </a:t>
            </a:r>
            <a:r>
              <a:rPr sz="2000" dirty="0">
                <a:solidFill>
                  <a:srgbClr val="061114"/>
                </a:solidFill>
                <a:latin typeface="Calibri"/>
                <a:cs typeface="Calibri"/>
              </a:rPr>
              <a:t>We </a:t>
            </a:r>
            <a:r>
              <a:rPr sz="2000" spc="-5" dirty="0">
                <a:solidFill>
                  <a:srgbClr val="061114"/>
                </a:solidFill>
                <a:latin typeface="Calibri"/>
                <a:cs typeface="Calibri"/>
              </a:rPr>
              <a:t>have been enjoying </a:t>
            </a:r>
            <a:r>
              <a:rPr sz="2000" dirty="0">
                <a:solidFill>
                  <a:srgbClr val="061114"/>
                </a:solidFill>
                <a:latin typeface="Calibri"/>
                <a:cs typeface="Calibri"/>
              </a:rPr>
              <a:t>the grace of </a:t>
            </a:r>
            <a:r>
              <a:rPr sz="2000" spc="-5" dirty="0">
                <a:solidFill>
                  <a:srgbClr val="061114"/>
                </a:solidFill>
                <a:latin typeface="Calibri"/>
                <a:cs typeface="Calibri"/>
              </a:rPr>
              <a:t>embedded system quite </a:t>
            </a:r>
            <a:r>
              <a:rPr sz="2000" dirty="0">
                <a:solidFill>
                  <a:srgbClr val="061114"/>
                </a:solidFill>
                <a:latin typeface="Calibri"/>
                <a:cs typeface="Calibri"/>
              </a:rPr>
              <a:t>a </a:t>
            </a:r>
            <a:r>
              <a:rPr sz="2000" spc="-5" dirty="0">
                <a:solidFill>
                  <a:srgbClr val="061114"/>
                </a:solidFill>
                <a:latin typeface="Calibri"/>
                <a:cs typeface="Calibri"/>
              </a:rPr>
              <a:t>long</a:t>
            </a:r>
            <a:r>
              <a:rPr sz="2000" spc="90" dirty="0">
                <a:solidFill>
                  <a:srgbClr val="061114"/>
                </a:solidFill>
                <a:latin typeface="Calibri"/>
                <a:cs typeface="Calibri"/>
              </a:rPr>
              <a:t> </a:t>
            </a:r>
            <a:r>
              <a:rPr sz="2000" spc="-5" dirty="0" smtClean="0">
                <a:solidFill>
                  <a:srgbClr val="061114"/>
                </a:solidFill>
                <a:latin typeface="Calibri"/>
                <a:cs typeface="Calibri"/>
              </a:rPr>
              <a:t>time.</a:t>
            </a:r>
            <a:r>
              <a:rPr lang="en-US" sz="2000" dirty="0">
                <a:latin typeface="Calibri"/>
                <a:cs typeface="Calibri"/>
              </a:rPr>
              <a:t> </a:t>
            </a:r>
            <a:r>
              <a:rPr sz="2000" dirty="0" smtClean="0">
                <a:solidFill>
                  <a:srgbClr val="061114"/>
                </a:solidFill>
                <a:latin typeface="Calibri"/>
                <a:cs typeface="Calibri"/>
              </a:rPr>
              <a:t>But </a:t>
            </a:r>
            <a:r>
              <a:rPr sz="2000" dirty="0">
                <a:solidFill>
                  <a:srgbClr val="061114"/>
                </a:solidFill>
                <a:latin typeface="Calibri"/>
                <a:cs typeface="Calibri"/>
              </a:rPr>
              <a:t>they </a:t>
            </a:r>
            <a:r>
              <a:rPr sz="2000" spc="-5" dirty="0">
                <a:solidFill>
                  <a:srgbClr val="061114"/>
                </a:solidFill>
                <a:latin typeface="Calibri"/>
                <a:cs typeface="Calibri"/>
              </a:rPr>
              <a:t>were </a:t>
            </a:r>
            <a:r>
              <a:rPr sz="2000" dirty="0">
                <a:solidFill>
                  <a:srgbClr val="061114"/>
                </a:solidFill>
                <a:latin typeface="Calibri"/>
                <a:cs typeface="Calibri"/>
              </a:rPr>
              <a:t>not </a:t>
            </a:r>
            <a:r>
              <a:rPr sz="2000" spc="-5" dirty="0">
                <a:solidFill>
                  <a:srgbClr val="061114"/>
                </a:solidFill>
                <a:latin typeface="Calibri"/>
                <a:cs typeface="Calibri"/>
              </a:rPr>
              <a:t>so popular because in those days most </a:t>
            </a:r>
            <a:r>
              <a:rPr sz="2000" dirty="0">
                <a:solidFill>
                  <a:srgbClr val="061114"/>
                </a:solidFill>
                <a:latin typeface="Calibri"/>
                <a:cs typeface="Calibri"/>
              </a:rPr>
              <a:t>of </a:t>
            </a:r>
            <a:r>
              <a:rPr sz="2000" spc="-5" dirty="0">
                <a:solidFill>
                  <a:srgbClr val="061114"/>
                </a:solidFill>
                <a:latin typeface="Calibri"/>
                <a:cs typeface="Calibri"/>
              </a:rPr>
              <a:t>the  embedded systems were designed around </a:t>
            </a:r>
            <a:r>
              <a:rPr sz="2000" dirty="0">
                <a:solidFill>
                  <a:srgbClr val="061114"/>
                </a:solidFill>
                <a:latin typeface="Calibri"/>
                <a:cs typeface="Calibri"/>
              </a:rPr>
              <a:t>a </a:t>
            </a:r>
            <a:r>
              <a:rPr sz="2000" spc="-5" dirty="0">
                <a:solidFill>
                  <a:srgbClr val="061114"/>
                </a:solidFill>
                <a:latin typeface="Calibri"/>
                <a:cs typeface="Calibri"/>
              </a:rPr>
              <a:t>microprocessor unlike  today’s systems which were built around </a:t>
            </a:r>
            <a:r>
              <a:rPr sz="2000" dirty="0">
                <a:solidFill>
                  <a:srgbClr val="061114"/>
                </a:solidFill>
                <a:latin typeface="Calibri"/>
                <a:cs typeface="Calibri"/>
              </a:rPr>
              <a:t>a</a:t>
            </a:r>
            <a:r>
              <a:rPr sz="2000" spc="30" dirty="0">
                <a:solidFill>
                  <a:srgbClr val="061114"/>
                </a:solidFill>
                <a:latin typeface="Calibri"/>
                <a:cs typeface="Calibri"/>
              </a:rPr>
              <a:t> </a:t>
            </a:r>
            <a:r>
              <a:rPr sz="2000" spc="-5" dirty="0">
                <a:solidFill>
                  <a:srgbClr val="061114"/>
                </a:solidFill>
                <a:latin typeface="Calibri"/>
                <a:cs typeface="Calibri"/>
              </a:rPr>
              <a:t>microcontroller.</a:t>
            </a:r>
            <a:endParaRPr sz="2000" dirty="0">
              <a:latin typeface="Calibri"/>
              <a:cs typeface="Calibri"/>
            </a:endParaRPr>
          </a:p>
          <a:p>
            <a:pPr>
              <a:lnSpc>
                <a:spcPct val="100000"/>
              </a:lnSpc>
              <a:spcBef>
                <a:spcPts val="15"/>
              </a:spcBef>
            </a:pPr>
            <a:endParaRPr sz="2500" dirty="0">
              <a:latin typeface="Times New Roman"/>
              <a:cs typeface="Times New Roman"/>
            </a:endParaRPr>
          </a:p>
          <a:p>
            <a:pPr marL="355600" indent="-342900">
              <a:lnSpc>
                <a:spcPts val="2280"/>
              </a:lnSpc>
              <a:buFont typeface="Arial" panose="020B0604020202020204" pitchFamily="34" charset="0"/>
              <a:buChar char="•"/>
            </a:pPr>
            <a:r>
              <a:rPr sz="2000" spc="5" dirty="0">
                <a:solidFill>
                  <a:srgbClr val="061114"/>
                </a:solidFill>
                <a:latin typeface="Calibri"/>
                <a:cs typeface="Calibri"/>
              </a:rPr>
              <a:t>As </a:t>
            </a:r>
            <a:r>
              <a:rPr sz="2000" spc="-5" dirty="0">
                <a:solidFill>
                  <a:srgbClr val="061114"/>
                </a:solidFill>
                <a:latin typeface="Calibri"/>
                <a:cs typeface="Calibri"/>
              </a:rPr>
              <a:t>we know </a:t>
            </a:r>
            <a:r>
              <a:rPr sz="2000" dirty="0">
                <a:solidFill>
                  <a:srgbClr val="061114"/>
                </a:solidFill>
                <a:latin typeface="Calibri"/>
                <a:cs typeface="Calibri"/>
              </a:rPr>
              <a:t>a </a:t>
            </a:r>
            <a:r>
              <a:rPr sz="2000" spc="-5" dirty="0">
                <a:solidFill>
                  <a:srgbClr val="061114"/>
                </a:solidFill>
                <a:latin typeface="Calibri"/>
                <a:cs typeface="Calibri"/>
              </a:rPr>
              <a:t>microprocessor </a:t>
            </a:r>
            <a:r>
              <a:rPr sz="2000" dirty="0">
                <a:solidFill>
                  <a:srgbClr val="061114"/>
                </a:solidFill>
                <a:latin typeface="Calibri"/>
                <a:cs typeface="Calibri"/>
              </a:rPr>
              <a:t>by </a:t>
            </a:r>
            <a:r>
              <a:rPr sz="2000" spc="-5" dirty="0">
                <a:solidFill>
                  <a:srgbClr val="061114"/>
                </a:solidFill>
                <a:latin typeface="Calibri"/>
                <a:cs typeface="Calibri"/>
              </a:rPr>
              <a:t>itself do </a:t>
            </a:r>
            <a:r>
              <a:rPr sz="2000" dirty="0">
                <a:solidFill>
                  <a:srgbClr val="061114"/>
                </a:solidFill>
                <a:latin typeface="Calibri"/>
                <a:cs typeface="Calibri"/>
              </a:rPr>
              <a:t>not </a:t>
            </a:r>
            <a:r>
              <a:rPr sz="2000" spc="-5" dirty="0">
                <a:solidFill>
                  <a:srgbClr val="061114"/>
                </a:solidFill>
                <a:latin typeface="Calibri"/>
                <a:cs typeface="Calibri"/>
              </a:rPr>
              <a:t>possess </a:t>
            </a:r>
            <a:r>
              <a:rPr sz="2000" dirty="0">
                <a:solidFill>
                  <a:srgbClr val="061114"/>
                </a:solidFill>
                <a:latin typeface="Calibri"/>
                <a:cs typeface="Calibri"/>
              </a:rPr>
              <a:t>any </a:t>
            </a:r>
            <a:r>
              <a:rPr sz="2000" spc="-5" dirty="0">
                <a:solidFill>
                  <a:srgbClr val="061114"/>
                </a:solidFill>
                <a:latin typeface="Calibri"/>
                <a:cs typeface="Calibri"/>
              </a:rPr>
              <a:t>memory, ports</a:t>
            </a:r>
            <a:r>
              <a:rPr sz="2000" spc="55" dirty="0">
                <a:solidFill>
                  <a:srgbClr val="061114"/>
                </a:solidFill>
                <a:latin typeface="Calibri"/>
                <a:cs typeface="Calibri"/>
              </a:rPr>
              <a:t> </a:t>
            </a:r>
            <a:r>
              <a:rPr sz="2000" spc="-5" dirty="0" smtClean="0">
                <a:solidFill>
                  <a:srgbClr val="061114"/>
                </a:solidFill>
                <a:latin typeface="Calibri"/>
                <a:cs typeface="Calibri"/>
              </a:rPr>
              <a:t>etc.</a:t>
            </a:r>
            <a:r>
              <a:rPr lang="en-US" sz="2000" dirty="0">
                <a:latin typeface="Calibri"/>
                <a:cs typeface="Calibri"/>
              </a:rPr>
              <a:t> </a:t>
            </a:r>
            <a:r>
              <a:rPr sz="2000" dirty="0" smtClean="0">
                <a:solidFill>
                  <a:srgbClr val="061114"/>
                </a:solidFill>
                <a:latin typeface="Calibri"/>
                <a:cs typeface="Calibri"/>
              </a:rPr>
              <a:t>So </a:t>
            </a:r>
            <a:r>
              <a:rPr sz="2000" spc="-5" dirty="0">
                <a:solidFill>
                  <a:srgbClr val="061114"/>
                </a:solidFill>
                <a:latin typeface="Calibri"/>
                <a:cs typeface="Calibri"/>
              </a:rPr>
              <a:t>everything </a:t>
            </a:r>
            <a:r>
              <a:rPr sz="2000" dirty="0">
                <a:solidFill>
                  <a:srgbClr val="061114"/>
                </a:solidFill>
                <a:latin typeface="Calibri"/>
                <a:cs typeface="Calibri"/>
              </a:rPr>
              <a:t>must </a:t>
            </a:r>
            <a:r>
              <a:rPr sz="2000" spc="-5" dirty="0">
                <a:solidFill>
                  <a:srgbClr val="061114"/>
                </a:solidFill>
                <a:latin typeface="Calibri"/>
                <a:cs typeface="Calibri"/>
              </a:rPr>
              <a:t>be connected externally </a:t>
            </a:r>
            <a:r>
              <a:rPr sz="2000" dirty="0">
                <a:solidFill>
                  <a:srgbClr val="061114"/>
                </a:solidFill>
                <a:latin typeface="Calibri"/>
                <a:cs typeface="Calibri"/>
              </a:rPr>
              <a:t>by </a:t>
            </a:r>
            <a:r>
              <a:rPr sz="2000" spc="-5" dirty="0">
                <a:solidFill>
                  <a:srgbClr val="061114"/>
                </a:solidFill>
                <a:latin typeface="Calibri"/>
                <a:cs typeface="Calibri"/>
              </a:rPr>
              <a:t>using </a:t>
            </a:r>
            <a:r>
              <a:rPr sz="2000" spc="-5" dirty="0" smtClean="0">
                <a:solidFill>
                  <a:srgbClr val="061114"/>
                </a:solidFill>
                <a:latin typeface="Calibri"/>
                <a:cs typeface="Calibri"/>
              </a:rPr>
              <a:t>peripherals. </a:t>
            </a:r>
            <a:r>
              <a:rPr sz="2000" dirty="0">
                <a:solidFill>
                  <a:srgbClr val="061114"/>
                </a:solidFill>
                <a:latin typeface="Calibri"/>
                <a:cs typeface="Calibri"/>
              </a:rPr>
              <a:t>So the </a:t>
            </a:r>
            <a:r>
              <a:rPr sz="2000" spc="-5" dirty="0">
                <a:solidFill>
                  <a:srgbClr val="061114"/>
                </a:solidFill>
                <a:latin typeface="Calibri"/>
                <a:cs typeface="Calibri"/>
              </a:rPr>
              <a:t>embedded system designed using  microprocessor was </a:t>
            </a:r>
            <a:r>
              <a:rPr sz="2000" dirty="0">
                <a:solidFill>
                  <a:srgbClr val="061114"/>
                </a:solidFill>
                <a:latin typeface="Calibri"/>
                <a:cs typeface="Calibri"/>
              </a:rPr>
              <a:t>not </a:t>
            </a:r>
            <a:r>
              <a:rPr sz="2000" spc="-5" dirty="0">
                <a:solidFill>
                  <a:srgbClr val="061114"/>
                </a:solidFill>
                <a:latin typeface="Calibri"/>
                <a:cs typeface="Calibri"/>
              </a:rPr>
              <a:t>only complicated in design </a:t>
            </a:r>
            <a:r>
              <a:rPr sz="2000" dirty="0">
                <a:solidFill>
                  <a:srgbClr val="061114"/>
                </a:solidFill>
                <a:latin typeface="Calibri"/>
                <a:cs typeface="Calibri"/>
              </a:rPr>
              <a:t>but </a:t>
            </a:r>
            <a:r>
              <a:rPr sz="2000" spc="-5" dirty="0">
                <a:solidFill>
                  <a:srgbClr val="061114"/>
                </a:solidFill>
                <a:latin typeface="Calibri"/>
                <a:cs typeface="Calibri"/>
              </a:rPr>
              <a:t>also large in size.  </a:t>
            </a:r>
            <a:r>
              <a:rPr sz="2000" dirty="0">
                <a:solidFill>
                  <a:srgbClr val="061114"/>
                </a:solidFill>
                <a:latin typeface="Calibri"/>
                <a:cs typeface="Calibri"/>
              </a:rPr>
              <a:t>At the </a:t>
            </a:r>
            <a:r>
              <a:rPr sz="2000" spc="-5" dirty="0">
                <a:solidFill>
                  <a:srgbClr val="061114"/>
                </a:solidFill>
                <a:latin typeface="Calibri"/>
                <a:cs typeface="Calibri"/>
              </a:rPr>
              <a:t>same time the speed </a:t>
            </a:r>
            <a:r>
              <a:rPr sz="2000" dirty="0">
                <a:solidFill>
                  <a:srgbClr val="061114"/>
                </a:solidFill>
                <a:latin typeface="Calibri"/>
                <a:cs typeface="Calibri"/>
              </a:rPr>
              <a:t>of </a:t>
            </a:r>
            <a:r>
              <a:rPr sz="2000" spc="-5" dirty="0">
                <a:solidFill>
                  <a:srgbClr val="061114"/>
                </a:solidFill>
                <a:latin typeface="Calibri"/>
                <a:cs typeface="Calibri"/>
              </a:rPr>
              <a:t>microprocessor is also </a:t>
            </a:r>
            <a:r>
              <a:rPr sz="2000" dirty="0">
                <a:solidFill>
                  <a:srgbClr val="061114"/>
                </a:solidFill>
                <a:latin typeface="Calibri"/>
                <a:cs typeface="Calibri"/>
              </a:rPr>
              <a:t>a </a:t>
            </a:r>
            <a:r>
              <a:rPr sz="2000" spc="-10" dirty="0">
                <a:solidFill>
                  <a:srgbClr val="061114"/>
                </a:solidFill>
                <a:latin typeface="Calibri"/>
                <a:cs typeface="Calibri"/>
              </a:rPr>
              <a:t>limitation </a:t>
            </a:r>
            <a:r>
              <a:rPr sz="2000" spc="-5" dirty="0">
                <a:solidFill>
                  <a:srgbClr val="061114"/>
                </a:solidFill>
                <a:latin typeface="Calibri"/>
                <a:cs typeface="Calibri"/>
              </a:rPr>
              <a:t>for high  end</a:t>
            </a:r>
            <a:r>
              <a:rPr sz="2000" dirty="0">
                <a:solidFill>
                  <a:srgbClr val="061114"/>
                </a:solidFill>
                <a:latin typeface="Calibri"/>
                <a:cs typeface="Calibri"/>
              </a:rPr>
              <a:t> </a:t>
            </a:r>
            <a:r>
              <a:rPr sz="2000" spc="-5" dirty="0">
                <a:solidFill>
                  <a:srgbClr val="061114"/>
                </a:solidFill>
                <a:latin typeface="Calibri"/>
                <a:cs typeface="Calibri"/>
              </a:rPr>
              <a:t>applications.</a:t>
            </a:r>
            <a:endParaRPr sz="2000" dirty="0">
              <a:latin typeface="Calibri"/>
              <a:cs typeface="Calibri"/>
            </a:endParaRPr>
          </a:p>
        </p:txBody>
      </p:sp>
    </p:spTree>
    <p:extLst>
      <p:ext uri="{BB962C8B-B14F-4D97-AF65-F5344CB8AC3E}">
        <p14:creationId xmlns:p14="http://schemas.microsoft.com/office/powerpoint/2010/main" val="183373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376680" y="589279"/>
            <a:ext cx="638238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mtClean="0">
                <a:uFill>
                  <a:solidFill>
                    <a:srgbClr val="061114"/>
                  </a:solidFill>
                </a:uFill>
                <a:latin typeface="Calibri"/>
                <a:cs typeface="Calibri"/>
              </a:rPr>
              <a:t>What </a:t>
            </a:r>
            <a:r>
              <a:rPr lang="en-US" sz="3200" b="1" u="heavy" spc="5" smtClean="0">
                <a:uFill>
                  <a:solidFill>
                    <a:srgbClr val="061114"/>
                  </a:solidFill>
                </a:uFill>
                <a:latin typeface="Calibri"/>
                <a:cs typeface="Calibri"/>
              </a:rPr>
              <a:t>is </a:t>
            </a:r>
            <a:r>
              <a:rPr lang="en-US" sz="3200" b="1" u="heavy" smtClean="0">
                <a:uFill>
                  <a:solidFill>
                    <a:srgbClr val="061114"/>
                  </a:solidFill>
                </a:uFill>
                <a:latin typeface="Calibri"/>
                <a:cs typeface="Calibri"/>
              </a:rPr>
              <a:t>inside </a:t>
            </a:r>
            <a:r>
              <a:rPr lang="en-US" sz="3200" b="1" u="heavy" spc="-5" smtClean="0">
                <a:uFill>
                  <a:solidFill>
                    <a:srgbClr val="061114"/>
                  </a:solidFill>
                </a:uFill>
                <a:latin typeface="Calibri"/>
                <a:cs typeface="Calibri"/>
              </a:rPr>
              <a:t>an embedded system</a:t>
            </a:r>
            <a:r>
              <a:rPr lang="en-US" sz="3200" b="1" u="heavy" spc="-110" smtClean="0">
                <a:uFill>
                  <a:solidFill>
                    <a:srgbClr val="061114"/>
                  </a:solidFill>
                </a:uFill>
                <a:latin typeface="Calibri"/>
                <a:cs typeface="Calibri"/>
              </a:rPr>
              <a:t> </a:t>
            </a:r>
            <a:r>
              <a:rPr lang="en-US" sz="3200" b="1" u="heavy" smtClean="0">
                <a:uFill>
                  <a:solidFill>
                    <a:srgbClr val="061114"/>
                  </a:solidFill>
                </a:uFill>
                <a:latin typeface="Calibri"/>
                <a:cs typeface="Calibri"/>
              </a:rPr>
              <a:t>?</a:t>
            </a:r>
            <a:endParaRPr lang="en-US" sz="3200" dirty="0">
              <a:latin typeface="Calibri"/>
              <a:cs typeface="Calibri"/>
            </a:endParaRPr>
          </a:p>
        </p:txBody>
      </p:sp>
      <p:sp>
        <p:nvSpPr>
          <p:cNvPr id="3" name="object 3"/>
          <p:cNvSpPr txBox="1"/>
          <p:nvPr/>
        </p:nvSpPr>
        <p:spPr>
          <a:xfrm>
            <a:off x="825500" y="1633220"/>
            <a:ext cx="10188243" cy="2628925"/>
          </a:xfrm>
          <a:prstGeom prst="rect">
            <a:avLst/>
          </a:prstGeom>
        </p:spPr>
        <p:txBody>
          <a:bodyPr vert="horz" wrap="square" lIns="0" tIns="12700" rIns="0" bIns="0" rtlCol="0">
            <a:spAutoFit/>
          </a:bodyPr>
          <a:lstStyle/>
          <a:p>
            <a:pPr marL="408940" marR="5080" indent="-342900" algn="just">
              <a:lnSpc>
                <a:spcPct val="100000"/>
              </a:lnSpc>
              <a:spcBef>
                <a:spcPts val="100"/>
              </a:spcBef>
              <a:buFont typeface="Arial" panose="020B0604020202020204" pitchFamily="34" charset="0"/>
              <a:buChar char="•"/>
            </a:pPr>
            <a:r>
              <a:rPr sz="2000" spc="-5" dirty="0">
                <a:solidFill>
                  <a:srgbClr val="061114"/>
                </a:solidFill>
                <a:latin typeface="Calibri"/>
                <a:cs typeface="Calibri"/>
              </a:rPr>
              <a:t>Every embedded system consists of custom-built hardware built </a:t>
            </a:r>
            <a:r>
              <a:rPr sz="2000" dirty="0">
                <a:solidFill>
                  <a:srgbClr val="061114"/>
                </a:solidFill>
                <a:latin typeface="Calibri"/>
                <a:cs typeface="Calibri"/>
              </a:rPr>
              <a:t>around a  </a:t>
            </a:r>
            <a:r>
              <a:rPr sz="2000" spc="-5" dirty="0">
                <a:solidFill>
                  <a:srgbClr val="061114"/>
                </a:solidFill>
                <a:latin typeface="Calibri"/>
                <a:cs typeface="Calibri"/>
              </a:rPr>
              <a:t>Central Processing Unit (CPU). This hardware also contains memory </a:t>
            </a:r>
            <a:r>
              <a:rPr sz="2000" dirty="0">
                <a:solidFill>
                  <a:srgbClr val="061114"/>
                </a:solidFill>
                <a:latin typeface="Calibri"/>
                <a:cs typeface="Calibri"/>
              </a:rPr>
              <a:t>chips  </a:t>
            </a:r>
            <a:r>
              <a:rPr sz="2000" spc="-5" dirty="0">
                <a:solidFill>
                  <a:srgbClr val="061114"/>
                </a:solidFill>
                <a:latin typeface="Calibri"/>
                <a:cs typeface="Calibri"/>
              </a:rPr>
              <a:t>onto which </a:t>
            </a:r>
            <a:r>
              <a:rPr sz="2000" dirty="0">
                <a:solidFill>
                  <a:srgbClr val="061114"/>
                </a:solidFill>
                <a:latin typeface="Calibri"/>
                <a:cs typeface="Calibri"/>
              </a:rPr>
              <a:t>the </a:t>
            </a:r>
            <a:r>
              <a:rPr sz="2000" spc="-5" dirty="0">
                <a:solidFill>
                  <a:srgbClr val="061114"/>
                </a:solidFill>
                <a:latin typeface="Calibri"/>
                <a:cs typeface="Calibri"/>
              </a:rPr>
              <a:t>software is loaded. </a:t>
            </a:r>
            <a:r>
              <a:rPr sz="2000" dirty="0">
                <a:solidFill>
                  <a:srgbClr val="061114"/>
                </a:solidFill>
                <a:latin typeface="Calibri"/>
                <a:cs typeface="Calibri"/>
              </a:rPr>
              <a:t>The </a:t>
            </a:r>
            <a:r>
              <a:rPr sz="2000" spc="-5" dirty="0">
                <a:solidFill>
                  <a:srgbClr val="061114"/>
                </a:solidFill>
                <a:latin typeface="Calibri"/>
                <a:cs typeface="Calibri"/>
              </a:rPr>
              <a:t>software residing </a:t>
            </a:r>
            <a:r>
              <a:rPr sz="2000" dirty="0">
                <a:solidFill>
                  <a:srgbClr val="061114"/>
                </a:solidFill>
                <a:latin typeface="Calibri"/>
                <a:cs typeface="Calibri"/>
              </a:rPr>
              <a:t>on the </a:t>
            </a:r>
            <a:r>
              <a:rPr sz="2000" spc="-5" dirty="0">
                <a:solidFill>
                  <a:srgbClr val="061114"/>
                </a:solidFill>
                <a:latin typeface="Calibri"/>
                <a:cs typeface="Calibri"/>
              </a:rPr>
              <a:t>memory  chip is also called </a:t>
            </a:r>
            <a:r>
              <a:rPr sz="2000" dirty="0">
                <a:solidFill>
                  <a:srgbClr val="061114"/>
                </a:solidFill>
                <a:latin typeface="Calibri"/>
                <a:cs typeface="Calibri"/>
              </a:rPr>
              <a:t>the</a:t>
            </a:r>
            <a:r>
              <a:rPr sz="2000" spc="20" dirty="0">
                <a:solidFill>
                  <a:srgbClr val="061114"/>
                </a:solidFill>
                <a:latin typeface="Calibri"/>
                <a:cs typeface="Calibri"/>
              </a:rPr>
              <a:t> </a:t>
            </a:r>
            <a:r>
              <a:rPr sz="2000" spc="-5" dirty="0">
                <a:solidFill>
                  <a:srgbClr val="061114"/>
                </a:solidFill>
                <a:latin typeface="Calibri"/>
                <a:cs typeface="Calibri"/>
              </a:rPr>
              <a:t>‘firmware’.</a:t>
            </a:r>
            <a:endParaRPr sz="2000" dirty="0">
              <a:latin typeface="Calibri"/>
              <a:cs typeface="Calibri"/>
            </a:endParaRPr>
          </a:p>
          <a:p>
            <a:pPr algn="just">
              <a:lnSpc>
                <a:spcPct val="100000"/>
              </a:lnSpc>
            </a:pPr>
            <a:endParaRPr sz="2000" dirty="0">
              <a:latin typeface="Times New Roman"/>
              <a:cs typeface="Times New Roman"/>
            </a:endParaRPr>
          </a:p>
          <a:p>
            <a:pPr marL="355600" marR="482600" indent="-342900" algn="just">
              <a:lnSpc>
                <a:spcPct val="100000"/>
              </a:lnSpc>
              <a:spcBef>
                <a:spcPts val="1200"/>
              </a:spcBef>
              <a:buFont typeface="Arial" panose="020B0604020202020204" pitchFamily="34" charset="0"/>
              <a:buChar char="•"/>
            </a:pP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runs </a:t>
            </a:r>
            <a:r>
              <a:rPr sz="2000" spc="-5" dirty="0">
                <a:solidFill>
                  <a:srgbClr val="061114"/>
                </a:solidFill>
                <a:latin typeface="Calibri"/>
                <a:cs typeface="Calibri"/>
              </a:rPr>
              <a:t>above </a:t>
            </a:r>
            <a:r>
              <a:rPr sz="2000" dirty="0">
                <a:solidFill>
                  <a:srgbClr val="061114"/>
                </a:solidFill>
                <a:latin typeface="Calibri"/>
                <a:cs typeface="Calibri"/>
              </a:rPr>
              <a:t>the </a:t>
            </a:r>
            <a:r>
              <a:rPr sz="2000" spc="-5" dirty="0">
                <a:solidFill>
                  <a:srgbClr val="061114"/>
                </a:solidFill>
                <a:latin typeface="Calibri"/>
                <a:cs typeface="Calibri"/>
              </a:rPr>
              <a:t>hardware, </a:t>
            </a:r>
            <a:r>
              <a:rPr sz="2000" dirty="0">
                <a:solidFill>
                  <a:srgbClr val="061114"/>
                </a:solidFill>
                <a:latin typeface="Calibri"/>
                <a:cs typeface="Calibri"/>
              </a:rPr>
              <a:t>and the </a:t>
            </a:r>
            <a:r>
              <a:rPr sz="2000" spc="-5" dirty="0">
                <a:solidFill>
                  <a:srgbClr val="061114"/>
                </a:solidFill>
                <a:latin typeface="Calibri"/>
                <a:cs typeface="Calibri"/>
              </a:rPr>
              <a:t>application  software </a:t>
            </a:r>
            <a:r>
              <a:rPr sz="2000" dirty="0">
                <a:solidFill>
                  <a:srgbClr val="061114"/>
                </a:solidFill>
                <a:latin typeface="Calibri"/>
                <a:cs typeface="Calibri"/>
              </a:rPr>
              <a:t>runs </a:t>
            </a:r>
            <a:r>
              <a:rPr sz="2000" spc="-5" dirty="0">
                <a:solidFill>
                  <a:srgbClr val="061114"/>
                </a:solidFill>
                <a:latin typeface="Calibri"/>
                <a:cs typeface="Calibri"/>
              </a:rPr>
              <a:t>above </a:t>
            </a: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The </a:t>
            </a:r>
            <a:r>
              <a:rPr sz="2000" spc="-5" dirty="0">
                <a:solidFill>
                  <a:srgbClr val="061114"/>
                </a:solidFill>
                <a:latin typeface="Calibri"/>
                <a:cs typeface="Calibri"/>
              </a:rPr>
              <a:t>same architecture is  applicable to </a:t>
            </a:r>
            <a:r>
              <a:rPr sz="2000" dirty="0">
                <a:solidFill>
                  <a:srgbClr val="061114"/>
                </a:solidFill>
                <a:latin typeface="Calibri"/>
                <a:cs typeface="Calibri"/>
              </a:rPr>
              <a:t>any </a:t>
            </a:r>
            <a:r>
              <a:rPr sz="2000" spc="-5" dirty="0">
                <a:solidFill>
                  <a:srgbClr val="061114"/>
                </a:solidFill>
                <a:latin typeface="Calibri"/>
                <a:cs typeface="Calibri"/>
              </a:rPr>
              <a:t>computer including </a:t>
            </a:r>
            <a:r>
              <a:rPr sz="2000" dirty="0">
                <a:solidFill>
                  <a:srgbClr val="061114"/>
                </a:solidFill>
                <a:latin typeface="Calibri"/>
                <a:cs typeface="Calibri"/>
              </a:rPr>
              <a:t>a </a:t>
            </a:r>
            <a:r>
              <a:rPr sz="2000" spc="-5" dirty="0">
                <a:solidFill>
                  <a:srgbClr val="061114"/>
                </a:solidFill>
                <a:latin typeface="Calibri"/>
                <a:cs typeface="Calibri"/>
              </a:rPr>
              <a:t>desktop computer. However,  there </a:t>
            </a:r>
            <a:r>
              <a:rPr sz="2000" dirty="0">
                <a:solidFill>
                  <a:srgbClr val="061114"/>
                </a:solidFill>
                <a:latin typeface="Calibri"/>
                <a:cs typeface="Calibri"/>
              </a:rPr>
              <a:t>are </a:t>
            </a:r>
            <a:r>
              <a:rPr sz="2000" spc="-5" dirty="0">
                <a:solidFill>
                  <a:srgbClr val="061114"/>
                </a:solidFill>
                <a:latin typeface="Calibri"/>
                <a:cs typeface="Calibri"/>
              </a:rPr>
              <a:t>significant differences. </a:t>
            </a:r>
            <a:r>
              <a:rPr sz="2000" dirty="0">
                <a:solidFill>
                  <a:srgbClr val="061114"/>
                </a:solidFill>
                <a:latin typeface="Calibri"/>
                <a:cs typeface="Calibri"/>
              </a:rPr>
              <a:t>It </a:t>
            </a:r>
            <a:r>
              <a:rPr sz="2000" spc="-5" dirty="0">
                <a:solidFill>
                  <a:srgbClr val="061114"/>
                </a:solidFill>
                <a:latin typeface="Calibri"/>
                <a:cs typeface="Calibri"/>
              </a:rPr>
              <a:t>is not compulsory to </a:t>
            </a:r>
            <a:r>
              <a:rPr sz="2000" dirty="0">
                <a:solidFill>
                  <a:srgbClr val="061114"/>
                </a:solidFill>
                <a:latin typeface="Calibri"/>
                <a:cs typeface="Calibri"/>
              </a:rPr>
              <a:t>have</a:t>
            </a:r>
            <a:r>
              <a:rPr sz="2000" spc="40" dirty="0">
                <a:solidFill>
                  <a:srgbClr val="061114"/>
                </a:solidFill>
                <a:latin typeface="Calibri"/>
                <a:cs typeface="Calibri"/>
              </a:rPr>
              <a:t> </a:t>
            </a:r>
            <a:r>
              <a:rPr sz="2000" dirty="0" smtClean="0">
                <a:solidFill>
                  <a:srgbClr val="061114"/>
                </a:solidFill>
                <a:latin typeface="Calibri"/>
                <a:cs typeface="Calibri"/>
              </a:rPr>
              <a:t>an</a:t>
            </a:r>
            <a:r>
              <a:rPr lang="en-IN" sz="2000" dirty="0" smtClean="0">
                <a:solidFill>
                  <a:srgbClr val="061114"/>
                </a:solidFill>
                <a:latin typeface="Calibri"/>
                <a:cs typeface="Calibri"/>
              </a:rPr>
              <a:t> </a:t>
            </a:r>
            <a:r>
              <a:rPr sz="2000" spc="-5" dirty="0" smtClean="0">
                <a:solidFill>
                  <a:srgbClr val="061114"/>
                </a:solidFill>
                <a:latin typeface="Calibri"/>
                <a:cs typeface="Calibri"/>
              </a:rPr>
              <a:t>operating </a:t>
            </a:r>
            <a:r>
              <a:rPr sz="2000" spc="-5" dirty="0">
                <a:solidFill>
                  <a:srgbClr val="061114"/>
                </a:solidFill>
                <a:latin typeface="Calibri"/>
                <a:cs typeface="Calibri"/>
              </a:rPr>
              <a:t>system in every embedded</a:t>
            </a:r>
            <a:r>
              <a:rPr sz="2000" spc="25"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p:txBody>
      </p:sp>
    </p:spTree>
    <p:extLst>
      <p:ext uri="{BB962C8B-B14F-4D97-AF65-F5344CB8AC3E}">
        <p14:creationId xmlns:p14="http://schemas.microsoft.com/office/powerpoint/2010/main" val="176650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2828" y="1063697"/>
            <a:ext cx="9495972" cy="3700500"/>
          </a:xfrm>
          <a:prstGeom prst="rect">
            <a:avLst/>
          </a:prstGeom>
        </p:spPr>
        <p:txBody>
          <a:bodyPr vert="horz" wrap="square" lIns="0" tIns="10160" rIns="0" bIns="0" rtlCol="0">
            <a:spAutoFit/>
          </a:bodyPr>
          <a:lstStyle/>
          <a:p>
            <a:pPr marL="466725" marR="15875" indent="-342900">
              <a:lnSpc>
                <a:spcPct val="100800"/>
              </a:lnSpc>
              <a:spcBef>
                <a:spcPts val="80"/>
              </a:spcBef>
              <a:buFont typeface="Arial" panose="020B0604020202020204" pitchFamily="34" charset="0"/>
              <a:buChar char="•"/>
            </a:pPr>
            <a:r>
              <a:rPr sz="2000" spc="-5" dirty="0">
                <a:solidFill>
                  <a:srgbClr val="061114"/>
                </a:solidFill>
                <a:latin typeface="Calibri"/>
                <a:cs typeface="Calibri"/>
              </a:rPr>
              <a:t>For small appliances such </a:t>
            </a:r>
            <a:r>
              <a:rPr sz="2000" dirty="0">
                <a:solidFill>
                  <a:srgbClr val="061114"/>
                </a:solidFill>
                <a:latin typeface="Calibri"/>
                <a:cs typeface="Calibri"/>
              </a:rPr>
              <a:t>as </a:t>
            </a:r>
            <a:r>
              <a:rPr sz="2000" spc="-5" dirty="0">
                <a:solidFill>
                  <a:srgbClr val="061114"/>
                </a:solidFill>
                <a:latin typeface="Calibri"/>
                <a:cs typeface="Calibri"/>
              </a:rPr>
              <a:t>remote control units, air-  conditioners, toys etc., there is </a:t>
            </a:r>
            <a:r>
              <a:rPr sz="2000" dirty="0">
                <a:solidFill>
                  <a:srgbClr val="061114"/>
                </a:solidFill>
                <a:latin typeface="Calibri"/>
                <a:cs typeface="Calibri"/>
              </a:rPr>
              <a:t>no </a:t>
            </a:r>
            <a:r>
              <a:rPr sz="2000" spc="-5" dirty="0">
                <a:solidFill>
                  <a:srgbClr val="061114"/>
                </a:solidFill>
                <a:latin typeface="Calibri"/>
                <a:cs typeface="Calibri"/>
              </a:rPr>
              <a:t>need for </a:t>
            </a:r>
            <a:r>
              <a:rPr sz="2000" dirty="0">
                <a:solidFill>
                  <a:srgbClr val="061114"/>
                </a:solidFill>
                <a:latin typeface="Calibri"/>
                <a:cs typeface="Calibri"/>
              </a:rPr>
              <a:t>an </a:t>
            </a:r>
            <a:r>
              <a:rPr sz="2000" spc="-5" dirty="0">
                <a:solidFill>
                  <a:srgbClr val="061114"/>
                </a:solidFill>
                <a:latin typeface="Calibri"/>
                <a:cs typeface="Calibri"/>
              </a:rPr>
              <a:t>operating  system </a:t>
            </a:r>
            <a:r>
              <a:rPr sz="2000" dirty="0">
                <a:solidFill>
                  <a:srgbClr val="061114"/>
                </a:solidFill>
                <a:latin typeface="Calibri"/>
                <a:cs typeface="Calibri"/>
              </a:rPr>
              <a:t>and </a:t>
            </a:r>
            <a:r>
              <a:rPr sz="2000" spc="-5" dirty="0">
                <a:solidFill>
                  <a:srgbClr val="061114"/>
                </a:solidFill>
                <a:latin typeface="Calibri"/>
                <a:cs typeface="Calibri"/>
              </a:rPr>
              <a:t>we </a:t>
            </a:r>
            <a:r>
              <a:rPr sz="2000" dirty="0">
                <a:solidFill>
                  <a:srgbClr val="061114"/>
                </a:solidFill>
                <a:latin typeface="Calibri"/>
                <a:cs typeface="Calibri"/>
              </a:rPr>
              <a:t>can </a:t>
            </a:r>
            <a:r>
              <a:rPr sz="2000" spc="-5" dirty="0">
                <a:solidFill>
                  <a:srgbClr val="061114"/>
                </a:solidFill>
                <a:latin typeface="Calibri"/>
                <a:cs typeface="Calibri"/>
              </a:rPr>
              <a:t>write only </a:t>
            </a:r>
            <a:r>
              <a:rPr sz="2000" dirty="0">
                <a:solidFill>
                  <a:srgbClr val="061114"/>
                </a:solidFill>
                <a:latin typeface="Calibri"/>
                <a:cs typeface="Calibri"/>
              </a:rPr>
              <a:t>the </a:t>
            </a:r>
            <a:r>
              <a:rPr sz="2000" spc="-5" dirty="0">
                <a:solidFill>
                  <a:srgbClr val="061114"/>
                </a:solidFill>
                <a:latin typeface="Calibri"/>
                <a:cs typeface="Calibri"/>
              </a:rPr>
              <a:t>software specific to that  application. </a:t>
            </a:r>
            <a:r>
              <a:rPr sz="2000" dirty="0">
                <a:solidFill>
                  <a:srgbClr val="061114"/>
                </a:solidFill>
                <a:latin typeface="Calibri"/>
                <a:cs typeface="Calibri"/>
              </a:rPr>
              <a:t>For </a:t>
            </a:r>
            <a:r>
              <a:rPr sz="2000" spc="-5" dirty="0">
                <a:solidFill>
                  <a:srgbClr val="061114"/>
                </a:solidFill>
                <a:latin typeface="Calibri"/>
                <a:cs typeface="Calibri"/>
              </a:rPr>
              <a:t>applications involving complex processing, it is  advisable to have </a:t>
            </a:r>
            <a:r>
              <a:rPr sz="2000" dirty="0">
                <a:solidFill>
                  <a:srgbClr val="061114"/>
                </a:solidFill>
                <a:latin typeface="Calibri"/>
                <a:cs typeface="Calibri"/>
              </a:rPr>
              <a:t>an </a:t>
            </a:r>
            <a:r>
              <a:rPr sz="2000" spc="-5" dirty="0">
                <a:solidFill>
                  <a:srgbClr val="061114"/>
                </a:solidFill>
                <a:latin typeface="Calibri"/>
                <a:cs typeface="Calibri"/>
              </a:rPr>
              <a:t>operating</a:t>
            </a:r>
            <a:r>
              <a:rPr sz="2000" spc="25"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a:p>
            <a:pPr>
              <a:lnSpc>
                <a:spcPct val="100000"/>
              </a:lnSpc>
              <a:spcBef>
                <a:spcPts val="5"/>
              </a:spcBef>
            </a:pPr>
            <a:endParaRPr sz="2950" dirty="0">
              <a:latin typeface="Times New Roman"/>
              <a:cs typeface="Times New Roman"/>
            </a:endParaRPr>
          </a:p>
          <a:p>
            <a:pPr marL="354965" marR="5080" indent="-342900">
              <a:lnSpc>
                <a:spcPct val="100099"/>
              </a:lnSpc>
              <a:buFont typeface="Arial" panose="020B0604020202020204" pitchFamily="34" charset="0"/>
              <a:buChar char="•"/>
            </a:pPr>
            <a:r>
              <a:rPr sz="2000" dirty="0">
                <a:solidFill>
                  <a:srgbClr val="061114"/>
                </a:solidFill>
                <a:latin typeface="Calibri"/>
                <a:cs typeface="Calibri"/>
              </a:rPr>
              <a:t>In </a:t>
            </a:r>
            <a:r>
              <a:rPr sz="2000" spc="-5" dirty="0">
                <a:solidFill>
                  <a:srgbClr val="061114"/>
                </a:solidFill>
                <a:latin typeface="Calibri"/>
                <a:cs typeface="Calibri"/>
              </a:rPr>
              <a:t>such </a:t>
            </a:r>
            <a:r>
              <a:rPr sz="2000" dirty="0">
                <a:solidFill>
                  <a:srgbClr val="061114"/>
                </a:solidFill>
                <a:latin typeface="Calibri"/>
                <a:cs typeface="Calibri"/>
              </a:rPr>
              <a:t>a </a:t>
            </a:r>
            <a:r>
              <a:rPr sz="2000" spc="-5" dirty="0">
                <a:solidFill>
                  <a:srgbClr val="061114"/>
                </a:solidFill>
                <a:latin typeface="Calibri"/>
                <a:cs typeface="Calibri"/>
              </a:rPr>
              <a:t>case, </a:t>
            </a:r>
            <a:r>
              <a:rPr sz="2000" dirty="0">
                <a:solidFill>
                  <a:srgbClr val="061114"/>
                </a:solidFill>
                <a:latin typeface="Calibri"/>
                <a:cs typeface="Calibri"/>
              </a:rPr>
              <a:t>you </a:t>
            </a:r>
            <a:r>
              <a:rPr sz="2000" spc="-5" dirty="0">
                <a:solidFill>
                  <a:srgbClr val="061114"/>
                </a:solidFill>
                <a:latin typeface="Calibri"/>
                <a:cs typeface="Calibri"/>
              </a:rPr>
              <a:t>need to integrate </a:t>
            </a:r>
            <a:r>
              <a:rPr sz="2000" dirty="0">
                <a:solidFill>
                  <a:srgbClr val="061114"/>
                </a:solidFill>
                <a:latin typeface="Calibri"/>
                <a:cs typeface="Calibri"/>
              </a:rPr>
              <a:t>the </a:t>
            </a:r>
            <a:r>
              <a:rPr sz="2000" spc="-5" dirty="0">
                <a:solidFill>
                  <a:srgbClr val="061114"/>
                </a:solidFill>
                <a:latin typeface="Calibri"/>
                <a:cs typeface="Calibri"/>
              </a:rPr>
              <a:t>application software  with </a:t>
            </a: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and </a:t>
            </a:r>
            <a:r>
              <a:rPr sz="2000" spc="-5" dirty="0">
                <a:solidFill>
                  <a:srgbClr val="061114"/>
                </a:solidFill>
                <a:latin typeface="Calibri"/>
                <a:cs typeface="Calibri"/>
              </a:rPr>
              <a:t>then transfer the entire  software </a:t>
            </a:r>
            <a:r>
              <a:rPr sz="2000" dirty="0">
                <a:solidFill>
                  <a:srgbClr val="061114"/>
                </a:solidFill>
                <a:latin typeface="Calibri"/>
                <a:cs typeface="Calibri"/>
              </a:rPr>
              <a:t>on </a:t>
            </a:r>
            <a:r>
              <a:rPr sz="2000" spc="-5" dirty="0">
                <a:solidFill>
                  <a:srgbClr val="061114"/>
                </a:solidFill>
                <a:latin typeface="Calibri"/>
                <a:cs typeface="Calibri"/>
              </a:rPr>
              <a:t>to </a:t>
            </a:r>
            <a:r>
              <a:rPr sz="2000" dirty="0">
                <a:solidFill>
                  <a:srgbClr val="061114"/>
                </a:solidFill>
                <a:latin typeface="Calibri"/>
                <a:cs typeface="Calibri"/>
              </a:rPr>
              <a:t>the </a:t>
            </a:r>
            <a:r>
              <a:rPr sz="2000" spc="-5" dirty="0">
                <a:solidFill>
                  <a:srgbClr val="061114"/>
                </a:solidFill>
                <a:latin typeface="Calibri"/>
                <a:cs typeface="Calibri"/>
              </a:rPr>
              <a:t>memory chip. </a:t>
            </a:r>
            <a:r>
              <a:rPr sz="2000" dirty="0">
                <a:solidFill>
                  <a:srgbClr val="061114"/>
                </a:solidFill>
                <a:latin typeface="Calibri"/>
                <a:cs typeface="Calibri"/>
              </a:rPr>
              <a:t>Once the </a:t>
            </a:r>
            <a:r>
              <a:rPr sz="2000" spc="-5" dirty="0">
                <a:solidFill>
                  <a:srgbClr val="061114"/>
                </a:solidFill>
                <a:latin typeface="Calibri"/>
                <a:cs typeface="Calibri"/>
              </a:rPr>
              <a:t>software is  transferred to </a:t>
            </a:r>
            <a:r>
              <a:rPr sz="2000" dirty="0">
                <a:solidFill>
                  <a:srgbClr val="061114"/>
                </a:solidFill>
                <a:latin typeface="Calibri"/>
                <a:cs typeface="Calibri"/>
              </a:rPr>
              <a:t>the </a:t>
            </a:r>
            <a:r>
              <a:rPr sz="2000" spc="-5" dirty="0">
                <a:solidFill>
                  <a:srgbClr val="061114"/>
                </a:solidFill>
                <a:latin typeface="Calibri"/>
                <a:cs typeface="Calibri"/>
              </a:rPr>
              <a:t>memory </a:t>
            </a:r>
            <a:r>
              <a:rPr sz="2000" dirty="0">
                <a:solidFill>
                  <a:srgbClr val="061114"/>
                </a:solidFill>
                <a:latin typeface="Calibri"/>
                <a:cs typeface="Calibri"/>
              </a:rPr>
              <a:t>chip, the </a:t>
            </a:r>
            <a:r>
              <a:rPr sz="2000" spc="-5" dirty="0">
                <a:solidFill>
                  <a:srgbClr val="061114"/>
                </a:solidFill>
                <a:latin typeface="Calibri"/>
                <a:cs typeface="Calibri"/>
              </a:rPr>
              <a:t>software will continue </a:t>
            </a:r>
            <a:r>
              <a:rPr sz="2000" dirty="0">
                <a:solidFill>
                  <a:srgbClr val="061114"/>
                </a:solidFill>
                <a:latin typeface="Calibri"/>
                <a:cs typeface="Calibri"/>
              </a:rPr>
              <a:t>to  </a:t>
            </a:r>
            <a:r>
              <a:rPr sz="2000" spc="-5" dirty="0">
                <a:solidFill>
                  <a:srgbClr val="061114"/>
                </a:solidFill>
                <a:latin typeface="Calibri"/>
                <a:cs typeface="Calibri"/>
              </a:rPr>
              <a:t>run for </a:t>
            </a:r>
            <a:r>
              <a:rPr sz="2000" dirty="0">
                <a:solidFill>
                  <a:srgbClr val="061114"/>
                </a:solidFill>
                <a:latin typeface="Calibri"/>
                <a:cs typeface="Calibri"/>
              </a:rPr>
              <a:t>a </a:t>
            </a:r>
            <a:r>
              <a:rPr sz="2000" spc="-5" dirty="0">
                <a:solidFill>
                  <a:srgbClr val="061114"/>
                </a:solidFill>
                <a:latin typeface="Calibri"/>
                <a:cs typeface="Calibri"/>
              </a:rPr>
              <a:t>long time </a:t>
            </a:r>
            <a:r>
              <a:rPr sz="2000" dirty="0">
                <a:solidFill>
                  <a:srgbClr val="061114"/>
                </a:solidFill>
                <a:latin typeface="Calibri"/>
                <a:cs typeface="Calibri"/>
              </a:rPr>
              <a:t>and you </a:t>
            </a:r>
            <a:r>
              <a:rPr sz="2000" spc="-5" dirty="0">
                <a:solidFill>
                  <a:srgbClr val="061114"/>
                </a:solidFill>
                <a:latin typeface="Calibri"/>
                <a:cs typeface="Calibri"/>
              </a:rPr>
              <a:t>don’t need </a:t>
            </a:r>
            <a:r>
              <a:rPr sz="2000" dirty="0">
                <a:solidFill>
                  <a:srgbClr val="061114"/>
                </a:solidFill>
                <a:latin typeface="Calibri"/>
                <a:cs typeface="Calibri"/>
              </a:rPr>
              <a:t>to </a:t>
            </a:r>
            <a:r>
              <a:rPr sz="2000" spc="-5" dirty="0">
                <a:solidFill>
                  <a:srgbClr val="061114"/>
                </a:solidFill>
                <a:latin typeface="Calibri"/>
                <a:cs typeface="Calibri"/>
              </a:rPr>
              <a:t>reload new</a:t>
            </a:r>
            <a:r>
              <a:rPr sz="2000" spc="70" dirty="0">
                <a:solidFill>
                  <a:srgbClr val="061114"/>
                </a:solidFill>
                <a:latin typeface="Calibri"/>
                <a:cs typeface="Calibri"/>
              </a:rPr>
              <a:t> </a:t>
            </a:r>
            <a:r>
              <a:rPr sz="2000" spc="-5" dirty="0">
                <a:solidFill>
                  <a:srgbClr val="061114"/>
                </a:solidFill>
                <a:latin typeface="Calibri"/>
                <a:cs typeface="Calibri"/>
              </a:rPr>
              <a:t>software</a:t>
            </a:r>
            <a:endParaRPr sz="2000" dirty="0">
              <a:latin typeface="Calibri"/>
              <a:cs typeface="Calibri"/>
            </a:endParaRPr>
          </a:p>
          <a:p>
            <a:pPr marL="123825">
              <a:lnSpc>
                <a:spcPct val="100000"/>
              </a:lnSpc>
            </a:pPr>
            <a:r>
              <a:rPr sz="2000" dirty="0">
                <a:solidFill>
                  <a:srgbClr val="061114"/>
                </a:solidFill>
                <a:latin typeface="Calibri"/>
                <a:cs typeface="Calibri"/>
              </a:rPr>
              <a:t>.</a:t>
            </a:r>
            <a:endParaRPr sz="2000" dirty="0">
              <a:latin typeface="Calibri"/>
              <a:cs typeface="Calibri"/>
            </a:endParaRPr>
          </a:p>
          <a:p>
            <a:pPr>
              <a:lnSpc>
                <a:spcPct val="100000"/>
              </a:lnSpc>
              <a:spcBef>
                <a:spcPts val="5"/>
              </a:spcBef>
            </a:pPr>
            <a:endParaRPr sz="2950" dirty="0">
              <a:latin typeface="Times New Roman"/>
              <a:cs typeface="Times New Roman"/>
            </a:endParaRPr>
          </a:p>
        </p:txBody>
      </p:sp>
    </p:spTree>
    <p:extLst>
      <p:ext uri="{BB962C8B-B14F-4D97-AF65-F5344CB8AC3E}">
        <p14:creationId xmlns:p14="http://schemas.microsoft.com/office/powerpoint/2010/main" val="109140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533400"/>
            <a:ext cx="6324600" cy="487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559050" y="5595620"/>
            <a:ext cx="498221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61114"/>
                </a:solidFill>
                <a:latin typeface="Arial"/>
                <a:cs typeface="Arial"/>
              </a:rPr>
              <a:t>Layered architecture </a:t>
            </a:r>
            <a:r>
              <a:rPr sz="1800" b="1" dirty="0">
                <a:solidFill>
                  <a:srgbClr val="061114"/>
                </a:solidFill>
                <a:latin typeface="Arial"/>
                <a:cs typeface="Arial"/>
              </a:rPr>
              <a:t>of </a:t>
            </a:r>
            <a:r>
              <a:rPr sz="1800" b="1" spc="-5" dirty="0">
                <a:solidFill>
                  <a:srgbClr val="061114"/>
                </a:solidFill>
                <a:latin typeface="Arial"/>
                <a:cs typeface="Arial"/>
              </a:rPr>
              <a:t>an Embedded</a:t>
            </a:r>
            <a:r>
              <a:rPr sz="1800" b="1" spc="30" dirty="0">
                <a:solidFill>
                  <a:srgbClr val="061114"/>
                </a:solidFill>
                <a:latin typeface="Arial"/>
                <a:cs typeface="Arial"/>
              </a:rPr>
              <a:t> </a:t>
            </a:r>
            <a:r>
              <a:rPr sz="1800" b="1" spc="-10" dirty="0">
                <a:solidFill>
                  <a:srgbClr val="061114"/>
                </a:solidFill>
                <a:latin typeface="Arial"/>
                <a:cs typeface="Arial"/>
              </a:rPr>
              <a:t>System</a:t>
            </a:r>
            <a:endParaRPr sz="1800">
              <a:latin typeface="Arial"/>
              <a:cs typeface="Arial"/>
            </a:endParaRPr>
          </a:p>
        </p:txBody>
      </p:sp>
    </p:spTree>
    <p:extLst>
      <p:ext uri="{BB962C8B-B14F-4D97-AF65-F5344CB8AC3E}">
        <p14:creationId xmlns:p14="http://schemas.microsoft.com/office/powerpoint/2010/main" val="355759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335" y="715961"/>
            <a:ext cx="9426667" cy="635000"/>
          </a:xfrm>
          <a:prstGeom prst="rect">
            <a:avLst/>
          </a:prstGeom>
        </p:spPr>
        <p:txBody>
          <a:bodyPr vert="horz" wrap="square" lIns="0" tIns="12700" rIns="0" bIns="0" rtlCol="0">
            <a:spAutoFit/>
          </a:bodyPr>
          <a:lstStyle/>
          <a:p>
            <a:pPr marL="355600" marR="5080" indent="-342900">
              <a:lnSpc>
                <a:spcPct val="100000"/>
              </a:lnSpc>
              <a:spcBef>
                <a:spcPts val="100"/>
              </a:spcBef>
            </a:pPr>
            <a:r>
              <a:rPr sz="2000" b="1" spc="-5" dirty="0">
                <a:solidFill>
                  <a:srgbClr val="061114"/>
                </a:solidFill>
                <a:latin typeface="Calibri"/>
                <a:cs typeface="Calibri"/>
              </a:rPr>
              <a:t>Now let us see </a:t>
            </a:r>
            <a:r>
              <a:rPr sz="2000" b="1" dirty="0">
                <a:solidFill>
                  <a:srgbClr val="061114"/>
                </a:solidFill>
                <a:latin typeface="Calibri"/>
                <a:cs typeface="Calibri"/>
              </a:rPr>
              <a:t>the </a:t>
            </a:r>
            <a:r>
              <a:rPr sz="2000" b="1" spc="-5" dirty="0">
                <a:solidFill>
                  <a:srgbClr val="061114"/>
                </a:solidFill>
                <a:latin typeface="Calibri"/>
                <a:cs typeface="Calibri"/>
              </a:rPr>
              <a:t>details of </a:t>
            </a:r>
            <a:r>
              <a:rPr sz="2000" b="1" dirty="0">
                <a:solidFill>
                  <a:srgbClr val="061114"/>
                </a:solidFill>
                <a:latin typeface="Calibri"/>
                <a:cs typeface="Calibri"/>
              </a:rPr>
              <a:t>the </a:t>
            </a:r>
            <a:r>
              <a:rPr sz="2000" b="1" spc="-5" dirty="0">
                <a:solidFill>
                  <a:srgbClr val="061114"/>
                </a:solidFill>
                <a:latin typeface="Calibri"/>
                <a:cs typeface="Calibri"/>
              </a:rPr>
              <a:t>various building blocks </a:t>
            </a:r>
            <a:r>
              <a:rPr sz="2000" b="1" dirty="0">
                <a:solidFill>
                  <a:srgbClr val="061114"/>
                </a:solidFill>
                <a:latin typeface="Calibri"/>
                <a:cs typeface="Calibri"/>
              </a:rPr>
              <a:t>of the  </a:t>
            </a:r>
            <a:r>
              <a:rPr sz="2000" b="1" spc="-5" dirty="0">
                <a:solidFill>
                  <a:srgbClr val="061114"/>
                </a:solidFill>
                <a:latin typeface="Calibri"/>
                <a:cs typeface="Calibri"/>
              </a:rPr>
              <a:t>hardware </a:t>
            </a:r>
            <a:r>
              <a:rPr sz="2000" b="1" dirty="0">
                <a:solidFill>
                  <a:srgbClr val="061114"/>
                </a:solidFill>
                <a:latin typeface="Calibri"/>
                <a:cs typeface="Calibri"/>
              </a:rPr>
              <a:t>of </a:t>
            </a:r>
            <a:r>
              <a:rPr sz="2000" b="1" spc="-5" dirty="0">
                <a:solidFill>
                  <a:srgbClr val="061114"/>
                </a:solidFill>
                <a:latin typeface="Calibri"/>
                <a:cs typeface="Calibri"/>
              </a:rPr>
              <a:t>an </a:t>
            </a:r>
            <a:r>
              <a:rPr sz="2000" b="1" spc="-5" dirty="0" smtClean="0">
                <a:solidFill>
                  <a:srgbClr val="061114"/>
                </a:solidFill>
                <a:latin typeface="Calibri"/>
                <a:cs typeface="Calibri"/>
              </a:rPr>
              <a:t>embedded</a:t>
            </a:r>
            <a:r>
              <a:rPr lang="en-US" sz="2000" b="1" spc="20" dirty="0">
                <a:solidFill>
                  <a:srgbClr val="061114"/>
                </a:solidFill>
                <a:latin typeface="Calibri"/>
                <a:cs typeface="Calibri"/>
              </a:rPr>
              <a:t> </a:t>
            </a:r>
            <a:endParaRPr lang="en-US" sz="2000" b="1" spc="20" dirty="0" smtClean="0">
              <a:solidFill>
                <a:srgbClr val="061114"/>
              </a:solidFill>
              <a:latin typeface="Calibri"/>
              <a:cs typeface="Calibri"/>
            </a:endParaRPr>
          </a:p>
          <a:p>
            <a:pPr marL="355600" marR="5080" indent="-342900">
              <a:lnSpc>
                <a:spcPct val="100000"/>
              </a:lnSpc>
              <a:spcBef>
                <a:spcPts val="100"/>
              </a:spcBef>
            </a:pPr>
            <a:r>
              <a:rPr sz="2000" b="1" spc="-5" dirty="0" smtClean="0">
                <a:solidFill>
                  <a:srgbClr val="061114"/>
                </a:solidFill>
                <a:latin typeface="Calibri"/>
                <a:cs typeface="Calibri"/>
              </a:rPr>
              <a:t>system</a:t>
            </a:r>
            <a:r>
              <a:rPr sz="2000" b="1" spc="-5" dirty="0">
                <a:solidFill>
                  <a:srgbClr val="061114"/>
                </a:solidFill>
                <a:latin typeface="Calibri"/>
                <a:cs typeface="Calibri"/>
              </a:rPr>
              <a:t>.</a:t>
            </a:r>
            <a:endParaRPr sz="2000" b="1" dirty="0">
              <a:latin typeface="Calibri"/>
              <a:cs typeface="Calibri"/>
            </a:endParaRPr>
          </a:p>
        </p:txBody>
      </p:sp>
      <p:sp>
        <p:nvSpPr>
          <p:cNvPr id="3" name="object 3"/>
          <p:cNvSpPr txBox="1"/>
          <p:nvPr/>
        </p:nvSpPr>
        <p:spPr>
          <a:xfrm>
            <a:off x="631733" y="1543413"/>
            <a:ext cx="120602" cy="2235200"/>
          </a:xfrm>
          <a:prstGeom prst="rect">
            <a:avLst/>
          </a:prstGeom>
        </p:spPr>
        <p:txBody>
          <a:bodyPr vert="horz" wrap="square" lIns="0" tIns="76200" rIns="0" bIns="0" rtlCol="0">
            <a:spAutoFit/>
          </a:bodyPr>
          <a:lstStyle/>
          <a:p>
            <a:pPr marL="12700">
              <a:lnSpc>
                <a:spcPct val="100000"/>
              </a:lnSpc>
              <a:spcBef>
                <a:spcPts val="6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p:txBody>
      </p:sp>
      <p:sp>
        <p:nvSpPr>
          <p:cNvPr id="4" name="object 4"/>
          <p:cNvSpPr txBox="1"/>
          <p:nvPr/>
        </p:nvSpPr>
        <p:spPr>
          <a:xfrm>
            <a:off x="974633" y="1557383"/>
            <a:ext cx="6385239" cy="2235200"/>
          </a:xfrm>
          <a:prstGeom prst="rect">
            <a:avLst/>
          </a:prstGeom>
        </p:spPr>
        <p:txBody>
          <a:bodyPr vert="horz" wrap="square" lIns="0" tIns="76200" rIns="0" bIns="0" rtlCol="0">
            <a:spAutoFit/>
          </a:bodyPr>
          <a:lstStyle/>
          <a:p>
            <a:pPr marL="12700">
              <a:lnSpc>
                <a:spcPct val="100000"/>
              </a:lnSpc>
              <a:spcBef>
                <a:spcPts val="600"/>
              </a:spcBef>
            </a:pPr>
            <a:r>
              <a:rPr sz="2000" spc="-5" dirty="0">
                <a:solidFill>
                  <a:srgbClr val="061114"/>
                </a:solidFill>
                <a:latin typeface="Calibri"/>
                <a:cs typeface="Calibri"/>
              </a:rPr>
              <a:t>Central Processing Unit</a:t>
            </a:r>
            <a:r>
              <a:rPr sz="2000" spc="20" dirty="0">
                <a:solidFill>
                  <a:srgbClr val="061114"/>
                </a:solidFill>
                <a:latin typeface="Calibri"/>
                <a:cs typeface="Calibri"/>
              </a:rPr>
              <a:t> </a:t>
            </a:r>
            <a:r>
              <a:rPr sz="2000" spc="-5" dirty="0">
                <a:solidFill>
                  <a:srgbClr val="061114"/>
                </a:solidFill>
                <a:latin typeface="Calibri"/>
                <a:cs typeface="Calibri"/>
              </a:rPr>
              <a:t>(CPU)</a:t>
            </a:r>
            <a:endParaRPr sz="2000" dirty="0">
              <a:latin typeface="Calibri"/>
              <a:cs typeface="Calibri"/>
            </a:endParaRPr>
          </a:p>
          <a:p>
            <a:pPr marL="12700" marR="5080">
              <a:lnSpc>
                <a:spcPct val="120800"/>
              </a:lnSpc>
            </a:pPr>
            <a:r>
              <a:rPr sz="2000" spc="-5" dirty="0">
                <a:solidFill>
                  <a:srgbClr val="061114"/>
                </a:solidFill>
                <a:latin typeface="Calibri"/>
                <a:cs typeface="Calibri"/>
              </a:rPr>
              <a:t>Memory </a:t>
            </a:r>
            <a:r>
              <a:rPr sz="2000" dirty="0">
                <a:solidFill>
                  <a:srgbClr val="061114"/>
                </a:solidFill>
                <a:latin typeface="Calibri"/>
                <a:cs typeface="Calibri"/>
              </a:rPr>
              <a:t>(Read </a:t>
            </a:r>
            <a:r>
              <a:rPr sz="2000" spc="-5" dirty="0">
                <a:solidFill>
                  <a:srgbClr val="061114"/>
                </a:solidFill>
                <a:latin typeface="Calibri"/>
                <a:cs typeface="Calibri"/>
              </a:rPr>
              <a:t>only memory </a:t>
            </a:r>
            <a:r>
              <a:rPr sz="2000" dirty="0">
                <a:solidFill>
                  <a:srgbClr val="061114"/>
                </a:solidFill>
                <a:latin typeface="Calibri"/>
                <a:cs typeface="Calibri"/>
              </a:rPr>
              <a:t>and Random </a:t>
            </a:r>
            <a:r>
              <a:rPr sz="2000" spc="-5" dirty="0">
                <a:solidFill>
                  <a:srgbClr val="061114"/>
                </a:solidFill>
                <a:latin typeface="Calibri"/>
                <a:cs typeface="Calibri"/>
              </a:rPr>
              <a:t>access memory)  </a:t>
            </a:r>
            <a:r>
              <a:rPr sz="2000" dirty="0">
                <a:solidFill>
                  <a:srgbClr val="061114"/>
                </a:solidFill>
                <a:latin typeface="Calibri"/>
                <a:cs typeface="Calibri"/>
              </a:rPr>
              <a:t>Input</a:t>
            </a:r>
            <a:r>
              <a:rPr sz="2000" spc="-5" dirty="0">
                <a:solidFill>
                  <a:srgbClr val="061114"/>
                </a:solidFill>
                <a:latin typeface="Calibri"/>
                <a:cs typeface="Calibri"/>
              </a:rPr>
              <a:t> Devices</a:t>
            </a:r>
            <a:endParaRPr sz="2000" dirty="0">
              <a:latin typeface="Calibri"/>
              <a:cs typeface="Calibri"/>
            </a:endParaRPr>
          </a:p>
          <a:p>
            <a:pPr marL="12700" marR="3165475">
              <a:lnSpc>
                <a:spcPct val="120800"/>
              </a:lnSpc>
            </a:pPr>
            <a:r>
              <a:rPr sz="2000" dirty="0">
                <a:solidFill>
                  <a:srgbClr val="061114"/>
                </a:solidFill>
                <a:latin typeface="Calibri"/>
                <a:cs typeface="Calibri"/>
              </a:rPr>
              <a:t>Output </a:t>
            </a:r>
            <a:r>
              <a:rPr sz="2000" spc="-5" dirty="0">
                <a:solidFill>
                  <a:srgbClr val="061114"/>
                </a:solidFill>
                <a:latin typeface="Calibri"/>
                <a:cs typeface="Calibri"/>
              </a:rPr>
              <a:t>Devices  Communication interfaces  Application specific</a:t>
            </a:r>
            <a:r>
              <a:rPr sz="2000" spc="5" dirty="0">
                <a:solidFill>
                  <a:srgbClr val="061114"/>
                </a:solidFill>
                <a:latin typeface="Calibri"/>
                <a:cs typeface="Calibri"/>
              </a:rPr>
              <a:t> </a:t>
            </a:r>
            <a:r>
              <a:rPr sz="2000" spc="-5" dirty="0">
                <a:solidFill>
                  <a:srgbClr val="061114"/>
                </a:solidFill>
                <a:latin typeface="Calibri"/>
                <a:cs typeface="Calibri"/>
              </a:rPr>
              <a:t>circuitry</a:t>
            </a:r>
            <a:endParaRPr sz="2000" dirty="0">
              <a:latin typeface="Calibri"/>
              <a:cs typeface="Calibri"/>
            </a:endParaRPr>
          </a:p>
        </p:txBody>
      </p:sp>
    </p:spTree>
    <p:extLst>
      <p:ext uri="{BB962C8B-B14F-4D97-AF65-F5344CB8AC3E}">
        <p14:creationId xmlns:p14="http://schemas.microsoft.com/office/powerpoint/2010/main" val="308428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833119" y="443296"/>
            <a:ext cx="7472680" cy="382156"/>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02000" marR="5080" indent="-3289300">
              <a:lnSpc>
                <a:spcPct val="100000"/>
              </a:lnSpc>
              <a:spcBef>
                <a:spcPts val="100"/>
              </a:spcBef>
            </a:pPr>
            <a:r>
              <a:rPr lang="en-US" sz="2400" b="1" dirty="0" smtClean="0"/>
              <a:t> </a:t>
            </a:r>
            <a:r>
              <a:rPr lang="en-US" sz="2400" b="1" spc="-5" dirty="0" smtClean="0"/>
              <a:t>Hardware architecture of </a:t>
            </a:r>
            <a:r>
              <a:rPr lang="en-US" sz="2400" b="1" dirty="0" smtClean="0"/>
              <a:t>an </a:t>
            </a:r>
            <a:r>
              <a:rPr lang="en-US" sz="2400" b="1" spc="-5" dirty="0" smtClean="0"/>
              <a:t>embedded  system</a:t>
            </a:r>
            <a:endParaRPr lang="en-US" sz="2400" b="1" dirty="0"/>
          </a:p>
        </p:txBody>
      </p:sp>
      <p:sp>
        <p:nvSpPr>
          <p:cNvPr id="3" name="object 3"/>
          <p:cNvSpPr/>
          <p:nvPr/>
        </p:nvSpPr>
        <p:spPr>
          <a:xfrm>
            <a:off x="1447800" y="1351128"/>
            <a:ext cx="7491484" cy="463166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21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769619" y="497840"/>
            <a:ext cx="7590790" cy="69596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mtClean="0"/>
              <a:t>Features of an </a:t>
            </a:r>
            <a:r>
              <a:rPr lang="en-US" spc="-5" smtClean="0"/>
              <a:t>embedded</a:t>
            </a:r>
            <a:r>
              <a:rPr lang="en-US" spc="-70" smtClean="0"/>
              <a:t> </a:t>
            </a:r>
            <a:r>
              <a:rPr lang="en-US" spc="-5" smtClean="0"/>
              <a:t>system</a:t>
            </a:r>
            <a:endParaRPr lang="en-US" dirty="0"/>
          </a:p>
        </p:txBody>
      </p:sp>
      <p:sp>
        <p:nvSpPr>
          <p:cNvPr id="3" name="object 3"/>
          <p:cNvSpPr txBox="1"/>
          <p:nvPr/>
        </p:nvSpPr>
        <p:spPr>
          <a:xfrm>
            <a:off x="535940" y="1830070"/>
            <a:ext cx="11168380" cy="2313454"/>
          </a:xfrm>
          <a:prstGeom prst="rect">
            <a:avLst/>
          </a:prstGeom>
        </p:spPr>
        <p:txBody>
          <a:bodyPr vert="horz" wrap="square" lIns="0" tIns="73660" rIns="0" bIns="0" rtlCol="0">
            <a:spAutoFit/>
          </a:bodyPr>
          <a:lstStyle/>
          <a:p>
            <a:pPr marL="355600" marR="5080" indent="-342900">
              <a:lnSpc>
                <a:spcPct val="80000"/>
              </a:lnSpc>
              <a:spcBef>
                <a:spcPts val="580"/>
              </a:spcBef>
            </a:pPr>
            <a:r>
              <a:rPr sz="2000" spc="-5" dirty="0">
                <a:solidFill>
                  <a:srgbClr val="061114"/>
                </a:solidFill>
                <a:latin typeface="Calibri"/>
                <a:cs typeface="Calibri"/>
              </a:rPr>
              <a:t>Embedded systems </a:t>
            </a:r>
            <a:r>
              <a:rPr sz="2000" dirty="0">
                <a:solidFill>
                  <a:srgbClr val="061114"/>
                </a:solidFill>
                <a:latin typeface="Calibri"/>
                <a:cs typeface="Calibri"/>
              </a:rPr>
              <a:t>do a </a:t>
            </a:r>
            <a:r>
              <a:rPr sz="2000" spc="-5" dirty="0">
                <a:solidFill>
                  <a:srgbClr val="061114"/>
                </a:solidFill>
                <a:latin typeface="Calibri"/>
                <a:cs typeface="Calibri"/>
              </a:rPr>
              <a:t>very specific task, they </a:t>
            </a:r>
            <a:r>
              <a:rPr sz="2000" dirty="0">
                <a:solidFill>
                  <a:srgbClr val="061114"/>
                </a:solidFill>
                <a:latin typeface="Calibri"/>
                <a:cs typeface="Calibri"/>
              </a:rPr>
              <a:t>cannot </a:t>
            </a:r>
            <a:r>
              <a:rPr sz="2000" spc="-5" dirty="0">
                <a:solidFill>
                  <a:srgbClr val="061114"/>
                </a:solidFill>
                <a:latin typeface="Calibri"/>
                <a:cs typeface="Calibri"/>
              </a:rPr>
              <a:t>be programmed to </a:t>
            </a:r>
            <a:r>
              <a:rPr sz="2000" dirty="0">
                <a:solidFill>
                  <a:srgbClr val="061114"/>
                </a:solidFill>
                <a:latin typeface="Calibri"/>
                <a:cs typeface="Calibri"/>
              </a:rPr>
              <a:t>do  </a:t>
            </a:r>
            <a:r>
              <a:rPr sz="2000" spc="-5" dirty="0">
                <a:solidFill>
                  <a:srgbClr val="061114"/>
                </a:solidFill>
                <a:latin typeface="Calibri"/>
                <a:cs typeface="Calibri"/>
              </a:rPr>
              <a:t>different things.</a:t>
            </a:r>
            <a:endParaRPr sz="2000" dirty="0">
              <a:latin typeface="Calibri"/>
              <a:cs typeface="Calibri"/>
            </a:endParaRPr>
          </a:p>
          <a:p>
            <a:pPr>
              <a:lnSpc>
                <a:spcPct val="100000"/>
              </a:lnSpc>
              <a:spcBef>
                <a:spcPts val="35"/>
              </a:spcBef>
            </a:pPr>
            <a:endParaRPr sz="2500" dirty="0">
              <a:latin typeface="Times New Roman"/>
              <a:cs typeface="Times New Roman"/>
            </a:endParaRPr>
          </a:p>
          <a:p>
            <a:pPr marL="355600" marR="78740" indent="-342900">
              <a:lnSpc>
                <a:spcPct val="80000"/>
              </a:lnSpc>
              <a:buFont typeface="Arial"/>
              <a:buChar char="•"/>
              <a:tabLst>
                <a:tab pos="354965" algn="l"/>
                <a:tab pos="355600" algn="l"/>
              </a:tabLst>
            </a:pPr>
            <a:r>
              <a:rPr sz="2000" spc="-5" dirty="0">
                <a:solidFill>
                  <a:srgbClr val="061114"/>
                </a:solidFill>
                <a:latin typeface="Calibri"/>
                <a:cs typeface="Calibri"/>
              </a:rPr>
              <a:t>Embedded systems </a:t>
            </a:r>
            <a:r>
              <a:rPr sz="2000" dirty="0">
                <a:solidFill>
                  <a:srgbClr val="061114"/>
                </a:solidFill>
                <a:latin typeface="Calibri"/>
                <a:cs typeface="Calibri"/>
              </a:rPr>
              <a:t>have </a:t>
            </a:r>
            <a:r>
              <a:rPr sz="2000" spc="-5" dirty="0">
                <a:solidFill>
                  <a:srgbClr val="061114"/>
                </a:solidFill>
                <a:latin typeface="Calibri"/>
                <a:cs typeface="Calibri"/>
              </a:rPr>
              <a:t>very limited resources, particularly the memory.  Generally, they do not have secondary </a:t>
            </a:r>
            <a:r>
              <a:rPr sz="2000" dirty="0">
                <a:solidFill>
                  <a:srgbClr val="061114"/>
                </a:solidFill>
                <a:latin typeface="Calibri"/>
                <a:cs typeface="Calibri"/>
              </a:rPr>
              <a:t>storage </a:t>
            </a:r>
            <a:r>
              <a:rPr sz="2000" spc="-5" dirty="0">
                <a:solidFill>
                  <a:srgbClr val="061114"/>
                </a:solidFill>
                <a:latin typeface="Calibri"/>
                <a:cs typeface="Calibri"/>
              </a:rPr>
              <a:t>devices </a:t>
            </a:r>
            <a:r>
              <a:rPr sz="2000" dirty="0">
                <a:solidFill>
                  <a:srgbClr val="061114"/>
                </a:solidFill>
                <a:latin typeface="Calibri"/>
                <a:cs typeface="Calibri"/>
              </a:rPr>
              <a:t>such as </a:t>
            </a:r>
            <a:r>
              <a:rPr sz="2000" spc="-5" dirty="0">
                <a:solidFill>
                  <a:srgbClr val="061114"/>
                </a:solidFill>
                <a:latin typeface="Calibri"/>
                <a:cs typeface="Calibri"/>
              </a:rPr>
              <a:t>the  </a:t>
            </a:r>
            <a:r>
              <a:rPr sz="2000" dirty="0">
                <a:solidFill>
                  <a:srgbClr val="061114"/>
                </a:solidFill>
                <a:latin typeface="Calibri"/>
                <a:cs typeface="Calibri"/>
              </a:rPr>
              <a:t>CDROM or the </a:t>
            </a:r>
            <a:r>
              <a:rPr sz="2000" spc="-5" dirty="0">
                <a:solidFill>
                  <a:srgbClr val="061114"/>
                </a:solidFill>
                <a:latin typeface="Calibri"/>
                <a:cs typeface="Calibri"/>
              </a:rPr>
              <a:t>floppy disk.</a:t>
            </a:r>
            <a:endParaRPr sz="2000" dirty="0">
              <a:latin typeface="Calibri"/>
              <a:cs typeface="Calibri"/>
            </a:endParaRPr>
          </a:p>
          <a:p>
            <a:pPr>
              <a:lnSpc>
                <a:spcPct val="100000"/>
              </a:lnSpc>
              <a:spcBef>
                <a:spcPts val="25"/>
              </a:spcBef>
              <a:buClr>
                <a:srgbClr val="061114"/>
              </a:buClr>
              <a:buFont typeface="Arial"/>
              <a:buChar char="•"/>
            </a:pPr>
            <a:endParaRPr sz="2500" dirty="0">
              <a:latin typeface="Times New Roman"/>
              <a:cs typeface="Times New Roman"/>
            </a:endParaRPr>
          </a:p>
          <a:p>
            <a:pPr marL="355600" marR="121285" indent="-342900" algn="just">
              <a:lnSpc>
                <a:spcPts val="1920"/>
              </a:lnSpc>
              <a:spcBef>
                <a:spcPts val="5"/>
              </a:spcBef>
              <a:buFont typeface="Arial"/>
              <a:buChar char="•"/>
              <a:tabLst>
                <a:tab pos="355600" algn="l"/>
              </a:tabLst>
            </a:pPr>
            <a:r>
              <a:rPr sz="2000" spc="-5" dirty="0">
                <a:solidFill>
                  <a:srgbClr val="061114"/>
                </a:solidFill>
                <a:latin typeface="Calibri"/>
                <a:cs typeface="Calibri"/>
              </a:rPr>
              <a:t>Embedded systems </a:t>
            </a:r>
            <a:r>
              <a:rPr sz="2000" dirty="0">
                <a:solidFill>
                  <a:srgbClr val="061114"/>
                </a:solidFill>
                <a:latin typeface="Calibri"/>
                <a:cs typeface="Calibri"/>
              </a:rPr>
              <a:t>have </a:t>
            </a:r>
            <a:r>
              <a:rPr sz="2000" spc="-5" dirty="0">
                <a:solidFill>
                  <a:srgbClr val="061114"/>
                </a:solidFill>
                <a:latin typeface="Calibri"/>
                <a:cs typeface="Calibri"/>
              </a:rPr>
              <a:t>to work </a:t>
            </a:r>
            <a:r>
              <a:rPr sz="2000" dirty="0">
                <a:solidFill>
                  <a:srgbClr val="061114"/>
                </a:solidFill>
                <a:latin typeface="Calibri"/>
                <a:cs typeface="Calibri"/>
              </a:rPr>
              <a:t>against </a:t>
            </a:r>
            <a:r>
              <a:rPr sz="2000" spc="-5" dirty="0">
                <a:solidFill>
                  <a:srgbClr val="061114"/>
                </a:solidFill>
                <a:latin typeface="Calibri"/>
                <a:cs typeface="Calibri"/>
              </a:rPr>
              <a:t>some deadlines. </a:t>
            </a:r>
            <a:r>
              <a:rPr sz="2000" dirty="0">
                <a:solidFill>
                  <a:srgbClr val="061114"/>
                </a:solidFill>
                <a:latin typeface="Calibri"/>
                <a:cs typeface="Calibri"/>
              </a:rPr>
              <a:t>A </a:t>
            </a:r>
            <a:r>
              <a:rPr sz="2000" spc="-5" dirty="0">
                <a:solidFill>
                  <a:srgbClr val="061114"/>
                </a:solidFill>
                <a:latin typeface="Calibri"/>
                <a:cs typeface="Calibri"/>
              </a:rPr>
              <a:t>specific job  has to be completed within </a:t>
            </a:r>
            <a:r>
              <a:rPr sz="2000" dirty="0">
                <a:solidFill>
                  <a:srgbClr val="061114"/>
                </a:solidFill>
                <a:latin typeface="Calibri"/>
                <a:cs typeface="Calibri"/>
              </a:rPr>
              <a:t>a </a:t>
            </a:r>
            <a:r>
              <a:rPr sz="2000" spc="-5" dirty="0">
                <a:solidFill>
                  <a:srgbClr val="061114"/>
                </a:solidFill>
                <a:latin typeface="Calibri"/>
                <a:cs typeface="Calibri"/>
              </a:rPr>
              <a:t>specific time. </a:t>
            </a:r>
            <a:r>
              <a:rPr sz="2000" dirty="0">
                <a:solidFill>
                  <a:srgbClr val="061114"/>
                </a:solidFill>
                <a:latin typeface="Calibri"/>
                <a:cs typeface="Calibri"/>
              </a:rPr>
              <a:t>In </a:t>
            </a:r>
            <a:r>
              <a:rPr sz="2000" spc="-5" dirty="0">
                <a:solidFill>
                  <a:srgbClr val="061114"/>
                </a:solidFill>
                <a:latin typeface="Calibri"/>
                <a:cs typeface="Calibri"/>
              </a:rPr>
              <a:t>some embedded systems,  called real-time systems, </a:t>
            </a:r>
            <a:r>
              <a:rPr sz="2000" dirty="0">
                <a:solidFill>
                  <a:srgbClr val="061114"/>
                </a:solidFill>
                <a:latin typeface="Calibri"/>
                <a:cs typeface="Calibri"/>
              </a:rPr>
              <a:t>the </a:t>
            </a:r>
            <a:r>
              <a:rPr sz="2000" spc="-5" dirty="0">
                <a:solidFill>
                  <a:srgbClr val="061114"/>
                </a:solidFill>
                <a:latin typeface="Calibri"/>
                <a:cs typeface="Calibri"/>
              </a:rPr>
              <a:t>deadlines </a:t>
            </a:r>
            <a:r>
              <a:rPr sz="2000" dirty="0">
                <a:solidFill>
                  <a:srgbClr val="061114"/>
                </a:solidFill>
                <a:latin typeface="Calibri"/>
                <a:cs typeface="Calibri"/>
              </a:rPr>
              <a:t>are </a:t>
            </a:r>
            <a:r>
              <a:rPr sz="2000" spc="-5" dirty="0">
                <a:solidFill>
                  <a:srgbClr val="061114"/>
                </a:solidFill>
                <a:latin typeface="Calibri"/>
                <a:cs typeface="Calibri"/>
              </a:rPr>
              <a:t>stringent. Missing </a:t>
            </a:r>
            <a:r>
              <a:rPr sz="2000" dirty="0">
                <a:solidFill>
                  <a:srgbClr val="061114"/>
                </a:solidFill>
                <a:latin typeface="Calibri"/>
                <a:cs typeface="Calibri"/>
              </a:rPr>
              <a:t>a </a:t>
            </a:r>
            <a:r>
              <a:rPr sz="2000" spc="-5" dirty="0">
                <a:solidFill>
                  <a:srgbClr val="061114"/>
                </a:solidFill>
                <a:latin typeface="Calibri"/>
                <a:cs typeface="Calibri"/>
              </a:rPr>
              <a:t>dead </a:t>
            </a:r>
            <a:r>
              <a:rPr sz="2000" spc="-10" dirty="0">
                <a:solidFill>
                  <a:srgbClr val="061114"/>
                </a:solidFill>
                <a:latin typeface="Calibri"/>
                <a:cs typeface="Calibri"/>
              </a:rPr>
              <a:t>line  </a:t>
            </a:r>
            <a:r>
              <a:rPr sz="2000" dirty="0">
                <a:solidFill>
                  <a:srgbClr val="061114"/>
                </a:solidFill>
                <a:latin typeface="Calibri"/>
                <a:cs typeface="Calibri"/>
              </a:rPr>
              <a:t>may cause a </a:t>
            </a:r>
            <a:r>
              <a:rPr sz="2000" spc="-5" dirty="0">
                <a:solidFill>
                  <a:srgbClr val="061114"/>
                </a:solidFill>
                <a:latin typeface="Calibri"/>
                <a:cs typeface="Calibri"/>
              </a:rPr>
              <a:t>catastrophe </a:t>
            </a:r>
            <a:r>
              <a:rPr sz="2000" dirty="0">
                <a:solidFill>
                  <a:srgbClr val="061114"/>
                </a:solidFill>
                <a:latin typeface="Calibri"/>
                <a:cs typeface="Calibri"/>
              </a:rPr>
              <a:t>– </a:t>
            </a:r>
            <a:r>
              <a:rPr sz="2000" spc="-5" dirty="0">
                <a:solidFill>
                  <a:srgbClr val="061114"/>
                </a:solidFill>
                <a:latin typeface="Calibri"/>
                <a:cs typeface="Calibri"/>
              </a:rPr>
              <a:t>loss </a:t>
            </a:r>
            <a:r>
              <a:rPr sz="2000" dirty="0">
                <a:solidFill>
                  <a:srgbClr val="061114"/>
                </a:solidFill>
                <a:latin typeface="Calibri"/>
                <a:cs typeface="Calibri"/>
              </a:rPr>
              <a:t>of </a:t>
            </a:r>
            <a:r>
              <a:rPr sz="2000" spc="-5" dirty="0">
                <a:solidFill>
                  <a:srgbClr val="061114"/>
                </a:solidFill>
                <a:latin typeface="Calibri"/>
                <a:cs typeface="Calibri"/>
              </a:rPr>
              <a:t>life </a:t>
            </a:r>
            <a:r>
              <a:rPr sz="2000" dirty="0">
                <a:solidFill>
                  <a:srgbClr val="061114"/>
                </a:solidFill>
                <a:latin typeface="Calibri"/>
                <a:cs typeface="Calibri"/>
              </a:rPr>
              <a:t>or </a:t>
            </a:r>
            <a:r>
              <a:rPr sz="2000" spc="-5" dirty="0">
                <a:solidFill>
                  <a:srgbClr val="061114"/>
                </a:solidFill>
                <a:latin typeface="Calibri"/>
                <a:cs typeface="Calibri"/>
              </a:rPr>
              <a:t>damage to</a:t>
            </a:r>
            <a:r>
              <a:rPr sz="2000" spc="25" dirty="0">
                <a:solidFill>
                  <a:srgbClr val="061114"/>
                </a:solidFill>
                <a:latin typeface="Calibri"/>
                <a:cs typeface="Calibri"/>
              </a:rPr>
              <a:t> </a:t>
            </a:r>
            <a:r>
              <a:rPr sz="2000" spc="-5" dirty="0">
                <a:solidFill>
                  <a:srgbClr val="061114"/>
                </a:solidFill>
                <a:latin typeface="Calibri"/>
                <a:cs typeface="Calibri"/>
              </a:rPr>
              <a:t>property.</a:t>
            </a:r>
            <a:endParaRPr sz="2000" dirty="0">
              <a:latin typeface="Calibri"/>
              <a:cs typeface="Calibri"/>
            </a:endParaRPr>
          </a:p>
        </p:txBody>
      </p:sp>
      <p:sp>
        <p:nvSpPr>
          <p:cNvPr id="4" name="object 2"/>
          <p:cNvSpPr txBox="1"/>
          <p:nvPr/>
        </p:nvSpPr>
        <p:spPr>
          <a:xfrm>
            <a:off x="535940" y="4475661"/>
            <a:ext cx="159659"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3"/>
          <p:cNvSpPr txBox="1"/>
          <p:nvPr/>
        </p:nvSpPr>
        <p:spPr>
          <a:xfrm>
            <a:off x="878839" y="4489631"/>
            <a:ext cx="10720978"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a:t>
            </a:r>
            <a:r>
              <a:rPr sz="2000" dirty="0">
                <a:solidFill>
                  <a:srgbClr val="061114"/>
                </a:solidFill>
                <a:latin typeface="Calibri"/>
                <a:cs typeface="Calibri"/>
              </a:rPr>
              <a:t>are </a:t>
            </a:r>
            <a:r>
              <a:rPr sz="2000" spc="-5" dirty="0">
                <a:solidFill>
                  <a:srgbClr val="061114"/>
                </a:solidFill>
                <a:latin typeface="Calibri"/>
                <a:cs typeface="Calibri"/>
              </a:rPr>
              <a:t>constrained for power, </a:t>
            </a:r>
            <a:r>
              <a:rPr sz="2000" spc="5" dirty="0">
                <a:solidFill>
                  <a:srgbClr val="061114"/>
                </a:solidFill>
                <a:latin typeface="Calibri"/>
                <a:cs typeface="Calibri"/>
              </a:rPr>
              <a:t>As </a:t>
            </a:r>
            <a:r>
              <a:rPr sz="2000" dirty="0">
                <a:solidFill>
                  <a:srgbClr val="061114"/>
                </a:solidFill>
                <a:latin typeface="Calibri"/>
                <a:cs typeface="Calibri"/>
              </a:rPr>
              <a:t>many </a:t>
            </a:r>
            <a:r>
              <a:rPr sz="2000" spc="-5" dirty="0">
                <a:solidFill>
                  <a:srgbClr val="061114"/>
                </a:solidFill>
                <a:latin typeface="Calibri"/>
                <a:cs typeface="Calibri"/>
              </a:rPr>
              <a:t>embedded  systems operate through </a:t>
            </a:r>
            <a:r>
              <a:rPr sz="2000" dirty="0">
                <a:solidFill>
                  <a:srgbClr val="061114"/>
                </a:solidFill>
                <a:latin typeface="Calibri"/>
                <a:cs typeface="Calibri"/>
              </a:rPr>
              <a:t>a </a:t>
            </a:r>
            <a:r>
              <a:rPr sz="2000" spc="-5" dirty="0">
                <a:solidFill>
                  <a:srgbClr val="061114"/>
                </a:solidFill>
                <a:latin typeface="Calibri"/>
                <a:cs typeface="Calibri"/>
              </a:rPr>
              <a:t>battery, the power consumption </a:t>
            </a:r>
            <a:r>
              <a:rPr sz="2000" dirty="0">
                <a:solidFill>
                  <a:srgbClr val="061114"/>
                </a:solidFill>
                <a:latin typeface="Calibri"/>
                <a:cs typeface="Calibri"/>
              </a:rPr>
              <a:t>has </a:t>
            </a:r>
            <a:r>
              <a:rPr sz="2000" spc="-5" dirty="0">
                <a:solidFill>
                  <a:srgbClr val="061114"/>
                </a:solidFill>
                <a:latin typeface="Calibri"/>
                <a:cs typeface="Calibri"/>
              </a:rPr>
              <a:t>to be very  low.</a:t>
            </a:r>
            <a:endParaRPr sz="2000" dirty="0">
              <a:latin typeface="Calibri"/>
              <a:cs typeface="Calibri"/>
            </a:endParaRPr>
          </a:p>
        </p:txBody>
      </p:sp>
    </p:spTree>
    <p:extLst>
      <p:ext uri="{BB962C8B-B14F-4D97-AF65-F5344CB8AC3E}">
        <p14:creationId xmlns:p14="http://schemas.microsoft.com/office/powerpoint/2010/main" val="353414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01254" y="106135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5"/>
          <p:cNvSpPr txBox="1"/>
          <p:nvPr/>
        </p:nvSpPr>
        <p:spPr>
          <a:xfrm>
            <a:off x="944153" y="1076597"/>
            <a:ext cx="10603413"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need to be highly reliable. </a:t>
            </a:r>
            <a:r>
              <a:rPr sz="2000" dirty="0">
                <a:solidFill>
                  <a:srgbClr val="061114"/>
                </a:solidFill>
                <a:latin typeface="Calibri"/>
                <a:cs typeface="Calibri"/>
              </a:rPr>
              <a:t>Once </a:t>
            </a:r>
            <a:r>
              <a:rPr sz="2000" spc="-5" dirty="0">
                <a:solidFill>
                  <a:srgbClr val="061114"/>
                </a:solidFill>
                <a:latin typeface="Calibri"/>
                <a:cs typeface="Calibri"/>
              </a:rPr>
              <a:t>in </a:t>
            </a:r>
            <a:r>
              <a:rPr sz="2000" dirty="0">
                <a:solidFill>
                  <a:srgbClr val="061114"/>
                </a:solidFill>
                <a:latin typeface="Calibri"/>
                <a:cs typeface="Calibri"/>
              </a:rPr>
              <a:t>a </a:t>
            </a:r>
            <a:r>
              <a:rPr sz="2000" spc="-5" dirty="0">
                <a:solidFill>
                  <a:srgbClr val="061114"/>
                </a:solidFill>
                <a:latin typeface="Calibri"/>
                <a:cs typeface="Calibri"/>
              </a:rPr>
              <a:t>while, pressing  ALT-CTRL-DEL is </a:t>
            </a:r>
            <a:r>
              <a:rPr sz="2000" dirty="0">
                <a:solidFill>
                  <a:srgbClr val="061114"/>
                </a:solidFill>
                <a:latin typeface="Calibri"/>
                <a:cs typeface="Calibri"/>
              </a:rPr>
              <a:t>OK on </a:t>
            </a:r>
            <a:r>
              <a:rPr sz="2000" spc="-5" dirty="0">
                <a:solidFill>
                  <a:srgbClr val="061114"/>
                </a:solidFill>
                <a:latin typeface="Calibri"/>
                <a:cs typeface="Calibri"/>
              </a:rPr>
              <a:t>your desktop, </a:t>
            </a:r>
            <a:r>
              <a:rPr sz="2000" dirty="0">
                <a:solidFill>
                  <a:srgbClr val="061114"/>
                </a:solidFill>
                <a:latin typeface="Calibri"/>
                <a:cs typeface="Calibri"/>
              </a:rPr>
              <a:t>but you cannot afford </a:t>
            </a:r>
            <a:r>
              <a:rPr sz="2000" spc="-5" dirty="0">
                <a:solidFill>
                  <a:srgbClr val="061114"/>
                </a:solidFill>
                <a:latin typeface="Calibri"/>
                <a:cs typeface="Calibri"/>
              </a:rPr>
              <a:t>to reset your  embedded</a:t>
            </a:r>
            <a:r>
              <a:rPr sz="2000"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p:txBody>
      </p:sp>
      <p:sp>
        <p:nvSpPr>
          <p:cNvPr id="6" name="object 6"/>
          <p:cNvSpPr txBox="1"/>
          <p:nvPr/>
        </p:nvSpPr>
        <p:spPr>
          <a:xfrm>
            <a:off x="601254" y="228563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7" name="object 7"/>
          <p:cNvSpPr txBox="1"/>
          <p:nvPr/>
        </p:nvSpPr>
        <p:spPr>
          <a:xfrm>
            <a:off x="944153" y="2300877"/>
            <a:ext cx="10720978"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Some embedded systems </a:t>
            </a:r>
            <a:r>
              <a:rPr sz="2000" dirty="0">
                <a:solidFill>
                  <a:srgbClr val="061114"/>
                </a:solidFill>
                <a:latin typeface="Calibri"/>
                <a:cs typeface="Calibri"/>
              </a:rPr>
              <a:t>have </a:t>
            </a:r>
            <a:r>
              <a:rPr sz="2000" spc="-5" dirty="0">
                <a:solidFill>
                  <a:srgbClr val="061114"/>
                </a:solidFill>
                <a:latin typeface="Calibri"/>
                <a:cs typeface="Calibri"/>
              </a:rPr>
              <a:t>to operate in extreme environmental  conditions </a:t>
            </a:r>
            <a:r>
              <a:rPr sz="2000" dirty="0">
                <a:solidFill>
                  <a:srgbClr val="061114"/>
                </a:solidFill>
                <a:latin typeface="Calibri"/>
                <a:cs typeface="Calibri"/>
              </a:rPr>
              <a:t>such as </a:t>
            </a:r>
            <a:r>
              <a:rPr sz="2000" spc="-5" dirty="0">
                <a:solidFill>
                  <a:srgbClr val="061114"/>
                </a:solidFill>
                <a:latin typeface="Calibri"/>
                <a:cs typeface="Calibri"/>
              </a:rPr>
              <a:t>very high temperatures </a:t>
            </a:r>
            <a:r>
              <a:rPr sz="2000" dirty="0">
                <a:solidFill>
                  <a:srgbClr val="061114"/>
                </a:solidFill>
                <a:latin typeface="Calibri"/>
                <a:cs typeface="Calibri"/>
              </a:rPr>
              <a:t>and</a:t>
            </a:r>
            <a:r>
              <a:rPr sz="2000" spc="30" dirty="0">
                <a:solidFill>
                  <a:srgbClr val="061114"/>
                </a:solidFill>
                <a:latin typeface="Calibri"/>
                <a:cs typeface="Calibri"/>
              </a:rPr>
              <a:t> </a:t>
            </a:r>
            <a:r>
              <a:rPr sz="2000" spc="-5" dirty="0">
                <a:solidFill>
                  <a:srgbClr val="061114"/>
                </a:solidFill>
                <a:latin typeface="Calibri"/>
                <a:cs typeface="Calibri"/>
              </a:rPr>
              <a:t>humidity.</a:t>
            </a:r>
            <a:endParaRPr sz="2000" dirty="0">
              <a:latin typeface="Calibri"/>
              <a:cs typeface="Calibri"/>
            </a:endParaRPr>
          </a:p>
        </p:txBody>
      </p:sp>
      <p:sp>
        <p:nvSpPr>
          <p:cNvPr id="8" name="object 2"/>
          <p:cNvSpPr txBox="1"/>
          <p:nvPr/>
        </p:nvSpPr>
        <p:spPr>
          <a:xfrm>
            <a:off x="601254" y="3071767"/>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9" name="object 3"/>
          <p:cNvSpPr txBox="1"/>
          <p:nvPr/>
        </p:nvSpPr>
        <p:spPr>
          <a:xfrm>
            <a:off x="944153" y="3085737"/>
            <a:ext cx="10394407" cy="893834"/>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that address </a:t>
            </a:r>
            <a:r>
              <a:rPr sz="2000" dirty="0">
                <a:solidFill>
                  <a:srgbClr val="061114"/>
                </a:solidFill>
                <a:latin typeface="Calibri"/>
                <a:cs typeface="Calibri"/>
              </a:rPr>
              <a:t>the </a:t>
            </a:r>
            <a:r>
              <a:rPr sz="2000" spc="-5" dirty="0">
                <a:solidFill>
                  <a:srgbClr val="061114"/>
                </a:solidFill>
                <a:latin typeface="Calibri"/>
                <a:cs typeface="Calibri"/>
              </a:rPr>
              <a:t>consumer market </a:t>
            </a:r>
            <a:r>
              <a:rPr sz="2000" dirty="0">
                <a:solidFill>
                  <a:srgbClr val="061114"/>
                </a:solidFill>
                <a:latin typeface="Calibri"/>
                <a:cs typeface="Calibri"/>
              </a:rPr>
              <a:t>(for </a:t>
            </a:r>
            <a:r>
              <a:rPr sz="2000" spc="-5" dirty="0">
                <a:solidFill>
                  <a:srgbClr val="061114"/>
                </a:solidFill>
                <a:latin typeface="Calibri"/>
                <a:cs typeface="Calibri"/>
              </a:rPr>
              <a:t>example  electronic toys) </a:t>
            </a:r>
            <a:r>
              <a:rPr sz="2000" dirty="0">
                <a:solidFill>
                  <a:srgbClr val="061114"/>
                </a:solidFill>
                <a:latin typeface="Calibri"/>
                <a:cs typeface="Calibri"/>
              </a:rPr>
              <a:t>are </a:t>
            </a:r>
            <a:r>
              <a:rPr sz="2000" spc="-5" dirty="0">
                <a:solidFill>
                  <a:srgbClr val="061114"/>
                </a:solidFill>
                <a:latin typeface="Calibri"/>
                <a:cs typeface="Calibri"/>
              </a:rPr>
              <a:t>very cost-effective. Even </a:t>
            </a:r>
            <a:r>
              <a:rPr sz="2000" dirty="0">
                <a:solidFill>
                  <a:srgbClr val="061114"/>
                </a:solidFill>
                <a:latin typeface="Calibri"/>
                <a:cs typeface="Calibri"/>
              </a:rPr>
              <a:t>a </a:t>
            </a:r>
            <a:r>
              <a:rPr sz="2000" spc="-5" dirty="0">
                <a:solidFill>
                  <a:srgbClr val="061114"/>
                </a:solidFill>
                <a:latin typeface="Calibri"/>
                <a:cs typeface="Calibri"/>
              </a:rPr>
              <a:t>reduction of </a:t>
            </a:r>
            <a:r>
              <a:rPr sz="2000" dirty="0">
                <a:solidFill>
                  <a:srgbClr val="061114"/>
                </a:solidFill>
                <a:latin typeface="Calibri"/>
                <a:cs typeface="Calibri"/>
              </a:rPr>
              <a:t>Rs.10 </a:t>
            </a:r>
            <a:r>
              <a:rPr sz="2000" spc="-5" dirty="0">
                <a:solidFill>
                  <a:srgbClr val="061114"/>
                </a:solidFill>
                <a:latin typeface="Calibri"/>
                <a:cs typeface="Calibri"/>
              </a:rPr>
              <a:t>is lot of  cost saving, because </a:t>
            </a:r>
            <a:r>
              <a:rPr sz="2000" dirty="0">
                <a:solidFill>
                  <a:srgbClr val="061114"/>
                </a:solidFill>
                <a:latin typeface="Calibri"/>
                <a:cs typeface="Calibri"/>
              </a:rPr>
              <a:t>thousands </a:t>
            </a:r>
            <a:r>
              <a:rPr sz="2000" spc="-5" dirty="0">
                <a:solidFill>
                  <a:srgbClr val="061114"/>
                </a:solidFill>
                <a:latin typeface="Calibri"/>
                <a:cs typeface="Calibri"/>
              </a:rPr>
              <a:t>or millions systems </a:t>
            </a:r>
            <a:r>
              <a:rPr sz="2000" dirty="0">
                <a:solidFill>
                  <a:srgbClr val="061114"/>
                </a:solidFill>
                <a:latin typeface="Calibri"/>
                <a:cs typeface="Calibri"/>
              </a:rPr>
              <a:t>may </a:t>
            </a:r>
            <a:r>
              <a:rPr sz="2000" spc="-5" dirty="0">
                <a:solidFill>
                  <a:srgbClr val="061114"/>
                </a:solidFill>
                <a:latin typeface="Calibri"/>
                <a:cs typeface="Calibri"/>
              </a:rPr>
              <a:t>be</a:t>
            </a:r>
            <a:r>
              <a:rPr sz="2000" spc="25" dirty="0">
                <a:solidFill>
                  <a:srgbClr val="061114"/>
                </a:solidFill>
                <a:latin typeface="Calibri"/>
                <a:cs typeface="Calibri"/>
              </a:rPr>
              <a:t> </a:t>
            </a:r>
            <a:r>
              <a:rPr sz="2000" spc="-5" dirty="0">
                <a:solidFill>
                  <a:srgbClr val="061114"/>
                </a:solidFill>
                <a:latin typeface="Calibri"/>
                <a:cs typeface="Calibri"/>
              </a:rPr>
              <a:t>sold.</a:t>
            </a:r>
            <a:endParaRPr sz="2000" dirty="0">
              <a:latin typeface="Calibri"/>
              <a:cs typeface="Calibri"/>
            </a:endParaRPr>
          </a:p>
        </p:txBody>
      </p:sp>
      <p:sp>
        <p:nvSpPr>
          <p:cNvPr id="10" name="object 4"/>
          <p:cNvSpPr txBox="1"/>
          <p:nvPr/>
        </p:nvSpPr>
        <p:spPr>
          <a:xfrm>
            <a:off x="601254" y="429477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11" name="object 5"/>
          <p:cNvSpPr txBox="1"/>
          <p:nvPr/>
        </p:nvSpPr>
        <p:spPr>
          <a:xfrm>
            <a:off x="944153" y="4310017"/>
            <a:ext cx="10263778" cy="893834"/>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Unlike desktop computers in which the hardware platform is dominated  </a:t>
            </a:r>
            <a:r>
              <a:rPr sz="2000" dirty="0">
                <a:solidFill>
                  <a:srgbClr val="061114"/>
                </a:solidFill>
                <a:latin typeface="Calibri"/>
                <a:cs typeface="Calibri"/>
              </a:rPr>
              <a:t>by </a:t>
            </a:r>
            <a:r>
              <a:rPr sz="2000" spc="-5" dirty="0">
                <a:solidFill>
                  <a:srgbClr val="061114"/>
                </a:solidFill>
                <a:latin typeface="Calibri"/>
                <a:cs typeface="Calibri"/>
              </a:rPr>
              <a:t>Intel </a:t>
            </a:r>
            <a:r>
              <a:rPr sz="2000" dirty="0">
                <a:solidFill>
                  <a:srgbClr val="061114"/>
                </a:solidFill>
                <a:latin typeface="Calibri"/>
                <a:cs typeface="Calibri"/>
              </a:rPr>
              <a:t>and the </a:t>
            </a:r>
            <a:r>
              <a:rPr sz="2000" spc="-5" dirty="0">
                <a:solidFill>
                  <a:srgbClr val="061114"/>
                </a:solidFill>
                <a:latin typeface="Calibri"/>
                <a:cs typeface="Calibri"/>
              </a:rPr>
              <a:t>operating system is dominated by Microsoft, there is </a:t>
            </a:r>
            <a:r>
              <a:rPr sz="2000" dirty="0">
                <a:solidFill>
                  <a:srgbClr val="061114"/>
                </a:solidFill>
                <a:latin typeface="Calibri"/>
                <a:cs typeface="Calibri"/>
              </a:rPr>
              <a:t>a  </a:t>
            </a:r>
            <a:r>
              <a:rPr sz="2000" spc="-5" dirty="0">
                <a:solidFill>
                  <a:srgbClr val="061114"/>
                </a:solidFill>
                <a:latin typeface="Calibri"/>
                <a:cs typeface="Calibri"/>
              </a:rPr>
              <a:t>wide variety </a:t>
            </a:r>
            <a:r>
              <a:rPr sz="2000" dirty="0">
                <a:solidFill>
                  <a:srgbClr val="061114"/>
                </a:solidFill>
                <a:latin typeface="Calibri"/>
                <a:cs typeface="Calibri"/>
              </a:rPr>
              <a:t>of </a:t>
            </a:r>
            <a:r>
              <a:rPr sz="2000" spc="-5" dirty="0">
                <a:solidFill>
                  <a:srgbClr val="061114"/>
                </a:solidFill>
                <a:latin typeface="Calibri"/>
                <a:cs typeface="Calibri"/>
              </a:rPr>
              <a:t>processors </a:t>
            </a:r>
            <a:r>
              <a:rPr sz="2000" dirty="0">
                <a:solidFill>
                  <a:srgbClr val="061114"/>
                </a:solidFill>
                <a:latin typeface="Calibri"/>
                <a:cs typeface="Calibri"/>
              </a:rPr>
              <a:t>and </a:t>
            </a:r>
            <a:r>
              <a:rPr sz="2000" spc="-5" dirty="0">
                <a:solidFill>
                  <a:srgbClr val="061114"/>
                </a:solidFill>
                <a:latin typeface="Calibri"/>
                <a:cs typeface="Calibri"/>
              </a:rPr>
              <a:t>operating systems for </a:t>
            </a:r>
            <a:r>
              <a:rPr sz="2000" dirty="0">
                <a:solidFill>
                  <a:srgbClr val="061114"/>
                </a:solidFill>
                <a:latin typeface="Calibri"/>
                <a:cs typeface="Calibri"/>
              </a:rPr>
              <a:t>the </a:t>
            </a:r>
            <a:r>
              <a:rPr sz="2000" spc="-5" dirty="0">
                <a:solidFill>
                  <a:srgbClr val="061114"/>
                </a:solidFill>
                <a:latin typeface="Calibri"/>
                <a:cs typeface="Calibri"/>
              </a:rPr>
              <a:t>embedded  systems. So, choosing the right platform is </a:t>
            </a:r>
            <a:r>
              <a:rPr sz="2000" dirty="0">
                <a:solidFill>
                  <a:srgbClr val="061114"/>
                </a:solidFill>
                <a:latin typeface="Calibri"/>
                <a:cs typeface="Calibri"/>
              </a:rPr>
              <a:t>the </a:t>
            </a:r>
            <a:r>
              <a:rPr sz="2000" spc="-5" dirty="0">
                <a:solidFill>
                  <a:srgbClr val="061114"/>
                </a:solidFill>
                <a:latin typeface="Calibri"/>
                <a:cs typeface="Calibri"/>
              </a:rPr>
              <a:t>most complex task</a:t>
            </a:r>
            <a:r>
              <a:rPr sz="2000" spc="85" dirty="0">
                <a:solidFill>
                  <a:srgbClr val="061114"/>
                </a:solidFill>
                <a:latin typeface="Calibri"/>
                <a:cs typeface="Calibri"/>
              </a:rPr>
              <a:t> </a:t>
            </a:r>
            <a:r>
              <a:rPr sz="2000"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263261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1028841" y="635953"/>
            <a:ext cx="6452235" cy="69596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b="1" u="heavy" spc="-5" dirty="0" smtClean="0">
                <a:uFill>
                  <a:solidFill>
                    <a:srgbClr val="061114"/>
                  </a:solidFill>
                </a:uFill>
                <a:latin typeface="Calibri"/>
                <a:cs typeface="Calibri"/>
              </a:rPr>
              <a:t>What is </a:t>
            </a:r>
            <a:r>
              <a:rPr lang="en-US" b="1" u="heavy" dirty="0" smtClean="0">
                <a:uFill>
                  <a:solidFill>
                    <a:srgbClr val="061114"/>
                  </a:solidFill>
                </a:uFill>
                <a:latin typeface="Calibri"/>
                <a:cs typeface="Calibri"/>
              </a:rPr>
              <a:t>an </a:t>
            </a:r>
            <a:r>
              <a:rPr lang="en-US" sz="3200" b="1" u="heavy" spc="-5" dirty="0" smtClean="0">
                <a:uFill>
                  <a:solidFill>
                    <a:srgbClr val="061114"/>
                  </a:solidFill>
                </a:uFill>
                <a:latin typeface="Calibri"/>
                <a:cs typeface="Calibri"/>
              </a:rPr>
              <a:t>Embedded</a:t>
            </a:r>
            <a:r>
              <a:rPr lang="en-US" sz="3200" b="1" u="heavy" spc="240" dirty="0" smtClean="0">
                <a:uFill>
                  <a:solidFill>
                    <a:srgbClr val="061114"/>
                  </a:solidFill>
                </a:uFill>
                <a:latin typeface="Calibri"/>
                <a:cs typeface="Calibri"/>
              </a:rPr>
              <a:t> </a:t>
            </a:r>
            <a:r>
              <a:rPr lang="en-US" b="1" u="heavy" spc="-5" dirty="0" smtClean="0">
                <a:uFill>
                  <a:solidFill>
                    <a:srgbClr val="061114"/>
                  </a:solidFill>
                </a:uFill>
                <a:latin typeface="Calibri"/>
                <a:cs typeface="Calibri"/>
              </a:rPr>
              <a:t>system?</a:t>
            </a:r>
            <a:endParaRPr lang="en-US" dirty="0">
              <a:latin typeface="Calibri"/>
              <a:cs typeface="Calibri"/>
            </a:endParaRPr>
          </a:p>
        </p:txBody>
      </p:sp>
      <p:sp>
        <p:nvSpPr>
          <p:cNvPr id="5" name="object 3"/>
          <p:cNvSpPr txBox="1"/>
          <p:nvPr/>
        </p:nvSpPr>
        <p:spPr>
          <a:xfrm>
            <a:off x="675640" y="158877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dirty="0">
              <a:latin typeface="Arial"/>
              <a:cs typeface="Arial"/>
            </a:endParaRPr>
          </a:p>
        </p:txBody>
      </p:sp>
      <p:sp>
        <p:nvSpPr>
          <p:cNvPr id="8" name="object 6"/>
          <p:cNvSpPr txBox="1"/>
          <p:nvPr/>
        </p:nvSpPr>
        <p:spPr>
          <a:xfrm>
            <a:off x="878839" y="1602740"/>
            <a:ext cx="10477783" cy="3150863"/>
          </a:xfrm>
          <a:prstGeom prst="rect">
            <a:avLst/>
          </a:prstGeom>
        </p:spPr>
        <p:txBody>
          <a:bodyPr vert="horz" wrap="square" lIns="0" tIns="46990" rIns="0" bIns="0" rtlCol="0">
            <a:spAutoFit/>
          </a:bodyPr>
          <a:lstStyle/>
          <a:p>
            <a:pPr marL="1042669" marR="86995" indent="-890269">
              <a:lnSpc>
                <a:spcPts val="2160"/>
              </a:lnSpc>
              <a:spcBef>
                <a:spcPts val="370"/>
              </a:spcBef>
              <a:tabLst>
                <a:tab pos="6419215" algn="l"/>
              </a:tabLst>
            </a:pPr>
            <a:r>
              <a:rPr sz="2000" dirty="0">
                <a:solidFill>
                  <a:srgbClr val="061114"/>
                </a:solidFill>
                <a:latin typeface="Calibri"/>
                <a:cs typeface="Calibri"/>
              </a:rPr>
              <a:t>An </a:t>
            </a:r>
            <a:r>
              <a:rPr sz="2000" spc="-5" dirty="0">
                <a:solidFill>
                  <a:srgbClr val="061114"/>
                </a:solidFill>
                <a:latin typeface="Calibri"/>
                <a:cs typeface="Calibri"/>
              </a:rPr>
              <a:t>embedded system is </a:t>
            </a:r>
            <a:r>
              <a:rPr sz="2000" dirty="0">
                <a:solidFill>
                  <a:srgbClr val="061114"/>
                </a:solidFill>
                <a:latin typeface="Calibri"/>
                <a:cs typeface="Calibri"/>
              </a:rPr>
              <a:t>one </a:t>
            </a:r>
            <a:r>
              <a:rPr sz="2000" spc="-5" dirty="0">
                <a:solidFill>
                  <a:srgbClr val="061114"/>
                </a:solidFill>
                <a:latin typeface="Calibri"/>
                <a:cs typeface="Calibri"/>
              </a:rPr>
              <a:t>that </a:t>
            </a:r>
            <a:r>
              <a:rPr sz="2000" dirty="0">
                <a:solidFill>
                  <a:srgbClr val="061114"/>
                </a:solidFill>
                <a:latin typeface="Calibri"/>
                <a:cs typeface="Calibri"/>
              </a:rPr>
              <a:t>has computer </a:t>
            </a:r>
            <a:r>
              <a:rPr sz="2000" spc="-5" dirty="0">
                <a:solidFill>
                  <a:srgbClr val="061114"/>
                </a:solidFill>
                <a:latin typeface="Calibri"/>
                <a:cs typeface="Calibri"/>
              </a:rPr>
              <a:t>hardware with </a:t>
            </a:r>
            <a:r>
              <a:rPr sz="2000" spc="-5" dirty="0" smtClean="0">
                <a:solidFill>
                  <a:srgbClr val="061114"/>
                </a:solidFill>
                <a:latin typeface="Calibri"/>
                <a:cs typeface="Calibri"/>
              </a:rPr>
              <a:t>software  embedded </a:t>
            </a:r>
            <a:r>
              <a:rPr sz="2000" spc="-5" dirty="0">
                <a:solidFill>
                  <a:srgbClr val="061114"/>
                </a:solidFill>
                <a:latin typeface="Calibri"/>
                <a:cs typeface="Calibri"/>
              </a:rPr>
              <a:t>in it </a:t>
            </a:r>
            <a:r>
              <a:rPr sz="2000" dirty="0">
                <a:solidFill>
                  <a:srgbClr val="061114"/>
                </a:solidFill>
                <a:latin typeface="Calibri"/>
                <a:cs typeface="Calibri"/>
              </a:rPr>
              <a:t>as one </a:t>
            </a:r>
            <a:r>
              <a:rPr sz="2000" spc="-5" dirty="0">
                <a:solidFill>
                  <a:srgbClr val="061114"/>
                </a:solidFill>
                <a:latin typeface="Calibri"/>
                <a:cs typeface="Calibri"/>
              </a:rPr>
              <a:t>of</a:t>
            </a:r>
            <a:r>
              <a:rPr sz="2000" spc="75" dirty="0">
                <a:solidFill>
                  <a:srgbClr val="061114"/>
                </a:solidFill>
                <a:latin typeface="Calibri"/>
                <a:cs typeface="Calibri"/>
              </a:rPr>
              <a:t> </a:t>
            </a:r>
            <a:endParaRPr lang="en-US" sz="2000" spc="75" dirty="0" smtClean="0">
              <a:solidFill>
                <a:srgbClr val="061114"/>
              </a:solidFill>
              <a:latin typeface="Calibri"/>
              <a:cs typeface="Calibri"/>
            </a:endParaRPr>
          </a:p>
          <a:p>
            <a:pPr marL="1042669" marR="86995" indent="-890269">
              <a:lnSpc>
                <a:spcPts val="2160"/>
              </a:lnSpc>
              <a:spcBef>
                <a:spcPts val="370"/>
              </a:spcBef>
              <a:tabLst>
                <a:tab pos="6419215" algn="l"/>
              </a:tabLst>
            </a:pPr>
            <a:r>
              <a:rPr sz="2000" spc="-5" dirty="0" smtClean="0">
                <a:solidFill>
                  <a:srgbClr val="061114"/>
                </a:solidFill>
                <a:latin typeface="Calibri"/>
                <a:cs typeface="Calibri"/>
              </a:rPr>
              <a:t>its</a:t>
            </a:r>
            <a:r>
              <a:rPr sz="2000" dirty="0" smtClean="0">
                <a:solidFill>
                  <a:srgbClr val="061114"/>
                </a:solidFill>
                <a:latin typeface="Calibri"/>
                <a:cs typeface="Calibri"/>
              </a:rPr>
              <a:t> </a:t>
            </a:r>
            <a:r>
              <a:rPr sz="2000" spc="-5" dirty="0">
                <a:solidFill>
                  <a:srgbClr val="061114"/>
                </a:solidFill>
                <a:latin typeface="Calibri"/>
                <a:cs typeface="Calibri"/>
              </a:rPr>
              <a:t>components.	</a:t>
            </a:r>
            <a:endParaRPr lang="en-US" sz="2000" spc="-5" dirty="0" smtClean="0">
              <a:solidFill>
                <a:srgbClr val="061114"/>
              </a:solidFill>
              <a:latin typeface="Calibri"/>
              <a:cs typeface="Calibri"/>
            </a:endParaRPr>
          </a:p>
          <a:p>
            <a:pPr marL="1042669" marR="86995" indent="-890269">
              <a:lnSpc>
                <a:spcPts val="2160"/>
              </a:lnSpc>
              <a:spcBef>
                <a:spcPts val="370"/>
              </a:spcBef>
              <a:tabLst>
                <a:tab pos="6419215" algn="l"/>
              </a:tabLst>
            </a:pPr>
            <a:r>
              <a:rPr lang="en-US" sz="2000" dirty="0" smtClean="0">
                <a:solidFill>
                  <a:srgbClr val="061114"/>
                </a:solidFill>
                <a:latin typeface="Calibri"/>
                <a:cs typeface="Calibri"/>
              </a:rPr>
              <a:t>                                                           </a:t>
            </a:r>
            <a:r>
              <a:rPr sz="2000" dirty="0" smtClean="0">
                <a:solidFill>
                  <a:srgbClr val="061114"/>
                </a:solidFill>
                <a:latin typeface="Calibri"/>
                <a:cs typeface="Calibri"/>
              </a:rPr>
              <a:t>Or</a:t>
            </a:r>
            <a:endParaRPr sz="2000" dirty="0">
              <a:latin typeface="Calibri"/>
              <a:cs typeface="Calibri"/>
            </a:endParaRPr>
          </a:p>
          <a:p>
            <a:pPr marL="12700" marR="93345">
              <a:lnSpc>
                <a:spcPts val="2160"/>
              </a:lnSpc>
              <a:spcBef>
                <a:spcPts val="500"/>
              </a:spcBef>
            </a:pPr>
            <a:r>
              <a:rPr sz="2000" dirty="0">
                <a:solidFill>
                  <a:srgbClr val="061114"/>
                </a:solidFill>
                <a:latin typeface="Calibri"/>
                <a:cs typeface="Calibri"/>
              </a:rPr>
              <a:t>We can </a:t>
            </a:r>
            <a:r>
              <a:rPr sz="2000" spc="-5" dirty="0">
                <a:solidFill>
                  <a:srgbClr val="061114"/>
                </a:solidFill>
                <a:latin typeface="Calibri"/>
                <a:cs typeface="Calibri"/>
              </a:rPr>
              <a:t>define </a:t>
            </a:r>
            <a:r>
              <a:rPr sz="2000" dirty="0">
                <a:solidFill>
                  <a:srgbClr val="061114"/>
                </a:solidFill>
                <a:latin typeface="Calibri"/>
                <a:cs typeface="Calibri"/>
              </a:rPr>
              <a:t>an </a:t>
            </a:r>
            <a:r>
              <a:rPr sz="2000" spc="-5" dirty="0">
                <a:solidFill>
                  <a:srgbClr val="061114"/>
                </a:solidFill>
                <a:latin typeface="Calibri"/>
                <a:cs typeface="Calibri"/>
              </a:rPr>
              <a:t>embedded system </a:t>
            </a:r>
            <a:r>
              <a:rPr sz="2000" dirty="0">
                <a:solidFill>
                  <a:srgbClr val="061114"/>
                </a:solidFill>
                <a:latin typeface="Calibri"/>
                <a:cs typeface="Calibri"/>
              </a:rPr>
              <a:t>as </a:t>
            </a:r>
            <a:r>
              <a:rPr sz="2000" b="1" dirty="0">
                <a:solidFill>
                  <a:srgbClr val="061114"/>
                </a:solidFill>
                <a:latin typeface="Calibri"/>
                <a:cs typeface="Calibri"/>
              </a:rPr>
              <a:t>“A </a:t>
            </a:r>
            <a:r>
              <a:rPr sz="2000" b="1" spc="-5" dirty="0">
                <a:solidFill>
                  <a:srgbClr val="061114"/>
                </a:solidFill>
                <a:latin typeface="Calibri"/>
                <a:cs typeface="Calibri"/>
              </a:rPr>
              <a:t>microprocessor based </a:t>
            </a:r>
            <a:r>
              <a:rPr sz="2000" b="1" dirty="0">
                <a:solidFill>
                  <a:srgbClr val="061114"/>
                </a:solidFill>
                <a:latin typeface="Calibri"/>
                <a:cs typeface="Calibri"/>
              </a:rPr>
              <a:t>system  </a:t>
            </a:r>
            <a:r>
              <a:rPr sz="2000" b="1" spc="-5" dirty="0">
                <a:solidFill>
                  <a:srgbClr val="061114"/>
                </a:solidFill>
                <a:latin typeface="Calibri"/>
                <a:cs typeface="Calibri"/>
              </a:rPr>
              <a:t>that </a:t>
            </a:r>
            <a:r>
              <a:rPr sz="2000" b="1" dirty="0">
                <a:solidFill>
                  <a:srgbClr val="061114"/>
                </a:solidFill>
                <a:latin typeface="Calibri"/>
                <a:cs typeface="Calibri"/>
              </a:rPr>
              <a:t>does not </a:t>
            </a:r>
            <a:r>
              <a:rPr sz="2000" b="1" spc="-5" dirty="0">
                <a:solidFill>
                  <a:srgbClr val="061114"/>
                </a:solidFill>
                <a:latin typeface="Calibri"/>
                <a:cs typeface="Calibri"/>
              </a:rPr>
              <a:t>look like </a:t>
            </a:r>
            <a:r>
              <a:rPr sz="2000" b="1" dirty="0">
                <a:solidFill>
                  <a:srgbClr val="061114"/>
                </a:solidFill>
                <a:latin typeface="Calibri"/>
                <a:cs typeface="Calibri"/>
              </a:rPr>
              <a:t>a</a:t>
            </a:r>
            <a:r>
              <a:rPr sz="2000" b="1" spc="15" dirty="0">
                <a:solidFill>
                  <a:srgbClr val="061114"/>
                </a:solidFill>
                <a:latin typeface="Calibri"/>
                <a:cs typeface="Calibri"/>
              </a:rPr>
              <a:t> </a:t>
            </a:r>
            <a:r>
              <a:rPr sz="2000" b="1" spc="-5" dirty="0">
                <a:solidFill>
                  <a:srgbClr val="061114"/>
                </a:solidFill>
                <a:latin typeface="Calibri"/>
                <a:cs typeface="Calibri"/>
              </a:rPr>
              <a:t>computer”.</a:t>
            </a:r>
            <a:endParaRPr sz="2000" dirty="0">
              <a:latin typeface="Calibri"/>
              <a:cs typeface="Calibri"/>
            </a:endParaRPr>
          </a:p>
          <a:p>
            <a:pPr marL="2506980">
              <a:lnSpc>
                <a:spcPct val="100000"/>
              </a:lnSpc>
              <a:spcBef>
                <a:spcPts val="229"/>
              </a:spcBef>
            </a:pPr>
            <a:r>
              <a:rPr lang="en-US" sz="2000" dirty="0" smtClean="0">
                <a:solidFill>
                  <a:srgbClr val="061114"/>
                </a:solidFill>
                <a:latin typeface="Calibri"/>
                <a:cs typeface="Calibri"/>
              </a:rPr>
              <a:t>                      </a:t>
            </a:r>
            <a:r>
              <a:rPr sz="2000" dirty="0" smtClean="0">
                <a:solidFill>
                  <a:srgbClr val="061114"/>
                </a:solidFill>
                <a:latin typeface="Calibri"/>
                <a:cs typeface="Calibri"/>
              </a:rPr>
              <a:t>Or</a:t>
            </a:r>
            <a:endParaRPr sz="2000" dirty="0">
              <a:latin typeface="Calibri"/>
              <a:cs typeface="Calibri"/>
            </a:endParaRPr>
          </a:p>
          <a:p>
            <a:pPr marL="12700" marR="5080">
              <a:lnSpc>
                <a:spcPts val="2160"/>
              </a:lnSpc>
              <a:spcBef>
                <a:spcPts val="530"/>
              </a:spcBef>
            </a:pPr>
            <a:r>
              <a:rPr sz="2000" spc="-5" dirty="0">
                <a:solidFill>
                  <a:srgbClr val="061114"/>
                </a:solidFill>
                <a:latin typeface="Calibri"/>
                <a:cs typeface="Calibri"/>
              </a:rPr>
              <a:t>we </a:t>
            </a:r>
            <a:r>
              <a:rPr sz="2000" dirty="0">
                <a:solidFill>
                  <a:srgbClr val="061114"/>
                </a:solidFill>
                <a:latin typeface="Calibri"/>
                <a:cs typeface="Calibri"/>
              </a:rPr>
              <a:t>can </a:t>
            </a:r>
            <a:r>
              <a:rPr sz="2000" spc="-5" dirty="0">
                <a:solidFill>
                  <a:srgbClr val="061114"/>
                </a:solidFill>
                <a:latin typeface="Calibri"/>
                <a:cs typeface="Calibri"/>
              </a:rPr>
              <a:t>say </a:t>
            </a:r>
            <a:r>
              <a:rPr sz="2000" dirty="0">
                <a:solidFill>
                  <a:srgbClr val="061114"/>
                </a:solidFill>
                <a:latin typeface="Calibri"/>
                <a:cs typeface="Calibri"/>
              </a:rPr>
              <a:t>that </a:t>
            </a:r>
            <a:r>
              <a:rPr sz="2000" spc="-5" dirty="0">
                <a:solidFill>
                  <a:srgbClr val="061114"/>
                </a:solidFill>
                <a:latin typeface="Calibri"/>
                <a:cs typeface="Calibri"/>
              </a:rPr>
              <a:t>it is </a:t>
            </a:r>
            <a:r>
              <a:rPr sz="2000" b="1" dirty="0">
                <a:solidFill>
                  <a:srgbClr val="061114"/>
                </a:solidFill>
                <a:latin typeface="Calibri"/>
                <a:cs typeface="Calibri"/>
              </a:rPr>
              <a:t>“A </a:t>
            </a:r>
            <a:r>
              <a:rPr sz="2000" b="1" spc="-5" dirty="0">
                <a:solidFill>
                  <a:srgbClr val="061114"/>
                </a:solidFill>
                <a:latin typeface="Calibri"/>
                <a:cs typeface="Calibri"/>
              </a:rPr>
              <a:t>combination </a:t>
            </a:r>
            <a:r>
              <a:rPr sz="2000" b="1" dirty="0">
                <a:solidFill>
                  <a:srgbClr val="061114"/>
                </a:solidFill>
                <a:latin typeface="Calibri"/>
                <a:cs typeface="Calibri"/>
              </a:rPr>
              <a:t>of computer </a:t>
            </a:r>
            <a:r>
              <a:rPr sz="2000" b="1" spc="-5" dirty="0">
                <a:solidFill>
                  <a:srgbClr val="061114"/>
                </a:solidFill>
                <a:latin typeface="Calibri"/>
                <a:cs typeface="Calibri"/>
              </a:rPr>
              <a:t>hardware and  software, </a:t>
            </a:r>
            <a:r>
              <a:rPr sz="2000" b="1" dirty="0">
                <a:solidFill>
                  <a:srgbClr val="061114"/>
                </a:solidFill>
                <a:latin typeface="Calibri"/>
                <a:cs typeface="Calibri"/>
              </a:rPr>
              <a:t>and </a:t>
            </a:r>
            <a:r>
              <a:rPr sz="2000" b="1" spc="-5" dirty="0">
                <a:solidFill>
                  <a:srgbClr val="061114"/>
                </a:solidFill>
                <a:latin typeface="Calibri"/>
                <a:cs typeface="Calibri"/>
              </a:rPr>
              <a:t>perhaps additional mechanical </a:t>
            </a:r>
            <a:r>
              <a:rPr sz="2000" b="1" dirty="0">
                <a:solidFill>
                  <a:srgbClr val="061114"/>
                </a:solidFill>
                <a:latin typeface="Calibri"/>
                <a:cs typeface="Calibri"/>
              </a:rPr>
              <a:t>or other </a:t>
            </a:r>
            <a:r>
              <a:rPr sz="2000" b="1" spc="-5" dirty="0">
                <a:solidFill>
                  <a:srgbClr val="061114"/>
                </a:solidFill>
                <a:latin typeface="Calibri"/>
                <a:cs typeface="Calibri"/>
              </a:rPr>
              <a:t>parts, </a:t>
            </a:r>
            <a:r>
              <a:rPr sz="2000" b="1" dirty="0">
                <a:solidFill>
                  <a:srgbClr val="061114"/>
                </a:solidFill>
                <a:latin typeface="Calibri"/>
                <a:cs typeface="Calibri"/>
              </a:rPr>
              <a:t>designed to  </a:t>
            </a:r>
            <a:r>
              <a:rPr sz="2000" b="1" spc="-5" dirty="0">
                <a:solidFill>
                  <a:srgbClr val="061114"/>
                </a:solidFill>
                <a:latin typeface="Calibri"/>
                <a:cs typeface="Calibri"/>
              </a:rPr>
              <a:t>perform </a:t>
            </a:r>
            <a:r>
              <a:rPr sz="2000" b="1" dirty="0">
                <a:solidFill>
                  <a:srgbClr val="061114"/>
                </a:solidFill>
                <a:latin typeface="Calibri"/>
                <a:cs typeface="Calibri"/>
              </a:rPr>
              <a:t>a </a:t>
            </a:r>
            <a:r>
              <a:rPr sz="2000" b="1" spc="-5" dirty="0">
                <a:solidFill>
                  <a:srgbClr val="061114"/>
                </a:solidFill>
                <a:latin typeface="Calibri"/>
                <a:cs typeface="Calibri"/>
              </a:rPr>
              <a:t>dedicated </a:t>
            </a:r>
            <a:r>
              <a:rPr sz="2000" b="1" dirty="0">
                <a:solidFill>
                  <a:srgbClr val="061114"/>
                </a:solidFill>
                <a:latin typeface="Calibri"/>
                <a:cs typeface="Calibri"/>
              </a:rPr>
              <a:t>function. In some cases, </a:t>
            </a:r>
            <a:r>
              <a:rPr sz="2000" b="1" spc="-5" dirty="0">
                <a:solidFill>
                  <a:srgbClr val="061114"/>
                </a:solidFill>
                <a:latin typeface="Calibri"/>
                <a:cs typeface="Calibri"/>
              </a:rPr>
              <a:t>embedded </a:t>
            </a:r>
            <a:r>
              <a:rPr sz="2000" b="1" dirty="0">
                <a:solidFill>
                  <a:srgbClr val="061114"/>
                </a:solidFill>
                <a:latin typeface="Calibri"/>
                <a:cs typeface="Calibri"/>
              </a:rPr>
              <a:t>systems </a:t>
            </a:r>
            <a:r>
              <a:rPr sz="2000" b="1" spc="-5" dirty="0">
                <a:solidFill>
                  <a:srgbClr val="061114"/>
                </a:solidFill>
                <a:latin typeface="Calibri"/>
                <a:cs typeface="Calibri"/>
              </a:rPr>
              <a:t>are  part </a:t>
            </a:r>
            <a:r>
              <a:rPr sz="2000" b="1" dirty="0">
                <a:solidFill>
                  <a:srgbClr val="061114"/>
                </a:solidFill>
                <a:latin typeface="Calibri"/>
                <a:cs typeface="Calibri"/>
              </a:rPr>
              <a:t>of a </a:t>
            </a:r>
            <a:r>
              <a:rPr sz="2000" b="1" spc="-10" dirty="0">
                <a:solidFill>
                  <a:srgbClr val="061114"/>
                </a:solidFill>
                <a:latin typeface="Calibri"/>
                <a:cs typeface="Calibri"/>
              </a:rPr>
              <a:t>larger </a:t>
            </a:r>
            <a:r>
              <a:rPr sz="2000" b="1" dirty="0">
                <a:solidFill>
                  <a:srgbClr val="061114"/>
                </a:solidFill>
                <a:latin typeface="Calibri"/>
                <a:cs typeface="Calibri"/>
              </a:rPr>
              <a:t>system or </a:t>
            </a:r>
            <a:r>
              <a:rPr sz="2000" b="1" spc="-5" dirty="0">
                <a:solidFill>
                  <a:srgbClr val="061114"/>
                </a:solidFill>
                <a:latin typeface="Calibri"/>
                <a:cs typeface="Calibri"/>
              </a:rPr>
              <a:t>product, as is </a:t>
            </a:r>
            <a:r>
              <a:rPr sz="2000" b="1" dirty="0">
                <a:solidFill>
                  <a:srgbClr val="061114"/>
                </a:solidFill>
                <a:latin typeface="Calibri"/>
                <a:cs typeface="Calibri"/>
              </a:rPr>
              <a:t>the case of </a:t>
            </a:r>
            <a:r>
              <a:rPr sz="2000" b="1" spc="-5" dirty="0">
                <a:solidFill>
                  <a:srgbClr val="061114"/>
                </a:solidFill>
                <a:latin typeface="Calibri"/>
                <a:cs typeface="Calibri"/>
              </a:rPr>
              <a:t>an antilock braking  </a:t>
            </a:r>
            <a:r>
              <a:rPr sz="2000" b="1" dirty="0">
                <a:solidFill>
                  <a:srgbClr val="061114"/>
                </a:solidFill>
                <a:latin typeface="Calibri"/>
                <a:cs typeface="Calibri"/>
              </a:rPr>
              <a:t>system </a:t>
            </a:r>
            <a:r>
              <a:rPr sz="2000" b="1" spc="-5" dirty="0">
                <a:solidFill>
                  <a:srgbClr val="061114"/>
                </a:solidFill>
                <a:latin typeface="Calibri"/>
                <a:cs typeface="Calibri"/>
              </a:rPr>
              <a:t>in </a:t>
            </a:r>
            <a:r>
              <a:rPr sz="2000" b="1" dirty="0">
                <a:solidFill>
                  <a:srgbClr val="061114"/>
                </a:solidFill>
                <a:latin typeface="Calibri"/>
                <a:cs typeface="Calibri"/>
              </a:rPr>
              <a:t>a </a:t>
            </a:r>
            <a:r>
              <a:rPr sz="2000" b="1" dirty="0" smtClean="0">
                <a:solidFill>
                  <a:srgbClr val="061114"/>
                </a:solidFill>
                <a:latin typeface="Calibri"/>
                <a:cs typeface="Calibri"/>
              </a:rPr>
              <a:t>car</a:t>
            </a:r>
            <a:r>
              <a:rPr lang="en-US" sz="2000" b="1" dirty="0" smtClean="0">
                <a:solidFill>
                  <a:srgbClr val="061114"/>
                </a:solidFill>
                <a:latin typeface="Calibri"/>
                <a:cs typeface="Calibri"/>
              </a:rPr>
              <a:t>.</a:t>
            </a:r>
            <a:r>
              <a:rPr sz="2000" b="1" spc="-5" dirty="0" smtClean="0">
                <a:solidFill>
                  <a:srgbClr val="061114"/>
                </a:solidFill>
                <a:latin typeface="Calibri"/>
                <a:cs typeface="Calibri"/>
              </a:rPr>
              <a:t> </a:t>
            </a:r>
            <a:r>
              <a:rPr sz="2000" b="1"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377085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0567"/>
          <a:stretch/>
        </p:blipFill>
        <p:spPr>
          <a:xfrm>
            <a:off x="1547285" y="832513"/>
            <a:ext cx="8484989" cy="5241715"/>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20</a:t>
            </a:fld>
            <a:endParaRPr lang="en-US" altLang="en-US" dirty="0">
              <a:solidFill>
                <a:srgbClr val="FFFFFF"/>
              </a:solidFill>
            </a:endParaRPr>
          </a:p>
        </p:txBody>
      </p:sp>
    </p:spTree>
    <p:extLst>
      <p:ext uri="{BB962C8B-B14F-4D97-AF65-F5344CB8AC3E}">
        <p14:creationId xmlns:p14="http://schemas.microsoft.com/office/powerpoint/2010/main" val="7310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39" y="833120"/>
            <a:ext cx="11547203" cy="5132174"/>
          </a:xfrm>
          <a:prstGeom prst="rect">
            <a:avLst/>
          </a:prstGeom>
        </p:spPr>
        <p:txBody>
          <a:bodyPr vert="horz" wrap="square" lIns="0" tIns="12700" rIns="0" bIns="0" rtlCol="0">
            <a:spAutoFit/>
          </a:bodyPr>
          <a:lstStyle/>
          <a:p>
            <a:pPr marL="1623695">
              <a:lnSpc>
                <a:spcPct val="100000"/>
              </a:lnSpc>
              <a:spcBef>
                <a:spcPts val="100"/>
              </a:spcBef>
            </a:pPr>
            <a:r>
              <a:rPr sz="3200" b="1" u="heavy" dirty="0">
                <a:solidFill>
                  <a:srgbClr val="061114"/>
                </a:solidFill>
                <a:uFill>
                  <a:solidFill>
                    <a:srgbClr val="061114"/>
                  </a:solidFill>
                </a:uFill>
                <a:latin typeface="Calibri"/>
                <a:cs typeface="Calibri"/>
              </a:rPr>
              <a:t>Classification of </a:t>
            </a:r>
            <a:r>
              <a:rPr sz="3200" b="1" u="heavy" spc="-10" dirty="0">
                <a:solidFill>
                  <a:srgbClr val="061114"/>
                </a:solidFill>
                <a:uFill>
                  <a:solidFill>
                    <a:srgbClr val="061114"/>
                  </a:solidFill>
                </a:uFill>
                <a:latin typeface="Calibri"/>
                <a:cs typeface="Calibri"/>
              </a:rPr>
              <a:t>Embedded</a:t>
            </a:r>
            <a:r>
              <a:rPr sz="3200" b="1" u="heavy" spc="-65" dirty="0">
                <a:solidFill>
                  <a:srgbClr val="061114"/>
                </a:solidFill>
                <a:uFill>
                  <a:solidFill>
                    <a:srgbClr val="061114"/>
                  </a:solidFill>
                </a:uFill>
                <a:latin typeface="Calibri"/>
                <a:cs typeface="Calibri"/>
              </a:rPr>
              <a:t> </a:t>
            </a:r>
            <a:r>
              <a:rPr sz="3200" b="1" u="heavy" spc="-5" dirty="0">
                <a:solidFill>
                  <a:srgbClr val="061114"/>
                </a:solidFill>
                <a:uFill>
                  <a:solidFill>
                    <a:srgbClr val="061114"/>
                  </a:solidFill>
                </a:uFill>
                <a:latin typeface="Calibri"/>
                <a:cs typeface="Calibri"/>
              </a:rPr>
              <a:t>Systems</a:t>
            </a:r>
            <a:endParaRPr sz="3200" dirty="0">
              <a:latin typeface="Calibri"/>
              <a:cs typeface="Calibri"/>
            </a:endParaRPr>
          </a:p>
          <a:p>
            <a:pPr marL="355600" marR="1026794" indent="-342900" algn="just">
              <a:lnSpc>
                <a:spcPct val="100000"/>
              </a:lnSpc>
              <a:spcBef>
                <a:spcPts val="2460"/>
              </a:spcBef>
            </a:pPr>
            <a:r>
              <a:rPr sz="3200" spc="-5" dirty="0">
                <a:solidFill>
                  <a:srgbClr val="061114"/>
                </a:solidFill>
                <a:latin typeface="Calibri"/>
                <a:cs typeface="Calibri"/>
              </a:rPr>
              <a:t>Based on functionality and performance  requirements, </a:t>
            </a:r>
            <a:endParaRPr lang="en-US" sz="3200" spc="-5" dirty="0">
              <a:solidFill>
                <a:srgbClr val="061114"/>
              </a:solidFill>
              <a:latin typeface="Calibri"/>
              <a:cs typeface="Calibri"/>
            </a:endParaRPr>
          </a:p>
          <a:p>
            <a:pPr marL="355600" marR="1026794" indent="-342900" algn="just">
              <a:lnSpc>
                <a:spcPct val="100000"/>
              </a:lnSpc>
              <a:spcBef>
                <a:spcPts val="2460"/>
              </a:spcBef>
            </a:pPr>
            <a:r>
              <a:rPr sz="3200" spc="-5" dirty="0" smtClean="0">
                <a:solidFill>
                  <a:srgbClr val="061114"/>
                </a:solidFill>
                <a:latin typeface="Calibri"/>
                <a:cs typeface="Calibri"/>
              </a:rPr>
              <a:t>embedded </a:t>
            </a:r>
            <a:r>
              <a:rPr sz="3200" spc="-5" dirty="0">
                <a:solidFill>
                  <a:srgbClr val="061114"/>
                </a:solidFill>
                <a:latin typeface="Calibri"/>
                <a:cs typeface="Calibri"/>
              </a:rPr>
              <a:t>systems are  classified </a:t>
            </a:r>
            <a:r>
              <a:rPr sz="3200" dirty="0">
                <a:solidFill>
                  <a:srgbClr val="061114"/>
                </a:solidFill>
                <a:latin typeface="Calibri"/>
                <a:cs typeface="Calibri"/>
              </a:rPr>
              <a:t>as</a:t>
            </a:r>
            <a:r>
              <a:rPr sz="3200" spc="-30" dirty="0">
                <a:solidFill>
                  <a:srgbClr val="061114"/>
                </a:solidFill>
                <a:latin typeface="Calibri"/>
                <a:cs typeface="Calibri"/>
              </a:rPr>
              <a:t> </a:t>
            </a:r>
            <a:r>
              <a:rPr sz="3200" dirty="0">
                <a:solidFill>
                  <a:srgbClr val="061114"/>
                </a:solidFill>
                <a:latin typeface="Calibri"/>
                <a:cs typeface="Calibri"/>
              </a:rPr>
              <a:t>:</a:t>
            </a:r>
            <a:endParaRPr sz="3200" dirty="0">
              <a:latin typeface="Calibri"/>
              <a:cs typeface="Calibri"/>
            </a:endParaRPr>
          </a:p>
          <a:p>
            <a:pPr>
              <a:lnSpc>
                <a:spcPct val="100000"/>
              </a:lnSpc>
              <a:spcBef>
                <a:spcPts val="25"/>
              </a:spcBef>
            </a:pPr>
            <a:endParaRPr sz="4700" dirty="0">
              <a:latin typeface="Times New Roman"/>
              <a:cs typeface="Times New Roman"/>
            </a:endParaRPr>
          </a:p>
          <a:p>
            <a:pPr marL="355600" indent="-342900">
              <a:lnSpc>
                <a:spcPct val="100000"/>
              </a:lnSpc>
              <a:buFont typeface="Arial"/>
              <a:buChar char="•"/>
              <a:tabLst>
                <a:tab pos="354965" algn="l"/>
                <a:tab pos="355600" algn="l"/>
              </a:tabLst>
            </a:pPr>
            <a:r>
              <a:rPr sz="3200" spc="-5" dirty="0">
                <a:solidFill>
                  <a:srgbClr val="061114"/>
                </a:solidFill>
                <a:latin typeface="Calibri"/>
                <a:cs typeface="Calibri"/>
              </a:rPr>
              <a:t>Stand-alone Embedded</a:t>
            </a:r>
            <a:r>
              <a:rPr sz="3200" spc="-15" dirty="0">
                <a:solidFill>
                  <a:srgbClr val="061114"/>
                </a:solidFill>
                <a:latin typeface="Calibri"/>
                <a:cs typeface="Calibri"/>
              </a:rPr>
              <a:t> </a:t>
            </a:r>
            <a:r>
              <a:rPr sz="3200" spc="-5" dirty="0">
                <a:solidFill>
                  <a:srgbClr val="061114"/>
                </a:solidFill>
                <a:latin typeface="Calibri"/>
                <a:cs typeface="Calibri"/>
              </a:rPr>
              <a:t>Systems</a:t>
            </a:r>
            <a:endParaRPr sz="3200" dirty="0">
              <a:latin typeface="Calibri"/>
              <a:cs typeface="Calibri"/>
            </a:endParaRPr>
          </a:p>
          <a:p>
            <a:pPr marL="355600" indent="-342900">
              <a:lnSpc>
                <a:spcPct val="100000"/>
              </a:lnSpc>
              <a:spcBef>
                <a:spcPts val="800"/>
              </a:spcBef>
              <a:buFont typeface="Arial"/>
              <a:buChar char="•"/>
              <a:tabLst>
                <a:tab pos="354965" algn="l"/>
                <a:tab pos="355600" algn="l"/>
              </a:tabLst>
            </a:pPr>
            <a:r>
              <a:rPr sz="3200" spc="-5" dirty="0">
                <a:solidFill>
                  <a:srgbClr val="061114"/>
                </a:solidFill>
                <a:latin typeface="Calibri"/>
                <a:cs typeface="Calibri"/>
              </a:rPr>
              <a:t>Real-time Embedded</a:t>
            </a:r>
            <a:r>
              <a:rPr sz="3200" spc="-10" dirty="0">
                <a:solidFill>
                  <a:srgbClr val="061114"/>
                </a:solidFill>
                <a:latin typeface="Calibri"/>
                <a:cs typeface="Calibri"/>
              </a:rPr>
              <a:t> </a:t>
            </a:r>
            <a:r>
              <a:rPr sz="3200" spc="-5" dirty="0">
                <a:solidFill>
                  <a:srgbClr val="061114"/>
                </a:solidFill>
                <a:latin typeface="Calibri"/>
                <a:cs typeface="Calibri"/>
              </a:rPr>
              <a:t>Systems</a:t>
            </a:r>
            <a:endParaRPr sz="3200" dirty="0">
              <a:latin typeface="Calibri"/>
              <a:cs typeface="Calibri"/>
            </a:endParaRPr>
          </a:p>
          <a:p>
            <a:pPr marL="355600" indent="-342900">
              <a:lnSpc>
                <a:spcPct val="100000"/>
              </a:lnSpc>
              <a:spcBef>
                <a:spcPts val="800"/>
              </a:spcBef>
              <a:buFont typeface="Arial"/>
              <a:buChar char="•"/>
              <a:tabLst>
                <a:tab pos="354965" algn="l"/>
                <a:tab pos="355600" algn="l"/>
              </a:tabLst>
            </a:pPr>
            <a:r>
              <a:rPr sz="3200" spc="-5" dirty="0">
                <a:solidFill>
                  <a:srgbClr val="061114"/>
                </a:solidFill>
                <a:latin typeface="Calibri"/>
                <a:cs typeface="Calibri"/>
              </a:rPr>
              <a:t>Networked Information</a:t>
            </a:r>
            <a:r>
              <a:rPr sz="3200" spc="-25" dirty="0">
                <a:solidFill>
                  <a:srgbClr val="061114"/>
                </a:solidFill>
                <a:latin typeface="Calibri"/>
                <a:cs typeface="Calibri"/>
              </a:rPr>
              <a:t> </a:t>
            </a:r>
            <a:r>
              <a:rPr sz="3200" spc="-5" dirty="0">
                <a:solidFill>
                  <a:srgbClr val="061114"/>
                </a:solidFill>
                <a:latin typeface="Calibri"/>
                <a:cs typeface="Calibri"/>
              </a:rPr>
              <a:t>Appliances</a:t>
            </a:r>
            <a:endParaRPr sz="3200" dirty="0">
              <a:latin typeface="Calibri"/>
              <a:cs typeface="Calibri"/>
            </a:endParaRPr>
          </a:p>
          <a:p>
            <a:pPr marL="355600" indent="-342900">
              <a:lnSpc>
                <a:spcPct val="100000"/>
              </a:lnSpc>
              <a:spcBef>
                <a:spcPts val="790"/>
              </a:spcBef>
              <a:buFont typeface="Arial"/>
              <a:buChar char="•"/>
              <a:tabLst>
                <a:tab pos="354965" algn="l"/>
                <a:tab pos="355600" algn="l"/>
              </a:tabLst>
            </a:pPr>
            <a:r>
              <a:rPr sz="3200" spc="-5" dirty="0">
                <a:solidFill>
                  <a:srgbClr val="061114"/>
                </a:solidFill>
                <a:latin typeface="Calibri"/>
                <a:cs typeface="Calibri"/>
              </a:rPr>
              <a:t>Mobile Devices</a:t>
            </a:r>
            <a:endParaRPr sz="3200" dirty="0">
              <a:latin typeface="Calibri"/>
              <a:cs typeface="Calibri"/>
            </a:endParaRPr>
          </a:p>
        </p:txBody>
      </p:sp>
    </p:spTree>
    <p:extLst>
      <p:ext uri="{BB962C8B-B14F-4D97-AF65-F5344CB8AC3E}">
        <p14:creationId xmlns:p14="http://schemas.microsoft.com/office/powerpoint/2010/main" val="327326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850389" y="589279"/>
            <a:ext cx="543814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Stand-alone Embedded</a:t>
            </a:r>
            <a:r>
              <a:rPr lang="en-US" sz="3200" b="1" u="heavy" spc="-45" smtClean="0">
                <a:uFill>
                  <a:solidFill>
                    <a:srgbClr val="061114"/>
                  </a:solidFill>
                </a:uFill>
                <a:latin typeface="Calibri"/>
                <a:cs typeface="Calibri"/>
              </a:rPr>
              <a:t> </a:t>
            </a:r>
            <a:r>
              <a:rPr lang="en-US" sz="3200" b="1" u="heavy" spc="-5" smtClean="0">
                <a:uFill>
                  <a:solidFill>
                    <a:srgbClr val="061114"/>
                  </a:solidFill>
                </a:uFill>
                <a:latin typeface="Calibri"/>
                <a:cs typeface="Calibri"/>
              </a:rPr>
              <a:t>Systems</a:t>
            </a:r>
            <a:endParaRPr lang="en-US" sz="3200" dirty="0">
              <a:latin typeface="Calibri"/>
              <a:cs typeface="Calibri"/>
            </a:endParaRPr>
          </a:p>
        </p:txBody>
      </p:sp>
      <p:sp>
        <p:nvSpPr>
          <p:cNvPr id="3" name="object 3"/>
          <p:cNvSpPr txBox="1"/>
          <p:nvPr/>
        </p:nvSpPr>
        <p:spPr>
          <a:xfrm>
            <a:off x="535940" y="1940559"/>
            <a:ext cx="11063877" cy="3207288"/>
          </a:xfrm>
          <a:prstGeom prst="rect">
            <a:avLst/>
          </a:prstGeom>
        </p:spPr>
        <p:txBody>
          <a:bodyPr vert="horz" wrap="square" lIns="0" tIns="46990" rIns="0" bIns="0" rtlCol="0">
            <a:spAutoFit/>
          </a:bodyPr>
          <a:lstStyle/>
          <a:p>
            <a:pPr marL="355600" marR="5080" indent="-342900" algn="just">
              <a:spcBef>
                <a:spcPts val="370"/>
              </a:spcBef>
              <a:buFont typeface="Arial" panose="020B0604020202020204" pitchFamily="34" charset="0"/>
              <a:buChar char="•"/>
            </a:pPr>
            <a:r>
              <a:rPr sz="2400" spc="-5" dirty="0">
                <a:solidFill>
                  <a:srgbClr val="061114"/>
                </a:solidFill>
                <a:latin typeface="Calibri"/>
                <a:cs typeface="Calibri"/>
              </a:rPr>
              <a:t>As </a:t>
            </a:r>
            <a:r>
              <a:rPr sz="2400" dirty="0">
                <a:solidFill>
                  <a:srgbClr val="061114"/>
                </a:solidFill>
                <a:latin typeface="Calibri"/>
                <a:cs typeface="Calibri"/>
              </a:rPr>
              <a:t>the name </a:t>
            </a:r>
            <a:r>
              <a:rPr sz="2400" spc="-5" dirty="0">
                <a:solidFill>
                  <a:srgbClr val="061114"/>
                </a:solidFill>
                <a:latin typeface="Calibri"/>
                <a:cs typeface="Calibri"/>
              </a:rPr>
              <a:t>implies, stand-alone </a:t>
            </a:r>
            <a:r>
              <a:rPr sz="2400" dirty="0">
                <a:solidFill>
                  <a:srgbClr val="061114"/>
                </a:solidFill>
                <a:latin typeface="Calibri"/>
                <a:cs typeface="Calibri"/>
              </a:rPr>
              <a:t>systems </a:t>
            </a:r>
            <a:r>
              <a:rPr sz="2400" spc="-5" dirty="0">
                <a:solidFill>
                  <a:srgbClr val="061114"/>
                </a:solidFill>
                <a:latin typeface="Calibri"/>
                <a:cs typeface="Calibri"/>
              </a:rPr>
              <a:t>work in stand-alone </a:t>
            </a:r>
            <a:r>
              <a:rPr sz="2400" dirty="0">
                <a:solidFill>
                  <a:srgbClr val="061114"/>
                </a:solidFill>
                <a:latin typeface="Calibri"/>
                <a:cs typeface="Calibri"/>
              </a:rPr>
              <a:t>mode. </a:t>
            </a:r>
            <a:endParaRPr lang="en-IN" sz="2400"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They </a:t>
            </a:r>
            <a:r>
              <a:rPr sz="2400" spc="-5" dirty="0" smtClean="0">
                <a:solidFill>
                  <a:srgbClr val="061114"/>
                </a:solidFill>
                <a:latin typeface="Calibri"/>
                <a:cs typeface="Calibri"/>
              </a:rPr>
              <a:t>take </a:t>
            </a:r>
            <a:r>
              <a:rPr sz="2400" dirty="0">
                <a:solidFill>
                  <a:srgbClr val="061114"/>
                </a:solidFill>
                <a:latin typeface="Calibri"/>
                <a:cs typeface="Calibri"/>
              </a:rPr>
              <a:t>inputs, </a:t>
            </a:r>
            <a:r>
              <a:rPr sz="2400" spc="-5" dirty="0">
                <a:solidFill>
                  <a:srgbClr val="061114"/>
                </a:solidFill>
                <a:latin typeface="Calibri"/>
                <a:cs typeface="Calibri"/>
              </a:rPr>
              <a:t>process them and </a:t>
            </a:r>
            <a:r>
              <a:rPr sz="2400" spc="-5" dirty="0" smtClean="0">
                <a:solidFill>
                  <a:srgbClr val="061114"/>
                </a:solidFill>
                <a:latin typeface="Calibri"/>
                <a:cs typeface="Calibri"/>
              </a:rPr>
              <a:t>produce </a:t>
            </a:r>
            <a:r>
              <a:rPr sz="2400" dirty="0">
                <a:solidFill>
                  <a:srgbClr val="061114"/>
                </a:solidFill>
                <a:latin typeface="Calibri"/>
                <a:cs typeface="Calibri"/>
              </a:rPr>
              <a:t>the </a:t>
            </a:r>
            <a:r>
              <a:rPr sz="2400" spc="-5" dirty="0">
                <a:solidFill>
                  <a:srgbClr val="061114"/>
                </a:solidFill>
                <a:latin typeface="Calibri"/>
                <a:cs typeface="Calibri"/>
              </a:rPr>
              <a:t>desired output. </a:t>
            </a:r>
            <a:endParaRPr lang="en-IN" sz="2400" spc="-5"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 </a:t>
            </a:r>
            <a:r>
              <a:rPr sz="2400" spc="-5" dirty="0">
                <a:solidFill>
                  <a:srgbClr val="061114"/>
                </a:solidFill>
                <a:latin typeface="Calibri"/>
                <a:cs typeface="Calibri"/>
              </a:rPr>
              <a:t>input  can </a:t>
            </a:r>
            <a:r>
              <a:rPr sz="2400" dirty="0" smtClean="0">
                <a:solidFill>
                  <a:srgbClr val="061114"/>
                </a:solidFill>
                <a:latin typeface="Calibri"/>
                <a:cs typeface="Calibri"/>
              </a:rPr>
              <a:t>be </a:t>
            </a:r>
            <a:r>
              <a:rPr sz="2400" spc="-5" dirty="0">
                <a:solidFill>
                  <a:srgbClr val="061114"/>
                </a:solidFill>
                <a:latin typeface="Calibri"/>
                <a:cs typeface="Calibri"/>
              </a:rPr>
              <a:t>electrical signals from transducers </a:t>
            </a:r>
            <a:r>
              <a:rPr sz="2400" dirty="0">
                <a:solidFill>
                  <a:srgbClr val="061114"/>
                </a:solidFill>
                <a:latin typeface="Calibri"/>
                <a:cs typeface="Calibri"/>
              </a:rPr>
              <a:t>or commands from </a:t>
            </a:r>
            <a:r>
              <a:rPr sz="2400" dirty="0" smtClean="0">
                <a:solidFill>
                  <a:srgbClr val="061114"/>
                </a:solidFill>
                <a:latin typeface="Calibri"/>
                <a:cs typeface="Calibri"/>
              </a:rPr>
              <a:t>a</a:t>
            </a:r>
            <a:r>
              <a:rPr lang="en-IN" sz="2400" dirty="0" smtClean="0">
                <a:solidFill>
                  <a:srgbClr val="061114"/>
                </a:solidFill>
                <a:latin typeface="Calibri"/>
                <a:cs typeface="Calibri"/>
              </a:rPr>
              <a:t> </a:t>
            </a:r>
            <a:r>
              <a:rPr sz="2400" dirty="0" smtClean="0">
                <a:solidFill>
                  <a:srgbClr val="061114"/>
                </a:solidFill>
                <a:latin typeface="Calibri"/>
                <a:cs typeface="Calibri"/>
              </a:rPr>
              <a:t>human  </a:t>
            </a:r>
            <a:r>
              <a:rPr sz="2400" spc="-5" dirty="0">
                <a:solidFill>
                  <a:srgbClr val="061114"/>
                </a:solidFill>
                <a:latin typeface="Calibri"/>
                <a:cs typeface="Calibri"/>
              </a:rPr>
              <a:t>being </a:t>
            </a:r>
            <a:r>
              <a:rPr sz="2400" dirty="0" smtClean="0">
                <a:solidFill>
                  <a:srgbClr val="061114"/>
                </a:solidFill>
                <a:latin typeface="Calibri"/>
                <a:cs typeface="Calibri"/>
              </a:rPr>
              <a:t>such </a:t>
            </a:r>
            <a:r>
              <a:rPr sz="2400" dirty="0">
                <a:solidFill>
                  <a:srgbClr val="061114"/>
                </a:solidFill>
                <a:latin typeface="Calibri"/>
                <a:cs typeface="Calibri"/>
              </a:rPr>
              <a:t>as </a:t>
            </a:r>
            <a:r>
              <a:rPr sz="2400" spc="-5" dirty="0">
                <a:solidFill>
                  <a:srgbClr val="061114"/>
                </a:solidFill>
                <a:latin typeface="Calibri"/>
                <a:cs typeface="Calibri"/>
              </a:rPr>
              <a:t>the pressing </a:t>
            </a:r>
            <a:r>
              <a:rPr sz="2400" dirty="0">
                <a:solidFill>
                  <a:srgbClr val="061114"/>
                </a:solidFill>
                <a:latin typeface="Calibri"/>
                <a:cs typeface="Calibri"/>
              </a:rPr>
              <a:t>of a </a:t>
            </a:r>
            <a:r>
              <a:rPr sz="2400" spc="-5" dirty="0">
                <a:solidFill>
                  <a:srgbClr val="061114"/>
                </a:solidFill>
                <a:latin typeface="Calibri"/>
                <a:cs typeface="Calibri"/>
              </a:rPr>
              <a:t>button. </a:t>
            </a:r>
            <a:endParaRPr lang="en-IN" sz="2400" spc="-5"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 </a:t>
            </a:r>
            <a:r>
              <a:rPr sz="2400" dirty="0">
                <a:solidFill>
                  <a:srgbClr val="061114"/>
                </a:solidFill>
                <a:latin typeface="Calibri"/>
                <a:cs typeface="Calibri"/>
              </a:rPr>
              <a:t>output </a:t>
            </a:r>
            <a:r>
              <a:rPr sz="2400" spc="-5" dirty="0">
                <a:solidFill>
                  <a:srgbClr val="061114"/>
                </a:solidFill>
                <a:latin typeface="Calibri"/>
                <a:cs typeface="Calibri"/>
              </a:rPr>
              <a:t>can </a:t>
            </a:r>
            <a:r>
              <a:rPr sz="2400" dirty="0">
                <a:solidFill>
                  <a:srgbClr val="061114"/>
                </a:solidFill>
                <a:latin typeface="Calibri"/>
                <a:cs typeface="Calibri"/>
              </a:rPr>
              <a:t>be </a:t>
            </a:r>
            <a:r>
              <a:rPr sz="2400" spc="-5" dirty="0">
                <a:solidFill>
                  <a:srgbClr val="061114"/>
                </a:solidFill>
                <a:latin typeface="Calibri"/>
                <a:cs typeface="Calibri"/>
              </a:rPr>
              <a:t>electrical  signals </a:t>
            </a:r>
            <a:r>
              <a:rPr sz="2400" spc="-5" dirty="0" smtClean="0">
                <a:solidFill>
                  <a:srgbClr val="061114"/>
                </a:solidFill>
                <a:latin typeface="Calibri"/>
                <a:cs typeface="Calibri"/>
              </a:rPr>
              <a:t>to</a:t>
            </a:r>
            <a:r>
              <a:rPr lang="en-US" sz="2400" spc="-5" dirty="0" smtClean="0">
                <a:solidFill>
                  <a:srgbClr val="061114"/>
                </a:solidFill>
                <a:latin typeface="Calibri"/>
                <a:cs typeface="Calibri"/>
              </a:rPr>
              <a:t> </a:t>
            </a:r>
            <a:r>
              <a:rPr sz="2400" spc="-5" dirty="0" smtClean="0">
                <a:solidFill>
                  <a:srgbClr val="061114"/>
                </a:solidFill>
                <a:latin typeface="Calibri"/>
                <a:cs typeface="Calibri"/>
              </a:rPr>
              <a:t>drive another</a:t>
            </a:r>
            <a:r>
              <a:rPr lang="en-US" sz="2400" spc="-5" dirty="0" smtClean="0">
                <a:solidFill>
                  <a:srgbClr val="061114"/>
                </a:solidFill>
                <a:latin typeface="Calibri"/>
                <a:cs typeface="Calibri"/>
              </a:rPr>
              <a:t> </a:t>
            </a:r>
            <a:r>
              <a:rPr sz="2400" dirty="0" smtClean="0">
                <a:solidFill>
                  <a:srgbClr val="061114"/>
                </a:solidFill>
                <a:latin typeface="Calibri"/>
                <a:cs typeface="Calibri"/>
              </a:rPr>
              <a:t>system</a:t>
            </a:r>
            <a:r>
              <a:rPr sz="2400" dirty="0">
                <a:solidFill>
                  <a:srgbClr val="061114"/>
                </a:solidFill>
                <a:latin typeface="Calibri"/>
                <a:cs typeface="Calibri"/>
              </a:rPr>
              <a:t>, </a:t>
            </a:r>
            <a:r>
              <a:rPr sz="2400" spc="-5" dirty="0">
                <a:solidFill>
                  <a:srgbClr val="061114"/>
                </a:solidFill>
                <a:latin typeface="Calibri"/>
                <a:cs typeface="Calibri"/>
              </a:rPr>
              <a:t>an LED </a:t>
            </a:r>
            <a:r>
              <a:rPr sz="2400" spc="-5" dirty="0" smtClean="0">
                <a:solidFill>
                  <a:srgbClr val="061114"/>
                </a:solidFill>
                <a:latin typeface="Calibri"/>
                <a:cs typeface="Calibri"/>
              </a:rPr>
              <a:t>display</a:t>
            </a:r>
            <a:r>
              <a:rPr lang="en-IN" sz="2400" spc="-5" dirty="0" smtClean="0">
                <a:solidFill>
                  <a:srgbClr val="061114"/>
                </a:solidFill>
                <a:latin typeface="Calibri"/>
                <a:cs typeface="Calibri"/>
              </a:rPr>
              <a:t> </a:t>
            </a:r>
            <a:r>
              <a:rPr sz="2400" dirty="0" smtClean="0">
                <a:solidFill>
                  <a:srgbClr val="061114"/>
                </a:solidFill>
                <a:latin typeface="Calibri"/>
                <a:cs typeface="Calibri"/>
              </a:rPr>
              <a:t>or </a:t>
            </a:r>
            <a:r>
              <a:rPr sz="2400" spc="-5" dirty="0">
                <a:solidFill>
                  <a:srgbClr val="061114"/>
                </a:solidFill>
                <a:latin typeface="Calibri"/>
                <a:cs typeface="Calibri"/>
              </a:rPr>
              <a:t>LCD display </a:t>
            </a:r>
            <a:r>
              <a:rPr sz="2400" dirty="0">
                <a:solidFill>
                  <a:srgbClr val="061114"/>
                </a:solidFill>
                <a:latin typeface="Calibri"/>
                <a:cs typeface="Calibri"/>
              </a:rPr>
              <a:t>for  </a:t>
            </a:r>
            <a:r>
              <a:rPr sz="2400" spc="-5" dirty="0">
                <a:solidFill>
                  <a:srgbClr val="061114"/>
                </a:solidFill>
                <a:latin typeface="Calibri"/>
                <a:cs typeface="Calibri"/>
              </a:rPr>
              <a:t>displaying </a:t>
            </a:r>
            <a:r>
              <a:rPr sz="2400" dirty="0">
                <a:solidFill>
                  <a:srgbClr val="061114"/>
                </a:solidFill>
                <a:latin typeface="Calibri"/>
                <a:cs typeface="Calibri"/>
              </a:rPr>
              <a:t>of </a:t>
            </a:r>
            <a:r>
              <a:rPr sz="2400" spc="-5" dirty="0" smtClean="0">
                <a:solidFill>
                  <a:srgbClr val="061114"/>
                </a:solidFill>
                <a:latin typeface="Calibri"/>
                <a:cs typeface="Calibri"/>
              </a:rPr>
              <a:t>information </a:t>
            </a:r>
            <a:r>
              <a:rPr sz="2400" dirty="0">
                <a:solidFill>
                  <a:srgbClr val="061114"/>
                </a:solidFill>
                <a:latin typeface="Calibri"/>
                <a:cs typeface="Calibri"/>
              </a:rPr>
              <a:t>to the users. </a:t>
            </a:r>
            <a:endParaRPr lang="en-IN" sz="2400"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spc="-5" dirty="0" smtClean="0">
                <a:solidFill>
                  <a:srgbClr val="061114"/>
                </a:solidFill>
                <a:latin typeface="Calibri"/>
                <a:cs typeface="Calibri"/>
              </a:rPr>
              <a:t>Embedded </a:t>
            </a:r>
            <a:r>
              <a:rPr sz="2400" dirty="0">
                <a:solidFill>
                  <a:srgbClr val="061114"/>
                </a:solidFill>
                <a:latin typeface="Calibri"/>
                <a:cs typeface="Calibri"/>
              </a:rPr>
              <a:t>systems used </a:t>
            </a:r>
            <a:r>
              <a:rPr sz="2400" spc="-5" dirty="0" smtClean="0">
                <a:solidFill>
                  <a:srgbClr val="061114"/>
                </a:solidFill>
                <a:latin typeface="Calibri"/>
                <a:cs typeface="Calibri"/>
              </a:rPr>
              <a:t>in  </a:t>
            </a:r>
            <a:r>
              <a:rPr sz="2400" spc="-5" dirty="0">
                <a:solidFill>
                  <a:srgbClr val="061114"/>
                </a:solidFill>
                <a:latin typeface="Calibri"/>
                <a:cs typeface="Calibri"/>
              </a:rPr>
              <a:t>process </a:t>
            </a:r>
            <a:r>
              <a:rPr sz="2400" spc="-5" dirty="0" smtClean="0">
                <a:solidFill>
                  <a:srgbClr val="061114"/>
                </a:solidFill>
                <a:latin typeface="Calibri"/>
                <a:cs typeface="Calibri"/>
              </a:rPr>
              <a:t>control,</a:t>
            </a:r>
            <a:r>
              <a:rPr lang="en-IN" sz="2400" spc="-5" dirty="0" smtClean="0">
                <a:solidFill>
                  <a:srgbClr val="061114"/>
                </a:solidFill>
                <a:latin typeface="Calibri"/>
                <a:cs typeface="Calibri"/>
              </a:rPr>
              <a:t> </a:t>
            </a:r>
            <a:r>
              <a:rPr sz="2400" spc="-5" dirty="0" smtClean="0">
                <a:solidFill>
                  <a:srgbClr val="061114"/>
                </a:solidFill>
                <a:latin typeface="Calibri"/>
                <a:cs typeface="Calibri"/>
              </a:rPr>
              <a:t>automobiles</a:t>
            </a:r>
            <a:r>
              <a:rPr sz="2400" spc="-5" dirty="0">
                <a:solidFill>
                  <a:srgbClr val="061114"/>
                </a:solidFill>
                <a:latin typeface="Calibri"/>
                <a:cs typeface="Calibri"/>
              </a:rPr>
              <a:t>, </a:t>
            </a:r>
            <a:r>
              <a:rPr sz="2400" dirty="0">
                <a:solidFill>
                  <a:srgbClr val="061114"/>
                </a:solidFill>
                <a:latin typeface="Calibri"/>
                <a:cs typeface="Calibri"/>
              </a:rPr>
              <a:t>consumer </a:t>
            </a:r>
            <a:r>
              <a:rPr sz="2400" spc="-5" dirty="0">
                <a:solidFill>
                  <a:srgbClr val="061114"/>
                </a:solidFill>
                <a:latin typeface="Calibri"/>
                <a:cs typeface="Calibri"/>
              </a:rPr>
              <a:t>electronic items </a:t>
            </a:r>
            <a:r>
              <a:rPr sz="2400" dirty="0">
                <a:solidFill>
                  <a:srgbClr val="061114"/>
                </a:solidFill>
                <a:latin typeface="Calibri"/>
                <a:cs typeface="Calibri"/>
              </a:rPr>
              <a:t>etc. fall into  </a:t>
            </a:r>
            <a:r>
              <a:rPr sz="2400" spc="-5" dirty="0">
                <a:solidFill>
                  <a:srgbClr val="061114"/>
                </a:solidFill>
                <a:latin typeface="Calibri"/>
                <a:cs typeface="Calibri"/>
              </a:rPr>
              <a:t>this</a:t>
            </a:r>
            <a:r>
              <a:rPr sz="2400" dirty="0">
                <a:solidFill>
                  <a:srgbClr val="061114"/>
                </a:solidFill>
                <a:latin typeface="Calibri"/>
                <a:cs typeface="Calibri"/>
              </a:rPr>
              <a:t> </a:t>
            </a:r>
            <a:r>
              <a:rPr sz="2400" spc="-5" dirty="0">
                <a:solidFill>
                  <a:srgbClr val="061114"/>
                </a:solidFill>
                <a:latin typeface="Calibri"/>
                <a:cs typeface="Calibri"/>
              </a:rPr>
              <a:t>category.</a:t>
            </a:r>
            <a:endParaRPr sz="2400" dirty="0">
              <a:latin typeface="Calibri"/>
              <a:cs typeface="Calibri"/>
            </a:endParaRPr>
          </a:p>
        </p:txBody>
      </p:sp>
    </p:spTree>
    <p:extLst>
      <p:ext uri="{BB962C8B-B14F-4D97-AF65-F5344CB8AC3E}">
        <p14:creationId xmlns:p14="http://schemas.microsoft.com/office/powerpoint/2010/main" val="197859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3002279" y="345440"/>
            <a:ext cx="313563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Real-time</a:t>
            </a:r>
            <a:r>
              <a:rPr lang="en-US" sz="3200" b="1" u="heavy" spc="-60" smtClean="0">
                <a:uFill>
                  <a:solidFill>
                    <a:srgbClr val="061114"/>
                  </a:solidFill>
                </a:uFill>
                <a:latin typeface="Calibri"/>
                <a:cs typeface="Calibri"/>
              </a:rPr>
              <a:t> </a:t>
            </a:r>
            <a:r>
              <a:rPr lang="en-US" sz="3200" b="1" u="heavy" spc="-5" smtClean="0">
                <a:uFill>
                  <a:solidFill>
                    <a:srgbClr val="061114"/>
                  </a:solidFill>
                </a:uFill>
                <a:latin typeface="Calibri"/>
                <a:cs typeface="Calibri"/>
              </a:rPr>
              <a:t>Systems</a:t>
            </a:r>
            <a:endParaRPr lang="en-US" sz="3200" dirty="0">
              <a:latin typeface="Calibri"/>
              <a:cs typeface="Calibri"/>
            </a:endParaRPr>
          </a:p>
        </p:txBody>
      </p:sp>
      <p:sp>
        <p:nvSpPr>
          <p:cNvPr id="3" name="object 3"/>
          <p:cNvSpPr txBox="1"/>
          <p:nvPr/>
        </p:nvSpPr>
        <p:spPr>
          <a:xfrm>
            <a:off x="825499" y="1633220"/>
            <a:ext cx="10434683" cy="1884490"/>
          </a:xfrm>
          <a:prstGeom prst="rect">
            <a:avLst/>
          </a:prstGeom>
        </p:spPr>
        <p:txBody>
          <a:bodyPr vert="horz" wrap="square" lIns="0" tIns="12065" rIns="0" bIns="0" rtlCol="0">
            <a:spAutoFit/>
          </a:bodyPr>
          <a:lstStyle/>
          <a:p>
            <a:pPr marL="355600" marR="5080" indent="-342900">
              <a:lnSpc>
                <a:spcPct val="100099"/>
              </a:lnSpc>
              <a:spcBef>
                <a:spcPts val="95"/>
              </a:spcBef>
              <a:buFont typeface="Arial" panose="020B0604020202020204" pitchFamily="34" charset="0"/>
              <a:buChar char="•"/>
            </a:pPr>
            <a:r>
              <a:rPr sz="2000" spc="-5" dirty="0">
                <a:solidFill>
                  <a:srgbClr val="061114"/>
                </a:solidFill>
                <a:latin typeface="Calibri"/>
                <a:cs typeface="Calibri"/>
              </a:rPr>
              <a:t>Embedded systems in which some specific work </a:t>
            </a:r>
            <a:r>
              <a:rPr sz="2000" dirty="0">
                <a:solidFill>
                  <a:srgbClr val="061114"/>
                </a:solidFill>
                <a:latin typeface="Calibri"/>
                <a:cs typeface="Calibri"/>
              </a:rPr>
              <a:t>has to </a:t>
            </a:r>
            <a:r>
              <a:rPr sz="2000" spc="-5" dirty="0">
                <a:solidFill>
                  <a:srgbClr val="061114"/>
                </a:solidFill>
                <a:latin typeface="Calibri"/>
                <a:cs typeface="Calibri"/>
              </a:rPr>
              <a:t>be done in </a:t>
            </a:r>
            <a:r>
              <a:rPr sz="2000" dirty="0">
                <a:solidFill>
                  <a:srgbClr val="061114"/>
                </a:solidFill>
                <a:latin typeface="Calibri"/>
                <a:cs typeface="Calibri"/>
              </a:rPr>
              <a:t>a  </a:t>
            </a:r>
            <a:r>
              <a:rPr sz="2000" spc="-5" dirty="0">
                <a:solidFill>
                  <a:srgbClr val="061114"/>
                </a:solidFill>
                <a:latin typeface="Calibri"/>
                <a:cs typeface="Calibri"/>
              </a:rPr>
              <a:t>specific time period </a:t>
            </a:r>
            <a:r>
              <a:rPr sz="2000" dirty="0">
                <a:solidFill>
                  <a:srgbClr val="061114"/>
                </a:solidFill>
                <a:latin typeface="Calibri"/>
                <a:cs typeface="Calibri"/>
              </a:rPr>
              <a:t>are </a:t>
            </a:r>
            <a:r>
              <a:rPr sz="2000" spc="-5" dirty="0">
                <a:solidFill>
                  <a:srgbClr val="061114"/>
                </a:solidFill>
                <a:latin typeface="Calibri"/>
                <a:cs typeface="Calibri"/>
              </a:rPr>
              <a:t>called real-time systems.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spc="-5" dirty="0" smtClean="0">
                <a:solidFill>
                  <a:srgbClr val="061114"/>
                </a:solidFill>
                <a:latin typeface="Calibri"/>
                <a:cs typeface="Calibri"/>
              </a:rPr>
              <a:t>For </a:t>
            </a:r>
            <a:r>
              <a:rPr sz="2000" spc="-5" dirty="0">
                <a:solidFill>
                  <a:srgbClr val="061114"/>
                </a:solidFill>
                <a:latin typeface="Calibri"/>
                <a:cs typeface="Calibri"/>
              </a:rPr>
              <a:t>example, consider </a:t>
            </a:r>
            <a:r>
              <a:rPr sz="2000" dirty="0">
                <a:solidFill>
                  <a:srgbClr val="061114"/>
                </a:solidFill>
                <a:latin typeface="Calibri"/>
                <a:cs typeface="Calibri"/>
              </a:rPr>
              <a:t>a  </a:t>
            </a:r>
            <a:r>
              <a:rPr sz="2000" spc="-5" dirty="0">
                <a:solidFill>
                  <a:srgbClr val="061114"/>
                </a:solidFill>
                <a:latin typeface="Calibri"/>
                <a:cs typeface="Calibri"/>
              </a:rPr>
              <a:t>system </a:t>
            </a:r>
            <a:r>
              <a:rPr sz="2000" dirty="0">
                <a:solidFill>
                  <a:srgbClr val="061114"/>
                </a:solidFill>
                <a:latin typeface="Calibri"/>
                <a:cs typeface="Calibri"/>
              </a:rPr>
              <a:t>that </a:t>
            </a:r>
            <a:r>
              <a:rPr sz="2000" spc="-5" dirty="0">
                <a:solidFill>
                  <a:srgbClr val="061114"/>
                </a:solidFill>
                <a:latin typeface="Calibri"/>
                <a:cs typeface="Calibri"/>
              </a:rPr>
              <a:t>has to open </a:t>
            </a:r>
            <a:r>
              <a:rPr sz="2000" dirty="0">
                <a:solidFill>
                  <a:srgbClr val="061114"/>
                </a:solidFill>
                <a:latin typeface="Calibri"/>
                <a:cs typeface="Calibri"/>
              </a:rPr>
              <a:t>a </a:t>
            </a:r>
            <a:r>
              <a:rPr sz="2000" spc="-5" dirty="0">
                <a:solidFill>
                  <a:srgbClr val="061114"/>
                </a:solidFill>
                <a:latin typeface="Calibri"/>
                <a:cs typeface="Calibri"/>
              </a:rPr>
              <a:t>valve within </a:t>
            </a:r>
            <a:r>
              <a:rPr sz="2000" dirty="0">
                <a:solidFill>
                  <a:srgbClr val="061114"/>
                </a:solidFill>
                <a:latin typeface="Calibri"/>
                <a:cs typeface="Calibri"/>
              </a:rPr>
              <a:t>30 </a:t>
            </a:r>
            <a:r>
              <a:rPr sz="2000" spc="-5" dirty="0">
                <a:solidFill>
                  <a:srgbClr val="061114"/>
                </a:solidFill>
                <a:latin typeface="Calibri"/>
                <a:cs typeface="Calibri"/>
              </a:rPr>
              <a:t>milliseconds when the humidity  crosses </a:t>
            </a:r>
            <a:r>
              <a:rPr sz="2000" dirty="0">
                <a:solidFill>
                  <a:srgbClr val="061114"/>
                </a:solidFill>
                <a:latin typeface="Calibri"/>
                <a:cs typeface="Calibri"/>
              </a:rPr>
              <a:t>a </a:t>
            </a:r>
            <a:r>
              <a:rPr sz="2000" spc="-5" dirty="0">
                <a:solidFill>
                  <a:srgbClr val="061114"/>
                </a:solidFill>
                <a:latin typeface="Calibri"/>
                <a:cs typeface="Calibri"/>
              </a:rPr>
              <a:t>particular threshold.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spc="-5" dirty="0" smtClean="0">
                <a:solidFill>
                  <a:srgbClr val="061114"/>
                </a:solidFill>
                <a:latin typeface="Calibri"/>
                <a:cs typeface="Calibri"/>
              </a:rPr>
              <a:t>If </a:t>
            </a:r>
            <a:r>
              <a:rPr sz="2000" dirty="0">
                <a:solidFill>
                  <a:srgbClr val="061114"/>
                </a:solidFill>
                <a:latin typeface="Calibri"/>
                <a:cs typeface="Calibri"/>
              </a:rPr>
              <a:t>the </a:t>
            </a:r>
            <a:r>
              <a:rPr sz="2000" spc="-5" dirty="0">
                <a:solidFill>
                  <a:srgbClr val="061114"/>
                </a:solidFill>
                <a:latin typeface="Calibri"/>
                <a:cs typeface="Calibri"/>
              </a:rPr>
              <a:t>valve is not opened within </a:t>
            </a:r>
            <a:r>
              <a:rPr sz="2000" dirty="0">
                <a:solidFill>
                  <a:srgbClr val="061114"/>
                </a:solidFill>
                <a:latin typeface="Calibri"/>
                <a:cs typeface="Calibri"/>
              </a:rPr>
              <a:t>30  </a:t>
            </a:r>
            <a:r>
              <a:rPr sz="2000" spc="-5" dirty="0">
                <a:solidFill>
                  <a:srgbClr val="061114"/>
                </a:solidFill>
                <a:latin typeface="Calibri"/>
                <a:cs typeface="Calibri"/>
              </a:rPr>
              <a:t>milliseconds, </a:t>
            </a:r>
            <a:r>
              <a:rPr sz="2000" dirty="0">
                <a:solidFill>
                  <a:srgbClr val="061114"/>
                </a:solidFill>
                <a:latin typeface="Calibri"/>
                <a:cs typeface="Calibri"/>
              </a:rPr>
              <a:t>a </a:t>
            </a:r>
            <a:r>
              <a:rPr sz="2000" spc="-5" dirty="0">
                <a:solidFill>
                  <a:srgbClr val="061114"/>
                </a:solidFill>
                <a:latin typeface="Calibri"/>
                <a:cs typeface="Calibri"/>
              </a:rPr>
              <a:t>catastrophe </a:t>
            </a:r>
            <a:r>
              <a:rPr sz="2000" dirty="0">
                <a:solidFill>
                  <a:srgbClr val="061114"/>
                </a:solidFill>
                <a:latin typeface="Calibri"/>
                <a:cs typeface="Calibri"/>
              </a:rPr>
              <a:t>may occur. </a:t>
            </a:r>
            <a:endParaRPr lang="en-IN" sz="2000"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Such </a:t>
            </a:r>
            <a:r>
              <a:rPr sz="2000" spc="-5" dirty="0">
                <a:solidFill>
                  <a:srgbClr val="061114"/>
                </a:solidFill>
                <a:latin typeface="Calibri"/>
                <a:cs typeface="Calibri"/>
              </a:rPr>
              <a:t>systems with strict deadlines  are called </a:t>
            </a:r>
            <a:r>
              <a:rPr sz="2000" b="1" i="1" spc="-5" dirty="0">
                <a:solidFill>
                  <a:srgbClr val="061114"/>
                </a:solidFill>
                <a:latin typeface="Calibri"/>
                <a:cs typeface="Calibri"/>
              </a:rPr>
              <a:t>hard real-time</a:t>
            </a:r>
            <a:r>
              <a:rPr sz="2000" b="1" i="1" spc="45"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p:txBody>
      </p:sp>
      <p:sp>
        <p:nvSpPr>
          <p:cNvPr id="4" name="object 2"/>
          <p:cNvSpPr txBox="1"/>
          <p:nvPr/>
        </p:nvSpPr>
        <p:spPr>
          <a:xfrm>
            <a:off x="825499" y="3578619"/>
            <a:ext cx="10552250" cy="1884490"/>
          </a:xfrm>
          <a:prstGeom prst="rect">
            <a:avLst/>
          </a:prstGeom>
        </p:spPr>
        <p:txBody>
          <a:bodyPr vert="horz" wrap="square" lIns="0" tIns="12065" rIns="0" bIns="0" rtlCol="0">
            <a:spAutoFit/>
          </a:bodyPr>
          <a:lstStyle/>
          <a:p>
            <a:pPr marL="355600" marR="5080" indent="-342900">
              <a:lnSpc>
                <a:spcPct val="100099"/>
              </a:lnSpc>
              <a:spcBef>
                <a:spcPts val="95"/>
              </a:spcBef>
              <a:buFont typeface="Arial" panose="020B0604020202020204" pitchFamily="34" charset="0"/>
              <a:buChar char="•"/>
            </a:pPr>
            <a:r>
              <a:rPr sz="2000" spc="-5" dirty="0">
                <a:solidFill>
                  <a:srgbClr val="061114"/>
                </a:solidFill>
                <a:latin typeface="Calibri"/>
                <a:cs typeface="Calibri"/>
              </a:rPr>
              <a:t>In some embedded systems, deadlines are imposed, </a:t>
            </a:r>
            <a:r>
              <a:rPr sz="2000" dirty="0">
                <a:solidFill>
                  <a:srgbClr val="061114"/>
                </a:solidFill>
                <a:latin typeface="Calibri"/>
                <a:cs typeface="Calibri"/>
              </a:rPr>
              <a:t>but not </a:t>
            </a:r>
            <a:r>
              <a:rPr sz="2000" spc="-5" dirty="0">
                <a:solidFill>
                  <a:srgbClr val="061114"/>
                </a:solidFill>
                <a:latin typeface="Calibri"/>
                <a:cs typeface="Calibri"/>
              </a:rPr>
              <a:t>adhering to  them </a:t>
            </a:r>
            <a:r>
              <a:rPr sz="2000" dirty="0">
                <a:solidFill>
                  <a:srgbClr val="061114"/>
                </a:solidFill>
                <a:latin typeface="Calibri"/>
                <a:cs typeface="Calibri"/>
              </a:rPr>
              <a:t>once </a:t>
            </a:r>
            <a:r>
              <a:rPr sz="2000" spc="-5" dirty="0">
                <a:solidFill>
                  <a:srgbClr val="061114"/>
                </a:solidFill>
                <a:latin typeface="Calibri"/>
                <a:cs typeface="Calibri"/>
              </a:rPr>
              <a:t>in </a:t>
            </a:r>
            <a:r>
              <a:rPr sz="2000" dirty="0">
                <a:solidFill>
                  <a:srgbClr val="061114"/>
                </a:solidFill>
                <a:latin typeface="Calibri"/>
                <a:cs typeface="Calibri"/>
              </a:rPr>
              <a:t>a </a:t>
            </a:r>
            <a:r>
              <a:rPr sz="2000" spc="-5" dirty="0">
                <a:solidFill>
                  <a:srgbClr val="061114"/>
                </a:solidFill>
                <a:latin typeface="Calibri"/>
                <a:cs typeface="Calibri"/>
              </a:rPr>
              <a:t>while </a:t>
            </a:r>
            <a:r>
              <a:rPr sz="2000" dirty="0">
                <a:solidFill>
                  <a:srgbClr val="061114"/>
                </a:solidFill>
                <a:latin typeface="Calibri"/>
                <a:cs typeface="Calibri"/>
              </a:rPr>
              <a:t>may </a:t>
            </a:r>
            <a:r>
              <a:rPr sz="2000" spc="-5" dirty="0">
                <a:solidFill>
                  <a:srgbClr val="061114"/>
                </a:solidFill>
                <a:latin typeface="Calibri"/>
                <a:cs typeface="Calibri"/>
              </a:rPr>
              <a:t>not lead to </a:t>
            </a:r>
            <a:r>
              <a:rPr sz="2000" dirty="0">
                <a:solidFill>
                  <a:srgbClr val="061114"/>
                </a:solidFill>
                <a:latin typeface="Calibri"/>
                <a:cs typeface="Calibri"/>
              </a:rPr>
              <a:t>a </a:t>
            </a:r>
            <a:r>
              <a:rPr sz="2000" spc="-5" dirty="0">
                <a:solidFill>
                  <a:srgbClr val="061114"/>
                </a:solidFill>
                <a:latin typeface="Calibri"/>
                <a:cs typeface="Calibri"/>
              </a:rPr>
              <a:t>catastrophe.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For </a:t>
            </a:r>
            <a:r>
              <a:rPr sz="2000" spc="-5" dirty="0">
                <a:solidFill>
                  <a:srgbClr val="061114"/>
                </a:solidFill>
                <a:latin typeface="Calibri"/>
                <a:cs typeface="Calibri"/>
              </a:rPr>
              <a:t>example,  consider </a:t>
            </a:r>
            <a:r>
              <a:rPr sz="2000" dirty="0">
                <a:solidFill>
                  <a:srgbClr val="061114"/>
                </a:solidFill>
                <a:latin typeface="Calibri"/>
                <a:cs typeface="Calibri"/>
              </a:rPr>
              <a:t>a DVD </a:t>
            </a:r>
            <a:r>
              <a:rPr sz="2000" spc="-5" dirty="0">
                <a:solidFill>
                  <a:srgbClr val="061114"/>
                </a:solidFill>
                <a:latin typeface="Calibri"/>
                <a:cs typeface="Calibri"/>
              </a:rPr>
              <a:t>player. Suppose, </a:t>
            </a:r>
            <a:r>
              <a:rPr sz="2000" dirty="0">
                <a:solidFill>
                  <a:srgbClr val="061114"/>
                </a:solidFill>
                <a:latin typeface="Calibri"/>
                <a:cs typeface="Calibri"/>
              </a:rPr>
              <a:t>you </a:t>
            </a:r>
            <a:r>
              <a:rPr sz="2000" spc="-5" dirty="0">
                <a:solidFill>
                  <a:srgbClr val="061114"/>
                </a:solidFill>
                <a:latin typeface="Calibri"/>
                <a:cs typeface="Calibri"/>
              </a:rPr>
              <a:t>give </a:t>
            </a:r>
            <a:r>
              <a:rPr sz="2000" dirty="0">
                <a:solidFill>
                  <a:srgbClr val="061114"/>
                </a:solidFill>
                <a:latin typeface="Calibri"/>
                <a:cs typeface="Calibri"/>
              </a:rPr>
              <a:t>a command </a:t>
            </a:r>
            <a:r>
              <a:rPr sz="2000" spc="-5" dirty="0">
                <a:solidFill>
                  <a:srgbClr val="061114"/>
                </a:solidFill>
                <a:latin typeface="Calibri"/>
                <a:cs typeface="Calibri"/>
              </a:rPr>
              <a:t>to the DVD player  from </a:t>
            </a:r>
            <a:r>
              <a:rPr sz="2000" dirty="0">
                <a:solidFill>
                  <a:srgbClr val="061114"/>
                </a:solidFill>
                <a:latin typeface="Calibri"/>
                <a:cs typeface="Calibri"/>
              </a:rPr>
              <a:t>a </a:t>
            </a:r>
            <a:r>
              <a:rPr sz="2000" spc="-5" dirty="0">
                <a:solidFill>
                  <a:srgbClr val="061114"/>
                </a:solidFill>
                <a:latin typeface="Calibri"/>
                <a:cs typeface="Calibri"/>
              </a:rPr>
              <a:t>remote control, </a:t>
            </a:r>
            <a:r>
              <a:rPr sz="2000" dirty="0">
                <a:solidFill>
                  <a:srgbClr val="061114"/>
                </a:solidFill>
                <a:latin typeface="Calibri"/>
                <a:cs typeface="Calibri"/>
              </a:rPr>
              <a:t>and </a:t>
            </a:r>
            <a:r>
              <a:rPr sz="2000" spc="-5" dirty="0">
                <a:solidFill>
                  <a:srgbClr val="061114"/>
                </a:solidFill>
                <a:latin typeface="Calibri"/>
                <a:cs typeface="Calibri"/>
              </a:rPr>
              <a:t>there is </a:t>
            </a:r>
            <a:r>
              <a:rPr sz="2000" dirty="0">
                <a:solidFill>
                  <a:srgbClr val="061114"/>
                </a:solidFill>
                <a:latin typeface="Calibri"/>
                <a:cs typeface="Calibri"/>
              </a:rPr>
              <a:t>a </a:t>
            </a:r>
            <a:r>
              <a:rPr sz="2000" spc="-5" dirty="0">
                <a:solidFill>
                  <a:srgbClr val="061114"/>
                </a:solidFill>
                <a:latin typeface="Calibri"/>
                <a:cs typeface="Calibri"/>
              </a:rPr>
              <a:t>delay of </a:t>
            </a:r>
            <a:r>
              <a:rPr sz="2000" dirty="0">
                <a:solidFill>
                  <a:srgbClr val="061114"/>
                </a:solidFill>
                <a:latin typeface="Calibri"/>
                <a:cs typeface="Calibri"/>
              </a:rPr>
              <a:t>a </a:t>
            </a:r>
            <a:r>
              <a:rPr sz="2000" spc="-5" dirty="0">
                <a:solidFill>
                  <a:srgbClr val="061114"/>
                </a:solidFill>
                <a:latin typeface="Calibri"/>
                <a:cs typeface="Calibri"/>
              </a:rPr>
              <a:t>few milliseconds in  executing </a:t>
            </a:r>
            <a:r>
              <a:rPr sz="2000" dirty="0">
                <a:solidFill>
                  <a:srgbClr val="061114"/>
                </a:solidFill>
                <a:latin typeface="Calibri"/>
                <a:cs typeface="Calibri"/>
              </a:rPr>
              <a:t>that </a:t>
            </a:r>
            <a:r>
              <a:rPr sz="2000" spc="-5" dirty="0">
                <a:solidFill>
                  <a:srgbClr val="061114"/>
                </a:solidFill>
                <a:latin typeface="Calibri"/>
                <a:cs typeface="Calibri"/>
              </a:rPr>
              <a:t>command. </a:t>
            </a:r>
            <a:r>
              <a:rPr sz="2000" dirty="0">
                <a:solidFill>
                  <a:srgbClr val="061114"/>
                </a:solidFill>
                <a:latin typeface="Calibri"/>
                <a:cs typeface="Calibri"/>
              </a:rPr>
              <a:t>But, </a:t>
            </a:r>
            <a:r>
              <a:rPr sz="2000" spc="-5" dirty="0">
                <a:solidFill>
                  <a:srgbClr val="061114"/>
                </a:solidFill>
                <a:latin typeface="Calibri"/>
                <a:cs typeface="Calibri"/>
              </a:rPr>
              <a:t>this delay won’t </a:t>
            </a:r>
            <a:r>
              <a:rPr sz="2000" dirty="0">
                <a:solidFill>
                  <a:srgbClr val="061114"/>
                </a:solidFill>
                <a:latin typeface="Calibri"/>
                <a:cs typeface="Calibri"/>
              </a:rPr>
              <a:t>lead </a:t>
            </a:r>
            <a:r>
              <a:rPr sz="2000" spc="-5" dirty="0">
                <a:solidFill>
                  <a:srgbClr val="061114"/>
                </a:solidFill>
                <a:latin typeface="Calibri"/>
                <a:cs typeface="Calibri"/>
              </a:rPr>
              <a:t>to </a:t>
            </a:r>
            <a:r>
              <a:rPr sz="2000" dirty="0">
                <a:solidFill>
                  <a:srgbClr val="061114"/>
                </a:solidFill>
                <a:latin typeface="Calibri"/>
                <a:cs typeface="Calibri"/>
              </a:rPr>
              <a:t>a </a:t>
            </a:r>
            <a:r>
              <a:rPr sz="2000" spc="-5" dirty="0">
                <a:solidFill>
                  <a:srgbClr val="061114"/>
                </a:solidFill>
                <a:latin typeface="Calibri"/>
                <a:cs typeface="Calibri"/>
              </a:rPr>
              <a:t>serious  implication.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Such </a:t>
            </a:r>
            <a:r>
              <a:rPr sz="2000" spc="-5" dirty="0">
                <a:solidFill>
                  <a:srgbClr val="061114"/>
                </a:solidFill>
                <a:latin typeface="Calibri"/>
                <a:cs typeface="Calibri"/>
              </a:rPr>
              <a:t>systems </a:t>
            </a:r>
            <a:r>
              <a:rPr sz="2000" dirty="0">
                <a:solidFill>
                  <a:srgbClr val="061114"/>
                </a:solidFill>
                <a:latin typeface="Calibri"/>
                <a:cs typeface="Calibri"/>
              </a:rPr>
              <a:t>are </a:t>
            </a:r>
            <a:r>
              <a:rPr sz="2000" spc="-5" dirty="0">
                <a:solidFill>
                  <a:srgbClr val="061114"/>
                </a:solidFill>
                <a:latin typeface="Calibri"/>
                <a:cs typeface="Calibri"/>
              </a:rPr>
              <a:t>called </a:t>
            </a:r>
            <a:r>
              <a:rPr sz="2000" b="1" i="1" dirty="0">
                <a:solidFill>
                  <a:srgbClr val="061114"/>
                </a:solidFill>
                <a:latin typeface="Calibri"/>
                <a:cs typeface="Calibri"/>
              </a:rPr>
              <a:t>soft </a:t>
            </a:r>
            <a:r>
              <a:rPr sz="2000" b="1" i="1" spc="-5" dirty="0">
                <a:solidFill>
                  <a:srgbClr val="061114"/>
                </a:solidFill>
                <a:latin typeface="Calibri"/>
                <a:cs typeface="Calibri"/>
              </a:rPr>
              <a:t>real-time </a:t>
            </a:r>
            <a:r>
              <a:rPr sz="2000" spc="-5" dirty="0">
                <a:solidFill>
                  <a:srgbClr val="061114"/>
                </a:solidFill>
                <a:latin typeface="Calibri"/>
                <a:cs typeface="Calibri"/>
              </a:rPr>
              <a:t>systems</a:t>
            </a:r>
            <a:r>
              <a:rPr sz="2000" spc="95" dirty="0">
                <a:solidFill>
                  <a:srgbClr val="061114"/>
                </a:solidFill>
                <a:latin typeface="Calibri"/>
                <a:cs typeface="Calibri"/>
              </a:rPr>
              <a:t> </a:t>
            </a:r>
            <a:r>
              <a:rPr sz="2000"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198592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83689" y="589279"/>
            <a:ext cx="596900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Networked Information</a:t>
            </a:r>
            <a:r>
              <a:rPr lang="en-US" sz="3200" b="1" u="heavy" spc="-25" smtClean="0">
                <a:uFill>
                  <a:solidFill>
                    <a:srgbClr val="061114"/>
                  </a:solidFill>
                </a:uFill>
                <a:latin typeface="Calibri"/>
                <a:cs typeface="Calibri"/>
              </a:rPr>
              <a:t> </a:t>
            </a:r>
            <a:r>
              <a:rPr lang="en-US" sz="3200" b="1" u="heavy" spc="-5" smtClean="0">
                <a:uFill>
                  <a:solidFill>
                    <a:srgbClr val="061114"/>
                  </a:solidFill>
                </a:uFill>
                <a:latin typeface="Calibri"/>
                <a:cs typeface="Calibri"/>
              </a:rPr>
              <a:t>Appliances</a:t>
            </a:r>
            <a:endParaRPr lang="en-US" sz="3200" dirty="0">
              <a:latin typeface="Calibri"/>
              <a:cs typeface="Calibri"/>
            </a:endParaRPr>
          </a:p>
        </p:txBody>
      </p:sp>
      <p:sp>
        <p:nvSpPr>
          <p:cNvPr id="3" name="object 3"/>
          <p:cNvSpPr txBox="1">
            <a:spLocks/>
          </p:cNvSpPr>
          <p:nvPr/>
        </p:nvSpPr>
        <p:spPr>
          <a:xfrm>
            <a:off x="610234" y="1940559"/>
            <a:ext cx="11096344" cy="4104970"/>
          </a:xfrm>
          <a:prstGeom prst="rect">
            <a:avLst/>
          </a:prstGeom>
        </p:spPr>
        <p:txBody>
          <a:bodyPr vert="horz" wrap="square" lIns="0" tIns="4699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1305" marR="5080" indent="-53340">
              <a:lnSpc>
                <a:spcPct val="100000"/>
              </a:lnSpc>
              <a:spcBef>
                <a:spcPts val="370"/>
              </a:spcBef>
            </a:pPr>
            <a:r>
              <a:rPr lang="en-US" spc="-5" dirty="0" smtClean="0"/>
              <a:t>Embedded systems that </a:t>
            </a:r>
            <a:r>
              <a:rPr lang="en-US" dirty="0" smtClean="0"/>
              <a:t>are </a:t>
            </a:r>
            <a:r>
              <a:rPr lang="en-US" spc="-5" dirty="0" smtClean="0"/>
              <a:t>provided with network interfaces </a:t>
            </a:r>
            <a:r>
              <a:rPr lang="en-US" dirty="0" smtClean="0"/>
              <a:t>and  </a:t>
            </a:r>
            <a:r>
              <a:rPr lang="en-US" spc="-5" dirty="0" smtClean="0"/>
              <a:t>accessed by networks </a:t>
            </a:r>
            <a:r>
              <a:rPr lang="en-US" dirty="0" smtClean="0"/>
              <a:t>such as Local Area </a:t>
            </a:r>
            <a:r>
              <a:rPr lang="en-US" spc="-5" dirty="0" smtClean="0"/>
              <a:t>Network </a:t>
            </a:r>
            <a:r>
              <a:rPr lang="en-US" dirty="0" smtClean="0"/>
              <a:t>or the </a:t>
            </a:r>
            <a:r>
              <a:rPr lang="en-US" spc="-5" dirty="0" smtClean="0"/>
              <a:t>Internet </a:t>
            </a:r>
            <a:r>
              <a:rPr lang="en-US" dirty="0" smtClean="0"/>
              <a:t>are  </a:t>
            </a:r>
            <a:r>
              <a:rPr lang="en-US" spc="-5" dirty="0" smtClean="0"/>
              <a:t>called networked information appliances. </a:t>
            </a:r>
          </a:p>
          <a:p>
            <a:pPr marL="281305" marR="5080" indent="-53340">
              <a:lnSpc>
                <a:spcPct val="100000"/>
              </a:lnSpc>
              <a:spcBef>
                <a:spcPts val="370"/>
              </a:spcBef>
            </a:pPr>
            <a:r>
              <a:rPr lang="en-US" dirty="0" smtClean="0"/>
              <a:t>Such </a:t>
            </a:r>
            <a:r>
              <a:rPr lang="en-US" spc="-5" dirty="0" smtClean="0"/>
              <a:t>embedded systems are  connected to </a:t>
            </a:r>
            <a:r>
              <a:rPr lang="en-US" dirty="0" smtClean="0"/>
              <a:t>a </a:t>
            </a:r>
            <a:r>
              <a:rPr lang="en-US" spc="-5" dirty="0" smtClean="0"/>
              <a:t>network, typically </a:t>
            </a:r>
            <a:r>
              <a:rPr lang="en-US" dirty="0" smtClean="0"/>
              <a:t>a </a:t>
            </a:r>
            <a:r>
              <a:rPr lang="en-US" spc="-5" dirty="0" smtClean="0"/>
              <a:t>network running TCP/IP (Transmission  Control Protocol/Internet Protocol) protocol suite, </a:t>
            </a:r>
            <a:r>
              <a:rPr lang="en-US" dirty="0" smtClean="0"/>
              <a:t>such </a:t>
            </a:r>
            <a:r>
              <a:rPr lang="en-US" spc="-5" dirty="0" smtClean="0"/>
              <a:t>as </a:t>
            </a:r>
            <a:r>
              <a:rPr lang="en-US" dirty="0" smtClean="0"/>
              <a:t>the </a:t>
            </a:r>
            <a:r>
              <a:rPr lang="en-US" spc="-5" dirty="0" smtClean="0"/>
              <a:t>Internet </a:t>
            </a:r>
            <a:r>
              <a:rPr lang="en-US" dirty="0" smtClean="0"/>
              <a:t>or  a </a:t>
            </a:r>
            <a:r>
              <a:rPr lang="en-US" spc="-5" dirty="0" smtClean="0"/>
              <a:t>company’s Intranet.</a:t>
            </a:r>
            <a:endParaRPr lang="en-US" sz="2700" dirty="0" smtClean="0">
              <a:cs typeface="Times New Roman"/>
            </a:endParaRPr>
          </a:p>
          <a:p>
            <a:pPr marL="281305" marR="280035" indent="-111760">
              <a:lnSpc>
                <a:spcPct val="100000"/>
              </a:lnSpc>
            </a:pPr>
            <a:r>
              <a:rPr lang="en-US" spc="-5" dirty="0" smtClean="0"/>
              <a:t>These systems </a:t>
            </a:r>
            <a:r>
              <a:rPr lang="en-US" dirty="0" smtClean="0"/>
              <a:t>have </a:t>
            </a:r>
            <a:r>
              <a:rPr lang="en-US" spc="-5" dirty="0" smtClean="0"/>
              <a:t>emerged in recent years. These systems run </a:t>
            </a:r>
            <a:r>
              <a:rPr lang="en-US" dirty="0" smtClean="0"/>
              <a:t>the  </a:t>
            </a:r>
            <a:r>
              <a:rPr lang="en-US" spc="-5" dirty="0" smtClean="0"/>
              <a:t>protocol TCP/IP stack </a:t>
            </a:r>
            <a:r>
              <a:rPr lang="en-US" dirty="0" smtClean="0"/>
              <a:t>and </a:t>
            </a:r>
            <a:r>
              <a:rPr lang="en-US" spc="-5" dirty="0" smtClean="0"/>
              <a:t>get connected through PPP or Ethernet to </a:t>
            </a:r>
            <a:r>
              <a:rPr lang="en-US" dirty="0" smtClean="0"/>
              <a:t>a  </a:t>
            </a:r>
            <a:r>
              <a:rPr lang="en-US" spc="-5" dirty="0" smtClean="0"/>
              <a:t>network </a:t>
            </a:r>
            <a:r>
              <a:rPr lang="en-US" dirty="0" smtClean="0"/>
              <a:t>and </a:t>
            </a:r>
            <a:r>
              <a:rPr lang="en-US" spc="-5" dirty="0" smtClean="0"/>
              <a:t>communicate with other </a:t>
            </a:r>
            <a:r>
              <a:rPr lang="en-US" dirty="0" smtClean="0"/>
              <a:t>nodes </a:t>
            </a:r>
            <a:r>
              <a:rPr lang="en-US" spc="-5" dirty="0" smtClean="0"/>
              <a:t>in </a:t>
            </a:r>
            <a:r>
              <a:rPr lang="en-US" dirty="0" smtClean="0"/>
              <a:t>the</a:t>
            </a:r>
            <a:r>
              <a:rPr lang="en-US" spc="20" dirty="0" smtClean="0"/>
              <a:t> </a:t>
            </a:r>
            <a:r>
              <a:rPr lang="en-US" spc="-5" dirty="0" smtClean="0"/>
              <a:t>network.</a:t>
            </a:r>
            <a:endParaRPr lang="en-US" spc="-5" dirty="0"/>
          </a:p>
        </p:txBody>
      </p:sp>
    </p:spTree>
    <p:extLst>
      <p:ext uri="{BB962C8B-B14F-4D97-AF65-F5344CB8AC3E}">
        <p14:creationId xmlns:p14="http://schemas.microsoft.com/office/powerpoint/2010/main" val="154358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339" y="544970"/>
            <a:ext cx="9767994" cy="3167534"/>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61114"/>
                </a:solidFill>
                <a:latin typeface="Calibri"/>
                <a:cs typeface="Calibri"/>
              </a:rPr>
              <a:t>Here </a:t>
            </a:r>
            <a:r>
              <a:rPr sz="2000" dirty="0">
                <a:solidFill>
                  <a:srgbClr val="061114"/>
                </a:solidFill>
                <a:latin typeface="Calibri"/>
                <a:cs typeface="Calibri"/>
              </a:rPr>
              <a:t>are </a:t>
            </a:r>
            <a:r>
              <a:rPr sz="2000" spc="-5" dirty="0">
                <a:solidFill>
                  <a:srgbClr val="061114"/>
                </a:solidFill>
                <a:latin typeface="Calibri"/>
                <a:cs typeface="Calibri"/>
              </a:rPr>
              <a:t>some examples </a:t>
            </a:r>
            <a:r>
              <a:rPr sz="2000" dirty="0">
                <a:solidFill>
                  <a:srgbClr val="061114"/>
                </a:solidFill>
                <a:latin typeface="Calibri"/>
                <a:cs typeface="Calibri"/>
              </a:rPr>
              <a:t>of </a:t>
            </a:r>
            <a:r>
              <a:rPr sz="2000" spc="-5" dirty="0">
                <a:solidFill>
                  <a:srgbClr val="061114"/>
                </a:solidFill>
                <a:latin typeface="Calibri"/>
                <a:cs typeface="Calibri"/>
              </a:rPr>
              <a:t>such</a:t>
            </a:r>
            <a:r>
              <a:rPr sz="2000" spc="20"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a:p>
            <a:pPr>
              <a:lnSpc>
                <a:spcPct val="100000"/>
              </a:lnSpc>
              <a:spcBef>
                <a:spcPts val="45"/>
              </a:spcBef>
            </a:pPr>
            <a:endParaRPr sz="2500" dirty="0">
              <a:latin typeface="Times New Roman"/>
              <a:cs typeface="Times New Roman"/>
            </a:endParaRPr>
          </a:p>
          <a:p>
            <a:pPr marL="355600" marR="5080" indent="-342900" algn="just">
              <a:buFont typeface="Arial"/>
              <a:buChar char="•"/>
              <a:tabLst>
                <a:tab pos="354965" algn="l"/>
                <a:tab pos="355600" algn="l"/>
              </a:tabLst>
            </a:pPr>
            <a:r>
              <a:rPr sz="2000" dirty="0">
                <a:solidFill>
                  <a:srgbClr val="061114"/>
                </a:solidFill>
                <a:latin typeface="Calibri"/>
                <a:cs typeface="Calibri"/>
              </a:rPr>
              <a:t>A </a:t>
            </a:r>
            <a:r>
              <a:rPr sz="2000" spc="-5" dirty="0">
                <a:solidFill>
                  <a:srgbClr val="061114"/>
                </a:solidFill>
                <a:latin typeface="Calibri"/>
                <a:cs typeface="Calibri"/>
              </a:rPr>
              <a:t>networked process control system consists </a:t>
            </a:r>
            <a:r>
              <a:rPr sz="2000" dirty="0">
                <a:solidFill>
                  <a:srgbClr val="061114"/>
                </a:solidFill>
                <a:latin typeface="Calibri"/>
                <a:cs typeface="Calibri"/>
              </a:rPr>
              <a:t>of a </a:t>
            </a:r>
            <a:r>
              <a:rPr sz="2000" spc="-5" dirty="0">
                <a:solidFill>
                  <a:srgbClr val="061114"/>
                </a:solidFill>
                <a:latin typeface="Calibri"/>
                <a:cs typeface="Calibri"/>
              </a:rPr>
              <a:t>number </a:t>
            </a:r>
            <a:r>
              <a:rPr sz="2000" dirty="0">
                <a:solidFill>
                  <a:srgbClr val="061114"/>
                </a:solidFill>
                <a:latin typeface="Calibri"/>
                <a:cs typeface="Calibri"/>
              </a:rPr>
              <a:t>of  </a:t>
            </a:r>
            <a:r>
              <a:rPr sz="2000" spc="-5" dirty="0">
                <a:solidFill>
                  <a:srgbClr val="061114"/>
                </a:solidFill>
                <a:latin typeface="Calibri"/>
                <a:cs typeface="Calibri"/>
              </a:rPr>
              <a:t>embedded systems connected </a:t>
            </a:r>
            <a:r>
              <a:rPr sz="2000" dirty="0">
                <a:solidFill>
                  <a:srgbClr val="061114"/>
                </a:solidFill>
                <a:latin typeface="Calibri"/>
                <a:cs typeface="Calibri"/>
              </a:rPr>
              <a:t>as a local </a:t>
            </a:r>
            <a:r>
              <a:rPr sz="2000" spc="-5" dirty="0">
                <a:solidFill>
                  <a:srgbClr val="061114"/>
                </a:solidFill>
                <a:latin typeface="Calibri"/>
                <a:cs typeface="Calibri"/>
              </a:rPr>
              <a:t>area network. </a:t>
            </a:r>
            <a:r>
              <a:rPr sz="2000" dirty="0">
                <a:solidFill>
                  <a:srgbClr val="061114"/>
                </a:solidFill>
                <a:latin typeface="Calibri"/>
                <a:cs typeface="Calibri"/>
              </a:rPr>
              <a:t>Each  </a:t>
            </a:r>
            <a:r>
              <a:rPr sz="2000" spc="-5" dirty="0">
                <a:solidFill>
                  <a:srgbClr val="061114"/>
                </a:solidFill>
                <a:latin typeface="Calibri"/>
                <a:cs typeface="Calibri"/>
              </a:rPr>
              <a:t>embedded system </a:t>
            </a:r>
            <a:r>
              <a:rPr sz="2000" dirty="0">
                <a:solidFill>
                  <a:srgbClr val="061114"/>
                </a:solidFill>
                <a:latin typeface="Calibri"/>
                <a:cs typeface="Calibri"/>
              </a:rPr>
              <a:t>can </a:t>
            </a:r>
            <a:r>
              <a:rPr sz="2000" spc="-5" dirty="0">
                <a:solidFill>
                  <a:srgbClr val="061114"/>
                </a:solidFill>
                <a:latin typeface="Calibri"/>
                <a:cs typeface="Calibri"/>
              </a:rPr>
              <a:t>send real-time data to </a:t>
            </a:r>
            <a:r>
              <a:rPr sz="2000" dirty="0">
                <a:solidFill>
                  <a:srgbClr val="061114"/>
                </a:solidFill>
                <a:latin typeface="Calibri"/>
                <a:cs typeface="Calibri"/>
              </a:rPr>
              <a:t>a </a:t>
            </a:r>
            <a:r>
              <a:rPr sz="2000" spc="-5" dirty="0">
                <a:solidFill>
                  <a:srgbClr val="061114"/>
                </a:solidFill>
                <a:latin typeface="Calibri"/>
                <a:cs typeface="Calibri"/>
              </a:rPr>
              <a:t>central  location from where </a:t>
            </a:r>
            <a:r>
              <a:rPr sz="2000" dirty="0">
                <a:solidFill>
                  <a:srgbClr val="061114"/>
                </a:solidFill>
                <a:latin typeface="Calibri"/>
                <a:cs typeface="Calibri"/>
              </a:rPr>
              <a:t>the </a:t>
            </a:r>
            <a:r>
              <a:rPr sz="2000" spc="-5" dirty="0">
                <a:solidFill>
                  <a:srgbClr val="061114"/>
                </a:solidFill>
                <a:latin typeface="Calibri"/>
                <a:cs typeface="Calibri"/>
              </a:rPr>
              <a:t>entire process control system </a:t>
            </a:r>
            <a:r>
              <a:rPr sz="2000" dirty="0">
                <a:solidFill>
                  <a:srgbClr val="061114"/>
                </a:solidFill>
                <a:latin typeface="Calibri"/>
                <a:cs typeface="Calibri"/>
              </a:rPr>
              <a:t>can </a:t>
            </a:r>
            <a:r>
              <a:rPr sz="2000" spc="-5" dirty="0">
                <a:solidFill>
                  <a:srgbClr val="061114"/>
                </a:solidFill>
                <a:latin typeface="Calibri"/>
                <a:cs typeface="Calibri"/>
              </a:rPr>
              <a:t>be  monitored. </a:t>
            </a:r>
            <a:endParaRPr lang="en-IN" sz="2000" spc="-5" dirty="0" smtClean="0">
              <a:solidFill>
                <a:srgbClr val="061114"/>
              </a:solidFill>
              <a:latin typeface="Calibri"/>
              <a:cs typeface="Calibri"/>
            </a:endParaRPr>
          </a:p>
          <a:p>
            <a:pPr marL="355600" marR="5080" indent="-342900" algn="just">
              <a:buFont typeface="Arial"/>
              <a:buChar char="•"/>
              <a:tabLst>
                <a:tab pos="354965" algn="l"/>
                <a:tab pos="355600" algn="l"/>
              </a:tabLst>
            </a:pPr>
            <a:r>
              <a:rPr sz="2000" dirty="0" smtClean="0">
                <a:solidFill>
                  <a:srgbClr val="061114"/>
                </a:solidFill>
                <a:latin typeface="Calibri"/>
                <a:cs typeface="Calibri"/>
              </a:rPr>
              <a:t>The </a:t>
            </a:r>
            <a:r>
              <a:rPr sz="2000" spc="-5" dirty="0">
                <a:solidFill>
                  <a:srgbClr val="061114"/>
                </a:solidFill>
                <a:latin typeface="Calibri"/>
                <a:cs typeface="Calibri"/>
              </a:rPr>
              <a:t>monitoring </a:t>
            </a:r>
            <a:r>
              <a:rPr sz="2000" dirty="0">
                <a:solidFill>
                  <a:srgbClr val="061114"/>
                </a:solidFill>
                <a:latin typeface="Calibri"/>
                <a:cs typeface="Calibri"/>
              </a:rPr>
              <a:t>can be done </a:t>
            </a:r>
            <a:r>
              <a:rPr sz="2000" spc="-5" dirty="0">
                <a:solidFill>
                  <a:srgbClr val="061114"/>
                </a:solidFill>
                <a:latin typeface="Calibri"/>
                <a:cs typeface="Calibri"/>
              </a:rPr>
              <a:t>using </a:t>
            </a:r>
            <a:r>
              <a:rPr sz="2000" dirty="0">
                <a:solidFill>
                  <a:srgbClr val="061114"/>
                </a:solidFill>
                <a:latin typeface="Calibri"/>
                <a:cs typeface="Calibri"/>
              </a:rPr>
              <a:t>a </a:t>
            </a:r>
            <a:r>
              <a:rPr sz="2000" spc="-5" dirty="0">
                <a:solidFill>
                  <a:srgbClr val="061114"/>
                </a:solidFill>
                <a:latin typeface="Calibri"/>
                <a:cs typeface="Calibri"/>
              </a:rPr>
              <a:t>web browser  such as </a:t>
            </a:r>
            <a:r>
              <a:rPr sz="2000" dirty="0">
                <a:solidFill>
                  <a:srgbClr val="061114"/>
                </a:solidFill>
                <a:latin typeface="Calibri"/>
                <a:cs typeface="Calibri"/>
              </a:rPr>
              <a:t>the </a:t>
            </a:r>
            <a:r>
              <a:rPr sz="2000" spc="-5" dirty="0">
                <a:solidFill>
                  <a:srgbClr val="061114"/>
                </a:solidFill>
                <a:latin typeface="Calibri"/>
                <a:cs typeface="Calibri"/>
              </a:rPr>
              <a:t>Internet</a:t>
            </a:r>
            <a:r>
              <a:rPr sz="2000" spc="5" dirty="0">
                <a:solidFill>
                  <a:srgbClr val="061114"/>
                </a:solidFill>
                <a:latin typeface="Calibri"/>
                <a:cs typeface="Calibri"/>
              </a:rPr>
              <a:t> </a:t>
            </a:r>
            <a:r>
              <a:rPr sz="2000" spc="-5" dirty="0">
                <a:solidFill>
                  <a:srgbClr val="061114"/>
                </a:solidFill>
                <a:latin typeface="Calibri"/>
                <a:cs typeface="Calibri"/>
              </a:rPr>
              <a:t>Explorer.</a:t>
            </a:r>
            <a:endParaRPr sz="2000" dirty="0">
              <a:latin typeface="Calibri"/>
              <a:cs typeface="Calibri"/>
            </a:endParaRPr>
          </a:p>
          <a:p>
            <a:pPr algn="just">
              <a:spcBef>
                <a:spcPts val="15"/>
              </a:spcBef>
              <a:buClr>
                <a:srgbClr val="061114"/>
              </a:buClr>
              <a:buFont typeface="Arial"/>
              <a:buChar char="•"/>
            </a:pPr>
            <a:endParaRPr sz="2000" dirty="0">
              <a:latin typeface="Times New Roman"/>
              <a:cs typeface="Times New Roman"/>
            </a:endParaRPr>
          </a:p>
          <a:p>
            <a:pPr marL="355600" marR="84455" indent="-342900" algn="just">
              <a:buFont typeface="Arial"/>
              <a:buChar char="•"/>
              <a:tabLst>
                <a:tab pos="354965" algn="l"/>
                <a:tab pos="355600" algn="l"/>
              </a:tabLst>
            </a:pPr>
            <a:r>
              <a:rPr sz="2000" dirty="0">
                <a:solidFill>
                  <a:srgbClr val="061114"/>
                </a:solidFill>
                <a:latin typeface="Calibri"/>
                <a:cs typeface="Calibri"/>
              </a:rPr>
              <a:t>A </a:t>
            </a:r>
            <a:r>
              <a:rPr sz="2000" spc="-5" dirty="0">
                <a:solidFill>
                  <a:srgbClr val="061114"/>
                </a:solidFill>
                <a:latin typeface="Calibri"/>
                <a:cs typeface="Calibri"/>
              </a:rPr>
              <a:t>web camera </a:t>
            </a:r>
            <a:r>
              <a:rPr sz="2000" dirty="0">
                <a:solidFill>
                  <a:srgbClr val="061114"/>
                </a:solidFill>
                <a:latin typeface="Calibri"/>
                <a:cs typeface="Calibri"/>
              </a:rPr>
              <a:t>can be </a:t>
            </a:r>
            <a:r>
              <a:rPr sz="2000" spc="-5" dirty="0">
                <a:solidFill>
                  <a:srgbClr val="061114"/>
                </a:solidFill>
                <a:latin typeface="Calibri"/>
                <a:cs typeface="Calibri"/>
              </a:rPr>
              <a:t>connected to </a:t>
            </a:r>
            <a:r>
              <a:rPr sz="2000" dirty="0">
                <a:solidFill>
                  <a:srgbClr val="061114"/>
                </a:solidFill>
                <a:latin typeface="Calibri"/>
                <a:cs typeface="Calibri"/>
              </a:rPr>
              <a:t>the </a:t>
            </a:r>
            <a:r>
              <a:rPr sz="2000" spc="-5" dirty="0">
                <a:solidFill>
                  <a:srgbClr val="061114"/>
                </a:solidFill>
                <a:latin typeface="Calibri"/>
                <a:cs typeface="Calibri"/>
              </a:rPr>
              <a:t>Internet. The web  camera </a:t>
            </a:r>
            <a:r>
              <a:rPr sz="2000" dirty="0">
                <a:solidFill>
                  <a:srgbClr val="061114"/>
                </a:solidFill>
                <a:latin typeface="Calibri"/>
                <a:cs typeface="Calibri"/>
              </a:rPr>
              <a:t>can send </a:t>
            </a:r>
            <a:r>
              <a:rPr sz="2000" spc="-5" dirty="0">
                <a:solidFill>
                  <a:srgbClr val="061114"/>
                </a:solidFill>
                <a:latin typeface="Calibri"/>
                <a:cs typeface="Calibri"/>
              </a:rPr>
              <a:t>pictures in real-time </a:t>
            </a:r>
            <a:r>
              <a:rPr sz="2000" dirty="0">
                <a:solidFill>
                  <a:srgbClr val="061114"/>
                </a:solidFill>
                <a:latin typeface="Calibri"/>
                <a:cs typeface="Calibri"/>
              </a:rPr>
              <a:t>to any </a:t>
            </a:r>
            <a:r>
              <a:rPr sz="2000" spc="-5" dirty="0">
                <a:solidFill>
                  <a:srgbClr val="061114"/>
                </a:solidFill>
                <a:latin typeface="Calibri"/>
                <a:cs typeface="Calibri"/>
              </a:rPr>
              <a:t>computer  connected </a:t>
            </a:r>
            <a:r>
              <a:rPr sz="2000" dirty="0">
                <a:solidFill>
                  <a:srgbClr val="061114"/>
                </a:solidFill>
                <a:latin typeface="Calibri"/>
                <a:cs typeface="Calibri"/>
              </a:rPr>
              <a:t>to the </a:t>
            </a:r>
            <a:r>
              <a:rPr sz="2000" spc="-5" dirty="0">
                <a:solidFill>
                  <a:srgbClr val="061114"/>
                </a:solidFill>
                <a:latin typeface="Calibri"/>
                <a:cs typeface="Calibri"/>
              </a:rPr>
              <a:t>Internet. </a:t>
            </a:r>
            <a:r>
              <a:rPr sz="2000" dirty="0">
                <a:solidFill>
                  <a:srgbClr val="061114"/>
                </a:solidFill>
                <a:latin typeface="Calibri"/>
                <a:cs typeface="Calibri"/>
              </a:rPr>
              <a:t>In such a </a:t>
            </a:r>
            <a:r>
              <a:rPr sz="2000" spc="-5" dirty="0">
                <a:solidFill>
                  <a:srgbClr val="061114"/>
                </a:solidFill>
                <a:latin typeface="Calibri"/>
                <a:cs typeface="Calibri"/>
              </a:rPr>
              <a:t>case, </a:t>
            </a:r>
            <a:r>
              <a:rPr sz="2000" dirty="0">
                <a:solidFill>
                  <a:srgbClr val="061114"/>
                </a:solidFill>
                <a:latin typeface="Calibri"/>
                <a:cs typeface="Calibri"/>
              </a:rPr>
              <a:t>the </a:t>
            </a:r>
            <a:r>
              <a:rPr sz="2000" spc="-5" dirty="0">
                <a:solidFill>
                  <a:srgbClr val="061114"/>
                </a:solidFill>
                <a:latin typeface="Calibri"/>
                <a:cs typeface="Calibri"/>
              </a:rPr>
              <a:t>web camera  has to run the HTTP server software in addition </a:t>
            </a:r>
            <a:r>
              <a:rPr sz="2000" dirty="0">
                <a:solidFill>
                  <a:srgbClr val="061114"/>
                </a:solidFill>
                <a:latin typeface="Calibri"/>
                <a:cs typeface="Calibri"/>
              </a:rPr>
              <a:t>to the </a:t>
            </a:r>
            <a:r>
              <a:rPr sz="2000" spc="-5" dirty="0">
                <a:solidFill>
                  <a:srgbClr val="061114"/>
                </a:solidFill>
                <a:latin typeface="Calibri"/>
                <a:cs typeface="Calibri"/>
              </a:rPr>
              <a:t>TCP/IP  protocol</a:t>
            </a:r>
            <a:r>
              <a:rPr sz="2000" spc="-10" dirty="0">
                <a:solidFill>
                  <a:srgbClr val="061114"/>
                </a:solidFill>
                <a:latin typeface="Calibri"/>
                <a:cs typeface="Calibri"/>
              </a:rPr>
              <a:t> </a:t>
            </a:r>
            <a:r>
              <a:rPr sz="2000" spc="-5" dirty="0">
                <a:solidFill>
                  <a:srgbClr val="061114"/>
                </a:solidFill>
                <a:latin typeface="Calibri"/>
                <a:cs typeface="Calibri"/>
              </a:rPr>
              <a:t>stack.</a:t>
            </a:r>
            <a:endParaRPr sz="2000" dirty="0">
              <a:latin typeface="Calibri"/>
              <a:cs typeface="Calibri"/>
            </a:endParaRPr>
          </a:p>
        </p:txBody>
      </p:sp>
      <p:sp>
        <p:nvSpPr>
          <p:cNvPr id="4" name="object 3"/>
          <p:cNvSpPr txBox="1"/>
          <p:nvPr/>
        </p:nvSpPr>
        <p:spPr>
          <a:xfrm>
            <a:off x="561339" y="3972429"/>
            <a:ext cx="9767994" cy="1427955"/>
          </a:xfrm>
          <a:prstGeom prst="rect">
            <a:avLst/>
          </a:prstGeom>
        </p:spPr>
        <p:txBody>
          <a:bodyPr vert="horz" wrap="square" lIns="0" tIns="12065" rIns="0" bIns="0" rtlCol="0">
            <a:spAutoFit/>
          </a:bodyPr>
          <a:lstStyle/>
          <a:p>
            <a:pPr marL="355600" marR="5080" indent="-342900" algn="just">
              <a:lnSpc>
                <a:spcPct val="100099"/>
              </a:lnSpc>
              <a:spcBef>
                <a:spcPts val="95"/>
              </a:spcBef>
              <a:buFont typeface="Arial" panose="020B0604020202020204" pitchFamily="34" charset="0"/>
              <a:buChar char="•"/>
            </a:pPr>
            <a:r>
              <a:rPr lang="en-US" sz="2000" spc="-5" dirty="0" smtClean="0"/>
              <a:t>The</a:t>
            </a:r>
            <a:r>
              <a:rPr lang="en-US" sz="2000" spc="100" dirty="0" smtClean="0"/>
              <a:t> </a:t>
            </a:r>
            <a:r>
              <a:rPr lang="en-US" sz="2000" spc="-5" dirty="0" smtClean="0"/>
              <a:t>door</a:t>
            </a:r>
            <a:r>
              <a:rPr lang="en-US" sz="2000" spc="95" dirty="0" smtClean="0"/>
              <a:t> </a:t>
            </a:r>
            <a:r>
              <a:rPr lang="en-US" sz="2000" dirty="0" smtClean="0"/>
              <a:t>lock</a:t>
            </a:r>
            <a:r>
              <a:rPr lang="en-US" sz="2000" spc="90" dirty="0" smtClean="0"/>
              <a:t> </a:t>
            </a:r>
            <a:r>
              <a:rPr lang="en-US" sz="2000" dirty="0" smtClean="0"/>
              <a:t>of</a:t>
            </a:r>
            <a:r>
              <a:rPr lang="en-US" sz="2000" spc="105" dirty="0" smtClean="0"/>
              <a:t> </a:t>
            </a:r>
            <a:r>
              <a:rPr lang="en-US" sz="2000" spc="-5" dirty="0" smtClean="0"/>
              <a:t>your</a:t>
            </a:r>
            <a:r>
              <a:rPr lang="en-US" sz="2000" spc="105" dirty="0" smtClean="0"/>
              <a:t> </a:t>
            </a:r>
            <a:r>
              <a:rPr lang="en-US" sz="2000" spc="-5" dirty="0" smtClean="0"/>
              <a:t>home</a:t>
            </a:r>
            <a:r>
              <a:rPr lang="en-US" sz="2000" spc="100" dirty="0" smtClean="0"/>
              <a:t> </a:t>
            </a:r>
            <a:r>
              <a:rPr lang="en-US" sz="2000" dirty="0" smtClean="0"/>
              <a:t>can</a:t>
            </a:r>
            <a:r>
              <a:rPr lang="en-US" sz="2000" spc="110" dirty="0" smtClean="0"/>
              <a:t> </a:t>
            </a:r>
            <a:r>
              <a:rPr lang="en-US" sz="2000" spc="-5" dirty="0" smtClean="0"/>
              <a:t>be</a:t>
            </a:r>
            <a:r>
              <a:rPr lang="en-US" sz="2000" spc="105" dirty="0" smtClean="0"/>
              <a:t> </a:t>
            </a:r>
            <a:r>
              <a:rPr lang="en-US" sz="2000" dirty="0" smtClean="0"/>
              <a:t>a</a:t>
            </a:r>
            <a:r>
              <a:rPr lang="en-US" sz="2000" spc="105" dirty="0" smtClean="0"/>
              <a:t> </a:t>
            </a:r>
            <a:r>
              <a:rPr lang="en-US" sz="2000" spc="-5" dirty="0" smtClean="0"/>
              <a:t>small</a:t>
            </a:r>
            <a:r>
              <a:rPr lang="en-US" sz="2000" spc="95" dirty="0" smtClean="0"/>
              <a:t> </a:t>
            </a:r>
            <a:r>
              <a:rPr lang="en-US" sz="2000" spc="-5" dirty="0" smtClean="0"/>
              <a:t>embedded</a:t>
            </a:r>
            <a:r>
              <a:rPr lang="en-US" sz="2000" spc="110" dirty="0" smtClean="0"/>
              <a:t> </a:t>
            </a:r>
            <a:r>
              <a:rPr lang="en-US" sz="2000" spc="-5" dirty="0" smtClean="0"/>
              <a:t>system </a:t>
            </a:r>
            <a:r>
              <a:rPr sz="2000" spc="-5" dirty="0" smtClean="0">
                <a:solidFill>
                  <a:srgbClr val="061114"/>
                </a:solidFill>
                <a:latin typeface="Calibri"/>
                <a:cs typeface="Calibri"/>
              </a:rPr>
              <a:t>with </a:t>
            </a:r>
            <a:r>
              <a:rPr sz="2000" spc="-5" dirty="0">
                <a:solidFill>
                  <a:srgbClr val="061114"/>
                </a:solidFill>
                <a:latin typeface="Calibri"/>
                <a:cs typeface="Calibri"/>
              </a:rPr>
              <a:t>TCP/IP </a:t>
            </a:r>
            <a:r>
              <a:rPr sz="2000" dirty="0">
                <a:solidFill>
                  <a:srgbClr val="061114"/>
                </a:solidFill>
                <a:latin typeface="Calibri"/>
                <a:cs typeface="Calibri"/>
              </a:rPr>
              <a:t>and </a:t>
            </a:r>
            <a:r>
              <a:rPr sz="2000" spc="-5" dirty="0">
                <a:solidFill>
                  <a:srgbClr val="061114"/>
                </a:solidFill>
                <a:latin typeface="Calibri"/>
                <a:cs typeface="Calibri"/>
              </a:rPr>
              <a:t>HTTP server software </a:t>
            </a:r>
            <a:r>
              <a:rPr sz="2000" dirty="0">
                <a:solidFill>
                  <a:srgbClr val="061114"/>
                </a:solidFill>
                <a:latin typeface="Calibri"/>
                <a:cs typeface="Calibri"/>
              </a:rPr>
              <a:t>running on </a:t>
            </a:r>
            <a:r>
              <a:rPr sz="2000" spc="-5" dirty="0">
                <a:solidFill>
                  <a:srgbClr val="061114"/>
                </a:solidFill>
                <a:latin typeface="Calibri"/>
                <a:cs typeface="Calibri"/>
              </a:rPr>
              <a:t>it. </a:t>
            </a:r>
            <a:r>
              <a:rPr sz="2000" dirty="0">
                <a:solidFill>
                  <a:srgbClr val="061114"/>
                </a:solidFill>
                <a:latin typeface="Calibri"/>
                <a:cs typeface="Calibri"/>
              </a:rPr>
              <a:t>When  your </a:t>
            </a:r>
            <a:r>
              <a:rPr sz="2000" spc="-5" dirty="0">
                <a:solidFill>
                  <a:srgbClr val="061114"/>
                </a:solidFill>
                <a:latin typeface="Calibri"/>
                <a:cs typeface="Calibri"/>
              </a:rPr>
              <a:t>children stand in front </a:t>
            </a:r>
            <a:r>
              <a:rPr sz="2000" dirty="0">
                <a:solidFill>
                  <a:srgbClr val="061114"/>
                </a:solidFill>
                <a:latin typeface="Calibri"/>
                <a:cs typeface="Calibri"/>
              </a:rPr>
              <a:t>of </a:t>
            </a:r>
            <a:r>
              <a:rPr sz="2000" spc="-5" dirty="0">
                <a:solidFill>
                  <a:srgbClr val="061114"/>
                </a:solidFill>
                <a:latin typeface="Calibri"/>
                <a:cs typeface="Calibri"/>
              </a:rPr>
              <a:t>the door </a:t>
            </a:r>
            <a:r>
              <a:rPr sz="2000" dirty="0">
                <a:solidFill>
                  <a:srgbClr val="061114"/>
                </a:solidFill>
                <a:latin typeface="Calibri"/>
                <a:cs typeface="Calibri"/>
              </a:rPr>
              <a:t>lock after </a:t>
            </a:r>
            <a:r>
              <a:rPr sz="2000" spc="-5" dirty="0">
                <a:solidFill>
                  <a:srgbClr val="061114"/>
                </a:solidFill>
                <a:latin typeface="Calibri"/>
                <a:cs typeface="Calibri"/>
              </a:rPr>
              <a:t>they return  from school, </a:t>
            </a:r>
            <a:r>
              <a:rPr sz="2000" dirty="0">
                <a:solidFill>
                  <a:srgbClr val="061114"/>
                </a:solidFill>
                <a:latin typeface="Calibri"/>
                <a:cs typeface="Calibri"/>
              </a:rPr>
              <a:t>the </a:t>
            </a:r>
            <a:r>
              <a:rPr sz="2000" spc="-5" dirty="0">
                <a:solidFill>
                  <a:srgbClr val="061114"/>
                </a:solidFill>
                <a:latin typeface="Calibri"/>
                <a:cs typeface="Calibri"/>
              </a:rPr>
              <a:t>web camera in </a:t>
            </a:r>
            <a:r>
              <a:rPr sz="2000" dirty="0">
                <a:solidFill>
                  <a:srgbClr val="061114"/>
                </a:solidFill>
                <a:latin typeface="Calibri"/>
                <a:cs typeface="Calibri"/>
              </a:rPr>
              <a:t>the </a:t>
            </a:r>
            <a:r>
              <a:rPr sz="2000" spc="-5" dirty="0">
                <a:solidFill>
                  <a:srgbClr val="061114"/>
                </a:solidFill>
                <a:latin typeface="Calibri"/>
                <a:cs typeface="Calibri"/>
              </a:rPr>
              <a:t>door-lock </a:t>
            </a:r>
            <a:r>
              <a:rPr sz="2000" spc="-10" dirty="0">
                <a:solidFill>
                  <a:srgbClr val="061114"/>
                </a:solidFill>
                <a:latin typeface="Calibri"/>
                <a:cs typeface="Calibri"/>
              </a:rPr>
              <a:t>will </a:t>
            </a:r>
            <a:r>
              <a:rPr sz="2000" spc="-5" dirty="0">
                <a:solidFill>
                  <a:srgbClr val="061114"/>
                </a:solidFill>
                <a:latin typeface="Calibri"/>
                <a:cs typeface="Calibri"/>
              </a:rPr>
              <a:t>send </a:t>
            </a:r>
            <a:r>
              <a:rPr sz="2000" spc="5" dirty="0">
                <a:solidFill>
                  <a:srgbClr val="061114"/>
                </a:solidFill>
                <a:latin typeface="Calibri"/>
                <a:cs typeface="Calibri"/>
              </a:rPr>
              <a:t>an  </a:t>
            </a:r>
            <a:r>
              <a:rPr sz="2000" spc="-5" dirty="0">
                <a:solidFill>
                  <a:srgbClr val="061114"/>
                </a:solidFill>
                <a:latin typeface="Calibri"/>
                <a:cs typeface="Calibri"/>
              </a:rPr>
              <a:t>alert to </a:t>
            </a:r>
            <a:r>
              <a:rPr sz="2000" dirty="0">
                <a:solidFill>
                  <a:srgbClr val="061114"/>
                </a:solidFill>
                <a:latin typeface="Calibri"/>
                <a:cs typeface="Calibri"/>
              </a:rPr>
              <a:t>your </a:t>
            </a:r>
            <a:r>
              <a:rPr sz="2000" spc="-5" dirty="0">
                <a:solidFill>
                  <a:srgbClr val="061114"/>
                </a:solidFill>
                <a:latin typeface="Calibri"/>
                <a:cs typeface="Calibri"/>
              </a:rPr>
              <a:t>desktop over </a:t>
            </a:r>
            <a:r>
              <a:rPr sz="2000" dirty="0">
                <a:solidFill>
                  <a:srgbClr val="061114"/>
                </a:solidFill>
                <a:latin typeface="Calibri"/>
                <a:cs typeface="Calibri"/>
              </a:rPr>
              <a:t>the </a:t>
            </a:r>
            <a:r>
              <a:rPr sz="2000" spc="-5" dirty="0">
                <a:solidFill>
                  <a:srgbClr val="061114"/>
                </a:solidFill>
                <a:latin typeface="Calibri"/>
                <a:cs typeface="Calibri"/>
              </a:rPr>
              <a:t>Internet </a:t>
            </a:r>
            <a:r>
              <a:rPr sz="2000" dirty="0">
                <a:solidFill>
                  <a:srgbClr val="061114"/>
                </a:solidFill>
                <a:latin typeface="Calibri"/>
                <a:cs typeface="Calibri"/>
              </a:rPr>
              <a:t>and then you can </a:t>
            </a:r>
            <a:r>
              <a:rPr sz="2000" spc="-5" dirty="0">
                <a:solidFill>
                  <a:srgbClr val="061114"/>
                </a:solidFill>
                <a:latin typeface="Calibri"/>
                <a:cs typeface="Calibri"/>
              </a:rPr>
              <a:t>open  </a:t>
            </a:r>
            <a:r>
              <a:rPr sz="2000" dirty="0">
                <a:solidFill>
                  <a:srgbClr val="061114"/>
                </a:solidFill>
                <a:latin typeface="Calibri"/>
                <a:cs typeface="Calibri"/>
              </a:rPr>
              <a:t>the </a:t>
            </a:r>
            <a:r>
              <a:rPr sz="2000" spc="-5" dirty="0">
                <a:solidFill>
                  <a:srgbClr val="061114"/>
                </a:solidFill>
                <a:latin typeface="Calibri"/>
                <a:cs typeface="Calibri"/>
              </a:rPr>
              <a:t>door-lock </a:t>
            </a:r>
            <a:r>
              <a:rPr sz="2000" dirty="0">
                <a:solidFill>
                  <a:srgbClr val="061114"/>
                </a:solidFill>
                <a:latin typeface="Calibri"/>
                <a:cs typeface="Calibri"/>
              </a:rPr>
              <a:t>through a </a:t>
            </a:r>
            <a:r>
              <a:rPr sz="2000" spc="-5" dirty="0">
                <a:solidFill>
                  <a:srgbClr val="061114"/>
                </a:solidFill>
                <a:latin typeface="Calibri"/>
                <a:cs typeface="Calibri"/>
              </a:rPr>
              <a:t>click </a:t>
            </a:r>
            <a:r>
              <a:rPr sz="2000" dirty="0">
                <a:solidFill>
                  <a:srgbClr val="061114"/>
                </a:solidFill>
                <a:latin typeface="Calibri"/>
                <a:cs typeface="Calibri"/>
              </a:rPr>
              <a:t>of </a:t>
            </a:r>
            <a:r>
              <a:rPr sz="2000" spc="-5" dirty="0">
                <a:solidFill>
                  <a:srgbClr val="061114"/>
                </a:solidFill>
                <a:latin typeface="Calibri"/>
                <a:cs typeface="Calibri"/>
              </a:rPr>
              <a:t>the</a:t>
            </a:r>
            <a:r>
              <a:rPr sz="2000" spc="10" dirty="0">
                <a:solidFill>
                  <a:srgbClr val="061114"/>
                </a:solidFill>
                <a:latin typeface="Calibri"/>
                <a:cs typeface="Calibri"/>
              </a:rPr>
              <a:t> </a:t>
            </a:r>
            <a:r>
              <a:rPr sz="2000" spc="5" dirty="0">
                <a:solidFill>
                  <a:srgbClr val="061114"/>
                </a:solidFill>
                <a:latin typeface="Calibri"/>
                <a:cs typeface="Calibri"/>
              </a:rPr>
              <a:t>mouse</a:t>
            </a:r>
            <a:r>
              <a:rPr sz="3200" spc="5" dirty="0">
                <a:solidFill>
                  <a:srgbClr val="061114"/>
                </a:solidFill>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24809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5089" y="3882707"/>
            <a:ext cx="11058244" cy="961802"/>
          </a:xfrm>
          <a:prstGeom prst="rect">
            <a:avLst/>
          </a:prstGeom>
        </p:spPr>
        <p:txBody>
          <a:bodyPr vert="horz" wrap="square" lIns="0" tIns="12700" rIns="0" bIns="0" rtlCol="0">
            <a:spAutoFit/>
          </a:bodyPr>
          <a:lstStyle/>
          <a:p>
            <a:pPr marL="355600" marR="5080" indent="-342900" algn="just">
              <a:lnSpc>
                <a:spcPct val="100000"/>
              </a:lnSpc>
              <a:spcBef>
                <a:spcPts val="100"/>
              </a:spcBef>
            </a:pPr>
            <a:r>
              <a:rPr sz="2000" spc="-5" dirty="0">
                <a:solidFill>
                  <a:srgbClr val="061114"/>
                </a:solidFill>
                <a:latin typeface="Calibri"/>
                <a:cs typeface="Calibri"/>
              </a:rPr>
              <a:t>This </a:t>
            </a:r>
            <a:r>
              <a:rPr lang="en-US" sz="2000" spc="-5" dirty="0" smtClean="0">
                <a:solidFill>
                  <a:srgbClr val="061114"/>
                </a:solidFill>
                <a:latin typeface="Calibri"/>
                <a:cs typeface="Calibri"/>
              </a:rPr>
              <a:t>image </a:t>
            </a:r>
            <a:r>
              <a:rPr sz="2000" spc="-5" dirty="0" smtClean="0">
                <a:solidFill>
                  <a:srgbClr val="061114"/>
                </a:solidFill>
                <a:latin typeface="Calibri"/>
                <a:cs typeface="Calibri"/>
              </a:rPr>
              <a:t>shows </a:t>
            </a:r>
            <a:r>
              <a:rPr sz="2000" dirty="0">
                <a:solidFill>
                  <a:srgbClr val="061114"/>
                </a:solidFill>
                <a:latin typeface="Calibri"/>
                <a:cs typeface="Calibri"/>
              </a:rPr>
              <a:t>a </a:t>
            </a:r>
            <a:r>
              <a:rPr sz="2000" spc="-5" dirty="0">
                <a:solidFill>
                  <a:srgbClr val="061114"/>
                </a:solidFill>
                <a:latin typeface="Calibri"/>
                <a:cs typeface="Calibri"/>
              </a:rPr>
              <a:t>weather monitoring system </a:t>
            </a:r>
            <a:r>
              <a:rPr sz="2000" dirty="0">
                <a:solidFill>
                  <a:srgbClr val="061114"/>
                </a:solidFill>
                <a:latin typeface="Calibri"/>
                <a:cs typeface="Calibri"/>
              </a:rPr>
              <a:t>connected </a:t>
            </a:r>
            <a:r>
              <a:rPr sz="2000" spc="-5" dirty="0">
                <a:solidFill>
                  <a:srgbClr val="061114"/>
                </a:solidFill>
                <a:latin typeface="Calibri"/>
                <a:cs typeface="Calibri"/>
              </a:rPr>
              <a:t>to </a:t>
            </a:r>
            <a:r>
              <a:rPr sz="2000" dirty="0">
                <a:solidFill>
                  <a:srgbClr val="061114"/>
                </a:solidFill>
                <a:latin typeface="Calibri"/>
                <a:cs typeface="Calibri"/>
              </a:rPr>
              <a:t>the </a:t>
            </a:r>
            <a:r>
              <a:rPr sz="2000" spc="-5" dirty="0">
                <a:solidFill>
                  <a:srgbClr val="061114"/>
                </a:solidFill>
                <a:latin typeface="Calibri"/>
                <a:cs typeface="Calibri"/>
              </a:rPr>
              <a:t>Internet.  TCP/IP protocol suite </a:t>
            </a:r>
            <a:r>
              <a:rPr sz="2000" dirty="0">
                <a:solidFill>
                  <a:srgbClr val="061114"/>
                </a:solidFill>
                <a:latin typeface="Calibri"/>
                <a:cs typeface="Calibri"/>
              </a:rPr>
              <a:t>and </a:t>
            </a:r>
            <a:r>
              <a:rPr sz="2000" spc="-5" dirty="0">
                <a:solidFill>
                  <a:srgbClr val="061114"/>
                </a:solidFill>
                <a:latin typeface="Calibri"/>
                <a:cs typeface="Calibri"/>
              </a:rPr>
              <a:t>HTTP </a:t>
            </a:r>
            <a:endParaRPr lang="en-US" sz="2000" spc="-5" dirty="0" smtClean="0">
              <a:solidFill>
                <a:srgbClr val="061114"/>
              </a:solidFill>
              <a:latin typeface="Calibri"/>
              <a:cs typeface="Calibri"/>
            </a:endParaRPr>
          </a:p>
          <a:p>
            <a:pPr marL="355600" marR="5080" indent="-342900" algn="just">
              <a:lnSpc>
                <a:spcPct val="100000"/>
              </a:lnSpc>
              <a:spcBef>
                <a:spcPts val="100"/>
              </a:spcBef>
            </a:pPr>
            <a:r>
              <a:rPr sz="2000" spc="-5" dirty="0" smtClean="0">
                <a:solidFill>
                  <a:srgbClr val="061114"/>
                </a:solidFill>
                <a:latin typeface="Calibri"/>
                <a:cs typeface="Calibri"/>
              </a:rPr>
              <a:t>web </a:t>
            </a:r>
            <a:r>
              <a:rPr sz="2000" spc="-5" dirty="0">
                <a:solidFill>
                  <a:srgbClr val="061114"/>
                </a:solidFill>
                <a:latin typeface="Calibri"/>
                <a:cs typeface="Calibri"/>
              </a:rPr>
              <a:t>server software will </a:t>
            </a:r>
            <a:r>
              <a:rPr sz="2000" dirty="0">
                <a:solidFill>
                  <a:srgbClr val="061114"/>
                </a:solidFill>
                <a:latin typeface="Calibri"/>
                <a:cs typeface="Calibri"/>
              </a:rPr>
              <a:t>be running on  </a:t>
            </a:r>
            <a:r>
              <a:rPr sz="2000" spc="-5" dirty="0">
                <a:solidFill>
                  <a:srgbClr val="061114"/>
                </a:solidFill>
                <a:latin typeface="Calibri"/>
                <a:cs typeface="Calibri"/>
              </a:rPr>
              <a:t>this system. </a:t>
            </a:r>
            <a:r>
              <a:rPr sz="2000" dirty="0">
                <a:solidFill>
                  <a:srgbClr val="061114"/>
                </a:solidFill>
                <a:latin typeface="Calibri"/>
                <a:cs typeface="Calibri"/>
              </a:rPr>
              <a:t>Any computer </a:t>
            </a:r>
            <a:r>
              <a:rPr sz="2000" spc="-5" dirty="0">
                <a:solidFill>
                  <a:srgbClr val="061114"/>
                </a:solidFill>
                <a:latin typeface="Calibri"/>
                <a:cs typeface="Calibri"/>
              </a:rPr>
              <a:t>connected </a:t>
            </a:r>
            <a:r>
              <a:rPr sz="2000" dirty="0">
                <a:solidFill>
                  <a:srgbClr val="061114"/>
                </a:solidFill>
                <a:latin typeface="Calibri"/>
                <a:cs typeface="Calibri"/>
              </a:rPr>
              <a:t>to the </a:t>
            </a:r>
            <a:r>
              <a:rPr sz="2000" spc="-5" dirty="0">
                <a:solidFill>
                  <a:srgbClr val="061114"/>
                </a:solidFill>
                <a:latin typeface="Calibri"/>
                <a:cs typeface="Calibri"/>
              </a:rPr>
              <a:t>Internet </a:t>
            </a:r>
            <a:r>
              <a:rPr sz="2000" dirty="0">
                <a:solidFill>
                  <a:srgbClr val="061114"/>
                </a:solidFill>
                <a:latin typeface="Calibri"/>
                <a:cs typeface="Calibri"/>
              </a:rPr>
              <a:t>can </a:t>
            </a:r>
            <a:r>
              <a:rPr sz="2000" spc="-5" dirty="0">
                <a:solidFill>
                  <a:srgbClr val="061114"/>
                </a:solidFill>
                <a:latin typeface="Calibri"/>
                <a:cs typeface="Calibri"/>
              </a:rPr>
              <a:t>access </a:t>
            </a:r>
            <a:endParaRPr lang="en-US" sz="2000" spc="-5" dirty="0" smtClean="0">
              <a:solidFill>
                <a:srgbClr val="061114"/>
              </a:solidFill>
              <a:latin typeface="Calibri"/>
              <a:cs typeface="Calibri"/>
            </a:endParaRPr>
          </a:p>
          <a:p>
            <a:pPr marL="355600" marR="5080" indent="-342900" algn="just">
              <a:lnSpc>
                <a:spcPct val="100000"/>
              </a:lnSpc>
              <a:spcBef>
                <a:spcPts val="100"/>
              </a:spcBef>
            </a:pPr>
            <a:r>
              <a:rPr sz="2000" spc="-5" dirty="0" smtClean="0">
                <a:solidFill>
                  <a:srgbClr val="061114"/>
                </a:solidFill>
                <a:latin typeface="Calibri"/>
                <a:cs typeface="Calibri"/>
              </a:rPr>
              <a:t>this  </a:t>
            </a:r>
            <a:r>
              <a:rPr sz="2000" spc="-5" dirty="0">
                <a:solidFill>
                  <a:srgbClr val="061114"/>
                </a:solidFill>
                <a:latin typeface="Calibri"/>
                <a:cs typeface="Calibri"/>
              </a:rPr>
              <a:t>system to obtain real-time weather</a:t>
            </a:r>
            <a:r>
              <a:rPr sz="2000" spc="15" dirty="0">
                <a:solidFill>
                  <a:srgbClr val="061114"/>
                </a:solidFill>
                <a:latin typeface="Calibri"/>
                <a:cs typeface="Calibri"/>
              </a:rPr>
              <a:t> </a:t>
            </a:r>
            <a:r>
              <a:rPr sz="2000" spc="-5" dirty="0">
                <a:solidFill>
                  <a:srgbClr val="061114"/>
                </a:solidFill>
                <a:latin typeface="Calibri"/>
                <a:cs typeface="Calibri"/>
              </a:rPr>
              <a:t>information.</a:t>
            </a:r>
            <a:endParaRPr sz="2000" dirty="0">
              <a:latin typeface="Calibri"/>
              <a:cs typeface="Calibri"/>
            </a:endParaRPr>
          </a:p>
        </p:txBody>
      </p:sp>
      <p:sp>
        <p:nvSpPr>
          <p:cNvPr id="3" name="object 3"/>
          <p:cNvSpPr/>
          <p:nvPr/>
        </p:nvSpPr>
        <p:spPr>
          <a:xfrm>
            <a:off x="1396434" y="356870"/>
            <a:ext cx="6477000" cy="3124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p:cNvSpPr>
          <p:nvPr/>
        </p:nvSpPr>
        <p:spPr>
          <a:xfrm>
            <a:off x="795089" y="5077389"/>
            <a:ext cx="10900200" cy="963084"/>
          </a:xfrm>
          <a:prstGeom prst="rect">
            <a:avLst/>
          </a:prstGeom>
        </p:spPr>
        <p:txBody>
          <a:bodyPr vert="horz" wrap="square" lIns="0" tIns="6350" rIns="0" bIns="0" rtlCol="0">
            <a:spAutoFit/>
          </a:bodyPr>
          <a:lstStyle>
            <a:lvl1pPr>
              <a:defRPr sz="2000" b="0" i="0">
                <a:solidFill>
                  <a:srgbClr val="061114"/>
                </a:solidFill>
                <a:latin typeface="Calibri"/>
                <a:ea typeface="+mj-ea"/>
                <a:cs typeface="Calibri"/>
              </a:defRPr>
            </a:lvl1pPr>
          </a:lstStyle>
          <a:p>
            <a:pPr marL="355600" marR="5080" lvl="0" indent="-342900" algn="just" defTabSz="914400" eaLnBrk="1" fontAlgn="auto" latinLnBrk="0" hangingPunct="1">
              <a:lnSpc>
                <a:spcPct val="102099"/>
              </a:lnSpc>
              <a:spcBef>
                <a:spcPts val="50"/>
              </a:spcBef>
              <a:spcAft>
                <a:spcPts val="0"/>
              </a:spcAft>
              <a:buClrTx/>
              <a:buSzTx/>
              <a:buFontTx/>
              <a:buNone/>
              <a:tabLst/>
              <a:defRPr/>
            </a:pP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The networked information appliances need to run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complete  TCP/IP protocol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stack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including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p>
          <a:p>
            <a:pPr marL="355600" marR="5080" lvl="0" indent="-342900" algn="just" defTabSz="914400" eaLnBrk="1" fontAlgn="auto" latinLnBrk="0" hangingPunct="1">
              <a:lnSpc>
                <a:spcPct val="102099"/>
              </a:lnSpc>
              <a:spcBef>
                <a:spcPts val="50"/>
              </a:spcBef>
              <a:spcAft>
                <a:spcPts val="0"/>
              </a:spcAft>
              <a:buClrTx/>
              <a:buSzTx/>
              <a:buFontTx/>
              <a:buNone/>
              <a:tabLst/>
              <a:defRPr/>
            </a:pPr>
            <a:r>
              <a:rPr lang="en-US" kern="0" dirty="0"/>
              <a:t>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application layer protocols.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If 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appliance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has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to provide information over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Internet,  HTTP web </a:t>
            </a:r>
          </a:p>
          <a:p>
            <a:pPr marL="355600" marR="5080" lvl="0" indent="-342900" algn="just" defTabSz="914400" eaLnBrk="1" fontAlgn="auto" latinLnBrk="0" hangingPunct="1">
              <a:lnSpc>
                <a:spcPct val="102099"/>
              </a:lnSpc>
              <a:spcBef>
                <a:spcPts val="50"/>
              </a:spcBef>
              <a:spcAft>
                <a:spcPts val="0"/>
              </a:spcAft>
              <a:buClrTx/>
              <a:buSzTx/>
              <a:buFontTx/>
              <a:buNone/>
              <a:tabLst/>
              <a:defRPr/>
            </a:pP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server software also needs to run on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a:t>
            </a:r>
            <a:r>
              <a:rPr kumimoji="0" lang="en-US" sz="2000" b="0" i="0" u="none" strike="noStrike" kern="0" cap="none" spc="50" normalizeH="0" baseline="0" noProof="0" dirty="0" smtClean="0">
                <a:ln>
                  <a:noFill/>
                </a:ln>
                <a:solidFill>
                  <a:srgbClr val="061114"/>
                </a:solidFill>
                <a:effectLst/>
                <a:uLnTx/>
                <a:uFillTx/>
                <a:latin typeface="Calibri"/>
                <a:ea typeface="+mj-ea"/>
                <a:cs typeface="Calibri"/>
              </a:rPr>
              <a:t>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system.</a:t>
            </a:r>
            <a:endParaRPr kumimoji="0" lang="en-US" sz="2000" b="0" i="0" u="none" strike="noStrike" kern="0" cap="none" spc="-5" normalizeH="0" baseline="0" noProof="0" dirty="0">
              <a:ln>
                <a:noFill/>
              </a:ln>
              <a:solidFill>
                <a:srgbClr val="061114"/>
              </a:solidFill>
              <a:effectLst/>
              <a:uLnTx/>
              <a:uFillTx/>
              <a:latin typeface="Calibri"/>
              <a:ea typeface="+mj-ea"/>
              <a:cs typeface="Calibri"/>
            </a:endParaRPr>
          </a:p>
        </p:txBody>
      </p:sp>
    </p:spTree>
    <p:extLst>
      <p:ext uri="{BB962C8B-B14F-4D97-AF65-F5344CB8AC3E}">
        <p14:creationId xmlns:p14="http://schemas.microsoft.com/office/powerpoint/2010/main" val="294555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3268979" y="345440"/>
            <a:ext cx="260286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mtClean="0">
                <a:uFill>
                  <a:solidFill>
                    <a:srgbClr val="061114"/>
                  </a:solidFill>
                </a:uFill>
                <a:latin typeface="Calibri"/>
                <a:cs typeface="Calibri"/>
              </a:rPr>
              <a:t>Mobile</a:t>
            </a:r>
            <a:r>
              <a:rPr lang="en-US" sz="3200" b="1" u="heavy" spc="-90" smtClean="0">
                <a:uFill>
                  <a:solidFill>
                    <a:srgbClr val="061114"/>
                  </a:solidFill>
                </a:uFill>
                <a:latin typeface="Calibri"/>
                <a:cs typeface="Calibri"/>
              </a:rPr>
              <a:t> </a:t>
            </a:r>
            <a:r>
              <a:rPr lang="en-US" sz="3200" b="1" u="heavy" spc="-5" smtClean="0">
                <a:uFill>
                  <a:solidFill>
                    <a:srgbClr val="061114"/>
                  </a:solidFill>
                </a:uFill>
                <a:latin typeface="Calibri"/>
                <a:cs typeface="Calibri"/>
              </a:rPr>
              <a:t>Devices</a:t>
            </a:r>
            <a:endParaRPr lang="en-US" sz="3200" dirty="0">
              <a:latin typeface="Calibri"/>
              <a:cs typeface="Calibri"/>
            </a:endParaRPr>
          </a:p>
        </p:txBody>
      </p:sp>
      <p:sp>
        <p:nvSpPr>
          <p:cNvPr id="3" name="object 3"/>
          <p:cNvSpPr txBox="1"/>
          <p:nvPr/>
        </p:nvSpPr>
        <p:spPr>
          <a:xfrm>
            <a:off x="406116" y="1195211"/>
            <a:ext cx="10730371" cy="1146468"/>
          </a:xfrm>
          <a:prstGeom prst="rect">
            <a:avLst/>
          </a:prstGeom>
        </p:spPr>
        <p:txBody>
          <a:bodyPr vert="horz" wrap="square" lIns="0" tIns="12700" rIns="0" bIns="0" rtlCol="0">
            <a:spAutoFit/>
          </a:bodyPr>
          <a:lstStyle/>
          <a:p>
            <a:pPr marL="355600" marR="5080" indent="-342900">
              <a:lnSpc>
                <a:spcPct val="100000"/>
              </a:lnSpc>
              <a:spcBef>
                <a:spcPts val="100"/>
              </a:spcBef>
            </a:pPr>
            <a:r>
              <a:rPr sz="2000" spc="-5" dirty="0">
                <a:solidFill>
                  <a:srgbClr val="061114"/>
                </a:solidFill>
                <a:latin typeface="Calibri"/>
                <a:cs typeface="Calibri"/>
              </a:rPr>
              <a:t>Mobile devices such </a:t>
            </a:r>
            <a:r>
              <a:rPr sz="2000" dirty="0">
                <a:solidFill>
                  <a:srgbClr val="061114"/>
                </a:solidFill>
                <a:latin typeface="Calibri"/>
                <a:cs typeface="Calibri"/>
              </a:rPr>
              <a:t>as </a:t>
            </a:r>
            <a:r>
              <a:rPr sz="2000" spc="-5" dirty="0">
                <a:solidFill>
                  <a:srgbClr val="061114"/>
                </a:solidFill>
                <a:latin typeface="Calibri"/>
                <a:cs typeface="Calibri"/>
              </a:rPr>
              <a:t>mobile phones, Personal Digital Assistants (PDAs), </a:t>
            </a:r>
            <a:r>
              <a:rPr sz="2000" spc="-5" dirty="0" smtClean="0">
                <a:solidFill>
                  <a:srgbClr val="061114"/>
                </a:solidFill>
                <a:latin typeface="Calibri"/>
                <a:cs typeface="Calibri"/>
              </a:rPr>
              <a:t>smart </a:t>
            </a:r>
            <a:r>
              <a:rPr sz="2000" spc="-5" dirty="0">
                <a:solidFill>
                  <a:srgbClr val="061114"/>
                </a:solidFill>
                <a:latin typeface="Calibri"/>
                <a:cs typeface="Calibri"/>
              </a:rPr>
              <a:t>phones etc. are </a:t>
            </a:r>
            <a:r>
              <a:rPr sz="2000" dirty="0">
                <a:solidFill>
                  <a:srgbClr val="061114"/>
                </a:solidFill>
                <a:latin typeface="Calibri"/>
                <a:cs typeface="Calibri"/>
              </a:rPr>
              <a:t>a </a:t>
            </a:r>
            <a:endParaRPr lang="en-US" sz="2000" dirty="0" smtClean="0">
              <a:solidFill>
                <a:srgbClr val="061114"/>
              </a:solidFill>
              <a:latin typeface="Calibri"/>
              <a:cs typeface="Calibri"/>
            </a:endParaRPr>
          </a:p>
          <a:p>
            <a:pPr marL="355600" marR="5080" indent="-342900">
              <a:lnSpc>
                <a:spcPct val="100000"/>
              </a:lnSpc>
              <a:spcBef>
                <a:spcPts val="100"/>
              </a:spcBef>
            </a:pPr>
            <a:r>
              <a:rPr sz="2000" spc="-5" dirty="0" smtClean="0">
                <a:solidFill>
                  <a:srgbClr val="061114"/>
                </a:solidFill>
                <a:latin typeface="Calibri"/>
                <a:cs typeface="Calibri"/>
              </a:rPr>
              <a:t>special </a:t>
            </a:r>
            <a:r>
              <a:rPr sz="2000" dirty="0">
                <a:solidFill>
                  <a:srgbClr val="061114"/>
                </a:solidFill>
                <a:latin typeface="Calibri"/>
                <a:cs typeface="Calibri"/>
              </a:rPr>
              <a:t>category of </a:t>
            </a:r>
            <a:r>
              <a:rPr sz="2000" spc="-5" dirty="0">
                <a:solidFill>
                  <a:srgbClr val="061114"/>
                </a:solidFill>
                <a:latin typeface="Calibri"/>
                <a:cs typeface="Calibri"/>
              </a:rPr>
              <a:t>embedded systems. </a:t>
            </a:r>
            <a:r>
              <a:rPr sz="2000" dirty="0">
                <a:solidFill>
                  <a:srgbClr val="061114"/>
                </a:solidFill>
                <a:latin typeface="Calibri"/>
                <a:cs typeface="Calibri"/>
              </a:rPr>
              <a:t>Though  the </a:t>
            </a:r>
            <a:r>
              <a:rPr sz="2000" dirty="0" smtClean="0">
                <a:solidFill>
                  <a:srgbClr val="061114"/>
                </a:solidFill>
                <a:latin typeface="Calibri"/>
                <a:cs typeface="Calibri"/>
              </a:rPr>
              <a:t>PDAs </a:t>
            </a:r>
            <a:r>
              <a:rPr sz="2000" spc="-5" dirty="0">
                <a:solidFill>
                  <a:srgbClr val="061114"/>
                </a:solidFill>
                <a:latin typeface="Calibri"/>
                <a:cs typeface="Calibri"/>
              </a:rPr>
              <a:t>do many </a:t>
            </a:r>
            <a:r>
              <a:rPr sz="2000" dirty="0">
                <a:solidFill>
                  <a:srgbClr val="061114"/>
                </a:solidFill>
                <a:latin typeface="Calibri"/>
                <a:cs typeface="Calibri"/>
              </a:rPr>
              <a:t>general </a:t>
            </a:r>
            <a:r>
              <a:rPr sz="2000" spc="-5" dirty="0">
                <a:solidFill>
                  <a:srgbClr val="061114"/>
                </a:solidFill>
                <a:latin typeface="Calibri"/>
                <a:cs typeface="Calibri"/>
              </a:rPr>
              <a:t>purpose tasks, they need to </a:t>
            </a:r>
            <a:endParaRPr lang="en-US" sz="2000" spc="-5" dirty="0" smtClean="0">
              <a:solidFill>
                <a:srgbClr val="061114"/>
              </a:solidFill>
              <a:latin typeface="Calibri"/>
              <a:cs typeface="Calibri"/>
            </a:endParaRPr>
          </a:p>
          <a:p>
            <a:pPr marL="355600" marR="5080" indent="-342900">
              <a:lnSpc>
                <a:spcPct val="100000"/>
              </a:lnSpc>
              <a:spcBef>
                <a:spcPts val="100"/>
              </a:spcBef>
            </a:pPr>
            <a:r>
              <a:rPr sz="2000" dirty="0" smtClean="0">
                <a:solidFill>
                  <a:srgbClr val="061114"/>
                </a:solidFill>
                <a:latin typeface="Calibri"/>
                <a:cs typeface="Calibri"/>
              </a:rPr>
              <a:t>be </a:t>
            </a:r>
            <a:r>
              <a:rPr sz="2000" spc="-5" dirty="0">
                <a:solidFill>
                  <a:srgbClr val="061114"/>
                </a:solidFill>
                <a:latin typeface="Calibri"/>
                <a:cs typeface="Calibri"/>
              </a:rPr>
              <a:t>designed just  </a:t>
            </a:r>
            <a:r>
              <a:rPr sz="2000" spc="-5" dirty="0" smtClean="0">
                <a:solidFill>
                  <a:srgbClr val="061114"/>
                </a:solidFill>
                <a:latin typeface="Calibri"/>
                <a:cs typeface="Calibri"/>
              </a:rPr>
              <a:t>like</a:t>
            </a:r>
            <a:r>
              <a:rPr lang="en-US" sz="2000" spc="-5" dirty="0" smtClean="0">
                <a:solidFill>
                  <a:srgbClr val="061114"/>
                </a:solidFill>
                <a:latin typeface="Calibri"/>
                <a:cs typeface="Calibri"/>
              </a:rPr>
              <a:t> </a:t>
            </a:r>
            <a:r>
              <a:rPr sz="2000" spc="-5" dirty="0" smtClean="0">
                <a:solidFill>
                  <a:srgbClr val="061114"/>
                </a:solidFill>
                <a:latin typeface="Calibri"/>
                <a:cs typeface="Calibri"/>
              </a:rPr>
              <a:t>the </a:t>
            </a:r>
            <a:r>
              <a:rPr sz="2000" spc="-5" dirty="0">
                <a:solidFill>
                  <a:srgbClr val="061114"/>
                </a:solidFill>
                <a:latin typeface="Calibri"/>
                <a:cs typeface="Calibri"/>
              </a:rPr>
              <a:t>‘conventional’ embedded</a:t>
            </a:r>
            <a:r>
              <a:rPr sz="2000" spc="35" dirty="0">
                <a:solidFill>
                  <a:srgbClr val="061114"/>
                </a:solidFill>
                <a:latin typeface="Calibri"/>
                <a:cs typeface="Calibri"/>
              </a:rPr>
              <a:t> </a:t>
            </a:r>
            <a:r>
              <a:rPr sz="2000" dirty="0">
                <a:solidFill>
                  <a:srgbClr val="061114"/>
                </a:solidFill>
                <a:latin typeface="Calibri"/>
                <a:cs typeface="Calibri"/>
              </a:rPr>
              <a:t>systems</a:t>
            </a:r>
            <a:r>
              <a:rPr sz="3200" dirty="0">
                <a:solidFill>
                  <a:srgbClr val="061114"/>
                </a:solidFill>
                <a:latin typeface="Calibri"/>
                <a:cs typeface="Calibri"/>
              </a:rPr>
              <a:t>.</a:t>
            </a:r>
            <a:endParaRPr sz="3200" dirty="0">
              <a:latin typeface="Calibri"/>
              <a:cs typeface="Calibri"/>
            </a:endParaRPr>
          </a:p>
        </p:txBody>
      </p:sp>
      <p:sp>
        <p:nvSpPr>
          <p:cNvPr id="4" name="object 2"/>
          <p:cNvSpPr txBox="1"/>
          <p:nvPr/>
        </p:nvSpPr>
        <p:spPr>
          <a:xfrm>
            <a:off x="376836" y="2904632"/>
            <a:ext cx="10990015" cy="2031325"/>
          </a:xfrm>
          <a:prstGeom prst="rect">
            <a:avLst/>
          </a:prstGeom>
        </p:spPr>
        <p:txBody>
          <a:bodyPr vert="horz" wrap="square" lIns="0" tIns="12700" rIns="0" bIns="0" rtlCol="0">
            <a:spAutoFit/>
          </a:bodyPr>
          <a:lstStyle/>
          <a:p>
            <a:pPr marL="355600" marR="5080" indent="-342900">
              <a:lnSpc>
                <a:spcPct val="100000"/>
              </a:lnSpc>
              <a:spcBef>
                <a:spcPts val="100"/>
              </a:spcBef>
            </a:pPr>
            <a:r>
              <a:rPr sz="2000" dirty="0">
                <a:solidFill>
                  <a:srgbClr val="061114"/>
                </a:solidFill>
                <a:latin typeface="Calibri"/>
                <a:cs typeface="Calibri"/>
              </a:rPr>
              <a:t>The </a:t>
            </a:r>
            <a:r>
              <a:rPr sz="2000" spc="-5" dirty="0">
                <a:solidFill>
                  <a:srgbClr val="061114"/>
                </a:solidFill>
                <a:latin typeface="Calibri"/>
                <a:cs typeface="Calibri"/>
              </a:rPr>
              <a:t>limitations </a:t>
            </a:r>
            <a:r>
              <a:rPr sz="2000" dirty="0">
                <a:solidFill>
                  <a:srgbClr val="061114"/>
                </a:solidFill>
                <a:latin typeface="Calibri"/>
                <a:cs typeface="Calibri"/>
              </a:rPr>
              <a:t>of the </a:t>
            </a:r>
            <a:r>
              <a:rPr sz="2000" spc="-5" dirty="0">
                <a:solidFill>
                  <a:srgbClr val="061114"/>
                </a:solidFill>
                <a:latin typeface="Calibri"/>
                <a:cs typeface="Calibri"/>
              </a:rPr>
              <a:t>mobile devices </a:t>
            </a:r>
            <a:r>
              <a:rPr sz="2000" dirty="0">
                <a:solidFill>
                  <a:srgbClr val="061114"/>
                </a:solidFill>
                <a:latin typeface="Calibri"/>
                <a:cs typeface="Calibri"/>
              </a:rPr>
              <a:t>– </a:t>
            </a:r>
            <a:r>
              <a:rPr sz="2000" spc="-5" dirty="0">
                <a:solidFill>
                  <a:srgbClr val="061114"/>
                </a:solidFill>
                <a:latin typeface="Calibri"/>
                <a:cs typeface="Calibri"/>
              </a:rPr>
              <a:t>memory constraints, small size, lack of  </a:t>
            </a:r>
            <a:r>
              <a:rPr sz="2000" dirty="0">
                <a:solidFill>
                  <a:srgbClr val="061114"/>
                </a:solidFill>
                <a:latin typeface="Calibri"/>
                <a:cs typeface="Calibri"/>
              </a:rPr>
              <a:t>good </a:t>
            </a:r>
            <a:r>
              <a:rPr sz="2000" spc="-5" dirty="0">
                <a:solidFill>
                  <a:srgbClr val="061114"/>
                </a:solidFill>
                <a:latin typeface="Calibri"/>
                <a:cs typeface="Calibri"/>
              </a:rPr>
              <a:t>user interfaces </a:t>
            </a:r>
            <a:r>
              <a:rPr sz="2000" dirty="0">
                <a:solidFill>
                  <a:srgbClr val="061114"/>
                </a:solidFill>
                <a:latin typeface="Calibri"/>
                <a:cs typeface="Calibri"/>
              </a:rPr>
              <a:t>such </a:t>
            </a:r>
            <a:endParaRPr lang="en-US" sz="2000" dirty="0" smtClean="0">
              <a:solidFill>
                <a:srgbClr val="061114"/>
              </a:solidFill>
              <a:latin typeface="Calibri"/>
              <a:cs typeface="Calibri"/>
            </a:endParaRPr>
          </a:p>
          <a:p>
            <a:pPr marL="355600" marR="5080" indent="-342900">
              <a:lnSpc>
                <a:spcPct val="100000"/>
              </a:lnSpc>
              <a:spcBef>
                <a:spcPts val="100"/>
              </a:spcBef>
            </a:pPr>
            <a:r>
              <a:rPr sz="2000" dirty="0" smtClean="0">
                <a:solidFill>
                  <a:srgbClr val="061114"/>
                </a:solidFill>
                <a:latin typeface="Calibri"/>
                <a:cs typeface="Calibri"/>
              </a:rPr>
              <a:t>as </a:t>
            </a:r>
            <a:r>
              <a:rPr sz="2000" spc="-5" dirty="0">
                <a:solidFill>
                  <a:srgbClr val="061114"/>
                </a:solidFill>
                <a:latin typeface="Calibri"/>
                <a:cs typeface="Calibri"/>
              </a:rPr>
              <a:t>full fledged keyboard </a:t>
            </a:r>
            <a:r>
              <a:rPr sz="2000" dirty="0">
                <a:solidFill>
                  <a:srgbClr val="061114"/>
                </a:solidFill>
                <a:latin typeface="Calibri"/>
                <a:cs typeface="Calibri"/>
              </a:rPr>
              <a:t>and </a:t>
            </a:r>
            <a:r>
              <a:rPr sz="2000" spc="-5" dirty="0">
                <a:solidFill>
                  <a:srgbClr val="061114"/>
                </a:solidFill>
                <a:latin typeface="Calibri"/>
                <a:cs typeface="Calibri"/>
              </a:rPr>
              <a:t>display etc. are  same </a:t>
            </a:r>
            <a:r>
              <a:rPr sz="2000" dirty="0">
                <a:solidFill>
                  <a:srgbClr val="061114"/>
                </a:solidFill>
                <a:latin typeface="Calibri"/>
                <a:cs typeface="Calibri"/>
              </a:rPr>
              <a:t>as </a:t>
            </a:r>
            <a:r>
              <a:rPr sz="2000" spc="-5" dirty="0">
                <a:solidFill>
                  <a:srgbClr val="061114"/>
                </a:solidFill>
                <a:latin typeface="Calibri"/>
                <a:cs typeface="Calibri"/>
              </a:rPr>
              <a:t>those found in </a:t>
            </a:r>
            <a:r>
              <a:rPr sz="2000" dirty="0">
                <a:solidFill>
                  <a:srgbClr val="061114"/>
                </a:solidFill>
                <a:latin typeface="Calibri"/>
                <a:cs typeface="Calibri"/>
              </a:rPr>
              <a:t>the </a:t>
            </a:r>
            <a:r>
              <a:rPr sz="2000" spc="-5" dirty="0">
                <a:solidFill>
                  <a:srgbClr val="061114"/>
                </a:solidFill>
                <a:latin typeface="Calibri"/>
                <a:cs typeface="Calibri"/>
              </a:rPr>
              <a:t>embedded systems discussed </a:t>
            </a:r>
            <a:endParaRPr lang="en-US" sz="2000" spc="-5" dirty="0" smtClean="0">
              <a:solidFill>
                <a:srgbClr val="061114"/>
              </a:solidFill>
              <a:latin typeface="Calibri"/>
              <a:cs typeface="Calibri"/>
            </a:endParaRPr>
          </a:p>
          <a:p>
            <a:pPr marL="355600" marR="5080" indent="-342900">
              <a:lnSpc>
                <a:spcPct val="100000"/>
              </a:lnSpc>
              <a:spcBef>
                <a:spcPts val="100"/>
              </a:spcBef>
            </a:pPr>
            <a:r>
              <a:rPr sz="2000" spc="-5" dirty="0" smtClean="0">
                <a:solidFill>
                  <a:srgbClr val="061114"/>
                </a:solidFill>
                <a:latin typeface="Calibri"/>
                <a:cs typeface="Calibri"/>
              </a:rPr>
              <a:t>above</a:t>
            </a:r>
            <a:r>
              <a:rPr sz="2000" spc="-5" dirty="0">
                <a:solidFill>
                  <a:srgbClr val="061114"/>
                </a:solidFill>
                <a:latin typeface="Calibri"/>
                <a:cs typeface="Calibri"/>
              </a:rPr>
              <a:t>. Hence,  mobile devices </a:t>
            </a:r>
            <a:r>
              <a:rPr sz="2000" dirty="0">
                <a:solidFill>
                  <a:srgbClr val="061114"/>
                </a:solidFill>
                <a:latin typeface="Calibri"/>
                <a:cs typeface="Calibri"/>
              </a:rPr>
              <a:t>are </a:t>
            </a:r>
            <a:r>
              <a:rPr sz="2000" spc="-5" dirty="0">
                <a:solidFill>
                  <a:srgbClr val="061114"/>
                </a:solidFill>
                <a:latin typeface="Calibri"/>
                <a:cs typeface="Calibri"/>
              </a:rPr>
              <a:t>considered </a:t>
            </a:r>
            <a:r>
              <a:rPr sz="2000" dirty="0">
                <a:solidFill>
                  <a:srgbClr val="061114"/>
                </a:solidFill>
                <a:latin typeface="Calibri"/>
                <a:cs typeface="Calibri"/>
              </a:rPr>
              <a:t>as </a:t>
            </a:r>
            <a:r>
              <a:rPr sz="2000" spc="-5" dirty="0">
                <a:solidFill>
                  <a:srgbClr val="061114"/>
                </a:solidFill>
                <a:latin typeface="Calibri"/>
                <a:cs typeface="Calibri"/>
              </a:rPr>
              <a:t>embedded</a:t>
            </a:r>
            <a:r>
              <a:rPr sz="2000" spc="20"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a:p>
            <a:pPr>
              <a:lnSpc>
                <a:spcPct val="100000"/>
              </a:lnSpc>
              <a:spcBef>
                <a:spcPts val="5"/>
              </a:spcBef>
            </a:pPr>
            <a:endParaRPr sz="2950" dirty="0">
              <a:latin typeface="Times New Roman"/>
              <a:cs typeface="Times New Roman"/>
            </a:endParaRPr>
          </a:p>
          <a:p>
            <a:pPr marL="355600" marR="1018540" indent="-284480">
              <a:lnSpc>
                <a:spcPct val="100000"/>
              </a:lnSpc>
            </a:pPr>
            <a:r>
              <a:rPr sz="2000" spc="-5" dirty="0">
                <a:solidFill>
                  <a:srgbClr val="061114"/>
                </a:solidFill>
                <a:latin typeface="Calibri"/>
                <a:cs typeface="Calibri"/>
              </a:rPr>
              <a:t>However, </a:t>
            </a:r>
            <a:r>
              <a:rPr sz="2000" dirty="0">
                <a:solidFill>
                  <a:srgbClr val="061114"/>
                </a:solidFill>
                <a:latin typeface="Calibri"/>
                <a:cs typeface="Calibri"/>
              </a:rPr>
              <a:t>the PDAs </a:t>
            </a:r>
            <a:r>
              <a:rPr sz="2000" spc="-5" dirty="0">
                <a:solidFill>
                  <a:srgbClr val="061114"/>
                </a:solidFill>
                <a:latin typeface="Calibri"/>
                <a:cs typeface="Calibri"/>
              </a:rPr>
              <a:t>are </a:t>
            </a:r>
            <a:r>
              <a:rPr sz="2000" dirty="0">
                <a:solidFill>
                  <a:srgbClr val="061114"/>
                </a:solidFill>
                <a:latin typeface="Calibri"/>
                <a:cs typeface="Calibri"/>
              </a:rPr>
              <a:t>now capable of </a:t>
            </a:r>
            <a:r>
              <a:rPr sz="2000" spc="-5" dirty="0">
                <a:solidFill>
                  <a:srgbClr val="061114"/>
                </a:solidFill>
                <a:latin typeface="Calibri"/>
                <a:cs typeface="Calibri"/>
              </a:rPr>
              <a:t>supporting </a:t>
            </a:r>
            <a:r>
              <a:rPr sz="2000" dirty="0">
                <a:solidFill>
                  <a:srgbClr val="061114"/>
                </a:solidFill>
                <a:latin typeface="Calibri"/>
                <a:cs typeface="Calibri"/>
              </a:rPr>
              <a:t>general </a:t>
            </a:r>
            <a:r>
              <a:rPr sz="2000" spc="-5" dirty="0">
                <a:solidFill>
                  <a:srgbClr val="061114"/>
                </a:solidFill>
                <a:latin typeface="Calibri"/>
                <a:cs typeface="Calibri"/>
              </a:rPr>
              <a:t>purpose  application software </a:t>
            </a:r>
            <a:r>
              <a:rPr sz="2000" dirty="0">
                <a:solidFill>
                  <a:srgbClr val="061114"/>
                </a:solidFill>
                <a:latin typeface="Calibri"/>
                <a:cs typeface="Calibri"/>
              </a:rPr>
              <a:t>such as </a:t>
            </a:r>
            <a:endParaRPr lang="en-US" sz="2000" dirty="0" smtClean="0">
              <a:solidFill>
                <a:srgbClr val="061114"/>
              </a:solidFill>
              <a:latin typeface="Calibri"/>
              <a:cs typeface="Calibri"/>
            </a:endParaRPr>
          </a:p>
          <a:p>
            <a:pPr marL="355600" marR="1018540" indent="-284480">
              <a:lnSpc>
                <a:spcPct val="100000"/>
              </a:lnSpc>
            </a:pPr>
            <a:r>
              <a:rPr sz="2000" spc="-5" dirty="0" smtClean="0">
                <a:solidFill>
                  <a:srgbClr val="061114"/>
                </a:solidFill>
                <a:latin typeface="Calibri"/>
                <a:cs typeface="Calibri"/>
              </a:rPr>
              <a:t>word </a:t>
            </a:r>
            <a:r>
              <a:rPr sz="2000" spc="-5" dirty="0">
                <a:solidFill>
                  <a:srgbClr val="061114"/>
                </a:solidFill>
                <a:latin typeface="Calibri"/>
                <a:cs typeface="Calibri"/>
              </a:rPr>
              <a:t>processors, games,</a:t>
            </a:r>
            <a:r>
              <a:rPr sz="2000" spc="45" dirty="0">
                <a:solidFill>
                  <a:srgbClr val="061114"/>
                </a:solidFill>
                <a:latin typeface="Calibri"/>
                <a:cs typeface="Calibri"/>
              </a:rPr>
              <a:t> </a:t>
            </a:r>
            <a:r>
              <a:rPr sz="2000" spc="-5" dirty="0">
                <a:solidFill>
                  <a:srgbClr val="061114"/>
                </a:solidFill>
                <a:latin typeface="Calibri"/>
                <a:cs typeface="Calibri"/>
              </a:rPr>
              <a:t>etc.</a:t>
            </a:r>
            <a:endParaRPr sz="2000" dirty="0">
              <a:latin typeface="Calibri"/>
              <a:cs typeface="Calibri"/>
            </a:endParaRPr>
          </a:p>
        </p:txBody>
      </p:sp>
    </p:spTree>
    <p:extLst>
      <p:ext uri="{BB962C8B-B14F-4D97-AF65-F5344CB8AC3E}">
        <p14:creationId xmlns:p14="http://schemas.microsoft.com/office/powerpoint/2010/main" val="202405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330450" y="345440"/>
            <a:ext cx="447802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Communication</a:t>
            </a:r>
            <a:r>
              <a:rPr lang="en-US" sz="3200" b="1" u="heavy" spc="-35" smtClean="0">
                <a:uFill>
                  <a:solidFill>
                    <a:srgbClr val="061114"/>
                  </a:solidFill>
                </a:uFill>
                <a:latin typeface="Calibri"/>
                <a:cs typeface="Calibri"/>
              </a:rPr>
              <a:t> </a:t>
            </a:r>
            <a:r>
              <a:rPr lang="en-US" sz="3200" b="1" u="heavy" spc="-5" smtClean="0">
                <a:uFill>
                  <a:solidFill>
                    <a:srgbClr val="061114"/>
                  </a:solidFill>
                </a:uFill>
                <a:latin typeface="Calibri"/>
                <a:cs typeface="Calibri"/>
              </a:rPr>
              <a:t>Interfaces</a:t>
            </a:r>
            <a:endParaRPr lang="en-US" sz="3200" dirty="0">
              <a:latin typeface="Calibri"/>
              <a:cs typeface="Calibri"/>
            </a:endParaRPr>
          </a:p>
        </p:txBody>
      </p:sp>
      <p:sp>
        <p:nvSpPr>
          <p:cNvPr id="3" name="object 3"/>
          <p:cNvSpPr txBox="1"/>
          <p:nvPr/>
        </p:nvSpPr>
        <p:spPr>
          <a:xfrm>
            <a:off x="535940" y="1572259"/>
            <a:ext cx="11170638" cy="2458109"/>
          </a:xfrm>
          <a:prstGeom prst="rect">
            <a:avLst/>
          </a:prstGeom>
        </p:spPr>
        <p:txBody>
          <a:bodyPr vert="horz" wrap="square" lIns="0" tIns="71120" rIns="0" bIns="0" rtlCol="0">
            <a:spAutoFit/>
          </a:bodyPr>
          <a:lstStyle/>
          <a:p>
            <a:pPr marL="355600" marR="5080" indent="-342900">
              <a:lnSpc>
                <a:spcPts val="1920"/>
              </a:lnSpc>
              <a:spcBef>
                <a:spcPts val="560"/>
              </a:spcBef>
            </a:pPr>
            <a:r>
              <a:rPr sz="2000" spc="-5" dirty="0">
                <a:solidFill>
                  <a:srgbClr val="061114"/>
                </a:solidFill>
                <a:latin typeface="Calibri"/>
                <a:cs typeface="Calibri"/>
              </a:rPr>
              <a:t>For embedded systems to interact with the external world, </a:t>
            </a:r>
            <a:r>
              <a:rPr sz="2000" dirty="0">
                <a:solidFill>
                  <a:srgbClr val="061114"/>
                </a:solidFill>
                <a:latin typeface="Calibri"/>
                <a:cs typeface="Calibri"/>
              </a:rPr>
              <a:t>a </a:t>
            </a:r>
            <a:r>
              <a:rPr sz="2000" spc="-5" dirty="0">
                <a:solidFill>
                  <a:srgbClr val="061114"/>
                </a:solidFill>
                <a:latin typeface="Calibri"/>
                <a:cs typeface="Calibri"/>
              </a:rPr>
              <a:t>number of  communication interfaces are available. They</a:t>
            </a:r>
            <a:r>
              <a:rPr sz="2000" spc="35" dirty="0">
                <a:solidFill>
                  <a:srgbClr val="061114"/>
                </a:solidFill>
                <a:latin typeface="Calibri"/>
                <a:cs typeface="Calibri"/>
              </a:rPr>
              <a:t> </a:t>
            </a:r>
            <a:r>
              <a:rPr sz="2000" dirty="0">
                <a:solidFill>
                  <a:srgbClr val="061114"/>
                </a:solidFill>
                <a:latin typeface="Calibri"/>
                <a:cs typeface="Calibri"/>
              </a:rPr>
              <a:t>are</a:t>
            </a:r>
            <a:endParaRPr sz="2000" dirty="0">
              <a:latin typeface="Calibri"/>
              <a:cs typeface="Calibri"/>
            </a:endParaRPr>
          </a:p>
          <a:p>
            <a:pPr>
              <a:lnSpc>
                <a:spcPct val="100000"/>
              </a:lnSpc>
              <a:spcBef>
                <a:spcPts val="15"/>
              </a:spcBef>
            </a:pPr>
            <a:endParaRPr sz="2100" dirty="0">
              <a:latin typeface="Times New Roman"/>
              <a:cs typeface="Times New Roman"/>
            </a:endParaRPr>
          </a:p>
          <a:p>
            <a:pPr marL="301625" marR="3114675" indent="-289560">
              <a:lnSpc>
                <a:spcPct val="100800"/>
              </a:lnSpc>
              <a:buClr>
                <a:srgbClr val="061114"/>
              </a:buClr>
              <a:buFont typeface="Arial"/>
              <a:buChar char="•"/>
              <a:tabLst>
                <a:tab pos="354965" algn="l"/>
                <a:tab pos="355600" algn="l"/>
              </a:tabLst>
            </a:pPr>
            <a:r>
              <a:rPr dirty="0"/>
              <a:t>	</a:t>
            </a:r>
            <a:r>
              <a:rPr sz="2000" spc="-5" dirty="0">
                <a:solidFill>
                  <a:srgbClr val="061114"/>
                </a:solidFill>
                <a:latin typeface="Calibri"/>
                <a:cs typeface="Calibri"/>
              </a:rPr>
              <a:t>Serial Communication Interfaces </a:t>
            </a:r>
            <a:r>
              <a:rPr sz="2000" dirty="0">
                <a:solidFill>
                  <a:srgbClr val="061114"/>
                </a:solidFill>
                <a:latin typeface="Calibri"/>
                <a:cs typeface="Calibri"/>
              </a:rPr>
              <a:t>(SCI):  RS-232, RS-422, </a:t>
            </a:r>
            <a:r>
              <a:rPr sz="2000" spc="-5" dirty="0">
                <a:solidFill>
                  <a:srgbClr val="061114"/>
                </a:solidFill>
                <a:latin typeface="Calibri"/>
                <a:cs typeface="Calibri"/>
              </a:rPr>
              <a:t>RS-485</a:t>
            </a:r>
            <a:r>
              <a:rPr sz="2000" dirty="0">
                <a:solidFill>
                  <a:srgbClr val="061114"/>
                </a:solidFill>
                <a:latin typeface="Calibri"/>
                <a:cs typeface="Calibri"/>
              </a:rPr>
              <a:t> </a:t>
            </a:r>
            <a:r>
              <a:rPr sz="2000" spc="-5" dirty="0">
                <a:solidFill>
                  <a:srgbClr val="061114"/>
                </a:solidFill>
                <a:latin typeface="Calibri"/>
                <a:cs typeface="Calibri"/>
              </a:rPr>
              <a:t>etc</a:t>
            </a:r>
            <a:endParaRPr sz="2000" dirty="0">
              <a:latin typeface="Calibri"/>
              <a:cs typeface="Calibri"/>
            </a:endParaRPr>
          </a:p>
          <a:p>
            <a:pPr>
              <a:lnSpc>
                <a:spcPct val="100000"/>
              </a:lnSpc>
              <a:spcBef>
                <a:spcPts val="5"/>
              </a:spcBef>
              <a:buClr>
                <a:srgbClr val="061114"/>
              </a:buClr>
              <a:buFont typeface="Arial"/>
              <a:buChar char="•"/>
            </a:pPr>
            <a:endParaRPr sz="2100" dirty="0">
              <a:latin typeface="Times New Roman"/>
              <a:cs typeface="Times New Roman"/>
            </a:endParaRPr>
          </a:p>
          <a:p>
            <a:pPr marL="301625" marR="2355215" indent="-289560">
              <a:lnSpc>
                <a:spcPct val="100800"/>
              </a:lnSpc>
              <a:buClr>
                <a:srgbClr val="061114"/>
              </a:buClr>
              <a:buFont typeface="Arial"/>
              <a:buChar char="•"/>
              <a:tabLst>
                <a:tab pos="354965" algn="l"/>
                <a:tab pos="355600" algn="l"/>
              </a:tabLst>
            </a:pPr>
            <a:r>
              <a:rPr dirty="0"/>
              <a:t>	</a:t>
            </a:r>
            <a:r>
              <a:rPr sz="2000" dirty="0">
                <a:solidFill>
                  <a:srgbClr val="061114"/>
                </a:solidFill>
                <a:latin typeface="Calibri"/>
                <a:cs typeface="Calibri"/>
              </a:rPr>
              <a:t>Synchronous </a:t>
            </a:r>
            <a:r>
              <a:rPr sz="2000" spc="-5" dirty="0">
                <a:solidFill>
                  <a:srgbClr val="061114"/>
                </a:solidFill>
                <a:latin typeface="Calibri"/>
                <a:cs typeface="Calibri"/>
              </a:rPr>
              <a:t>Serial Communication Interface:  I2C, JTAG, SPI, </a:t>
            </a:r>
            <a:r>
              <a:rPr sz="2000" dirty="0">
                <a:solidFill>
                  <a:srgbClr val="061114"/>
                </a:solidFill>
                <a:latin typeface="Calibri"/>
                <a:cs typeface="Calibri"/>
              </a:rPr>
              <a:t>SSC and</a:t>
            </a:r>
            <a:r>
              <a:rPr sz="2000" spc="15" dirty="0">
                <a:solidFill>
                  <a:srgbClr val="061114"/>
                </a:solidFill>
                <a:latin typeface="Calibri"/>
                <a:cs typeface="Calibri"/>
              </a:rPr>
              <a:t> </a:t>
            </a:r>
            <a:r>
              <a:rPr sz="2000" dirty="0">
                <a:solidFill>
                  <a:srgbClr val="061114"/>
                </a:solidFill>
                <a:latin typeface="Calibri"/>
                <a:cs typeface="Calibri"/>
              </a:rPr>
              <a:t>ESSI</a:t>
            </a:r>
            <a:endParaRPr sz="2000" dirty="0">
              <a:latin typeface="Calibri"/>
              <a:cs typeface="Calibri"/>
            </a:endParaRPr>
          </a:p>
          <a:p>
            <a:pPr>
              <a:lnSpc>
                <a:spcPct val="100000"/>
              </a:lnSpc>
              <a:spcBef>
                <a:spcPts val="15"/>
              </a:spcBef>
              <a:buClr>
                <a:srgbClr val="061114"/>
              </a:buClr>
              <a:buFont typeface="Arial"/>
              <a:buChar char="•"/>
            </a:pPr>
            <a:endParaRPr sz="2100" dirty="0">
              <a:latin typeface="Times New Roman"/>
              <a:cs typeface="Times New Roman"/>
            </a:endParaRPr>
          </a:p>
          <a:p>
            <a:pPr marL="355600" indent="-342900">
              <a:lnSpc>
                <a:spcPct val="100000"/>
              </a:lnSpc>
              <a:buFont typeface="Arial"/>
              <a:buChar char="•"/>
              <a:tabLst>
                <a:tab pos="354965" algn="l"/>
                <a:tab pos="355600" algn="l"/>
              </a:tabLst>
            </a:pPr>
            <a:r>
              <a:rPr sz="2000" spc="-5" dirty="0">
                <a:solidFill>
                  <a:srgbClr val="061114"/>
                </a:solidFill>
                <a:latin typeface="Calibri"/>
                <a:cs typeface="Calibri"/>
              </a:rPr>
              <a:t>Universal Serial </a:t>
            </a:r>
            <a:r>
              <a:rPr sz="2000" dirty="0">
                <a:solidFill>
                  <a:srgbClr val="061114"/>
                </a:solidFill>
                <a:latin typeface="Calibri"/>
                <a:cs typeface="Calibri"/>
              </a:rPr>
              <a:t>Bus</a:t>
            </a:r>
            <a:r>
              <a:rPr sz="2000" spc="-5" dirty="0">
                <a:solidFill>
                  <a:srgbClr val="061114"/>
                </a:solidFill>
                <a:latin typeface="Calibri"/>
                <a:cs typeface="Calibri"/>
              </a:rPr>
              <a:t> </a:t>
            </a:r>
            <a:r>
              <a:rPr sz="2000" dirty="0">
                <a:solidFill>
                  <a:srgbClr val="061114"/>
                </a:solidFill>
                <a:latin typeface="Calibri"/>
                <a:cs typeface="Calibri"/>
              </a:rPr>
              <a:t>(USB)</a:t>
            </a:r>
            <a:endParaRPr sz="2000" dirty="0">
              <a:latin typeface="Calibri"/>
              <a:cs typeface="Calibri"/>
            </a:endParaRPr>
          </a:p>
        </p:txBody>
      </p:sp>
    </p:spTree>
    <p:extLst>
      <p:ext uri="{BB962C8B-B14F-4D97-AF65-F5344CB8AC3E}">
        <p14:creationId xmlns:p14="http://schemas.microsoft.com/office/powerpoint/2010/main" val="1901123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8877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3" name="object 3"/>
          <p:cNvSpPr txBox="1"/>
          <p:nvPr/>
        </p:nvSpPr>
        <p:spPr>
          <a:xfrm>
            <a:off x="767080" y="1569720"/>
            <a:ext cx="5184775" cy="701040"/>
          </a:xfrm>
          <a:prstGeom prst="rect">
            <a:avLst/>
          </a:prstGeom>
        </p:spPr>
        <p:txBody>
          <a:bodyPr vert="horz" wrap="square" lIns="0" tIns="45719" rIns="0" bIns="0" rtlCol="0">
            <a:spAutoFit/>
          </a:bodyPr>
          <a:lstStyle/>
          <a:p>
            <a:pPr marL="124460">
              <a:lnSpc>
                <a:spcPct val="100000"/>
              </a:lnSpc>
              <a:spcBef>
                <a:spcPts val="359"/>
              </a:spcBef>
            </a:pPr>
            <a:r>
              <a:rPr sz="2000" spc="-5" dirty="0">
                <a:solidFill>
                  <a:srgbClr val="061114"/>
                </a:solidFill>
                <a:latin typeface="Calibri"/>
                <a:cs typeface="Calibri"/>
              </a:rPr>
              <a:t>Networks:</a:t>
            </a:r>
            <a:endParaRPr sz="2000" dirty="0">
              <a:latin typeface="Calibri"/>
              <a:cs typeface="Calibri"/>
            </a:endParaRPr>
          </a:p>
          <a:p>
            <a:pPr marL="12700">
              <a:lnSpc>
                <a:spcPct val="100000"/>
              </a:lnSpc>
              <a:spcBef>
                <a:spcPts val="259"/>
              </a:spcBef>
            </a:pPr>
            <a:r>
              <a:rPr sz="2000" spc="-5" dirty="0">
                <a:solidFill>
                  <a:srgbClr val="061114"/>
                </a:solidFill>
                <a:latin typeface="Calibri"/>
                <a:cs typeface="Calibri"/>
              </a:rPr>
              <a:t>Ethernet, Controller Area Network, LonWorks,</a:t>
            </a:r>
            <a:r>
              <a:rPr sz="2000" spc="45" dirty="0">
                <a:solidFill>
                  <a:srgbClr val="061114"/>
                </a:solidFill>
                <a:latin typeface="Calibri"/>
                <a:cs typeface="Calibri"/>
              </a:rPr>
              <a:t> </a:t>
            </a:r>
            <a:r>
              <a:rPr sz="2000" spc="-10" dirty="0">
                <a:solidFill>
                  <a:srgbClr val="061114"/>
                </a:solidFill>
                <a:latin typeface="Calibri"/>
                <a:cs typeface="Calibri"/>
              </a:rPr>
              <a:t>etc</a:t>
            </a:r>
            <a:endParaRPr sz="2000" dirty="0">
              <a:latin typeface="Calibri"/>
              <a:cs typeface="Calibri"/>
            </a:endParaRPr>
          </a:p>
        </p:txBody>
      </p:sp>
      <p:sp>
        <p:nvSpPr>
          <p:cNvPr id="4" name="object 4"/>
          <p:cNvSpPr txBox="1"/>
          <p:nvPr/>
        </p:nvSpPr>
        <p:spPr>
          <a:xfrm>
            <a:off x="535940" y="260985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5"/>
          <p:cNvSpPr txBox="1"/>
          <p:nvPr/>
        </p:nvSpPr>
        <p:spPr>
          <a:xfrm>
            <a:off x="825500" y="2592070"/>
            <a:ext cx="5377815" cy="701040"/>
          </a:xfrm>
          <a:prstGeom prst="rect">
            <a:avLst/>
          </a:prstGeom>
        </p:spPr>
        <p:txBody>
          <a:bodyPr vert="horz" wrap="square" lIns="0" tIns="45719" rIns="0" bIns="0" rtlCol="0">
            <a:spAutoFit/>
          </a:bodyPr>
          <a:lstStyle/>
          <a:p>
            <a:pPr marL="66040">
              <a:lnSpc>
                <a:spcPct val="100000"/>
              </a:lnSpc>
              <a:spcBef>
                <a:spcPts val="359"/>
              </a:spcBef>
            </a:pPr>
            <a:r>
              <a:rPr sz="2000" spc="-5" dirty="0">
                <a:solidFill>
                  <a:srgbClr val="061114"/>
                </a:solidFill>
                <a:latin typeface="Calibri"/>
                <a:cs typeface="Calibri"/>
              </a:rPr>
              <a:t>Timers:</a:t>
            </a:r>
            <a:endParaRPr sz="2000" dirty="0">
              <a:latin typeface="Calibri"/>
              <a:cs typeface="Calibri"/>
            </a:endParaRPr>
          </a:p>
          <a:p>
            <a:pPr marL="12700">
              <a:lnSpc>
                <a:spcPct val="100000"/>
              </a:lnSpc>
              <a:spcBef>
                <a:spcPts val="259"/>
              </a:spcBef>
            </a:pPr>
            <a:r>
              <a:rPr sz="2000" spc="-5" dirty="0">
                <a:solidFill>
                  <a:srgbClr val="061114"/>
                </a:solidFill>
                <a:latin typeface="Calibri"/>
                <a:cs typeface="Calibri"/>
              </a:rPr>
              <a:t>PLL(s), Capture/Compare </a:t>
            </a:r>
            <a:r>
              <a:rPr sz="2000" dirty="0">
                <a:solidFill>
                  <a:srgbClr val="061114"/>
                </a:solidFill>
                <a:latin typeface="Calibri"/>
                <a:cs typeface="Calibri"/>
              </a:rPr>
              <a:t>and </a:t>
            </a:r>
            <a:r>
              <a:rPr sz="2000" spc="-5" dirty="0">
                <a:solidFill>
                  <a:srgbClr val="061114"/>
                </a:solidFill>
                <a:latin typeface="Calibri"/>
                <a:cs typeface="Calibri"/>
              </a:rPr>
              <a:t>Time Processing</a:t>
            </a:r>
            <a:r>
              <a:rPr sz="2000" spc="45" dirty="0">
                <a:solidFill>
                  <a:srgbClr val="061114"/>
                </a:solidFill>
                <a:latin typeface="Calibri"/>
                <a:cs typeface="Calibri"/>
              </a:rPr>
              <a:t> </a:t>
            </a:r>
            <a:r>
              <a:rPr sz="2000" spc="-5" dirty="0">
                <a:solidFill>
                  <a:srgbClr val="061114"/>
                </a:solidFill>
                <a:latin typeface="Calibri"/>
                <a:cs typeface="Calibri"/>
              </a:rPr>
              <a:t>Units</a:t>
            </a:r>
            <a:endParaRPr sz="2000" dirty="0">
              <a:latin typeface="Calibri"/>
              <a:cs typeface="Calibri"/>
            </a:endParaRPr>
          </a:p>
        </p:txBody>
      </p:sp>
      <p:sp>
        <p:nvSpPr>
          <p:cNvPr id="6" name="object 6"/>
          <p:cNvSpPr txBox="1"/>
          <p:nvPr/>
        </p:nvSpPr>
        <p:spPr>
          <a:xfrm>
            <a:off x="535940" y="363220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7" name="object 7"/>
          <p:cNvSpPr txBox="1"/>
          <p:nvPr/>
        </p:nvSpPr>
        <p:spPr>
          <a:xfrm>
            <a:off x="825500" y="3615690"/>
            <a:ext cx="3928745" cy="698500"/>
          </a:xfrm>
          <a:prstGeom prst="rect">
            <a:avLst/>
          </a:prstGeom>
        </p:spPr>
        <p:txBody>
          <a:bodyPr vert="horz" wrap="square" lIns="0" tIns="44450" rIns="0" bIns="0" rtlCol="0">
            <a:spAutoFit/>
          </a:bodyPr>
          <a:lstStyle/>
          <a:p>
            <a:pPr marL="66040">
              <a:lnSpc>
                <a:spcPct val="100000"/>
              </a:lnSpc>
              <a:spcBef>
                <a:spcPts val="350"/>
              </a:spcBef>
            </a:pPr>
            <a:r>
              <a:rPr sz="2000" spc="-5" dirty="0">
                <a:solidFill>
                  <a:srgbClr val="061114"/>
                </a:solidFill>
                <a:latin typeface="Calibri"/>
                <a:cs typeface="Calibri"/>
              </a:rPr>
              <a:t>Discrete</a:t>
            </a:r>
            <a:r>
              <a:rPr sz="2000" spc="-10" dirty="0">
                <a:solidFill>
                  <a:srgbClr val="061114"/>
                </a:solidFill>
                <a:latin typeface="Calibri"/>
                <a:cs typeface="Calibri"/>
              </a:rPr>
              <a:t> </a:t>
            </a:r>
            <a:r>
              <a:rPr sz="2000" dirty="0">
                <a:solidFill>
                  <a:srgbClr val="061114"/>
                </a:solidFill>
                <a:latin typeface="Calibri"/>
                <a:cs typeface="Calibri"/>
              </a:rPr>
              <a:t>IO:</a:t>
            </a:r>
            <a:endParaRPr sz="2000">
              <a:latin typeface="Calibri"/>
              <a:cs typeface="Calibri"/>
            </a:endParaRPr>
          </a:p>
          <a:p>
            <a:pPr marL="12700">
              <a:lnSpc>
                <a:spcPct val="100000"/>
              </a:lnSpc>
              <a:spcBef>
                <a:spcPts val="250"/>
              </a:spcBef>
            </a:pPr>
            <a:r>
              <a:rPr sz="2000" spc="-5" dirty="0">
                <a:solidFill>
                  <a:srgbClr val="061114"/>
                </a:solidFill>
                <a:latin typeface="Calibri"/>
                <a:cs typeface="Calibri"/>
              </a:rPr>
              <a:t>General Purpose </a:t>
            </a:r>
            <a:r>
              <a:rPr sz="2000" dirty="0">
                <a:solidFill>
                  <a:srgbClr val="061114"/>
                </a:solidFill>
                <a:latin typeface="Calibri"/>
                <a:cs typeface="Calibri"/>
              </a:rPr>
              <a:t>Input/Output</a:t>
            </a:r>
            <a:r>
              <a:rPr sz="2000" spc="-30" dirty="0">
                <a:solidFill>
                  <a:srgbClr val="061114"/>
                </a:solidFill>
                <a:latin typeface="Calibri"/>
                <a:cs typeface="Calibri"/>
              </a:rPr>
              <a:t> </a:t>
            </a:r>
            <a:r>
              <a:rPr sz="2000" spc="-5" dirty="0">
                <a:solidFill>
                  <a:srgbClr val="061114"/>
                </a:solidFill>
                <a:latin typeface="Calibri"/>
                <a:cs typeface="Calibri"/>
              </a:rPr>
              <a:t>(GPIO)</a:t>
            </a:r>
            <a:endParaRPr sz="2000">
              <a:latin typeface="Calibri"/>
              <a:cs typeface="Calibri"/>
            </a:endParaRPr>
          </a:p>
        </p:txBody>
      </p:sp>
      <p:sp>
        <p:nvSpPr>
          <p:cNvPr id="8" name="object 8"/>
          <p:cNvSpPr txBox="1"/>
          <p:nvPr/>
        </p:nvSpPr>
        <p:spPr>
          <a:xfrm>
            <a:off x="535940" y="464565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9" name="object 9"/>
          <p:cNvSpPr txBox="1"/>
          <p:nvPr/>
        </p:nvSpPr>
        <p:spPr>
          <a:xfrm>
            <a:off x="878839" y="4659629"/>
            <a:ext cx="472884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Calibri"/>
                <a:cs typeface="Calibri"/>
              </a:rPr>
              <a:t>Analog </a:t>
            </a:r>
            <a:r>
              <a:rPr sz="2000" spc="-5" dirty="0">
                <a:solidFill>
                  <a:srgbClr val="061114"/>
                </a:solidFill>
                <a:latin typeface="Calibri"/>
                <a:cs typeface="Calibri"/>
              </a:rPr>
              <a:t>to Digital/Digital </a:t>
            </a:r>
            <a:r>
              <a:rPr sz="2000" dirty="0">
                <a:solidFill>
                  <a:srgbClr val="061114"/>
                </a:solidFill>
                <a:latin typeface="Calibri"/>
                <a:cs typeface="Calibri"/>
              </a:rPr>
              <a:t>to </a:t>
            </a:r>
            <a:r>
              <a:rPr sz="2000" spc="-5" dirty="0">
                <a:solidFill>
                  <a:srgbClr val="061114"/>
                </a:solidFill>
                <a:latin typeface="Calibri"/>
                <a:cs typeface="Calibri"/>
              </a:rPr>
              <a:t>Analog</a:t>
            </a:r>
            <a:r>
              <a:rPr sz="2000" spc="5" dirty="0">
                <a:solidFill>
                  <a:srgbClr val="061114"/>
                </a:solidFill>
                <a:latin typeface="Calibri"/>
                <a:cs typeface="Calibri"/>
              </a:rPr>
              <a:t> </a:t>
            </a:r>
            <a:r>
              <a:rPr sz="2000" dirty="0">
                <a:solidFill>
                  <a:srgbClr val="061114"/>
                </a:solidFill>
                <a:latin typeface="Calibri"/>
                <a:cs typeface="Calibri"/>
              </a:rPr>
              <a:t>(ADC/DAC)</a:t>
            </a:r>
            <a:endParaRPr sz="2000">
              <a:latin typeface="Calibri"/>
              <a:cs typeface="Calibri"/>
            </a:endParaRPr>
          </a:p>
        </p:txBody>
      </p:sp>
    </p:spTree>
    <p:extLst>
      <p:ext uri="{BB962C8B-B14F-4D97-AF65-F5344CB8AC3E}">
        <p14:creationId xmlns:p14="http://schemas.microsoft.com/office/powerpoint/2010/main" val="52752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idx="1"/>
          </p:nvPr>
        </p:nvSpPr>
        <p:spPr>
          <a:xfrm>
            <a:off x="838200" y="1825625"/>
            <a:ext cx="10515600" cy="2228174"/>
          </a:xfrm>
          <a:prstGeom prst="rect">
            <a:avLst/>
          </a:prstGeom>
        </p:spPr>
        <p:txBody>
          <a:bodyPr vert="horz" wrap="square" lIns="0" tIns="12065" rIns="0" bIns="0" rtlCol="0">
            <a:spAutoFit/>
          </a:bodyPr>
          <a:lstStyle/>
          <a:p>
            <a:pPr marL="0" marR="5080" indent="0" algn="just">
              <a:lnSpc>
                <a:spcPct val="100099"/>
              </a:lnSpc>
              <a:spcBef>
                <a:spcPts val="95"/>
              </a:spcBef>
              <a:buNone/>
            </a:pPr>
            <a:r>
              <a:rPr sz="3600" b="1" dirty="0">
                <a:solidFill>
                  <a:srgbClr val="061114"/>
                </a:solidFill>
                <a:latin typeface="Calibri"/>
                <a:cs typeface="Calibri"/>
              </a:rPr>
              <a:t>An embedded system </a:t>
            </a:r>
            <a:r>
              <a:rPr sz="3600" b="1" spc="-5" dirty="0">
                <a:solidFill>
                  <a:srgbClr val="061114"/>
                </a:solidFill>
                <a:latin typeface="Calibri"/>
                <a:cs typeface="Calibri"/>
              </a:rPr>
              <a:t>is </a:t>
            </a:r>
            <a:r>
              <a:rPr sz="3600" b="1" dirty="0">
                <a:solidFill>
                  <a:srgbClr val="061114"/>
                </a:solidFill>
                <a:latin typeface="Calibri"/>
                <a:cs typeface="Calibri"/>
              </a:rPr>
              <a:t>a </a:t>
            </a:r>
            <a:r>
              <a:rPr sz="3600" b="1" spc="-5" dirty="0">
                <a:solidFill>
                  <a:srgbClr val="061114"/>
                </a:solidFill>
                <a:latin typeface="Calibri"/>
                <a:cs typeface="Calibri"/>
              </a:rPr>
              <a:t>special-purpose computer system  designed to perform certain dedicated functions. It is usually  </a:t>
            </a:r>
            <a:r>
              <a:rPr sz="3600" b="1" i="1" spc="-5" dirty="0">
                <a:solidFill>
                  <a:srgbClr val="061114"/>
                </a:solidFill>
                <a:latin typeface="Calibri"/>
                <a:cs typeface="Calibri"/>
              </a:rPr>
              <a:t>embedded </a:t>
            </a:r>
            <a:r>
              <a:rPr sz="3600" b="1" dirty="0">
                <a:solidFill>
                  <a:srgbClr val="061114"/>
                </a:solidFill>
                <a:latin typeface="Calibri"/>
                <a:cs typeface="Calibri"/>
              </a:rPr>
              <a:t>as </a:t>
            </a:r>
            <a:r>
              <a:rPr sz="3600" b="1" spc="-5" dirty="0">
                <a:solidFill>
                  <a:srgbClr val="061114"/>
                </a:solidFill>
                <a:latin typeface="Calibri"/>
                <a:cs typeface="Calibri"/>
              </a:rPr>
              <a:t>part </a:t>
            </a:r>
            <a:r>
              <a:rPr sz="3600" b="1" dirty="0">
                <a:solidFill>
                  <a:srgbClr val="061114"/>
                </a:solidFill>
                <a:latin typeface="Calibri"/>
                <a:cs typeface="Calibri"/>
              </a:rPr>
              <a:t>of a </a:t>
            </a:r>
            <a:r>
              <a:rPr sz="3600" b="1" spc="-5" dirty="0">
                <a:solidFill>
                  <a:srgbClr val="061114"/>
                </a:solidFill>
                <a:latin typeface="Calibri"/>
                <a:cs typeface="Calibri"/>
              </a:rPr>
              <a:t>complete device including hardware  </a:t>
            </a:r>
            <a:r>
              <a:rPr sz="3600" b="1" dirty="0">
                <a:solidFill>
                  <a:srgbClr val="061114"/>
                </a:solidFill>
                <a:latin typeface="Calibri"/>
                <a:cs typeface="Calibri"/>
              </a:rPr>
              <a:t>and </a:t>
            </a:r>
            <a:r>
              <a:rPr sz="3600" b="1" spc="-5" dirty="0">
                <a:solidFill>
                  <a:srgbClr val="061114"/>
                </a:solidFill>
                <a:latin typeface="Calibri"/>
                <a:cs typeface="Calibri"/>
              </a:rPr>
              <a:t>mechanical</a:t>
            </a:r>
            <a:r>
              <a:rPr sz="3600" b="1" dirty="0">
                <a:solidFill>
                  <a:srgbClr val="061114"/>
                </a:solidFill>
                <a:latin typeface="Calibri"/>
                <a:cs typeface="Calibri"/>
              </a:rPr>
              <a:t> </a:t>
            </a:r>
            <a:r>
              <a:rPr sz="3600" b="1" spc="-5" dirty="0">
                <a:solidFill>
                  <a:srgbClr val="061114"/>
                </a:solidFill>
                <a:latin typeface="Calibri"/>
                <a:cs typeface="Calibri"/>
              </a:rPr>
              <a:t>parts.</a:t>
            </a:r>
            <a:endParaRPr sz="3600" b="1" dirty="0">
              <a:latin typeface="Calibri"/>
              <a:cs typeface="Calibri"/>
            </a:endParaRPr>
          </a:p>
        </p:txBody>
      </p:sp>
    </p:spTree>
    <p:extLst>
      <p:ext uri="{BB962C8B-B14F-4D97-AF65-F5344CB8AC3E}">
        <p14:creationId xmlns:p14="http://schemas.microsoft.com/office/powerpoint/2010/main" val="424769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5" y="444135"/>
            <a:ext cx="9148355" cy="581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8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9970" y="685799"/>
            <a:ext cx="5480988" cy="5016758"/>
          </a:xfrm>
          <a:prstGeom prst="rect">
            <a:avLst/>
          </a:prstGeom>
          <a:noFill/>
        </p:spPr>
        <p:txBody>
          <a:bodyPr wrap="none" rtlCol="0">
            <a:spAutoFit/>
          </a:bodyPr>
          <a:lstStyle/>
          <a:p>
            <a:pPr algn="ctr"/>
            <a:r>
              <a:rPr lang="en-US" sz="3200" dirty="0">
                <a:solidFill>
                  <a:srgbClr val="000000"/>
                </a:solidFill>
                <a:latin typeface="Times New Roman" panose="02020603050405020304" pitchFamily="18" charset="0"/>
                <a:cs typeface="Times New Roman" panose="02020603050405020304" pitchFamily="18" charset="0"/>
              </a:rPr>
              <a:t>ES LIFE CYCLE:</a:t>
            </a:r>
          </a:p>
          <a:p>
            <a:pPr algn="ctr"/>
            <a:endParaRPr lang="en-US" sz="3200" dirty="0">
              <a:solidFill>
                <a:srgbClr val="000000"/>
              </a:solidFill>
              <a:latin typeface="Times New Roman" panose="02020603050405020304" pitchFamily="18" charset="0"/>
              <a:cs typeface="Times New Roman" panose="02020603050405020304" pitchFamily="18" charset="0"/>
            </a:endParaRP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Need/opportunity</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Concept development</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Manufacturing process design</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Production</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Deployment</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Support/maintenance</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Upgrades</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Retirement/Disposals</a:t>
            </a:r>
          </a:p>
        </p:txBody>
      </p:sp>
    </p:spTree>
    <p:extLst>
      <p:ext uri="{BB962C8B-B14F-4D97-AF65-F5344CB8AC3E}">
        <p14:creationId xmlns:p14="http://schemas.microsoft.com/office/powerpoint/2010/main" val="255446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921" y="849086"/>
            <a:ext cx="6897708" cy="513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78898" y="381000"/>
            <a:ext cx="2416047" cy="369332"/>
          </a:xfrm>
          <a:prstGeom prst="rect">
            <a:avLst/>
          </a:prstGeom>
        </p:spPr>
        <p:txBody>
          <a:bodyPr wrap="none">
            <a:spAutoFit/>
          </a:bodyPr>
          <a:lstStyle/>
          <a:p>
            <a:pPr algn="ctr"/>
            <a:r>
              <a:rPr lang="en-US" dirty="0">
                <a:solidFill>
                  <a:srgbClr val="FFFFFF"/>
                </a:solidFill>
                <a:latin typeface="Times New Roman" panose="02020603050405020304" pitchFamily="18" charset="0"/>
                <a:cs typeface="Times New Roman" panose="02020603050405020304" pitchFamily="18" charset="0"/>
              </a:rPr>
              <a:t>ES DESIGN PROCESS</a:t>
            </a:r>
          </a:p>
        </p:txBody>
      </p:sp>
    </p:spTree>
    <p:extLst>
      <p:ext uri="{BB962C8B-B14F-4D97-AF65-F5344CB8AC3E}">
        <p14:creationId xmlns:p14="http://schemas.microsoft.com/office/powerpoint/2010/main" val="229898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Metrics</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a:solidFill>
                  <a:srgbClr val="FFFFFF"/>
                </a:solidFill>
              </a:rPr>
              <a:pPr>
                <a:defRPr/>
              </a:pPr>
              <a:t>33</a:t>
            </a:fld>
            <a:endParaRPr lang="en-US" altLang="en-US" dirty="0">
              <a:solidFill>
                <a:srgbClr val="FFFFFF"/>
              </a:solidFill>
            </a:endParaRPr>
          </a:p>
        </p:txBody>
      </p:sp>
      <p:sp>
        <p:nvSpPr>
          <p:cNvPr id="5" name="Rectangle 4"/>
          <p:cNvSpPr/>
          <p:nvPr/>
        </p:nvSpPr>
        <p:spPr>
          <a:xfrm>
            <a:off x="2209800" y="1143000"/>
            <a:ext cx="4572000" cy="4154984"/>
          </a:xfrm>
          <a:prstGeom prst="rect">
            <a:avLst/>
          </a:prstGeom>
        </p:spPr>
        <p:txBody>
          <a:bodyPr>
            <a:spAutoFit/>
          </a:bodyPr>
          <a:lstStyle/>
          <a:p>
            <a:pPr marL="285750" indent="-285750">
              <a:buFont typeface="Arial" panose="020B0604020202020204" pitchFamily="34" charset="0"/>
              <a:buChar char="•"/>
            </a:pPr>
            <a:r>
              <a:rPr lang="en-US" sz="2400" dirty="0">
                <a:solidFill>
                  <a:srgbClr val="000000"/>
                </a:solidFill>
                <a:latin typeface="Arial"/>
                <a:cs typeface="Arial"/>
              </a:rPr>
              <a:t>Power Dissipation</a:t>
            </a:r>
          </a:p>
          <a:p>
            <a:pPr marL="285750" indent="-285750">
              <a:buFont typeface="Arial" panose="020B0604020202020204" pitchFamily="34" charset="0"/>
              <a:buChar char="•"/>
            </a:pPr>
            <a:r>
              <a:rPr lang="en-US" sz="2400" dirty="0">
                <a:solidFill>
                  <a:srgbClr val="000000"/>
                </a:solidFill>
                <a:latin typeface="Arial"/>
                <a:cs typeface="Arial"/>
              </a:rPr>
              <a:t>Performance</a:t>
            </a:r>
          </a:p>
          <a:p>
            <a:pPr marL="285750" indent="-285750">
              <a:buFont typeface="Arial" panose="020B0604020202020204" pitchFamily="34" charset="0"/>
              <a:buChar char="•"/>
            </a:pPr>
            <a:r>
              <a:rPr lang="en-US" sz="2400" dirty="0">
                <a:solidFill>
                  <a:srgbClr val="000000"/>
                </a:solidFill>
                <a:latin typeface="Arial"/>
                <a:cs typeface="Arial"/>
              </a:rPr>
              <a:t>Process Deadlines</a:t>
            </a:r>
          </a:p>
          <a:p>
            <a:pPr marL="285750" indent="-285750">
              <a:buFont typeface="Arial" panose="020B0604020202020204" pitchFamily="34" charset="0"/>
              <a:buChar char="•"/>
            </a:pPr>
            <a:r>
              <a:rPr lang="en-US" sz="2400" dirty="0">
                <a:solidFill>
                  <a:srgbClr val="000000"/>
                </a:solidFill>
                <a:latin typeface="Arial"/>
                <a:cs typeface="Arial"/>
              </a:rPr>
              <a:t>User Interfaces</a:t>
            </a:r>
          </a:p>
          <a:p>
            <a:pPr marL="285750" indent="-285750">
              <a:buFont typeface="Arial" panose="020B0604020202020204" pitchFamily="34" charset="0"/>
              <a:buChar char="•"/>
            </a:pPr>
            <a:r>
              <a:rPr lang="en-US" sz="2400" dirty="0">
                <a:solidFill>
                  <a:srgbClr val="000000"/>
                </a:solidFill>
                <a:latin typeface="Arial"/>
                <a:cs typeface="Arial"/>
              </a:rPr>
              <a:t>Size</a:t>
            </a:r>
          </a:p>
          <a:p>
            <a:pPr marL="285750" indent="-285750">
              <a:buFont typeface="Arial" panose="020B0604020202020204" pitchFamily="34" charset="0"/>
              <a:buChar char="•"/>
            </a:pPr>
            <a:r>
              <a:rPr lang="en-US" sz="2400" dirty="0">
                <a:solidFill>
                  <a:srgbClr val="000000"/>
                </a:solidFill>
                <a:latin typeface="Arial"/>
                <a:cs typeface="Arial"/>
              </a:rPr>
              <a:t>Engineering cost</a:t>
            </a:r>
          </a:p>
          <a:p>
            <a:pPr marL="285750" indent="-285750">
              <a:buFont typeface="Arial" panose="020B0604020202020204" pitchFamily="34" charset="0"/>
              <a:buChar char="•"/>
            </a:pPr>
            <a:r>
              <a:rPr lang="en-US" sz="2400" dirty="0">
                <a:solidFill>
                  <a:srgbClr val="000000"/>
                </a:solidFill>
                <a:latin typeface="Arial"/>
                <a:cs typeface="Arial"/>
              </a:rPr>
              <a:t>Manufacturing cost</a:t>
            </a:r>
          </a:p>
          <a:p>
            <a:pPr marL="285750" indent="-285750">
              <a:buFont typeface="Arial" panose="020B0604020202020204" pitchFamily="34" charset="0"/>
              <a:buChar char="•"/>
            </a:pPr>
            <a:r>
              <a:rPr lang="en-US" sz="2400" dirty="0">
                <a:solidFill>
                  <a:srgbClr val="000000"/>
                </a:solidFill>
                <a:latin typeface="Arial"/>
                <a:cs typeface="Arial"/>
              </a:rPr>
              <a:t>Flexibility </a:t>
            </a:r>
          </a:p>
          <a:p>
            <a:pPr marL="285750" indent="-285750">
              <a:buFont typeface="Arial" panose="020B0604020202020204" pitchFamily="34" charset="0"/>
              <a:buChar char="•"/>
            </a:pPr>
            <a:r>
              <a:rPr lang="en-US" sz="2400" dirty="0">
                <a:solidFill>
                  <a:srgbClr val="000000"/>
                </a:solidFill>
                <a:latin typeface="Arial"/>
                <a:cs typeface="Arial"/>
              </a:rPr>
              <a:t>Prototype development Time </a:t>
            </a:r>
          </a:p>
          <a:p>
            <a:pPr marL="285750" indent="-285750">
              <a:buFont typeface="Arial" panose="020B0604020202020204" pitchFamily="34" charset="0"/>
              <a:buChar char="•"/>
            </a:pPr>
            <a:r>
              <a:rPr lang="en-US" sz="2400" dirty="0">
                <a:solidFill>
                  <a:srgbClr val="000000"/>
                </a:solidFill>
                <a:latin typeface="Arial"/>
                <a:cs typeface="Arial"/>
              </a:rPr>
              <a:t>Time-to- market System </a:t>
            </a:r>
          </a:p>
          <a:p>
            <a:pPr marL="285750" indent="-285750">
              <a:buFont typeface="Arial" panose="020B0604020202020204" pitchFamily="34" charset="0"/>
              <a:buChar char="•"/>
            </a:pPr>
            <a:r>
              <a:rPr lang="en-US" sz="2400" dirty="0">
                <a:solidFill>
                  <a:srgbClr val="000000"/>
                </a:solidFill>
                <a:latin typeface="Arial"/>
                <a:cs typeface="Arial"/>
              </a:rPr>
              <a:t>User safety Maintenance </a:t>
            </a:r>
          </a:p>
        </p:txBody>
      </p:sp>
    </p:spTree>
    <p:extLst>
      <p:ext uri="{BB962C8B-B14F-4D97-AF65-F5344CB8AC3E}">
        <p14:creationId xmlns:p14="http://schemas.microsoft.com/office/powerpoint/2010/main" val="43926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t>
            </a:r>
            <a:r>
              <a:rPr lang="en-US" dirty="0" smtClean="0"/>
              <a:t>Cycle</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a:solidFill>
                  <a:srgbClr val="FFFFFF"/>
                </a:solidFill>
              </a:rPr>
              <a:pPr>
                <a:defRPr/>
              </a:pPr>
              <a:t>34</a:t>
            </a:fld>
            <a:endParaRPr lang="en-US" altLang="en-US" dirty="0">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28" y="936172"/>
            <a:ext cx="836022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85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14F2433-7A6B-4147-AC53-C57AF742C00C}" type="slidenum">
              <a:rPr lang="en-US" altLang="en-US">
                <a:solidFill>
                  <a:prstClr val="black">
                    <a:tint val="75000"/>
                  </a:prstClr>
                </a:solidFill>
                <a:latin typeface="Calibri"/>
              </a:rPr>
              <a:pPr>
                <a:defRPr/>
              </a:pPr>
              <a:t>35</a:t>
            </a:fld>
            <a:endParaRPr lang="en-US" altLang="en-US">
              <a:solidFill>
                <a:prstClr val="black">
                  <a:tint val="75000"/>
                </a:prstClr>
              </a:solidFill>
              <a:latin typeface="Calibri"/>
            </a:endParaRPr>
          </a:p>
        </p:txBody>
      </p:sp>
      <p:sp>
        <p:nvSpPr>
          <p:cNvPr id="12290" name="Rectangle 2"/>
          <p:cNvSpPr>
            <a:spLocks noGrp="1" noChangeArrowheads="1"/>
          </p:cNvSpPr>
          <p:nvPr>
            <p:ph type="title"/>
          </p:nvPr>
        </p:nvSpPr>
        <p:spPr/>
        <p:txBody>
          <a:bodyPr/>
          <a:lstStyle/>
          <a:p>
            <a:r>
              <a:rPr lang="en-US" altLang="en-US"/>
              <a:t>Hardware/Software Codesign </a:t>
            </a:r>
          </a:p>
        </p:txBody>
      </p:sp>
      <p:sp>
        <p:nvSpPr>
          <p:cNvPr id="12291" name="Rectangle 3"/>
          <p:cNvSpPr>
            <a:spLocks noGrp="1" noChangeArrowheads="1"/>
          </p:cNvSpPr>
          <p:nvPr>
            <p:ph type="body" idx="1"/>
          </p:nvPr>
        </p:nvSpPr>
        <p:spPr/>
        <p:txBody>
          <a:bodyPr/>
          <a:lstStyle/>
          <a:p>
            <a:pPr>
              <a:buFontTx/>
              <a:buNone/>
            </a:pPr>
            <a:r>
              <a:rPr lang="en-US" altLang="en-US" dirty="0"/>
              <a:t>A definition:</a:t>
            </a:r>
          </a:p>
        </p:txBody>
      </p:sp>
      <p:sp>
        <p:nvSpPr>
          <p:cNvPr id="12292" name="Rectangle 4"/>
          <p:cNvSpPr>
            <a:spLocks noChangeArrowheads="1"/>
          </p:cNvSpPr>
          <p:nvPr/>
        </p:nvSpPr>
        <p:spPr bwMode="auto">
          <a:xfrm>
            <a:off x="1894113" y="2272937"/>
            <a:ext cx="8647613" cy="291301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3200" dirty="0">
                <a:solidFill>
                  <a:prstClr val="black"/>
                </a:solidFill>
                <a:latin typeface="Calibri"/>
              </a:rPr>
              <a:t>Meeting System level objectives by exploiting </a:t>
            </a:r>
          </a:p>
          <a:p>
            <a:pPr algn="ctr">
              <a:defRPr/>
            </a:pPr>
            <a:r>
              <a:rPr lang="en-US" altLang="en-US" sz="3200" dirty="0">
                <a:solidFill>
                  <a:prstClr val="black"/>
                </a:solidFill>
                <a:latin typeface="Calibri"/>
              </a:rPr>
              <a:t>the synergism of hardware and software</a:t>
            </a:r>
          </a:p>
          <a:p>
            <a:pPr algn="ctr">
              <a:defRPr/>
            </a:pPr>
            <a:r>
              <a:rPr lang="en-US" altLang="en-US" sz="3200" dirty="0">
                <a:solidFill>
                  <a:prstClr val="black"/>
                </a:solidFill>
                <a:latin typeface="Calibri"/>
              </a:rPr>
              <a:t>through their concurrent design</a:t>
            </a:r>
          </a:p>
        </p:txBody>
      </p:sp>
    </p:spTree>
    <p:extLst>
      <p:ext uri="{BB962C8B-B14F-4D97-AF65-F5344CB8AC3E}">
        <p14:creationId xmlns:p14="http://schemas.microsoft.com/office/powerpoint/2010/main" val="162842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9EE5342-37E3-4E51-855C-0AF7D0BDA63F}" type="slidenum">
              <a:rPr lang="en-US" altLang="en-US">
                <a:solidFill>
                  <a:prstClr val="black">
                    <a:tint val="75000"/>
                  </a:prstClr>
                </a:solidFill>
                <a:latin typeface="Calibri"/>
              </a:rPr>
              <a:pPr>
                <a:defRPr/>
              </a:pPr>
              <a:t>36</a:t>
            </a:fld>
            <a:endParaRPr lang="en-US" altLang="en-US">
              <a:solidFill>
                <a:prstClr val="black">
                  <a:tint val="75000"/>
                </a:prstClr>
              </a:solidFill>
              <a:latin typeface="Calibri"/>
            </a:endParaRPr>
          </a:p>
        </p:txBody>
      </p:sp>
      <p:sp>
        <p:nvSpPr>
          <p:cNvPr id="51202" name="Rectangle 2"/>
          <p:cNvSpPr>
            <a:spLocks noGrp="1" noChangeArrowheads="1"/>
          </p:cNvSpPr>
          <p:nvPr>
            <p:ph type="title"/>
          </p:nvPr>
        </p:nvSpPr>
        <p:spPr/>
        <p:txBody>
          <a:bodyPr/>
          <a:lstStyle/>
          <a:p>
            <a:r>
              <a:rPr lang="en-US" altLang="en-US"/>
              <a:t>Why codesign?</a:t>
            </a:r>
          </a:p>
        </p:txBody>
      </p:sp>
      <p:sp>
        <p:nvSpPr>
          <p:cNvPr id="51203" name="Rectangle 3"/>
          <p:cNvSpPr>
            <a:spLocks noGrp="1" noChangeArrowheads="1"/>
          </p:cNvSpPr>
          <p:nvPr>
            <p:ph type="body" idx="1"/>
          </p:nvPr>
        </p:nvSpPr>
        <p:spPr/>
        <p:txBody>
          <a:bodyPr/>
          <a:lstStyle/>
          <a:p>
            <a:r>
              <a:rPr lang="en-US" altLang="en-US"/>
              <a:t>Reduce time to market</a:t>
            </a:r>
          </a:p>
          <a:p>
            <a:r>
              <a:rPr lang="en-US" altLang="en-US"/>
              <a:t>Achieve better design</a:t>
            </a:r>
          </a:p>
          <a:p>
            <a:pPr lvl="2"/>
            <a:r>
              <a:rPr lang="en-US" altLang="en-US"/>
              <a:t>Explore alternative designs</a:t>
            </a:r>
          </a:p>
          <a:p>
            <a:pPr lvl="2"/>
            <a:r>
              <a:rPr lang="en-US" altLang="en-US"/>
              <a:t>Good design can be found by balancing the HW/SW</a:t>
            </a:r>
          </a:p>
          <a:p>
            <a:r>
              <a:rPr lang="en-US" altLang="en-US"/>
              <a:t>To meet strict design constraint</a:t>
            </a:r>
          </a:p>
          <a:p>
            <a:pPr lvl="2"/>
            <a:r>
              <a:rPr lang="en-US" altLang="en-US"/>
              <a:t>power, size, timing, and performance trade-offs</a:t>
            </a:r>
          </a:p>
          <a:p>
            <a:pPr lvl="2"/>
            <a:r>
              <a:rPr lang="en-US" altLang="en-US"/>
              <a:t>safety and reliability</a:t>
            </a:r>
          </a:p>
          <a:p>
            <a:pPr lvl="2"/>
            <a:r>
              <a:rPr lang="en-US" altLang="en-US"/>
              <a:t>system on chip</a:t>
            </a:r>
          </a:p>
          <a:p>
            <a:pPr lvl="2"/>
            <a:endParaRPr lang="en-US" altLang="en-US"/>
          </a:p>
        </p:txBody>
      </p:sp>
    </p:spTree>
    <p:extLst>
      <p:ext uri="{BB962C8B-B14F-4D97-AF65-F5344CB8AC3E}">
        <p14:creationId xmlns:p14="http://schemas.microsoft.com/office/powerpoint/2010/main" val="761944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pPr>
              <a:defRPr/>
            </a:pPr>
            <a:fld id="{9242D08D-01C4-43BC-8A6B-F7F03E6F8F80}" type="slidenum">
              <a:rPr lang="en-US" altLang="en-US">
                <a:solidFill>
                  <a:prstClr val="black">
                    <a:tint val="75000"/>
                  </a:prstClr>
                </a:solidFill>
                <a:latin typeface="Calibri"/>
              </a:rPr>
              <a:pPr>
                <a:defRPr/>
              </a:pPr>
              <a:t>37</a:t>
            </a:fld>
            <a:endParaRPr lang="en-US" altLang="en-US">
              <a:solidFill>
                <a:prstClr val="black">
                  <a:tint val="75000"/>
                </a:prstClr>
              </a:solidFill>
              <a:latin typeface="Calibri"/>
            </a:endParaRPr>
          </a:p>
        </p:txBody>
      </p:sp>
      <p:sp>
        <p:nvSpPr>
          <p:cNvPr id="29698" name="Rectangle 2"/>
          <p:cNvSpPr>
            <a:spLocks noGrp="1" noChangeArrowheads="1"/>
          </p:cNvSpPr>
          <p:nvPr>
            <p:ph type="title"/>
          </p:nvPr>
        </p:nvSpPr>
        <p:spPr/>
        <p:txBody>
          <a:bodyPr/>
          <a:lstStyle/>
          <a:p>
            <a:r>
              <a:rPr lang="en-US" altLang="en-US"/>
              <a:t>Concurrent design</a:t>
            </a:r>
          </a:p>
        </p:txBody>
      </p:sp>
      <p:sp>
        <p:nvSpPr>
          <p:cNvPr id="29699" name="Rectangle 3"/>
          <p:cNvSpPr>
            <a:spLocks noGrp="1" noChangeArrowheads="1"/>
          </p:cNvSpPr>
          <p:nvPr>
            <p:ph type="body" sz="half" idx="1"/>
          </p:nvPr>
        </p:nvSpPr>
        <p:spPr/>
        <p:txBody>
          <a:bodyPr/>
          <a:lstStyle/>
          <a:p>
            <a:pPr>
              <a:buFontTx/>
              <a:buNone/>
            </a:pPr>
            <a:r>
              <a:rPr lang="en-US" altLang="en-US"/>
              <a:t>Traditional design flow</a:t>
            </a:r>
          </a:p>
          <a:p>
            <a:pPr>
              <a:buFontTx/>
              <a:buNone/>
            </a:pPr>
            <a:endParaRPr lang="en-US" altLang="en-US"/>
          </a:p>
        </p:txBody>
      </p:sp>
      <p:sp>
        <p:nvSpPr>
          <p:cNvPr id="29700" name="Rectangle 4"/>
          <p:cNvSpPr>
            <a:spLocks noGrp="1" noChangeArrowheads="1"/>
          </p:cNvSpPr>
          <p:nvPr>
            <p:ph type="body" sz="half" idx="2"/>
          </p:nvPr>
        </p:nvSpPr>
        <p:spPr/>
        <p:txBody>
          <a:bodyPr/>
          <a:lstStyle/>
          <a:p>
            <a:pPr>
              <a:buFontTx/>
              <a:buNone/>
            </a:pPr>
            <a:r>
              <a:rPr lang="en-US" altLang="en-US"/>
              <a:t>Concurrent (codesign) flow</a:t>
            </a:r>
          </a:p>
        </p:txBody>
      </p:sp>
      <p:sp>
        <p:nvSpPr>
          <p:cNvPr id="29704" name="Line 8"/>
          <p:cNvSpPr>
            <a:spLocks noChangeShapeType="1"/>
          </p:cNvSpPr>
          <p:nvPr/>
        </p:nvSpPr>
        <p:spPr bwMode="auto">
          <a:xfrm flipH="1">
            <a:off x="3352800" y="2819400"/>
            <a:ext cx="228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5" name="Line 9"/>
          <p:cNvSpPr>
            <a:spLocks noChangeShapeType="1"/>
          </p:cNvSpPr>
          <p:nvPr/>
        </p:nvSpPr>
        <p:spPr bwMode="auto">
          <a:xfrm>
            <a:off x="3581400" y="2819400"/>
            <a:ext cx="304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6" name="Line 10"/>
          <p:cNvSpPr>
            <a:spLocks noChangeShapeType="1"/>
          </p:cNvSpPr>
          <p:nvPr/>
        </p:nvSpPr>
        <p:spPr bwMode="auto">
          <a:xfrm>
            <a:off x="3352800" y="3505200"/>
            <a:ext cx="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7" name="Line 11"/>
          <p:cNvSpPr>
            <a:spLocks noChangeShapeType="1"/>
          </p:cNvSpPr>
          <p:nvPr/>
        </p:nvSpPr>
        <p:spPr bwMode="auto">
          <a:xfrm>
            <a:off x="3886200" y="3505200"/>
            <a:ext cx="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8" name="Line 12"/>
          <p:cNvSpPr>
            <a:spLocks noChangeShapeType="1"/>
          </p:cNvSpPr>
          <p:nvPr/>
        </p:nvSpPr>
        <p:spPr bwMode="auto">
          <a:xfrm>
            <a:off x="7696200" y="34290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9" name="Line 13"/>
          <p:cNvSpPr>
            <a:spLocks noChangeShapeType="1"/>
          </p:cNvSpPr>
          <p:nvPr/>
        </p:nvSpPr>
        <p:spPr bwMode="auto">
          <a:xfrm flipH="1">
            <a:off x="7467600" y="4648200"/>
            <a:ext cx="2286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10" name="Line 14"/>
          <p:cNvSpPr>
            <a:spLocks noChangeShapeType="1"/>
          </p:cNvSpPr>
          <p:nvPr/>
        </p:nvSpPr>
        <p:spPr bwMode="auto">
          <a:xfrm>
            <a:off x="7696200" y="4648200"/>
            <a:ext cx="2286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11" name="Text Box 15"/>
          <p:cNvSpPr txBox="1">
            <a:spLocks noChangeArrowheads="1"/>
          </p:cNvSpPr>
          <p:nvPr/>
        </p:nvSpPr>
        <p:spPr bwMode="auto">
          <a:xfrm>
            <a:off x="2667001" y="3886200"/>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1600">
                <a:solidFill>
                  <a:prstClr val="black"/>
                </a:solidFill>
                <a:latin typeface="Calibri"/>
              </a:rPr>
              <a:t>HW</a:t>
            </a:r>
            <a:endParaRPr lang="en-US" altLang="en-US">
              <a:solidFill>
                <a:prstClr val="black"/>
              </a:solidFill>
              <a:latin typeface="Calibri"/>
            </a:endParaRPr>
          </a:p>
        </p:txBody>
      </p:sp>
      <p:sp>
        <p:nvSpPr>
          <p:cNvPr id="29712" name="Text Box 16"/>
          <p:cNvSpPr txBox="1">
            <a:spLocks noChangeArrowheads="1"/>
          </p:cNvSpPr>
          <p:nvPr/>
        </p:nvSpPr>
        <p:spPr bwMode="auto">
          <a:xfrm>
            <a:off x="4022726" y="3871913"/>
            <a:ext cx="460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SW</a:t>
            </a:r>
            <a:endParaRPr lang="en-US" altLang="en-US">
              <a:solidFill>
                <a:prstClr val="black"/>
              </a:solidFill>
              <a:latin typeface="Calibri"/>
            </a:endParaRPr>
          </a:p>
        </p:txBody>
      </p:sp>
      <p:sp>
        <p:nvSpPr>
          <p:cNvPr id="29713" name="Text Box 17"/>
          <p:cNvSpPr txBox="1">
            <a:spLocks noChangeArrowheads="1"/>
          </p:cNvSpPr>
          <p:nvPr/>
        </p:nvSpPr>
        <p:spPr bwMode="auto">
          <a:xfrm>
            <a:off x="3336925" y="2576513"/>
            <a:ext cx="5677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start</a:t>
            </a:r>
            <a:endParaRPr lang="en-US" altLang="en-US">
              <a:solidFill>
                <a:prstClr val="black"/>
              </a:solidFill>
              <a:latin typeface="Calibri"/>
            </a:endParaRPr>
          </a:p>
        </p:txBody>
      </p:sp>
      <p:sp>
        <p:nvSpPr>
          <p:cNvPr id="29714" name="Text Box 18"/>
          <p:cNvSpPr txBox="1">
            <a:spLocks noChangeArrowheads="1"/>
          </p:cNvSpPr>
          <p:nvPr/>
        </p:nvSpPr>
        <p:spPr bwMode="auto">
          <a:xfrm>
            <a:off x="7451725" y="3033713"/>
            <a:ext cx="5677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start</a:t>
            </a:r>
            <a:endParaRPr lang="en-US" altLang="en-US">
              <a:solidFill>
                <a:prstClr val="black"/>
              </a:solidFill>
              <a:latin typeface="Calibri"/>
            </a:endParaRPr>
          </a:p>
        </p:txBody>
      </p:sp>
      <p:sp>
        <p:nvSpPr>
          <p:cNvPr id="29715" name="Text Box 19"/>
          <p:cNvSpPr txBox="1">
            <a:spLocks noChangeArrowheads="1"/>
          </p:cNvSpPr>
          <p:nvPr/>
        </p:nvSpPr>
        <p:spPr bwMode="auto">
          <a:xfrm>
            <a:off x="6918325" y="5014913"/>
            <a:ext cx="542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 HW</a:t>
            </a:r>
            <a:endParaRPr lang="en-US" altLang="en-US">
              <a:solidFill>
                <a:prstClr val="black"/>
              </a:solidFill>
              <a:latin typeface="Calibri"/>
            </a:endParaRPr>
          </a:p>
        </p:txBody>
      </p:sp>
      <p:sp>
        <p:nvSpPr>
          <p:cNvPr id="29716" name="Text Box 20"/>
          <p:cNvSpPr txBox="1">
            <a:spLocks noChangeArrowheads="1"/>
          </p:cNvSpPr>
          <p:nvPr/>
        </p:nvSpPr>
        <p:spPr bwMode="auto">
          <a:xfrm>
            <a:off x="7832726" y="5014913"/>
            <a:ext cx="460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SW</a:t>
            </a:r>
            <a:endParaRPr lang="en-US" altLang="en-US">
              <a:solidFill>
                <a:prstClr val="black"/>
              </a:solidFill>
              <a:latin typeface="Calibri"/>
            </a:endParaRPr>
          </a:p>
        </p:txBody>
      </p:sp>
      <p:sp>
        <p:nvSpPr>
          <p:cNvPr id="29717" name="Text Box 21"/>
          <p:cNvSpPr txBox="1">
            <a:spLocks noChangeArrowheads="1"/>
          </p:cNvSpPr>
          <p:nvPr/>
        </p:nvSpPr>
        <p:spPr bwMode="auto">
          <a:xfrm>
            <a:off x="2574925" y="5268913"/>
            <a:ext cx="20944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Designed by  independent</a:t>
            </a:r>
          </a:p>
          <a:p>
            <a:pPr>
              <a:defRPr/>
            </a:pPr>
            <a:r>
              <a:rPr lang="en-US" altLang="en-US" sz="1400">
                <a:solidFill>
                  <a:prstClr val="black"/>
                </a:solidFill>
                <a:latin typeface="Calibri"/>
              </a:rPr>
              <a:t> groups of experts</a:t>
            </a:r>
            <a:endParaRPr lang="en-US" altLang="en-US">
              <a:solidFill>
                <a:prstClr val="black"/>
              </a:solidFill>
              <a:latin typeface="Calibri"/>
            </a:endParaRPr>
          </a:p>
        </p:txBody>
      </p:sp>
      <p:sp>
        <p:nvSpPr>
          <p:cNvPr id="29719" name="Text Box 23"/>
          <p:cNvSpPr txBox="1">
            <a:spLocks noChangeArrowheads="1"/>
          </p:cNvSpPr>
          <p:nvPr/>
        </p:nvSpPr>
        <p:spPr bwMode="auto">
          <a:xfrm>
            <a:off x="6842126" y="5497513"/>
            <a:ext cx="22551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Designed  by Same group of </a:t>
            </a:r>
          </a:p>
          <a:p>
            <a:pPr>
              <a:defRPr/>
            </a:pPr>
            <a:r>
              <a:rPr lang="en-US" altLang="en-US" sz="1400">
                <a:solidFill>
                  <a:prstClr val="black"/>
                </a:solidFill>
                <a:latin typeface="Calibri"/>
              </a:rPr>
              <a:t>experts with cooperation</a:t>
            </a:r>
            <a:endParaRPr lang="en-US" altLang="en-US">
              <a:solidFill>
                <a:prstClr val="black"/>
              </a:solidFill>
              <a:latin typeface="Calibri"/>
            </a:endParaRPr>
          </a:p>
        </p:txBody>
      </p:sp>
    </p:spTree>
    <p:extLst>
      <p:ext uri="{BB962C8B-B14F-4D97-AF65-F5344CB8AC3E}">
        <p14:creationId xmlns:p14="http://schemas.microsoft.com/office/powerpoint/2010/main" val="1815158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1ACCADE5-ED58-466F-8BEC-322ECCC4F4C0}" type="slidenum">
              <a:rPr lang="en-US" altLang="en-US">
                <a:solidFill>
                  <a:prstClr val="black">
                    <a:tint val="75000"/>
                  </a:prstClr>
                </a:solidFill>
                <a:latin typeface="Calibri"/>
              </a:rPr>
              <a:pPr>
                <a:defRPr/>
              </a:pPr>
              <a:t>38</a:t>
            </a:fld>
            <a:endParaRPr lang="en-US" altLang="en-US">
              <a:solidFill>
                <a:prstClr val="black">
                  <a:tint val="75000"/>
                </a:prstClr>
              </a:solidFill>
              <a:latin typeface="Calibri"/>
            </a:endParaRPr>
          </a:p>
        </p:txBody>
      </p:sp>
      <p:sp>
        <p:nvSpPr>
          <p:cNvPr id="75778" name="Rectangle 2"/>
          <p:cNvSpPr>
            <a:spLocks noGrp="1" noChangeArrowheads="1"/>
          </p:cNvSpPr>
          <p:nvPr>
            <p:ph type="title"/>
          </p:nvPr>
        </p:nvSpPr>
        <p:spPr/>
        <p:txBody>
          <a:bodyPr/>
          <a:lstStyle/>
          <a:p>
            <a:r>
              <a:rPr lang="en-US" altLang="en-US"/>
              <a:t>Typical codesign  process</a:t>
            </a:r>
          </a:p>
        </p:txBody>
      </p:sp>
      <p:sp>
        <p:nvSpPr>
          <p:cNvPr id="75780" name="Rectangle 4"/>
          <p:cNvSpPr>
            <a:spLocks noChangeArrowheads="1"/>
          </p:cNvSpPr>
          <p:nvPr/>
        </p:nvSpPr>
        <p:spPr bwMode="auto">
          <a:xfrm>
            <a:off x="5562600" y="2438400"/>
            <a:ext cx="12192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System</a:t>
            </a:r>
          </a:p>
          <a:p>
            <a:pPr algn="ctr">
              <a:defRPr/>
            </a:pPr>
            <a:r>
              <a:rPr lang="en-US" altLang="en-US" sz="1400">
                <a:solidFill>
                  <a:prstClr val="black"/>
                </a:solidFill>
                <a:latin typeface="Calibri"/>
              </a:rPr>
              <a:t>Description</a:t>
            </a:r>
            <a:endParaRPr lang="en-US" altLang="en-US">
              <a:solidFill>
                <a:prstClr val="black"/>
              </a:solidFill>
              <a:latin typeface="Calibri"/>
            </a:endParaRPr>
          </a:p>
        </p:txBody>
      </p:sp>
      <p:sp>
        <p:nvSpPr>
          <p:cNvPr id="75781" name="Rectangle 5"/>
          <p:cNvSpPr>
            <a:spLocks noChangeArrowheads="1"/>
          </p:cNvSpPr>
          <p:nvPr/>
        </p:nvSpPr>
        <p:spPr bwMode="auto">
          <a:xfrm>
            <a:off x="5257800" y="3505200"/>
            <a:ext cx="19812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HW/SW</a:t>
            </a:r>
          </a:p>
          <a:p>
            <a:pPr algn="ctr">
              <a:defRPr/>
            </a:pPr>
            <a:r>
              <a:rPr lang="en-US" altLang="en-US" sz="1400">
                <a:solidFill>
                  <a:prstClr val="black"/>
                </a:solidFill>
                <a:latin typeface="Calibri"/>
              </a:rPr>
              <a:t>Partitioning</a:t>
            </a:r>
            <a:endParaRPr lang="en-US" altLang="en-US">
              <a:solidFill>
                <a:prstClr val="black"/>
              </a:solidFill>
              <a:latin typeface="Calibri"/>
            </a:endParaRPr>
          </a:p>
        </p:txBody>
      </p:sp>
      <p:sp>
        <p:nvSpPr>
          <p:cNvPr id="75782" name="Rectangle 6"/>
          <p:cNvSpPr>
            <a:spLocks noChangeArrowheads="1"/>
          </p:cNvSpPr>
          <p:nvPr/>
        </p:nvSpPr>
        <p:spPr bwMode="auto">
          <a:xfrm>
            <a:off x="3733800" y="44196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Software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3" name="Rectangle 7"/>
          <p:cNvSpPr>
            <a:spLocks noChangeArrowheads="1"/>
          </p:cNvSpPr>
          <p:nvPr/>
        </p:nvSpPr>
        <p:spPr bwMode="auto">
          <a:xfrm>
            <a:off x="5638800" y="4419600"/>
            <a:ext cx="12192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Interface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4" name="Rectangle 8"/>
          <p:cNvSpPr>
            <a:spLocks noChangeArrowheads="1"/>
          </p:cNvSpPr>
          <p:nvPr/>
        </p:nvSpPr>
        <p:spPr bwMode="auto">
          <a:xfrm>
            <a:off x="7391400" y="44196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Hardware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5" name="Rectangle 9"/>
          <p:cNvSpPr>
            <a:spLocks noChangeArrowheads="1"/>
          </p:cNvSpPr>
          <p:nvPr/>
        </p:nvSpPr>
        <p:spPr bwMode="auto">
          <a:xfrm>
            <a:off x="5410200" y="5334000"/>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System</a:t>
            </a:r>
          </a:p>
          <a:p>
            <a:pPr algn="ctr">
              <a:defRPr/>
            </a:pPr>
            <a:r>
              <a:rPr lang="en-US" altLang="en-US" sz="1400">
                <a:solidFill>
                  <a:prstClr val="black"/>
                </a:solidFill>
                <a:latin typeface="Calibri"/>
              </a:rPr>
              <a:t>integration</a:t>
            </a:r>
            <a:endParaRPr lang="en-US" altLang="en-US">
              <a:solidFill>
                <a:prstClr val="black"/>
              </a:solidFill>
              <a:latin typeface="Calibri"/>
            </a:endParaRPr>
          </a:p>
        </p:txBody>
      </p:sp>
      <p:sp>
        <p:nvSpPr>
          <p:cNvPr id="75786" name="Line 10"/>
          <p:cNvSpPr>
            <a:spLocks noChangeShapeType="1"/>
          </p:cNvSpPr>
          <p:nvPr/>
        </p:nvSpPr>
        <p:spPr bwMode="auto">
          <a:xfrm>
            <a:off x="6172200" y="2971800"/>
            <a:ext cx="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7" name="Line 11"/>
          <p:cNvSpPr>
            <a:spLocks noChangeShapeType="1"/>
          </p:cNvSpPr>
          <p:nvPr/>
        </p:nvSpPr>
        <p:spPr bwMode="auto">
          <a:xfrm>
            <a:off x="6248400" y="41148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8" name="Line 12"/>
          <p:cNvSpPr>
            <a:spLocks noChangeShapeType="1"/>
          </p:cNvSpPr>
          <p:nvPr/>
        </p:nvSpPr>
        <p:spPr bwMode="auto">
          <a:xfrm flipH="1">
            <a:off x="4572000" y="4114800"/>
            <a:ext cx="8382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9" name="Line 13"/>
          <p:cNvSpPr>
            <a:spLocks noChangeShapeType="1"/>
          </p:cNvSpPr>
          <p:nvPr/>
        </p:nvSpPr>
        <p:spPr bwMode="auto">
          <a:xfrm>
            <a:off x="7010400" y="4114800"/>
            <a:ext cx="685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0" name="Line 14"/>
          <p:cNvSpPr>
            <a:spLocks noChangeShapeType="1"/>
          </p:cNvSpPr>
          <p:nvPr/>
        </p:nvSpPr>
        <p:spPr bwMode="auto">
          <a:xfrm>
            <a:off x="4572000" y="4953000"/>
            <a:ext cx="11430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1" name="Line 15"/>
          <p:cNvSpPr>
            <a:spLocks noChangeShapeType="1"/>
          </p:cNvSpPr>
          <p:nvPr/>
        </p:nvSpPr>
        <p:spPr bwMode="auto">
          <a:xfrm>
            <a:off x="6248400" y="49530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2" name="Line 16"/>
          <p:cNvSpPr>
            <a:spLocks noChangeShapeType="1"/>
          </p:cNvSpPr>
          <p:nvPr/>
        </p:nvSpPr>
        <p:spPr bwMode="auto">
          <a:xfrm flipH="1">
            <a:off x="6934200" y="4953000"/>
            <a:ext cx="7620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3" name="Line 17"/>
          <p:cNvSpPr>
            <a:spLocks noChangeShapeType="1"/>
          </p:cNvSpPr>
          <p:nvPr/>
        </p:nvSpPr>
        <p:spPr bwMode="auto">
          <a:xfrm flipH="1">
            <a:off x="3048000" y="5638800"/>
            <a:ext cx="2362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4" name="Line 18"/>
          <p:cNvSpPr>
            <a:spLocks noChangeShapeType="1"/>
          </p:cNvSpPr>
          <p:nvPr/>
        </p:nvSpPr>
        <p:spPr bwMode="auto">
          <a:xfrm flipV="1">
            <a:off x="3048000" y="3733800"/>
            <a:ext cx="0" cy="1905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5" name="Line 19"/>
          <p:cNvSpPr>
            <a:spLocks noChangeShapeType="1"/>
          </p:cNvSpPr>
          <p:nvPr/>
        </p:nvSpPr>
        <p:spPr bwMode="auto">
          <a:xfrm>
            <a:off x="3048000" y="3810000"/>
            <a:ext cx="2209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6" name="Line 20"/>
          <p:cNvSpPr>
            <a:spLocks noChangeShapeType="1"/>
          </p:cNvSpPr>
          <p:nvPr/>
        </p:nvSpPr>
        <p:spPr bwMode="auto">
          <a:xfrm flipH="1">
            <a:off x="3048000" y="4038600"/>
            <a:ext cx="2209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9" name="Text Box 23"/>
          <p:cNvSpPr txBox="1">
            <a:spLocks noChangeArrowheads="1"/>
          </p:cNvSpPr>
          <p:nvPr/>
        </p:nvSpPr>
        <p:spPr bwMode="auto">
          <a:xfrm>
            <a:off x="7223125" y="2906713"/>
            <a:ext cx="876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Modeling</a:t>
            </a:r>
          </a:p>
        </p:txBody>
      </p:sp>
      <p:sp>
        <p:nvSpPr>
          <p:cNvPr id="75801" name="Text Box 25"/>
          <p:cNvSpPr txBox="1">
            <a:spLocks noChangeArrowheads="1"/>
          </p:cNvSpPr>
          <p:nvPr/>
        </p:nvSpPr>
        <p:spPr bwMode="auto">
          <a:xfrm>
            <a:off x="7604126" y="3592514"/>
            <a:ext cx="18399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Unified representation</a:t>
            </a:r>
            <a:endParaRPr lang="en-US" altLang="en-US">
              <a:solidFill>
                <a:prstClr val="black"/>
              </a:solidFill>
              <a:latin typeface="Calibri"/>
            </a:endParaRPr>
          </a:p>
        </p:txBody>
      </p:sp>
      <p:sp>
        <p:nvSpPr>
          <p:cNvPr id="75802" name="Text Box 26"/>
          <p:cNvSpPr txBox="1">
            <a:spLocks noChangeArrowheads="1"/>
          </p:cNvSpPr>
          <p:nvPr/>
        </p:nvSpPr>
        <p:spPr bwMode="auto">
          <a:xfrm>
            <a:off x="7375526" y="5421313"/>
            <a:ext cx="1620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Instruction set level</a:t>
            </a:r>
          </a:p>
          <a:p>
            <a:pPr>
              <a:defRPr/>
            </a:pPr>
            <a:r>
              <a:rPr lang="en-US" altLang="en-US" sz="1400">
                <a:solidFill>
                  <a:prstClr val="black"/>
                </a:solidFill>
                <a:latin typeface="Calibri"/>
              </a:rPr>
              <a:t>HW/SW evaluation</a:t>
            </a:r>
            <a:endParaRPr lang="en-US" altLang="en-US">
              <a:solidFill>
                <a:prstClr val="black"/>
              </a:solidFill>
              <a:latin typeface="Calibri"/>
            </a:endParaRPr>
          </a:p>
        </p:txBody>
      </p:sp>
    </p:spTree>
    <p:extLst>
      <p:ext uri="{BB962C8B-B14F-4D97-AF65-F5344CB8AC3E}">
        <p14:creationId xmlns:p14="http://schemas.microsoft.com/office/powerpoint/2010/main" val="750869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582341"/>
            <a:ext cx="8382000" cy="3693319"/>
          </a:xfrm>
          <a:prstGeom prst="rect">
            <a:avLst/>
          </a:prstGeom>
        </p:spPr>
        <p:txBody>
          <a:bodyPr wrap="square">
            <a:spAutoFit/>
          </a:bodyPr>
          <a:lstStyle/>
          <a:p>
            <a:pPr marL="285750" indent="-285750">
              <a:buFont typeface="Arial" panose="020B0604020202020204" pitchFamily="34" charset="0"/>
              <a:buChar char="•"/>
              <a:defRPr/>
            </a:pPr>
            <a:r>
              <a:rPr lang="en-US" sz="2400" dirty="0">
                <a:solidFill>
                  <a:prstClr val="black"/>
                </a:solidFill>
                <a:latin typeface="Calibri"/>
              </a:rPr>
              <a:t>To explore different design alternatives.</a:t>
            </a:r>
          </a:p>
          <a:p>
            <a:pPr>
              <a:defRPr/>
            </a:pPr>
            <a:r>
              <a:rPr lang="en-US" sz="2400" dirty="0">
                <a:solidFill>
                  <a:prstClr val="black"/>
                </a:solidFill>
                <a:latin typeface="Calibri"/>
              </a:rPr>
              <a:t>• To evaluate cost-performance trade-offs</a:t>
            </a:r>
          </a:p>
          <a:p>
            <a:pPr>
              <a:defRPr/>
            </a:pPr>
            <a:r>
              <a:rPr lang="en-US" sz="2400" dirty="0">
                <a:solidFill>
                  <a:prstClr val="black"/>
                </a:solidFill>
                <a:latin typeface="Calibri"/>
              </a:rPr>
              <a:t>• To reduce system design time</a:t>
            </a:r>
          </a:p>
          <a:p>
            <a:pPr>
              <a:defRPr/>
            </a:pPr>
            <a:r>
              <a:rPr lang="en-US" sz="2400" dirty="0">
                <a:solidFill>
                  <a:prstClr val="black"/>
                </a:solidFill>
                <a:latin typeface="Calibri"/>
              </a:rPr>
              <a:t> ⇒ Reduction  of product time-to-market and cost</a:t>
            </a:r>
          </a:p>
          <a:p>
            <a:pPr>
              <a:defRPr/>
            </a:pPr>
            <a:r>
              <a:rPr lang="en-US" sz="2400" dirty="0">
                <a:solidFill>
                  <a:prstClr val="black"/>
                </a:solidFill>
                <a:latin typeface="Calibri"/>
              </a:rPr>
              <a:t>• To improve product quality through design process optimization</a:t>
            </a:r>
          </a:p>
          <a:p>
            <a:pPr>
              <a:defRPr/>
            </a:pPr>
            <a:r>
              <a:rPr lang="en-US" sz="2400" dirty="0">
                <a:solidFill>
                  <a:prstClr val="black"/>
                </a:solidFill>
                <a:latin typeface="Calibri"/>
              </a:rPr>
              <a:t>• To support system-level specifications</a:t>
            </a:r>
          </a:p>
          <a:p>
            <a:pPr>
              <a:defRPr/>
            </a:pPr>
            <a:r>
              <a:rPr lang="en-US" sz="2400" dirty="0">
                <a:solidFill>
                  <a:prstClr val="black"/>
                </a:solidFill>
                <a:latin typeface="Calibri"/>
              </a:rPr>
              <a:t>⇒ To facilitate the reuse of hardware and software parts.</a:t>
            </a:r>
          </a:p>
          <a:p>
            <a:pPr>
              <a:defRPr/>
            </a:pPr>
            <a:r>
              <a:rPr lang="en-US" sz="2400" dirty="0">
                <a:solidFill>
                  <a:prstClr val="black"/>
                </a:solidFill>
                <a:latin typeface="Calibri"/>
              </a:rPr>
              <a:t>• To provide an integrated framework for the synthesis and validation of hardware </a:t>
            </a:r>
            <a:r>
              <a:rPr lang="en-US" sz="2400" dirty="0" smtClean="0">
                <a:solidFill>
                  <a:prstClr val="black"/>
                </a:solidFill>
                <a:latin typeface="Calibri"/>
              </a:rPr>
              <a:t>and software </a:t>
            </a:r>
            <a:r>
              <a:rPr lang="en-US" sz="2400" dirty="0">
                <a:solidFill>
                  <a:prstClr val="black"/>
                </a:solidFill>
                <a:latin typeface="Calibri"/>
              </a:rPr>
              <a:t>components.</a:t>
            </a:r>
          </a:p>
          <a:p>
            <a:pPr>
              <a:defRPr/>
            </a:pPr>
            <a:endParaRPr lang="en-US" dirty="0">
              <a:solidFill>
                <a:prstClr val="black"/>
              </a:solidFill>
              <a:latin typeface="Calibri"/>
            </a:endParaRPr>
          </a:p>
        </p:txBody>
      </p:sp>
      <p:sp>
        <p:nvSpPr>
          <p:cNvPr id="5" name="Rectangle 4"/>
          <p:cNvSpPr/>
          <p:nvPr/>
        </p:nvSpPr>
        <p:spPr>
          <a:xfrm>
            <a:off x="1624150" y="672737"/>
            <a:ext cx="4905574" cy="461665"/>
          </a:xfrm>
          <a:prstGeom prst="rect">
            <a:avLst/>
          </a:prstGeom>
        </p:spPr>
        <p:txBody>
          <a:bodyPr wrap="none">
            <a:spAutoFit/>
          </a:bodyPr>
          <a:lstStyle/>
          <a:p>
            <a:pPr>
              <a:defRPr/>
            </a:pPr>
            <a:r>
              <a:rPr lang="en-US" sz="2400" b="1" dirty="0">
                <a:solidFill>
                  <a:prstClr val="black"/>
                </a:solidFill>
                <a:latin typeface="Calibri"/>
              </a:rPr>
              <a:t>HW/SW Co-design: Main Advantages</a:t>
            </a:r>
          </a:p>
        </p:txBody>
      </p:sp>
    </p:spTree>
    <p:extLst>
      <p:ext uri="{BB962C8B-B14F-4D97-AF65-F5344CB8AC3E}">
        <p14:creationId xmlns:p14="http://schemas.microsoft.com/office/powerpoint/2010/main" val="129109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in Embedded System Development</a:t>
            </a:r>
            <a:endParaRPr lang="en-IN" dirty="0"/>
          </a:p>
        </p:txBody>
      </p:sp>
      <p:sp>
        <p:nvSpPr>
          <p:cNvPr id="3" name="Content Placeholder 2"/>
          <p:cNvSpPr>
            <a:spLocks noGrp="1"/>
          </p:cNvSpPr>
          <p:nvPr>
            <p:ph idx="1"/>
          </p:nvPr>
        </p:nvSpPr>
        <p:spPr/>
        <p:txBody>
          <a:bodyPr/>
          <a:lstStyle/>
          <a:p>
            <a:pPr algn="just"/>
            <a:r>
              <a:rPr lang="en-US" sz="2400" dirty="0"/>
              <a:t>Embedded software is always a constituent of a larger system, for instance, a digital watch, a smartphone, a vehicle or automated industrial equipment. </a:t>
            </a:r>
            <a:endParaRPr lang="en-US" sz="2400" dirty="0" smtClean="0"/>
          </a:p>
          <a:p>
            <a:pPr algn="just"/>
            <a:r>
              <a:rPr lang="en-US" sz="2400" dirty="0" smtClean="0"/>
              <a:t>Such </a:t>
            </a:r>
            <a:r>
              <a:rPr lang="en-US" sz="2400" dirty="0"/>
              <a:t>embedded systems must have </a:t>
            </a:r>
            <a:r>
              <a:rPr lang="en-US" sz="2400" b="1" i="1" dirty="0"/>
              <a:t>real-time response </a:t>
            </a:r>
            <a:r>
              <a:rPr lang="en-US" sz="2400" dirty="0"/>
              <a:t>under all circumstances within the time specified by design and operate under the condition of </a:t>
            </a:r>
            <a:r>
              <a:rPr lang="en-US" sz="2400" b="1" i="1" dirty="0"/>
              <a:t>limited memory, processing power and energy supply.</a:t>
            </a:r>
            <a:r>
              <a:rPr lang="en-US" sz="2400" dirty="0"/>
              <a:t> </a:t>
            </a:r>
            <a:endParaRPr lang="en-US" sz="2400" dirty="0" smtClean="0"/>
          </a:p>
          <a:p>
            <a:pPr algn="just"/>
            <a:r>
              <a:rPr lang="en-US" sz="2400" dirty="0" smtClean="0"/>
              <a:t>Moreover</a:t>
            </a:r>
            <a:r>
              <a:rPr lang="en-US" sz="2400" dirty="0"/>
              <a:t>, embedded software must be </a:t>
            </a:r>
            <a:r>
              <a:rPr lang="en-US" sz="2400" b="1" i="1" dirty="0"/>
              <a:t>immune to changes in its operating environment </a:t>
            </a:r>
            <a:r>
              <a:rPr lang="en-US" sz="2400" dirty="0"/>
              <a:t>– processors, sensors, and hardware components may change over time.</a:t>
            </a:r>
            <a:endParaRPr lang="en-IN" sz="24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4</a:t>
            </a:fld>
            <a:endParaRPr lang="en-US" altLang="en-US" dirty="0">
              <a:solidFill>
                <a:srgbClr val="FFFFFF"/>
              </a:solidFill>
            </a:endParaRPr>
          </a:p>
        </p:txBody>
      </p:sp>
    </p:spTree>
    <p:extLst>
      <p:ext uri="{BB962C8B-B14F-4D97-AF65-F5344CB8AC3E}">
        <p14:creationId xmlns:p14="http://schemas.microsoft.com/office/powerpoint/2010/main" val="173621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0"/>
            <a:ext cx="11074400" cy="3584812"/>
          </a:xfrm>
        </p:spPr>
        <p:txBody>
          <a:bodyPr/>
          <a:lstStyle/>
          <a:p>
            <a:r>
              <a:rPr lang="en-US" b="1" dirty="0"/>
              <a:t>Challenge #1: Stability</a:t>
            </a:r>
          </a:p>
          <a:p>
            <a:pPr marL="0" indent="0">
              <a:buNone/>
            </a:pPr>
            <a:r>
              <a:rPr lang="en-US" dirty="0"/>
              <a:t>Stability is of paramount importance. Unexpected behavior from an embedded system is inadmissible and poses serious risks. End users demand that embedded systems must have uniform behavior under all circumstances and be able to operate durably without service</a:t>
            </a:r>
            <a:r>
              <a:rPr lang="en-US" dirty="0" smtClean="0"/>
              <a:t>.</a:t>
            </a:r>
          </a:p>
          <a:p>
            <a:r>
              <a:rPr lang="en-US" b="1" dirty="0"/>
              <a:t>Challenge #2: Safety</a:t>
            </a:r>
          </a:p>
          <a:p>
            <a:pPr marL="0" indent="0">
              <a:buNone/>
            </a:pPr>
            <a:r>
              <a:rPr lang="en-US" dirty="0"/>
              <a:t>Safety is a special feature of embedded systems due to their primary application associated with lifesaving functionality in critical environments. Software Development Life Cycle (SDLC) for embedded software is characterized by more strict requirements and limitations in terms of quality, testing, and engineering </a:t>
            </a:r>
            <a:r>
              <a:rPr lang="en-US" dirty="0" smtClean="0"/>
              <a:t>expertise</a:t>
            </a:r>
            <a:r>
              <a:rPr lang="en-US" dirty="0"/>
              <a:t>.</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5</a:t>
            </a:fld>
            <a:endParaRPr lang="en-US" altLang="en-US" dirty="0">
              <a:solidFill>
                <a:srgbClr val="FFFFFF"/>
              </a:solidFill>
            </a:endParaRPr>
          </a:p>
        </p:txBody>
      </p:sp>
    </p:spTree>
    <p:extLst>
      <p:ext uri="{BB962C8B-B14F-4D97-AF65-F5344CB8AC3E}">
        <p14:creationId xmlns:p14="http://schemas.microsoft.com/office/powerpoint/2010/main" val="401138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887" y="878006"/>
            <a:ext cx="11074400" cy="4800600"/>
          </a:xfrm>
        </p:spPr>
        <p:txBody>
          <a:bodyPr/>
          <a:lstStyle/>
          <a:p>
            <a:pPr algn="just"/>
            <a:r>
              <a:rPr lang="en-US" b="1" dirty="0"/>
              <a:t>Challenge #3: Security</a:t>
            </a:r>
          </a:p>
          <a:p>
            <a:pPr marL="0" indent="0" algn="just">
              <a:buNone/>
            </a:pPr>
            <a:r>
              <a:rPr lang="en-US" dirty="0" smtClean="0"/>
              <a:t>Security </a:t>
            </a:r>
            <a:r>
              <a:rPr lang="en-US" dirty="0"/>
              <a:t>became a burning issue in the digital world. The related risks grow exponentially, especially so for </a:t>
            </a:r>
            <a:r>
              <a:rPr lang="en-US" dirty="0" err="1"/>
              <a:t>IoT</a:t>
            </a:r>
            <a:r>
              <a:rPr lang="en-US" dirty="0"/>
              <a:t> devices gaining popularity worldwide and becoming more interconnected to each other. Because modern home appliances like electric cookers, refrigerators and washing machines have connectivity feature integrated by default, Internet of Things now is exposed to a serious risk of hacking attacks.</a:t>
            </a:r>
          </a:p>
          <a:p>
            <a:pPr algn="just"/>
            <a:r>
              <a:rPr lang="en-US" b="1" dirty="0"/>
              <a:t>Challenge #4: Launch Phase</a:t>
            </a:r>
          </a:p>
          <a:p>
            <a:pPr marL="0" indent="0" algn="just">
              <a:buNone/>
            </a:pPr>
            <a:r>
              <a:rPr lang="en-US" dirty="0" smtClean="0"/>
              <a:t>Time-to-market </a:t>
            </a:r>
            <a:r>
              <a:rPr lang="en-US" dirty="0"/>
              <a:t>and time-to-revenue have always been tough indicators in embedded system development, especially in the IoT </a:t>
            </a:r>
            <a:r>
              <a:rPr lang="en-US" dirty="0" smtClean="0"/>
              <a:t>segment. </a:t>
            </a:r>
          </a:p>
          <a:p>
            <a:pPr marL="0" indent="0" algn="just">
              <a:buNone/>
            </a:pPr>
            <a:r>
              <a:rPr lang="en-US" dirty="0" smtClean="0"/>
              <a:t>Fabrication </a:t>
            </a:r>
            <a:r>
              <a:rPr lang="en-US" dirty="0"/>
              <a:t>of hardware components housing embedded systems require extreme integration and flexibility due to very fast development of IoT industry. In addition, taking into account longer </a:t>
            </a:r>
            <a:r>
              <a:rPr lang="en-US" dirty="0" err="1"/>
              <a:t>IoT</a:t>
            </a:r>
            <a:r>
              <a:rPr lang="en-US" dirty="0"/>
              <a:t> device lifespan, future updates and releases become an issue for component designers.</a:t>
            </a:r>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6</a:t>
            </a:fld>
            <a:endParaRPr lang="en-US" altLang="en-US" dirty="0">
              <a:solidFill>
                <a:srgbClr val="FFFFFF"/>
              </a:solidFill>
            </a:endParaRPr>
          </a:p>
        </p:txBody>
      </p:sp>
    </p:spTree>
    <p:extLst>
      <p:ext uri="{BB962C8B-B14F-4D97-AF65-F5344CB8AC3E}">
        <p14:creationId xmlns:p14="http://schemas.microsoft.com/office/powerpoint/2010/main" val="92658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591" y="1014483"/>
            <a:ext cx="11074400" cy="4800600"/>
          </a:xfrm>
        </p:spPr>
        <p:txBody>
          <a:bodyPr/>
          <a:lstStyle/>
          <a:p>
            <a:pPr marL="0" indent="0">
              <a:buNone/>
            </a:pPr>
            <a:r>
              <a:rPr lang="en-US" b="1" dirty="0"/>
              <a:t>Challenge #5: Design Limitations</a:t>
            </a:r>
          </a:p>
          <a:p>
            <a:r>
              <a:rPr lang="en-US" dirty="0"/>
              <a:t>The challenges in design of embedded systems have always been in the same limiting requirements for decades: </a:t>
            </a:r>
          </a:p>
          <a:p>
            <a:r>
              <a:rPr lang="en-US" dirty="0"/>
              <a:t>Small form factor;</a:t>
            </a:r>
          </a:p>
          <a:p>
            <a:r>
              <a:rPr lang="en-US" dirty="0"/>
              <a:t>Low energy;</a:t>
            </a:r>
          </a:p>
          <a:p>
            <a:r>
              <a:rPr lang="en-US" dirty="0"/>
              <a:t>Long-term stable performance without maintenance.</a:t>
            </a:r>
          </a:p>
          <a:p>
            <a:pPr marL="0" indent="0">
              <a:buNone/>
            </a:pPr>
            <a:r>
              <a:rPr lang="en-US" dirty="0"/>
              <a:t>The market demands from designers to pack more processing power and longer battery life into smaller spaces, which is often a tradeoff. Finally, depending on applications in </a:t>
            </a:r>
            <a:r>
              <a:rPr lang="en-US" dirty="0" err="1"/>
              <a:t>IoT</a:t>
            </a:r>
            <a:r>
              <a:rPr lang="en-US" dirty="0"/>
              <a:t>, there is a growing demand for manufacture of very scalable processor families ranging from cheap and ultra-low-power to maximum performance and highly configurable processors with forward-compatible instruction set. There is similar demand for increased performance of system buses and internal/external memory caches.</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7</a:t>
            </a:fld>
            <a:endParaRPr lang="en-US" altLang="en-US" dirty="0">
              <a:solidFill>
                <a:srgbClr val="FFFFFF"/>
              </a:solidFill>
            </a:endParaRPr>
          </a:p>
        </p:txBody>
      </p:sp>
    </p:spTree>
    <p:extLst>
      <p:ext uri="{BB962C8B-B14F-4D97-AF65-F5344CB8AC3E}">
        <p14:creationId xmlns:p14="http://schemas.microsoft.com/office/powerpoint/2010/main" val="178064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1111"/>
          <a:stretch/>
        </p:blipFill>
        <p:spPr>
          <a:xfrm>
            <a:off x="2416630" y="709683"/>
            <a:ext cx="7027816" cy="5036023"/>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8</a:t>
            </a:fld>
            <a:endParaRPr lang="en-US" altLang="en-US" dirty="0">
              <a:solidFill>
                <a:srgbClr val="FFFFFF"/>
              </a:solidFill>
            </a:endParaRPr>
          </a:p>
        </p:txBody>
      </p:sp>
    </p:spTree>
    <p:extLst>
      <p:ext uri="{BB962C8B-B14F-4D97-AF65-F5344CB8AC3E}">
        <p14:creationId xmlns:p14="http://schemas.microsoft.com/office/powerpoint/2010/main" val="159900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559809" y="589279"/>
            <a:ext cx="2022475" cy="513080"/>
          </a:xfrm>
          <a:prstGeom prst="rect">
            <a:avLst/>
          </a:prstGeom>
        </p:spPr>
        <p:txBody>
          <a:bodyPr vert="horz" wrap="square" lIns="0" tIns="12700" rIns="0" bIns="0" rtlCol="0">
            <a:spAutoFit/>
          </a:bodyPr>
          <a:lstStyle/>
          <a:p>
            <a:pPr marL="12700">
              <a:lnSpc>
                <a:spcPct val="100000"/>
              </a:lnSpc>
              <a:spcBef>
                <a:spcPts val="100"/>
              </a:spcBef>
            </a:pPr>
            <a:r>
              <a:rPr sz="3200" b="1" u="heavy" spc="-5" dirty="0">
                <a:uFill>
                  <a:solidFill>
                    <a:srgbClr val="061114"/>
                  </a:solidFill>
                </a:uFill>
                <a:latin typeface="Calibri"/>
                <a:cs typeface="Calibri"/>
              </a:rPr>
              <a:t>Significance</a:t>
            </a:r>
            <a:endParaRPr sz="3200" dirty="0">
              <a:latin typeface="Calibri"/>
              <a:cs typeface="Calibri"/>
            </a:endParaRPr>
          </a:p>
        </p:txBody>
      </p:sp>
      <p:sp>
        <p:nvSpPr>
          <p:cNvPr id="5" name="object 3"/>
          <p:cNvSpPr txBox="1">
            <a:spLocks/>
          </p:cNvSpPr>
          <p:nvPr/>
        </p:nvSpPr>
        <p:spPr>
          <a:xfrm>
            <a:off x="169968" y="1102359"/>
            <a:ext cx="10452876" cy="2600712"/>
          </a:xfrm>
          <a:prstGeom prst="rect">
            <a:avLst/>
          </a:prstGeom>
        </p:spPr>
        <p:txBody>
          <a:bodyPr vert="horz" wrap="square" lIns="0" tIns="44196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5070" marR="5080">
              <a:lnSpc>
                <a:spcPct val="100000"/>
              </a:lnSpc>
              <a:spcBef>
                <a:spcPts val="100"/>
              </a:spcBef>
            </a:pPr>
            <a:r>
              <a:rPr lang="en-US" dirty="0" smtClean="0"/>
              <a:t>Due </a:t>
            </a:r>
            <a:r>
              <a:rPr lang="en-US" spc="-5" dirty="0" smtClean="0"/>
              <a:t>to their </a:t>
            </a:r>
            <a:r>
              <a:rPr lang="en-US" dirty="0" smtClean="0"/>
              <a:t>compact </a:t>
            </a:r>
            <a:r>
              <a:rPr lang="en-US" spc="-5" dirty="0" smtClean="0"/>
              <a:t>size, low cost </a:t>
            </a:r>
            <a:r>
              <a:rPr lang="en-US" dirty="0" smtClean="0"/>
              <a:t>and </a:t>
            </a:r>
            <a:r>
              <a:rPr lang="en-US" spc="-5" dirty="0" smtClean="0"/>
              <a:t>simple design aspects embedded systems are very popular </a:t>
            </a:r>
            <a:r>
              <a:rPr lang="en-US" dirty="0" smtClean="0"/>
              <a:t>and </a:t>
            </a:r>
            <a:r>
              <a:rPr lang="en-US" spc="-5" dirty="0" smtClean="0"/>
              <a:t>encroached into  human </a:t>
            </a:r>
            <a:r>
              <a:rPr lang="en-US" spc="-10" dirty="0" smtClean="0"/>
              <a:t>lives </a:t>
            </a:r>
            <a:r>
              <a:rPr lang="en-US" dirty="0" smtClean="0"/>
              <a:t>and </a:t>
            </a:r>
            <a:r>
              <a:rPr lang="en-US" spc="-5" dirty="0" smtClean="0"/>
              <a:t>have </a:t>
            </a:r>
            <a:r>
              <a:rPr lang="en-US" dirty="0" smtClean="0"/>
              <a:t>become </a:t>
            </a:r>
            <a:r>
              <a:rPr lang="en-US" spc="-5" dirty="0" smtClean="0"/>
              <a:t>indispensable. They </a:t>
            </a:r>
            <a:r>
              <a:rPr lang="en-US" dirty="0" smtClean="0"/>
              <a:t>are </a:t>
            </a:r>
            <a:r>
              <a:rPr lang="en-US" spc="-5" dirty="0" smtClean="0"/>
              <a:t>found  everywhere from kitchen ware to space craft. To emphasize this  idea here </a:t>
            </a:r>
            <a:r>
              <a:rPr lang="en-US" dirty="0" smtClean="0"/>
              <a:t>are </a:t>
            </a:r>
            <a:r>
              <a:rPr lang="en-US" spc="-5" dirty="0" smtClean="0"/>
              <a:t>some</a:t>
            </a:r>
            <a:r>
              <a:rPr lang="en-US" spc="10" dirty="0" smtClean="0"/>
              <a:t> </a:t>
            </a:r>
            <a:r>
              <a:rPr lang="en-US" spc="-5" dirty="0" smtClean="0"/>
              <a:t>illustrations.</a:t>
            </a:r>
            <a:endParaRPr lang="en-US" spc="-5" dirty="0"/>
          </a:p>
        </p:txBody>
      </p:sp>
    </p:spTree>
    <p:extLst>
      <p:ext uri="{BB962C8B-B14F-4D97-AF65-F5344CB8AC3E}">
        <p14:creationId xmlns:p14="http://schemas.microsoft.com/office/powerpoint/2010/main" val="3040390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2509</Words>
  <Application>Microsoft Office PowerPoint</Application>
  <PresentationFormat>Widescreen</PresentationFormat>
  <Paragraphs>240</Paragraphs>
  <Slides>39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Times New Roman</vt:lpstr>
      <vt:lpstr>Wingdings</vt:lpstr>
      <vt:lpstr>Office Theme</vt:lpstr>
      <vt:lpstr>~Blue Pearl Basic</vt:lpstr>
      <vt:lpstr>1_Office Theme</vt:lpstr>
      <vt:lpstr>EMBEDDED SYSTEM</vt:lpstr>
      <vt:lpstr>PowerPoint Presentation</vt:lpstr>
      <vt:lpstr>PowerPoint Presentation</vt:lpstr>
      <vt:lpstr>Challenges in Embedded System Development</vt:lpstr>
      <vt:lpstr>PowerPoint Presentation</vt:lpstr>
      <vt:lpstr>PowerPoint Presentation</vt:lpstr>
      <vt:lpstr>PowerPoint Presentation</vt:lpstr>
      <vt:lpstr>PowerPoint Presentation</vt:lpstr>
      <vt:lpstr>Significance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Metrics</vt:lpstr>
      <vt:lpstr>Software Design Cycle</vt:lpstr>
      <vt:lpstr>Hardware/Software Codesign </vt:lpstr>
      <vt:lpstr>Why codesign?</vt:lpstr>
      <vt:lpstr>Concurrent design</vt:lpstr>
      <vt:lpstr>Typical codesign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Neeraj Kumar Sharma</dc:creator>
  <cp:lastModifiedBy>Monika Yadav</cp:lastModifiedBy>
  <cp:revision>41</cp:revision>
  <dcterms:created xsi:type="dcterms:W3CDTF">2020-04-19T11:21:04Z</dcterms:created>
  <dcterms:modified xsi:type="dcterms:W3CDTF">2022-04-13T04:09:28Z</dcterms:modified>
</cp:coreProperties>
</file>