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12" r:id="rId2"/>
    <p:sldId id="314" r:id="rId3"/>
    <p:sldId id="315" r:id="rId4"/>
    <p:sldId id="316" r:id="rId5"/>
    <p:sldId id="381" r:id="rId6"/>
    <p:sldId id="382" r:id="rId7"/>
    <p:sldId id="383" r:id="rId8"/>
    <p:sldId id="385" r:id="rId9"/>
    <p:sldId id="384"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30" r:id="rId23"/>
    <p:sldId id="332" r:id="rId24"/>
    <p:sldId id="333" r:id="rId25"/>
    <p:sldId id="334" r:id="rId26"/>
    <p:sldId id="362" r:id="rId27"/>
    <p:sldId id="335" r:id="rId28"/>
    <p:sldId id="336" r:id="rId29"/>
    <p:sldId id="337" r:id="rId30"/>
    <p:sldId id="358" r:id="rId31"/>
    <p:sldId id="359" r:id="rId32"/>
    <p:sldId id="360" r:id="rId33"/>
    <p:sldId id="361" r:id="rId34"/>
    <p:sldId id="365" r:id="rId35"/>
    <p:sldId id="363" r:id="rId36"/>
    <p:sldId id="339" r:id="rId37"/>
    <p:sldId id="340" r:id="rId38"/>
    <p:sldId id="341" r:id="rId39"/>
    <p:sldId id="342" r:id="rId40"/>
    <p:sldId id="357" r:id="rId41"/>
    <p:sldId id="364" r:id="rId42"/>
    <p:sldId id="343" r:id="rId43"/>
    <p:sldId id="344" r:id="rId44"/>
    <p:sldId id="345" r:id="rId45"/>
    <p:sldId id="366" r:id="rId46"/>
    <p:sldId id="346" r:id="rId47"/>
    <p:sldId id="349" r:id="rId48"/>
    <p:sldId id="367" r:id="rId49"/>
    <p:sldId id="379" r:id="rId50"/>
    <p:sldId id="380" r:id="rId51"/>
    <p:sldId id="369" r:id="rId52"/>
    <p:sldId id="370" r:id="rId53"/>
    <p:sldId id="377" r:id="rId54"/>
    <p:sldId id="371" r:id="rId55"/>
    <p:sldId id="375" r:id="rId56"/>
    <p:sldId id="378" r:id="rId57"/>
    <p:sldId id="352" r:id="rId58"/>
    <p:sldId id="353" r:id="rId59"/>
    <p:sldId id="354" r:id="rId60"/>
    <p:sldId id="355" r:id="rId61"/>
    <p:sldId id="35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hangingPunct="0">
              <a:defRPr/>
            </a:pPr>
            <a:r>
              <a:rPr lang="en-US" altLang="en-US" sz="1000" dirty="0">
                <a:solidFill>
                  <a:srgbClr val="FFFFFF"/>
                </a:solidFill>
                <a:latin typeface="Arial" charset="0"/>
                <a:cs typeface="Arial" charset="0"/>
              </a:rPr>
              <a:t>© 2019 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a:defRPr/>
            </a:pPr>
            <a:endParaRPr lang="en-US" sz="1800">
              <a:solidFill>
                <a:srgbClr val="FFFFFF"/>
              </a:solidFill>
              <a:latin typeface="Arial" charset="0"/>
              <a:cs typeface="Arial" charset="0"/>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a:defRPr/>
            </a:pPr>
            <a:endParaRPr lang="en-US" sz="1800">
              <a:solidFill>
                <a:srgbClr val="FFFFFF"/>
              </a:solidFill>
              <a:latin typeface="Arial" charset="0"/>
              <a:cs typeface="Arial" charset="0"/>
            </a:endParaRPr>
          </a:p>
        </p:txBody>
      </p:sp>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a:t>Presentation Title</a:t>
            </a:r>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403749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8531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37936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219200"/>
            <a:ext cx="110744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33830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5852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587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21652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237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56856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39291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14173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solidFill>
                  <a:srgbClr val="FFFFFF"/>
                </a:solidFill>
              </a:rPr>
              <a:pPr>
                <a:defRPr/>
              </a:pPr>
              <a:t>‹#›</a:t>
            </a:fld>
            <a:endParaRPr lang="en-US" altLang="en-US">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hangingPunct="0"/>
            <a:r>
              <a:rPr lang="en-US" altLang="en-US" sz="1000" dirty="0">
                <a:solidFill>
                  <a:srgbClr val="FFFFFF"/>
                </a:solidFill>
              </a:rPr>
              <a:t>© 2019 UPES</a:t>
            </a:r>
          </a:p>
        </p:txBody>
      </p:sp>
    </p:spTree>
    <p:extLst>
      <p:ext uri="{BB962C8B-B14F-4D97-AF65-F5344CB8AC3E}">
        <p14:creationId xmlns:p14="http://schemas.microsoft.com/office/powerpoint/2010/main" val="4088541784"/>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600200" y="1752600"/>
            <a:ext cx="8839200" cy="3124200"/>
            <a:chOff x="0" y="1752600"/>
            <a:chExt cx="8839200" cy="3124200"/>
          </a:xfrm>
        </p:grpSpPr>
        <p:sp>
          <p:nvSpPr>
            <p:cNvPr id="3" name="TextBox 2"/>
            <p:cNvSpPr txBox="1"/>
            <p:nvPr/>
          </p:nvSpPr>
          <p:spPr>
            <a:xfrm>
              <a:off x="1676400" y="4353580"/>
              <a:ext cx="6477000" cy="523220"/>
            </a:xfrm>
            <a:prstGeom prst="rect">
              <a:avLst/>
            </a:prstGeom>
            <a:noFill/>
          </p:spPr>
          <p:txBody>
            <a:bodyPr wrap="square" rtlCol="0">
              <a:spAutoFit/>
            </a:bodyPr>
            <a:lstStyle/>
            <a:p>
              <a:pPr algn="ctr" fontAlgn="base">
                <a:spcBef>
                  <a:spcPct val="0"/>
                </a:spcBef>
                <a:spcAft>
                  <a:spcPct val="0"/>
                </a:spcAft>
              </a:pPr>
              <a:endParaRPr lang="en-US" sz="2800" b="1" i="1" dirty="0">
                <a:solidFill>
                  <a:srgbClr val="002060"/>
                </a:solidFill>
                <a:latin typeface="Times New Roman" pitchFamily="18" charset="0"/>
                <a:cs typeface="Times New Roman" pitchFamily="18" charset="0"/>
              </a:endParaRPr>
            </a:p>
          </p:txBody>
        </p:sp>
        <p:sp>
          <p:nvSpPr>
            <p:cNvPr id="4" name="Rectangle 3"/>
            <p:cNvSpPr/>
            <p:nvPr/>
          </p:nvSpPr>
          <p:spPr>
            <a:xfrm>
              <a:off x="0" y="1752600"/>
              <a:ext cx="8839200" cy="2590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b="1" dirty="0">
                <a:solidFill>
                  <a:srgbClr val="FFFFFF"/>
                </a:solidFill>
                <a:latin typeface="Arial"/>
                <a:cs typeface="Arial"/>
              </a:endParaRPr>
            </a:p>
          </p:txBody>
        </p:sp>
      </p:grpSp>
      <p:sp>
        <p:nvSpPr>
          <p:cNvPr id="5" name="Rectangle 4"/>
          <p:cNvSpPr/>
          <p:nvPr/>
        </p:nvSpPr>
        <p:spPr>
          <a:xfrm>
            <a:off x="2438400" y="2514600"/>
            <a:ext cx="8686800" cy="707886"/>
          </a:xfrm>
          <a:prstGeom prst="rect">
            <a:avLst/>
          </a:prstGeom>
        </p:spPr>
        <p:txBody>
          <a:bodyPr wrap="square">
            <a:spAutoFit/>
          </a:bodyPr>
          <a:lstStyle/>
          <a:p>
            <a:pPr algn="just" fontAlgn="base">
              <a:spcBef>
                <a:spcPct val="0"/>
              </a:spcBef>
              <a:spcAft>
                <a:spcPct val="0"/>
              </a:spcAft>
            </a:pPr>
            <a:r>
              <a:rPr lang="en-US" sz="4000" b="1" dirty="0">
                <a:solidFill>
                  <a:srgbClr val="000000"/>
                </a:solidFill>
                <a:latin typeface="Times New Roman" panose="02020603050405020304" pitchFamily="18" charset="0"/>
                <a:cs typeface="Times New Roman" panose="02020603050405020304" pitchFamily="18" charset="0"/>
              </a:rPr>
              <a:t>Real Time Operating Systems</a:t>
            </a:r>
          </a:p>
        </p:txBody>
      </p:sp>
    </p:spTree>
    <p:extLst>
      <p:ext uri="{BB962C8B-B14F-4D97-AF65-F5344CB8AC3E}">
        <p14:creationId xmlns:p14="http://schemas.microsoft.com/office/powerpoint/2010/main" val="364898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5056188" y="2244725"/>
            <a:ext cx="2108200" cy="3735388"/>
          </a:xfrm>
          <a:prstGeom prst="rect">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endParaRPr lang="en-US" altLang="en-US" sz="4400">
              <a:solidFill>
                <a:srgbClr val="C0C0C0"/>
              </a:solidFill>
              <a:cs typeface="Arial" pitchFamily="34" charset="0"/>
            </a:endParaRPr>
          </a:p>
        </p:txBody>
      </p:sp>
      <p:sp>
        <p:nvSpPr>
          <p:cNvPr id="12291" name="Rectangle 6"/>
          <p:cNvSpPr>
            <a:spLocks noChangeArrowheads="1"/>
          </p:cNvSpPr>
          <p:nvPr/>
        </p:nvSpPr>
        <p:spPr bwMode="auto">
          <a:xfrm>
            <a:off x="2178050" y="384176"/>
            <a:ext cx="7772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4400">
                <a:solidFill>
                  <a:srgbClr val="808080"/>
                </a:solidFill>
                <a:cs typeface="Arial" pitchFamily="34" charset="0"/>
              </a:rPr>
              <a:t>Typical Real-Time System</a:t>
            </a:r>
          </a:p>
        </p:txBody>
      </p:sp>
      <p:sp>
        <p:nvSpPr>
          <p:cNvPr id="12292" name="Rectangle 7"/>
          <p:cNvSpPr>
            <a:spLocks noChangeArrowheads="1"/>
          </p:cNvSpPr>
          <p:nvPr/>
        </p:nvSpPr>
        <p:spPr bwMode="auto">
          <a:xfrm>
            <a:off x="2524125" y="2746375"/>
            <a:ext cx="1905000" cy="2819400"/>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Controlling </a:t>
            </a:r>
          </a:p>
          <a:p>
            <a:pPr algn="ctr" fontAlgn="base">
              <a:spcBef>
                <a:spcPct val="0"/>
              </a:spcBef>
              <a:spcAft>
                <a:spcPct val="0"/>
              </a:spcAft>
              <a:buClrTx/>
              <a:buSzTx/>
              <a:buNone/>
            </a:pPr>
            <a:r>
              <a:rPr lang="en-US" altLang="en-US" sz="2400">
                <a:solidFill>
                  <a:srgbClr val="FFFFFF"/>
                </a:solidFill>
                <a:cs typeface="Arial" pitchFamily="34" charset="0"/>
              </a:rPr>
              <a:t>System</a:t>
            </a:r>
          </a:p>
        </p:txBody>
      </p:sp>
      <p:sp>
        <p:nvSpPr>
          <p:cNvPr id="12293" name="Rectangle 8"/>
          <p:cNvSpPr>
            <a:spLocks noChangeArrowheads="1"/>
          </p:cNvSpPr>
          <p:nvPr/>
        </p:nvSpPr>
        <p:spPr bwMode="auto">
          <a:xfrm>
            <a:off x="7740650" y="2746375"/>
            <a:ext cx="1905000" cy="2819400"/>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Environment</a:t>
            </a:r>
          </a:p>
        </p:txBody>
      </p:sp>
      <p:grpSp>
        <p:nvGrpSpPr>
          <p:cNvPr id="12294" name="Group 9"/>
          <p:cNvGrpSpPr>
            <a:grpSpLocks/>
          </p:cNvGrpSpPr>
          <p:nvPr/>
        </p:nvGrpSpPr>
        <p:grpSpPr bwMode="auto">
          <a:xfrm>
            <a:off x="5359400" y="2670175"/>
            <a:ext cx="1447800" cy="2971800"/>
            <a:chOff x="2436" y="1488"/>
            <a:chExt cx="912" cy="1872"/>
          </a:xfrm>
        </p:grpSpPr>
        <p:grpSp>
          <p:nvGrpSpPr>
            <p:cNvPr id="12316" name="Group 10"/>
            <p:cNvGrpSpPr>
              <a:grpSpLocks/>
            </p:cNvGrpSpPr>
            <p:nvPr/>
          </p:nvGrpSpPr>
          <p:grpSpPr bwMode="auto">
            <a:xfrm>
              <a:off x="2436" y="1488"/>
              <a:ext cx="912" cy="864"/>
              <a:chOff x="2448" y="1584"/>
              <a:chExt cx="912" cy="864"/>
            </a:xfrm>
          </p:grpSpPr>
          <p:sp>
            <p:nvSpPr>
              <p:cNvPr id="12322" name="Rectangle 11"/>
              <p:cNvSpPr>
                <a:spLocks noChangeArrowheads="1"/>
              </p:cNvSpPr>
              <p:nvPr/>
            </p:nvSpPr>
            <p:spPr bwMode="auto">
              <a:xfrm>
                <a:off x="2448" y="158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sensor</a:t>
                </a:r>
              </a:p>
            </p:txBody>
          </p:sp>
          <p:sp>
            <p:nvSpPr>
              <p:cNvPr id="12323" name="Rectangle 12"/>
              <p:cNvSpPr>
                <a:spLocks noChangeArrowheads="1"/>
              </p:cNvSpPr>
              <p:nvPr/>
            </p:nvSpPr>
            <p:spPr bwMode="auto">
              <a:xfrm>
                <a:off x="2448" y="182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sensor</a:t>
                </a:r>
              </a:p>
            </p:txBody>
          </p:sp>
          <p:sp>
            <p:nvSpPr>
              <p:cNvPr id="12324" name="Rectangle 13"/>
              <p:cNvSpPr>
                <a:spLocks noChangeArrowheads="1"/>
              </p:cNvSpPr>
              <p:nvPr/>
            </p:nvSpPr>
            <p:spPr bwMode="auto">
              <a:xfrm>
                <a:off x="2448" y="206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sensor</a:t>
                </a:r>
              </a:p>
            </p:txBody>
          </p:sp>
          <p:sp>
            <p:nvSpPr>
              <p:cNvPr id="12325" name="Rectangle 14"/>
              <p:cNvSpPr>
                <a:spLocks noChangeArrowheads="1"/>
              </p:cNvSpPr>
              <p:nvPr/>
            </p:nvSpPr>
            <p:spPr bwMode="auto">
              <a:xfrm>
                <a:off x="2448" y="230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sensor</a:t>
                </a:r>
              </a:p>
            </p:txBody>
          </p:sp>
        </p:grpSp>
        <p:grpSp>
          <p:nvGrpSpPr>
            <p:cNvPr id="12317" name="Group 15"/>
            <p:cNvGrpSpPr>
              <a:grpSpLocks/>
            </p:cNvGrpSpPr>
            <p:nvPr/>
          </p:nvGrpSpPr>
          <p:grpSpPr bwMode="auto">
            <a:xfrm>
              <a:off x="2436" y="2496"/>
              <a:ext cx="912" cy="864"/>
              <a:chOff x="2448" y="1584"/>
              <a:chExt cx="912" cy="864"/>
            </a:xfrm>
          </p:grpSpPr>
          <p:sp>
            <p:nvSpPr>
              <p:cNvPr id="12318" name="Rectangle 16"/>
              <p:cNvSpPr>
                <a:spLocks noChangeArrowheads="1"/>
              </p:cNvSpPr>
              <p:nvPr/>
            </p:nvSpPr>
            <p:spPr bwMode="auto">
              <a:xfrm>
                <a:off x="2448" y="158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actuator</a:t>
                </a:r>
              </a:p>
            </p:txBody>
          </p:sp>
          <p:sp>
            <p:nvSpPr>
              <p:cNvPr id="12319" name="Rectangle 17"/>
              <p:cNvSpPr>
                <a:spLocks noChangeArrowheads="1"/>
              </p:cNvSpPr>
              <p:nvPr/>
            </p:nvSpPr>
            <p:spPr bwMode="auto">
              <a:xfrm>
                <a:off x="2448" y="182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actuator</a:t>
                </a:r>
              </a:p>
            </p:txBody>
          </p:sp>
          <p:sp>
            <p:nvSpPr>
              <p:cNvPr id="12320" name="Rectangle 18"/>
              <p:cNvSpPr>
                <a:spLocks noChangeArrowheads="1"/>
              </p:cNvSpPr>
              <p:nvPr/>
            </p:nvSpPr>
            <p:spPr bwMode="auto">
              <a:xfrm>
                <a:off x="2448" y="206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actuator</a:t>
                </a:r>
              </a:p>
            </p:txBody>
          </p:sp>
          <p:sp>
            <p:nvSpPr>
              <p:cNvPr id="12321" name="Rectangle 19"/>
              <p:cNvSpPr>
                <a:spLocks noChangeArrowheads="1"/>
              </p:cNvSpPr>
              <p:nvPr/>
            </p:nvSpPr>
            <p:spPr bwMode="auto">
              <a:xfrm>
                <a:off x="2448" y="2304"/>
                <a:ext cx="912" cy="144"/>
              </a:xfrm>
              <a:prstGeom prst="rect">
                <a:avLst/>
              </a:prstGeom>
              <a:solidFill>
                <a:schemeClr val="accent1"/>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400">
                    <a:solidFill>
                      <a:srgbClr val="FFFFFF"/>
                    </a:solidFill>
                    <a:cs typeface="Arial" pitchFamily="34" charset="0"/>
                  </a:rPr>
                  <a:t>actuator</a:t>
                </a:r>
              </a:p>
            </p:txBody>
          </p:sp>
        </p:grpSp>
      </p:grpSp>
      <p:sp>
        <p:nvSpPr>
          <p:cNvPr id="12295" name="Line 20"/>
          <p:cNvSpPr>
            <a:spLocks noChangeShapeType="1"/>
          </p:cNvSpPr>
          <p:nvPr/>
        </p:nvSpPr>
        <p:spPr bwMode="auto">
          <a:xfrm flipH="1" flipV="1">
            <a:off x="6902450" y="2822575"/>
            <a:ext cx="838200" cy="152400"/>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296" name="Line 21"/>
          <p:cNvSpPr>
            <a:spLocks noChangeShapeType="1"/>
          </p:cNvSpPr>
          <p:nvPr/>
        </p:nvSpPr>
        <p:spPr bwMode="auto">
          <a:xfrm flipH="1" flipV="1">
            <a:off x="6826250" y="3203575"/>
            <a:ext cx="914400" cy="76200"/>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297" name="Line 22"/>
          <p:cNvSpPr>
            <a:spLocks noChangeShapeType="1"/>
          </p:cNvSpPr>
          <p:nvPr/>
        </p:nvSpPr>
        <p:spPr bwMode="auto">
          <a:xfrm flipH="1">
            <a:off x="6826250" y="3548063"/>
            <a:ext cx="914400" cy="4762"/>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298" name="Line 23"/>
          <p:cNvSpPr>
            <a:spLocks noChangeShapeType="1"/>
          </p:cNvSpPr>
          <p:nvPr/>
        </p:nvSpPr>
        <p:spPr bwMode="auto">
          <a:xfrm flipH="1">
            <a:off x="6808788" y="3930651"/>
            <a:ext cx="914400" cy="476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299" name="Line 24"/>
          <p:cNvSpPr>
            <a:spLocks noChangeShapeType="1"/>
          </p:cNvSpPr>
          <p:nvPr/>
        </p:nvSpPr>
        <p:spPr bwMode="auto">
          <a:xfrm flipH="1">
            <a:off x="4438650" y="3919538"/>
            <a:ext cx="914400" cy="36512"/>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0" name="Line 25"/>
          <p:cNvSpPr>
            <a:spLocks noChangeShapeType="1"/>
          </p:cNvSpPr>
          <p:nvPr/>
        </p:nvSpPr>
        <p:spPr bwMode="auto">
          <a:xfrm flipH="1">
            <a:off x="4470400" y="3546476"/>
            <a:ext cx="914400" cy="3651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1" name="Line 26"/>
          <p:cNvSpPr>
            <a:spLocks noChangeShapeType="1"/>
          </p:cNvSpPr>
          <p:nvPr/>
        </p:nvSpPr>
        <p:spPr bwMode="auto">
          <a:xfrm flipH="1">
            <a:off x="4454525" y="3159126"/>
            <a:ext cx="914400" cy="3651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2" name="Line 27"/>
          <p:cNvSpPr>
            <a:spLocks noChangeShapeType="1"/>
          </p:cNvSpPr>
          <p:nvPr/>
        </p:nvSpPr>
        <p:spPr bwMode="auto">
          <a:xfrm flipH="1">
            <a:off x="4438650" y="2803526"/>
            <a:ext cx="914400" cy="3651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3" name="Line 28"/>
          <p:cNvSpPr>
            <a:spLocks noChangeShapeType="1"/>
          </p:cNvSpPr>
          <p:nvPr/>
        </p:nvSpPr>
        <p:spPr bwMode="auto">
          <a:xfrm flipV="1">
            <a:off x="4408489" y="4375150"/>
            <a:ext cx="930275" cy="179388"/>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4" name="Line 29"/>
          <p:cNvSpPr>
            <a:spLocks noChangeShapeType="1"/>
          </p:cNvSpPr>
          <p:nvPr/>
        </p:nvSpPr>
        <p:spPr bwMode="auto">
          <a:xfrm flipV="1">
            <a:off x="4421189" y="4779963"/>
            <a:ext cx="930275" cy="23812"/>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5" name="Line 30"/>
          <p:cNvSpPr>
            <a:spLocks noChangeShapeType="1"/>
          </p:cNvSpPr>
          <p:nvPr/>
        </p:nvSpPr>
        <p:spPr bwMode="auto">
          <a:xfrm>
            <a:off x="4418014" y="5110164"/>
            <a:ext cx="930275" cy="52387"/>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6" name="Line 31"/>
          <p:cNvSpPr>
            <a:spLocks noChangeShapeType="1"/>
          </p:cNvSpPr>
          <p:nvPr/>
        </p:nvSpPr>
        <p:spPr bwMode="auto">
          <a:xfrm>
            <a:off x="4413250" y="5422900"/>
            <a:ext cx="960438" cy="114300"/>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7" name="Text Box 32"/>
          <p:cNvSpPr txBox="1">
            <a:spLocks noChangeArrowheads="1"/>
          </p:cNvSpPr>
          <p:nvPr/>
        </p:nvSpPr>
        <p:spPr bwMode="auto">
          <a:xfrm>
            <a:off x="4800600" y="1828800"/>
            <a:ext cx="253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a:solidFill>
                  <a:srgbClr val="FFFFFF"/>
                </a:solidFill>
                <a:cs typeface="Arial" pitchFamily="34" charset="0"/>
              </a:rPr>
              <a:t>Controlled System</a:t>
            </a:r>
          </a:p>
        </p:txBody>
      </p:sp>
      <p:sp>
        <p:nvSpPr>
          <p:cNvPr id="12308" name="Line 33"/>
          <p:cNvSpPr>
            <a:spLocks noChangeShapeType="1"/>
          </p:cNvSpPr>
          <p:nvPr/>
        </p:nvSpPr>
        <p:spPr bwMode="auto">
          <a:xfrm flipV="1">
            <a:off x="6781801" y="4267200"/>
            <a:ext cx="930275" cy="179388"/>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09" name="Line 34"/>
          <p:cNvSpPr>
            <a:spLocks noChangeShapeType="1"/>
          </p:cNvSpPr>
          <p:nvPr/>
        </p:nvSpPr>
        <p:spPr bwMode="auto">
          <a:xfrm flipV="1">
            <a:off x="6781801" y="4724401"/>
            <a:ext cx="930275" cy="2381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10" name="Line 35"/>
          <p:cNvSpPr>
            <a:spLocks noChangeShapeType="1"/>
          </p:cNvSpPr>
          <p:nvPr/>
        </p:nvSpPr>
        <p:spPr bwMode="auto">
          <a:xfrm flipV="1">
            <a:off x="6858001" y="5105401"/>
            <a:ext cx="930275" cy="23813"/>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11" name="Line 36"/>
          <p:cNvSpPr>
            <a:spLocks noChangeShapeType="1"/>
          </p:cNvSpPr>
          <p:nvPr/>
        </p:nvSpPr>
        <p:spPr bwMode="auto">
          <a:xfrm flipV="1">
            <a:off x="6858001" y="5334000"/>
            <a:ext cx="930275" cy="179388"/>
          </a:xfrm>
          <a:prstGeom prst="line">
            <a:avLst/>
          </a:prstGeom>
          <a:noFill/>
          <a:ln w="952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12312" name="Rectangle 1"/>
          <p:cNvSpPr>
            <a:spLocks noChangeArrowheads="1"/>
          </p:cNvSpPr>
          <p:nvPr/>
        </p:nvSpPr>
        <p:spPr bwMode="auto">
          <a:xfrm>
            <a:off x="2524126" y="1828800"/>
            <a:ext cx="1914525" cy="488950"/>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1800">
                <a:solidFill>
                  <a:srgbClr val="FFFFFF"/>
                </a:solidFill>
                <a:cs typeface="Arial" pitchFamily="34" charset="0"/>
              </a:rPr>
              <a:t>Operator Interface</a:t>
            </a:r>
          </a:p>
        </p:txBody>
      </p:sp>
      <p:cxnSp>
        <p:nvCxnSpPr>
          <p:cNvPr id="12313" name="Straight Arrow Connector 3"/>
          <p:cNvCxnSpPr>
            <a:cxnSpLocks noChangeShapeType="1"/>
            <a:stCxn id="12312" idx="2"/>
            <a:endCxn id="12292" idx="0"/>
          </p:cNvCxnSpPr>
          <p:nvPr/>
        </p:nvCxnSpPr>
        <p:spPr bwMode="auto">
          <a:xfrm flipH="1">
            <a:off x="3476626" y="2317751"/>
            <a:ext cx="4763" cy="428625"/>
          </a:xfrm>
          <a:prstGeom prst="straightConnector1">
            <a:avLst/>
          </a:prstGeom>
          <a:noFill/>
          <a:ln w="12700"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4" name="Footer Placeholder 1"/>
          <p:cNvSpPr>
            <a:spLocks noGrp="1"/>
          </p:cNvSpPr>
          <p:nvPr>
            <p:ph type="ftr"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Bef>
                <a:spcPct val="0"/>
              </a:spcBef>
              <a:spcAft>
                <a:spcPct val="0"/>
              </a:spcAft>
            </a:pPr>
            <a:endParaRPr lang="en-US" altLang="en-US" sz="1400">
              <a:solidFill>
                <a:srgbClr val="FFFFFF"/>
              </a:solidFill>
              <a:cs typeface="Arial" pitchFamily="34" charset="0"/>
            </a:endParaRPr>
          </a:p>
        </p:txBody>
      </p:sp>
      <p:sp>
        <p:nvSpPr>
          <p:cNvPr id="12315" name="Slide Number Placeholder 2"/>
          <p:cNvSpPr>
            <a:spLocks noGrp="1"/>
          </p:cNvSpPr>
          <p:nvPr>
            <p:ph type="sldNum"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Aft>
                <a:spcPct val="0"/>
              </a:spcAft>
            </a:pPr>
            <a:fld id="{FA880FDF-555C-467B-A6BA-0D25FF9AE9CB}" type="slidenum">
              <a:rPr lang="en-US" altLang="en-US" sz="1400">
                <a:solidFill>
                  <a:srgbClr val="FFFFFF"/>
                </a:solidFill>
              </a:rPr>
              <a:pPr fontAlgn="base">
                <a:spcAft>
                  <a:spcPct val="0"/>
                </a:spcAft>
              </a:pPr>
              <a:t>10</a:t>
            </a:fld>
            <a:endParaRPr lang="en-US" altLang="en-US" sz="1400">
              <a:solidFill>
                <a:srgbClr val="FFFFFF"/>
              </a:solidFill>
            </a:endParaRPr>
          </a:p>
        </p:txBody>
      </p:sp>
    </p:spTree>
    <p:extLst>
      <p:ext uri="{BB962C8B-B14F-4D97-AF65-F5344CB8AC3E}">
        <p14:creationId xmlns:p14="http://schemas.microsoft.com/office/powerpoint/2010/main" val="3301749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r>
              <a:rPr lang="en-US" altLang="en-US" smtClean="0">
                <a:solidFill>
                  <a:srgbClr val="0000CC"/>
                </a:solidFill>
              </a:rPr>
              <a:t>Examples of Real-Time Systems</a:t>
            </a:r>
          </a:p>
        </p:txBody>
      </p:sp>
      <p:sp>
        <p:nvSpPr>
          <p:cNvPr id="26627" name="Rectangle 3"/>
          <p:cNvSpPr>
            <a:spLocks noChangeArrowheads="1"/>
          </p:cNvSpPr>
          <p:nvPr/>
        </p:nvSpPr>
        <p:spPr bwMode="auto">
          <a:xfrm>
            <a:off x="23622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Aft>
                <a:spcPct val="0"/>
              </a:spcAft>
              <a:buClrTx/>
              <a:buSzTx/>
              <a:buNone/>
            </a:pPr>
            <a:r>
              <a:rPr lang="en-US" altLang="en-US" sz="2400" b="1">
                <a:solidFill>
                  <a:srgbClr val="FFFFFF"/>
                </a:solidFill>
                <a:cs typeface="Arial" pitchFamily="34" charset="0"/>
              </a:rPr>
              <a:t>Process Control and Manufacturing Systems</a:t>
            </a:r>
          </a:p>
        </p:txBody>
      </p:sp>
      <p:sp>
        <p:nvSpPr>
          <p:cNvPr id="26628" name="Rectangle 4"/>
          <p:cNvSpPr>
            <a:spLocks noChangeArrowheads="1"/>
          </p:cNvSpPr>
          <p:nvPr/>
        </p:nvSpPr>
        <p:spPr bwMode="auto">
          <a:xfrm>
            <a:off x="4495800" y="2971800"/>
            <a:ext cx="22098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800" dirty="0">
                <a:solidFill>
                  <a:srgbClr val="FF0000"/>
                </a:solidFill>
                <a:cs typeface="Arial" pitchFamily="34" charset="0"/>
              </a:rPr>
              <a:t>Controller</a:t>
            </a:r>
          </a:p>
        </p:txBody>
      </p:sp>
      <p:sp>
        <p:nvSpPr>
          <p:cNvPr id="26629" name="Rectangle 5"/>
          <p:cNvSpPr>
            <a:spLocks noChangeArrowheads="1"/>
          </p:cNvSpPr>
          <p:nvPr/>
        </p:nvSpPr>
        <p:spPr bwMode="auto">
          <a:xfrm>
            <a:off x="3733800" y="4572000"/>
            <a:ext cx="3886200" cy="1066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2800" dirty="0">
                <a:solidFill>
                  <a:srgbClr val="FF0000"/>
                </a:solidFill>
                <a:cs typeface="Arial" pitchFamily="34" charset="0"/>
              </a:rPr>
              <a:t>Plant</a:t>
            </a:r>
          </a:p>
        </p:txBody>
      </p:sp>
      <p:sp>
        <p:nvSpPr>
          <p:cNvPr id="26630" name="Line 6"/>
          <p:cNvSpPr>
            <a:spLocks noChangeShapeType="1"/>
          </p:cNvSpPr>
          <p:nvPr/>
        </p:nvSpPr>
        <p:spPr bwMode="auto">
          <a:xfrm>
            <a:off x="4800600" y="3581400"/>
            <a:ext cx="0" cy="10668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31" name="Line 8"/>
          <p:cNvSpPr>
            <a:spLocks noChangeShapeType="1"/>
          </p:cNvSpPr>
          <p:nvPr/>
        </p:nvSpPr>
        <p:spPr bwMode="auto">
          <a:xfrm flipV="1">
            <a:off x="6248400" y="3581400"/>
            <a:ext cx="0" cy="990600"/>
          </a:xfrm>
          <a:prstGeom prst="line">
            <a:avLst/>
          </a:prstGeom>
          <a:noFill/>
          <a:ln w="127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32" name="Text Box 10"/>
          <p:cNvSpPr txBox="1">
            <a:spLocks noChangeArrowheads="1"/>
          </p:cNvSpPr>
          <p:nvPr/>
        </p:nvSpPr>
        <p:spPr bwMode="auto">
          <a:xfrm>
            <a:off x="3733801" y="3581401"/>
            <a:ext cx="10743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Sensor</a:t>
            </a:r>
          </a:p>
          <a:p>
            <a:pPr fontAlgn="base">
              <a:spcBef>
                <a:spcPct val="0"/>
              </a:spcBef>
              <a:spcAft>
                <a:spcPct val="0"/>
              </a:spcAft>
              <a:buClrTx/>
              <a:buSzTx/>
              <a:buNone/>
            </a:pPr>
            <a:r>
              <a:rPr lang="en-US" altLang="en-US" sz="2400" b="1" dirty="0">
                <a:solidFill>
                  <a:schemeClr val="bg1"/>
                </a:solidFill>
                <a:cs typeface="Arial" pitchFamily="34" charset="0"/>
              </a:rPr>
              <a:t>Data</a:t>
            </a:r>
          </a:p>
        </p:txBody>
      </p:sp>
      <p:sp>
        <p:nvSpPr>
          <p:cNvPr id="26633" name="Text Box 11"/>
          <p:cNvSpPr txBox="1">
            <a:spLocks noChangeArrowheads="1"/>
          </p:cNvSpPr>
          <p:nvPr/>
        </p:nvSpPr>
        <p:spPr bwMode="auto">
          <a:xfrm>
            <a:off x="6308726" y="3698875"/>
            <a:ext cx="2208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Control Signals</a:t>
            </a:r>
          </a:p>
        </p:txBody>
      </p:sp>
      <p:sp>
        <p:nvSpPr>
          <p:cNvPr id="26634" name="Line 14"/>
          <p:cNvSpPr>
            <a:spLocks noChangeShapeType="1"/>
          </p:cNvSpPr>
          <p:nvPr/>
        </p:nvSpPr>
        <p:spPr bwMode="auto">
          <a:xfrm>
            <a:off x="2438400" y="5105400"/>
            <a:ext cx="12954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35" name="Line 15"/>
          <p:cNvSpPr>
            <a:spLocks noChangeShapeType="1"/>
          </p:cNvSpPr>
          <p:nvPr/>
        </p:nvSpPr>
        <p:spPr bwMode="auto">
          <a:xfrm>
            <a:off x="7620000" y="5181600"/>
            <a:ext cx="1752600" cy="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36" name="Text Box 16"/>
          <p:cNvSpPr txBox="1">
            <a:spLocks noChangeArrowheads="1"/>
          </p:cNvSpPr>
          <p:nvPr/>
        </p:nvSpPr>
        <p:spPr bwMode="auto">
          <a:xfrm>
            <a:off x="1752601" y="4648200"/>
            <a:ext cx="198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Raw Material</a:t>
            </a:r>
          </a:p>
        </p:txBody>
      </p:sp>
      <p:sp>
        <p:nvSpPr>
          <p:cNvPr id="26637" name="Text Box 17"/>
          <p:cNvSpPr txBox="1">
            <a:spLocks noChangeArrowheads="1"/>
          </p:cNvSpPr>
          <p:nvPr/>
        </p:nvSpPr>
        <p:spPr bwMode="auto">
          <a:xfrm>
            <a:off x="7756525" y="4613275"/>
            <a:ext cx="254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Finished Products</a:t>
            </a:r>
          </a:p>
        </p:txBody>
      </p:sp>
      <p:sp>
        <p:nvSpPr>
          <p:cNvPr id="26638" name="Line 20"/>
          <p:cNvSpPr>
            <a:spLocks noChangeShapeType="1"/>
          </p:cNvSpPr>
          <p:nvPr/>
        </p:nvSpPr>
        <p:spPr bwMode="auto">
          <a:xfrm>
            <a:off x="4800600" y="2362200"/>
            <a:ext cx="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39" name="Text Box 21"/>
          <p:cNvSpPr txBox="1">
            <a:spLocks noChangeArrowheads="1"/>
          </p:cNvSpPr>
          <p:nvPr/>
        </p:nvSpPr>
        <p:spPr bwMode="auto">
          <a:xfrm>
            <a:off x="3336926" y="2174876"/>
            <a:ext cx="16914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Operator</a:t>
            </a:r>
          </a:p>
          <a:p>
            <a:pPr fontAlgn="base">
              <a:spcBef>
                <a:spcPct val="0"/>
              </a:spcBef>
              <a:spcAft>
                <a:spcPct val="0"/>
              </a:spcAft>
              <a:buClrTx/>
              <a:buSzTx/>
              <a:buNone/>
            </a:pPr>
            <a:r>
              <a:rPr lang="en-US" altLang="en-US" sz="2400" b="1" dirty="0">
                <a:solidFill>
                  <a:schemeClr val="bg1"/>
                </a:solidFill>
                <a:cs typeface="Arial" pitchFamily="34" charset="0"/>
              </a:rPr>
              <a:t>Commands</a:t>
            </a:r>
          </a:p>
        </p:txBody>
      </p:sp>
      <p:sp>
        <p:nvSpPr>
          <p:cNvPr id="26640" name="Line 23"/>
          <p:cNvSpPr>
            <a:spLocks noChangeShapeType="1"/>
          </p:cNvSpPr>
          <p:nvPr/>
        </p:nvSpPr>
        <p:spPr bwMode="auto">
          <a:xfrm flipV="1">
            <a:off x="6019800" y="2438400"/>
            <a:ext cx="0" cy="533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26641" name="Text Box 24"/>
          <p:cNvSpPr txBox="1">
            <a:spLocks noChangeArrowheads="1"/>
          </p:cNvSpPr>
          <p:nvPr/>
        </p:nvSpPr>
        <p:spPr bwMode="auto">
          <a:xfrm>
            <a:off x="6232526" y="2403475"/>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Displays</a:t>
            </a:r>
          </a:p>
        </p:txBody>
      </p:sp>
      <p:sp>
        <p:nvSpPr>
          <p:cNvPr id="26642" name="Footer Placeholder 1"/>
          <p:cNvSpPr>
            <a:spLocks noGrp="1"/>
          </p:cNvSpPr>
          <p:nvPr>
            <p:ph type="ftr"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Bef>
                <a:spcPct val="0"/>
              </a:spcBef>
              <a:spcAft>
                <a:spcPct val="0"/>
              </a:spcAft>
            </a:pPr>
            <a:endParaRPr lang="en-US" altLang="en-US" sz="1400">
              <a:solidFill>
                <a:srgbClr val="FFFFFF"/>
              </a:solidFill>
              <a:cs typeface="Arial" pitchFamily="34" charset="0"/>
            </a:endParaRPr>
          </a:p>
        </p:txBody>
      </p:sp>
      <p:sp>
        <p:nvSpPr>
          <p:cNvPr id="26643" name="Slide Number Placeholder 2"/>
          <p:cNvSpPr>
            <a:spLocks noGrp="1"/>
          </p:cNvSpPr>
          <p:nvPr>
            <p:ph type="sldNum"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Aft>
                <a:spcPct val="0"/>
              </a:spcAft>
            </a:pPr>
            <a:fld id="{3235E8A9-32F4-4941-B843-00543A701C8C}" type="slidenum">
              <a:rPr lang="en-US" altLang="en-US" sz="1400">
                <a:solidFill>
                  <a:srgbClr val="FFFFFF"/>
                </a:solidFill>
              </a:rPr>
              <a:pPr fontAlgn="base">
                <a:spcAft>
                  <a:spcPct val="0"/>
                </a:spcAft>
              </a:pPr>
              <a:t>11</a:t>
            </a:fld>
            <a:endParaRPr lang="en-US" altLang="en-US" sz="1400">
              <a:solidFill>
                <a:srgbClr val="FFFFFF"/>
              </a:solidFill>
            </a:endParaRPr>
          </a:p>
        </p:txBody>
      </p:sp>
    </p:spTree>
    <p:extLst>
      <p:ext uri="{BB962C8B-B14F-4D97-AF65-F5344CB8AC3E}">
        <p14:creationId xmlns:p14="http://schemas.microsoft.com/office/powerpoint/2010/main" val="3792896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570" y="1"/>
            <a:ext cx="8761412" cy="498475"/>
          </a:xfrm>
        </p:spPr>
        <p:txBody>
          <a:bodyPr/>
          <a:lstStyle/>
          <a:p>
            <a:r>
              <a:rPr lang="en-US" dirty="0" smtClean="0">
                <a:solidFill>
                  <a:schemeClr val="tx1"/>
                </a:solidFill>
              </a:rPr>
              <a:t>Real Time System Concept</a:t>
            </a:r>
            <a:endParaRPr lang="en-US" dirty="0">
              <a:solidFill>
                <a:schemeClr val="tx1"/>
              </a:solidFill>
            </a:endParaRPr>
          </a:p>
        </p:txBody>
      </p:sp>
      <p:sp>
        <p:nvSpPr>
          <p:cNvPr id="3" name="Content Placeholder 2"/>
          <p:cNvSpPr>
            <a:spLocks noGrp="1"/>
          </p:cNvSpPr>
          <p:nvPr>
            <p:ph idx="1"/>
          </p:nvPr>
        </p:nvSpPr>
        <p:spPr>
          <a:xfrm>
            <a:off x="1717343" y="498476"/>
            <a:ext cx="8962030" cy="5521325"/>
          </a:xfrm>
        </p:spPr>
        <p:txBody>
          <a:bodyPr/>
          <a:lstStyle/>
          <a:p>
            <a:r>
              <a:rPr lang="en-US" dirty="0"/>
              <a:t>Real-time systems are characterized by the severe consequences that result if logical as well </a:t>
            </a:r>
            <a:r>
              <a:rPr lang="en-US" dirty="0" smtClean="0"/>
              <a:t>as timing </a:t>
            </a:r>
            <a:r>
              <a:rPr lang="en-US" dirty="0"/>
              <a:t>correctness properties of the system are not met. </a:t>
            </a:r>
            <a:endParaRPr lang="en-US" dirty="0" smtClean="0"/>
          </a:p>
          <a:p>
            <a:pPr marL="0" indent="0">
              <a:buNone/>
            </a:pPr>
            <a:r>
              <a:rPr lang="en-US" b="1" dirty="0" smtClean="0"/>
              <a:t>There </a:t>
            </a:r>
            <a:r>
              <a:rPr lang="en-US" b="1" dirty="0"/>
              <a:t>are two types of </a:t>
            </a:r>
            <a:r>
              <a:rPr lang="en-US" b="1" dirty="0" smtClean="0"/>
              <a:t>real-time systems</a:t>
            </a:r>
            <a:r>
              <a:rPr lang="en-US" b="1" dirty="0"/>
              <a:t>: SOFT and HARD. </a:t>
            </a:r>
            <a:endParaRPr lang="en-US" b="1" dirty="0" smtClean="0"/>
          </a:p>
          <a:p>
            <a:r>
              <a:rPr lang="en-US" dirty="0" smtClean="0"/>
              <a:t>In </a:t>
            </a:r>
            <a:r>
              <a:rPr lang="en-US" dirty="0"/>
              <a:t>a SOFT real-time system, tasks are performed by the system </a:t>
            </a:r>
            <a:r>
              <a:rPr lang="en-US" dirty="0" smtClean="0"/>
              <a:t>as fast </a:t>
            </a:r>
            <a:r>
              <a:rPr lang="en-US" dirty="0"/>
              <a:t>as possible, but the tasks don’t have to finish by specific times. </a:t>
            </a:r>
            <a:endParaRPr lang="en-US" dirty="0" smtClean="0"/>
          </a:p>
          <a:p>
            <a:r>
              <a:rPr lang="en-US" dirty="0" smtClean="0"/>
              <a:t>In </a:t>
            </a:r>
            <a:r>
              <a:rPr lang="en-US" dirty="0"/>
              <a:t>HARD </a:t>
            </a:r>
            <a:r>
              <a:rPr lang="en-US" dirty="0" smtClean="0"/>
              <a:t>real-time systems</a:t>
            </a:r>
            <a:r>
              <a:rPr lang="en-US" dirty="0"/>
              <a:t>, tasks have to be performed not only correctly but on time. </a:t>
            </a:r>
            <a:endParaRPr lang="en-US" dirty="0" smtClean="0"/>
          </a:p>
          <a:p>
            <a:r>
              <a:rPr lang="en-US" dirty="0" smtClean="0"/>
              <a:t>Most </a:t>
            </a:r>
            <a:r>
              <a:rPr lang="en-US" dirty="0"/>
              <a:t>real-time </a:t>
            </a:r>
            <a:r>
              <a:rPr lang="en-US" dirty="0" smtClean="0"/>
              <a:t>systems have </a:t>
            </a:r>
            <a:r>
              <a:rPr lang="en-US" dirty="0"/>
              <a:t>a combination of SOFT and HARD requirements. </a:t>
            </a:r>
            <a:endParaRPr lang="en-US" dirty="0" smtClean="0"/>
          </a:p>
          <a:p>
            <a:r>
              <a:rPr lang="en-US" dirty="0" smtClean="0"/>
              <a:t>Real-time </a:t>
            </a:r>
            <a:r>
              <a:rPr lang="en-US" dirty="0"/>
              <a:t>applications cover a </a:t>
            </a:r>
            <a:r>
              <a:rPr lang="en-US" dirty="0" smtClean="0"/>
              <a:t>wide range</a:t>
            </a:r>
            <a:r>
              <a:rPr lang="en-US" dirty="0"/>
              <a:t>, but most real-time systems are embedded. </a:t>
            </a:r>
            <a:endParaRPr lang="en-US" dirty="0" smtClean="0"/>
          </a:p>
          <a:p>
            <a:r>
              <a:rPr lang="en-US" dirty="0" smtClean="0"/>
              <a:t>This </a:t>
            </a:r>
            <a:r>
              <a:rPr lang="en-US" dirty="0"/>
              <a:t>means that the computer is built into </a:t>
            </a:r>
            <a:r>
              <a:rPr lang="en-US" dirty="0" smtClean="0"/>
              <a:t>a system </a:t>
            </a:r>
            <a:r>
              <a:rPr lang="en-US" dirty="0"/>
              <a:t>and is not seen by the user as being a computer. </a:t>
            </a:r>
            <a:endParaRPr lang="en-US" dirty="0" smtClean="0"/>
          </a:p>
          <a:p>
            <a:r>
              <a:rPr lang="en-US" dirty="0" smtClean="0"/>
              <a:t>The </a:t>
            </a:r>
            <a:r>
              <a:rPr lang="en-US" dirty="0"/>
              <a:t>following list shows a </a:t>
            </a:r>
            <a:r>
              <a:rPr lang="en-US" dirty="0" smtClean="0"/>
              <a:t>few examples </a:t>
            </a:r>
            <a:r>
              <a:rPr lang="en-US" dirty="0"/>
              <a:t>of embedded systems.</a:t>
            </a:r>
          </a:p>
        </p:txBody>
      </p:sp>
    </p:spTree>
    <p:extLst>
      <p:ext uri="{BB962C8B-B14F-4D97-AF65-F5344CB8AC3E}">
        <p14:creationId xmlns:p14="http://schemas.microsoft.com/office/powerpoint/2010/main" val="122934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1045029" y="1031876"/>
            <a:ext cx="10006148" cy="5292724"/>
          </a:xfrm>
          <a:prstGeom prst="rect">
            <a:avLst/>
          </a:prstGeom>
        </p:spPr>
      </p:pic>
    </p:spTree>
    <p:extLst>
      <p:ext uri="{BB962C8B-B14F-4D97-AF65-F5344CB8AC3E}">
        <p14:creationId xmlns:p14="http://schemas.microsoft.com/office/powerpoint/2010/main" val="4180893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a:t>
            </a:r>
            <a:endParaRPr lang="en-US" dirty="0"/>
          </a:p>
        </p:txBody>
      </p:sp>
      <p:sp>
        <p:nvSpPr>
          <p:cNvPr id="3" name="Content Placeholder 2"/>
          <p:cNvSpPr>
            <a:spLocks noGrp="1"/>
          </p:cNvSpPr>
          <p:nvPr>
            <p:ph idx="1"/>
          </p:nvPr>
        </p:nvSpPr>
        <p:spPr>
          <a:xfrm>
            <a:off x="1828800" y="1600201"/>
            <a:ext cx="8382000" cy="4525963"/>
          </a:xfrm>
        </p:spPr>
        <p:txBody>
          <a:bodyPr/>
          <a:lstStyle/>
          <a:p>
            <a:r>
              <a:rPr lang="en-US" dirty="0"/>
              <a:t>A </a:t>
            </a:r>
            <a:r>
              <a:rPr lang="en-US" dirty="0" smtClean="0"/>
              <a:t>task (also </a:t>
            </a:r>
            <a:r>
              <a:rPr lang="en-US" dirty="0"/>
              <a:t>called a </a:t>
            </a:r>
            <a:r>
              <a:rPr lang="en-US" dirty="0" smtClean="0"/>
              <a:t>thread) </a:t>
            </a:r>
            <a:r>
              <a:rPr lang="en-US" dirty="0"/>
              <a:t>is a simple program that thinks it has the CPU all to </a:t>
            </a:r>
            <a:r>
              <a:rPr lang="en-US" dirty="0" smtClean="0"/>
              <a:t>itself.</a:t>
            </a:r>
          </a:p>
          <a:p>
            <a:endParaRPr lang="en-US" dirty="0"/>
          </a:p>
          <a:p>
            <a:r>
              <a:rPr lang="en-US" dirty="0" smtClean="0"/>
              <a:t>The design </a:t>
            </a:r>
            <a:r>
              <a:rPr lang="en-US" dirty="0"/>
              <a:t>process for a real-time application involves splitting the work to be done into </a:t>
            </a:r>
            <a:r>
              <a:rPr lang="en-US" dirty="0" smtClean="0"/>
              <a:t>tasks responsible </a:t>
            </a:r>
            <a:r>
              <a:rPr lang="en-US" dirty="0"/>
              <a:t>for a portion of the problem</a:t>
            </a:r>
          </a:p>
        </p:txBody>
      </p:sp>
    </p:spTree>
    <p:extLst>
      <p:ext uri="{BB962C8B-B14F-4D97-AF65-F5344CB8AC3E}">
        <p14:creationId xmlns:p14="http://schemas.microsoft.com/office/powerpoint/2010/main" val="1313396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85801"/>
            <a:ext cx="8915400" cy="5440363"/>
          </a:xfrm>
        </p:spPr>
        <p:txBody>
          <a:bodyPr>
            <a:normAutofit fontScale="92500" lnSpcReduction="10000"/>
          </a:bodyPr>
          <a:lstStyle/>
          <a:p>
            <a:r>
              <a:rPr lang="en-US" dirty="0"/>
              <a:t>Each task typically is an infinite loop that can be in any one of five states: </a:t>
            </a:r>
            <a:r>
              <a:rPr lang="en-US" dirty="0" smtClean="0"/>
              <a:t>DORMANT, READY</a:t>
            </a:r>
            <a:r>
              <a:rPr lang="en-US" dirty="0"/>
              <a:t>, RUNNING, WAITING (for an event), or ISR (interrupted</a:t>
            </a:r>
            <a:r>
              <a:rPr lang="en-US" dirty="0" smtClean="0"/>
              <a:t>). </a:t>
            </a:r>
          </a:p>
          <a:p>
            <a:endParaRPr lang="en-US" dirty="0"/>
          </a:p>
          <a:p>
            <a:r>
              <a:rPr lang="en-US" dirty="0" smtClean="0"/>
              <a:t>The</a:t>
            </a:r>
            <a:r>
              <a:rPr lang="en-US" dirty="0"/>
              <a:t> </a:t>
            </a:r>
            <a:r>
              <a:rPr lang="en-US" dirty="0" smtClean="0"/>
              <a:t>DORMANT </a:t>
            </a:r>
            <a:r>
              <a:rPr lang="en-US" dirty="0"/>
              <a:t>state corresponds to a task that resides in memory but has not been </a:t>
            </a:r>
            <a:r>
              <a:rPr lang="en-US" dirty="0" smtClean="0"/>
              <a:t>made available </a:t>
            </a:r>
            <a:r>
              <a:rPr lang="en-US" dirty="0"/>
              <a:t>to the multitasking kernel. </a:t>
            </a:r>
            <a:endParaRPr lang="en-US" dirty="0" smtClean="0"/>
          </a:p>
          <a:p>
            <a:endParaRPr lang="en-US" dirty="0"/>
          </a:p>
          <a:p>
            <a:r>
              <a:rPr lang="en-US" dirty="0" smtClean="0"/>
              <a:t>A </a:t>
            </a:r>
            <a:r>
              <a:rPr lang="en-US" dirty="0"/>
              <a:t>task is READY when it can execute but its priority </a:t>
            </a:r>
            <a:r>
              <a:rPr lang="en-US" dirty="0" smtClean="0"/>
              <a:t>is less </a:t>
            </a:r>
            <a:r>
              <a:rPr lang="en-US" dirty="0"/>
              <a:t>than the currently running task. A task is RUNNING when it has control of the CPU. </a:t>
            </a:r>
            <a:endParaRPr lang="en-US" dirty="0" smtClean="0"/>
          </a:p>
          <a:p>
            <a:endParaRPr lang="en-US" dirty="0"/>
          </a:p>
          <a:p>
            <a:r>
              <a:rPr lang="en-US" dirty="0" smtClean="0"/>
              <a:t>A</a:t>
            </a:r>
            <a:r>
              <a:rPr lang="en-US" dirty="0"/>
              <a:t> </a:t>
            </a:r>
            <a:r>
              <a:rPr lang="en-US" dirty="0" smtClean="0"/>
              <a:t>task </a:t>
            </a:r>
            <a:r>
              <a:rPr lang="en-US" dirty="0"/>
              <a:t>is WAITING when it requires the occurrence of an event (waiting for an I/O operation </a:t>
            </a:r>
            <a:r>
              <a:rPr lang="en-US" dirty="0" smtClean="0"/>
              <a:t>to complete</a:t>
            </a:r>
            <a:r>
              <a:rPr lang="en-US" dirty="0"/>
              <a:t>, a shared resource to be available, a timing pulse to occur, time to expire, etc.).</a:t>
            </a:r>
          </a:p>
          <a:p>
            <a:pPr marL="0" indent="0">
              <a:buNone/>
            </a:pPr>
            <a:endParaRPr lang="en-US" dirty="0" smtClean="0"/>
          </a:p>
          <a:p>
            <a:r>
              <a:rPr lang="en-US" dirty="0" smtClean="0"/>
              <a:t>Finally</a:t>
            </a:r>
            <a:r>
              <a:rPr lang="en-US" dirty="0"/>
              <a:t>, a task is in the ISR state when an interrupt has occurred and the CPU is in the process</a:t>
            </a:r>
          </a:p>
        </p:txBody>
      </p:sp>
    </p:spTree>
    <p:extLst>
      <p:ext uri="{BB962C8B-B14F-4D97-AF65-F5344CB8AC3E}">
        <p14:creationId xmlns:p14="http://schemas.microsoft.com/office/powerpoint/2010/main" val="384177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3 Task States and Scheduling--Real-Time Concepts for Embedd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7543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39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18518"/>
            <a:ext cx="8229600" cy="411162"/>
          </a:xfrm>
        </p:spPr>
        <p:txBody>
          <a:bodyPr>
            <a:normAutofit fontScale="90000"/>
          </a:bodyPr>
          <a:lstStyle/>
          <a:p>
            <a:r>
              <a:rPr lang="en-US" dirty="0" smtClean="0"/>
              <a:t>Task States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868870"/>
            <a:ext cx="8229600" cy="5152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938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88" y="1"/>
            <a:ext cx="8761412" cy="498475"/>
          </a:xfrm>
        </p:spPr>
        <p:txBody>
          <a:bodyPr/>
          <a:lstStyle/>
          <a:p>
            <a:r>
              <a:rPr lang="en-US" sz="2000" dirty="0">
                <a:solidFill>
                  <a:schemeClr val="tx1"/>
                </a:solidFill>
              </a:rPr>
              <a:t>Foreground and Background Systems</a:t>
            </a:r>
          </a:p>
        </p:txBody>
      </p:sp>
      <p:sp>
        <p:nvSpPr>
          <p:cNvPr id="3" name="Content Placeholder 2"/>
          <p:cNvSpPr>
            <a:spLocks noGrp="1"/>
          </p:cNvSpPr>
          <p:nvPr>
            <p:ph idx="1"/>
          </p:nvPr>
        </p:nvSpPr>
        <p:spPr>
          <a:xfrm>
            <a:off x="431800" y="498476"/>
            <a:ext cx="4279900" cy="5410200"/>
          </a:xfrm>
        </p:spPr>
        <p:txBody>
          <a:bodyPr/>
          <a:lstStyle/>
          <a:p>
            <a:r>
              <a:rPr lang="en-US" dirty="0"/>
              <a:t>Small systems of low complexity are generally designed as shown in </a:t>
            </a:r>
            <a:r>
              <a:rPr lang="en-US" dirty="0" smtClean="0"/>
              <a:t>Fig. </a:t>
            </a:r>
          </a:p>
          <a:p>
            <a:r>
              <a:rPr lang="en-US" dirty="0" smtClean="0"/>
              <a:t>These systems </a:t>
            </a:r>
            <a:r>
              <a:rPr lang="en-US" dirty="0"/>
              <a:t>are called foreground/background or super-loops. </a:t>
            </a:r>
            <a:endParaRPr lang="en-US" dirty="0" smtClean="0"/>
          </a:p>
          <a:p>
            <a:r>
              <a:rPr lang="en-US" dirty="0" smtClean="0"/>
              <a:t>An </a:t>
            </a:r>
            <a:r>
              <a:rPr lang="en-US" dirty="0"/>
              <a:t>application consists of </a:t>
            </a:r>
            <a:r>
              <a:rPr lang="en-US" dirty="0" smtClean="0"/>
              <a:t>an infinite </a:t>
            </a:r>
            <a:r>
              <a:rPr lang="en-US" dirty="0"/>
              <a:t>loop that calls modules (i.e., functions) to perform the desired operations (background).</a:t>
            </a:r>
          </a:p>
          <a:p>
            <a:r>
              <a:rPr lang="en-US" dirty="0"/>
              <a:t>Interrupt Service Routines (ISRs) handle asynchronous events (foreground). </a:t>
            </a:r>
          </a:p>
        </p:txBody>
      </p:sp>
      <p:pic>
        <p:nvPicPr>
          <p:cNvPr id="5" name="Picture 4"/>
          <p:cNvPicPr>
            <a:picLocks noChangeAspect="1"/>
          </p:cNvPicPr>
          <p:nvPr/>
        </p:nvPicPr>
        <p:blipFill>
          <a:blip r:embed="rId2"/>
          <a:stretch>
            <a:fillRect/>
          </a:stretch>
        </p:blipFill>
        <p:spPr>
          <a:xfrm>
            <a:off x="5334000" y="775063"/>
            <a:ext cx="5029200" cy="5257800"/>
          </a:xfrm>
          <a:prstGeom prst="rect">
            <a:avLst/>
          </a:prstGeom>
        </p:spPr>
      </p:pic>
    </p:spTree>
    <p:extLst>
      <p:ext uri="{BB962C8B-B14F-4D97-AF65-F5344CB8AC3E}">
        <p14:creationId xmlns:p14="http://schemas.microsoft.com/office/powerpoint/2010/main" val="4063432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394063"/>
            <a:ext cx="8610600" cy="5638800"/>
          </a:xfrm>
        </p:spPr>
        <p:txBody>
          <a:bodyPr/>
          <a:lstStyle/>
          <a:p>
            <a:r>
              <a:rPr lang="en-US" dirty="0"/>
              <a:t>Foreground is also called interrupt level; background is called task level.</a:t>
            </a:r>
          </a:p>
          <a:p>
            <a:r>
              <a:rPr lang="en-US" dirty="0"/>
              <a:t>Critical operations must be performed </a:t>
            </a:r>
            <a:r>
              <a:rPr lang="en-US" dirty="0" smtClean="0"/>
              <a:t>by the </a:t>
            </a:r>
            <a:r>
              <a:rPr lang="en-US" dirty="0"/>
              <a:t>ISRs to ensure that they are dealt with in a timely fashion. </a:t>
            </a:r>
            <a:endParaRPr lang="en-US" dirty="0" smtClean="0"/>
          </a:p>
          <a:p>
            <a:r>
              <a:rPr lang="en-US" dirty="0" smtClean="0"/>
              <a:t>Because </a:t>
            </a:r>
            <a:r>
              <a:rPr lang="en-US" dirty="0"/>
              <a:t>of this, ISRs have </a:t>
            </a:r>
            <a:r>
              <a:rPr lang="en-US" dirty="0" smtClean="0"/>
              <a:t>a tendency </a:t>
            </a:r>
            <a:r>
              <a:rPr lang="en-US" dirty="0"/>
              <a:t>to take longer than they should. </a:t>
            </a:r>
            <a:endParaRPr lang="en-US" dirty="0" smtClean="0"/>
          </a:p>
          <a:p>
            <a:r>
              <a:rPr lang="en-US" dirty="0" smtClean="0"/>
              <a:t>Also</a:t>
            </a:r>
            <a:r>
              <a:rPr lang="en-US" dirty="0"/>
              <a:t>, information for a background module </a:t>
            </a:r>
            <a:r>
              <a:rPr lang="en-US" dirty="0" smtClean="0"/>
              <a:t>made available </a:t>
            </a:r>
            <a:r>
              <a:rPr lang="en-US" dirty="0"/>
              <a:t>by an ISR is not processed until the background routine gets its turn to execute. </a:t>
            </a:r>
            <a:r>
              <a:rPr lang="en-US" dirty="0" smtClean="0"/>
              <a:t>This is </a:t>
            </a:r>
            <a:r>
              <a:rPr lang="en-US" dirty="0"/>
              <a:t>called the task level response. </a:t>
            </a:r>
            <a:endParaRPr lang="en-US" dirty="0" smtClean="0"/>
          </a:p>
          <a:p>
            <a:r>
              <a:rPr lang="en-US" dirty="0" smtClean="0"/>
              <a:t>The </a:t>
            </a:r>
            <a:r>
              <a:rPr lang="en-US" dirty="0"/>
              <a:t>worst case task-level response time depends on how </a:t>
            </a:r>
            <a:r>
              <a:rPr lang="en-US" dirty="0" smtClean="0"/>
              <a:t>long the </a:t>
            </a:r>
            <a:r>
              <a:rPr lang="en-US" dirty="0"/>
              <a:t>background loop takes to execute</a:t>
            </a:r>
            <a:r>
              <a:rPr lang="en-US" dirty="0" smtClean="0"/>
              <a:t>.</a:t>
            </a:r>
          </a:p>
          <a:p>
            <a:r>
              <a:rPr lang="en-US" dirty="0" smtClean="0"/>
              <a:t> </a:t>
            </a:r>
            <a:r>
              <a:rPr lang="en-US" dirty="0"/>
              <a:t>Because the execution time of typical code is </a:t>
            </a:r>
            <a:r>
              <a:rPr lang="en-US" dirty="0" smtClean="0"/>
              <a:t>not constant</a:t>
            </a:r>
            <a:r>
              <a:rPr lang="en-US" dirty="0"/>
              <a:t>, the time for </a:t>
            </a:r>
            <a:r>
              <a:rPr lang="en-US" dirty="0" err="1" smtClean="0"/>
              <a:t>sucessive</a:t>
            </a:r>
            <a:r>
              <a:rPr lang="en-US" dirty="0" smtClean="0"/>
              <a:t> </a:t>
            </a:r>
            <a:r>
              <a:rPr lang="en-US" dirty="0"/>
              <a:t>passes through a portion of the loop is non-deterministic.</a:t>
            </a:r>
          </a:p>
          <a:p>
            <a:r>
              <a:rPr lang="en-US" dirty="0"/>
              <a:t>Furthermore, if a code change is made, the timing of the loop is affected.</a:t>
            </a:r>
          </a:p>
        </p:txBody>
      </p:sp>
    </p:spTree>
    <p:extLst>
      <p:ext uri="{BB962C8B-B14F-4D97-AF65-F5344CB8AC3E}">
        <p14:creationId xmlns:p14="http://schemas.microsoft.com/office/powerpoint/2010/main" val="17478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362200" y="342900"/>
            <a:ext cx="8305800" cy="1104900"/>
          </a:xfrm>
          <a:noFill/>
        </p:spPr>
        <p:txBody>
          <a:bodyPr/>
          <a:lstStyle/>
          <a:p>
            <a:r>
              <a:rPr lang="en-US" altLang="en-US" smtClean="0">
                <a:solidFill>
                  <a:srgbClr val="0000CC"/>
                </a:solidFill>
              </a:rPr>
              <a:t>Introduction to Real-Time Systems</a:t>
            </a:r>
          </a:p>
        </p:txBody>
      </p:sp>
      <p:sp>
        <p:nvSpPr>
          <p:cNvPr id="6147" name="Rectangle 3"/>
          <p:cNvSpPr>
            <a:spLocks noGrp="1" noChangeArrowheads="1"/>
          </p:cNvSpPr>
          <p:nvPr>
            <p:ph type="body" idx="1"/>
          </p:nvPr>
        </p:nvSpPr>
        <p:spPr>
          <a:noFill/>
        </p:spPr>
        <p:txBody>
          <a:bodyPr/>
          <a:lstStyle/>
          <a:p>
            <a:pPr>
              <a:buFont typeface="Monotype Sorts" pitchFamily="2" charset="2"/>
              <a:buNone/>
            </a:pPr>
            <a:r>
              <a:rPr lang="en-US" altLang="en-US" sz="2400" i="1" u="sng" dirty="0">
                <a:solidFill>
                  <a:srgbClr val="FF0033"/>
                </a:solidFill>
              </a:rPr>
              <a:t>What is a Real-Time System?</a:t>
            </a:r>
          </a:p>
          <a:p>
            <a:pPr>
              <a:buFont typeface="Monotype Sorts" pitchFamily="2" charset="2"/>
              <a:buNone/>
            </a:pPr>
            <a:r>
              <a:rPr lang="en-US" altLang="en-US" sz="2400" dirty="0" smtClean="0"/>
              <a:t>It Is </a:t>
            </a:r>
            <a:r>
              <a:rPr lang="en-US" altLang="en-US" sz="2400" dirty="0"/>
              <a:t>defined as a system in which the time where the outputs are produced is significant (within specified bounds or deadlines)</a:t>
            </a:r>
          </a:p>
          <a:p>
            <a:pPr>
              <a:buFont typeface="Monotype Sorts" pitchFamily="2" charset="2"/>
              <a:buNone/>
            </a:pPr>
            <a:r>
              <a:rPr lang="en-US" altLang="en-US" sz="2400" dirty="0"/>
              <a:t>. </a:t>
            </a:r>
          </a:p>
          <a:p>
            <a:pPr>
              <a:buFont typeface="Monotype Sorts" pitchFamily="2" charset="2"/>
              <a:buNone/>
            </a:pPr>
            <a:endParaRPr lang="en-US" altLang="en-US" sz="2400" dirty="0">
              <a:solidFill>
                <a:schemeClr val="tx2"/>
              </a:solidFill>
            </a:endParaRPr>
          </a:p>
          <a:p>
            <a:pPr>
              <a:buFont typeface="Monotype Sorts" pitchFamily="2" charset="2"/>
              <a:buNone/>
            </a:pPr>
            <a:endParaRPr lang="en-US" altLang="en-US" dirty="0">
              <a:solidFill>
                <a:schemeClr val="tx2"/>
              </a:solidFill>
            </a:endParaRPr>
          </a:p>
          <a:p>
            <a:pPr>
              <a:buFont typeface="Monotype Sorts" pitchFamily="2" charset="2"/>
              <a:buNone/>
            </a:pPr>
            <a:endParaRPr lang="en-US" altLang="en-US" sz="3600" dirty="0">
              <a:solidFill>
                <a:schemeClr val="tx2"/>
              </a:solidFill>
            </a:endParaRPr>
          </a:p>
          <a:p>
            <a:pPr>
              <a:buFont typeface="Monotype Sorts" pitchFamily="2" charset="2"/>
              <a:buNone/>
            </a:pPr>
            <a:endParaRPr lang="en-US" altLang="en-US" i="1" u="sng" dirty="0">
              <a:solidFill>
                <a:schemeClr val="hlink"/>
              </a:solidFill>
            </a:endParaRPr>
          </a:p>
          <a:p>
            <a:pPr>
              <a:buFont typeface="Monotype Sorts" pitchFamily="2" charset="2"/>
              <a:buNone/>
            </a:pPr>
            <a:endParaRPr lang="en-US" altLang="en-US" i="1" u="sng" dirty="0">
              <a:solidFill>
                <a:schemeClr val="hlink"/>
              </a:solidFill>
            </a:endParaRPr>
          </a:p>
        </p:txBody>
      </p:sp>
      <p:sp>
        <p:nvSpPr>
          <p:cNvPr id="6148" name="Rectangle 4"/>
          <p:cNvSpPr>
            <a:spLocks noChangeArrowheads="1"/>
          </p:cNvSpPr>
          <p:nvPr/>
        </p:nvSpPr>
        <p:spPr bwMode="auto">
          <a:xfrm>
            <a:off x="4838700" y="3619500"/>
            <a:ext cx="2895600"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algn="ctr" fontAlgn="base">
              <a:spcBef>
                <a:spcPct val="0"/>
              </a:spcBef>
              <a:spcAft>
                <a:spcPct val="0"/>
              </a:spcAft>
              <a:buClrTx/>
              <a:buSzTx/>
              <a:buNone/>
            </a:pPr>
            <a:r>
              <a:rPr lang="en-US" altLang="en-US" sz="4400" dirty="0">
                <a:solidFill>
                  <a:schemeClr val="bg1"/>
                </a:solidFill>
                <a:cs typeface="Arial" pitchFamily="34" charset="0"/>
              </a:rPr>
              <a:t>RTS</a:t>
            </a:r>
          </a:p>
        </p:txBody>
      </p:sp>
      <p:sp>
        <p:nvSpPr>
          <p:cNvPr id="6149" name="Line 6"/>
          <p:cNvSpPr>
            <a:spLocks noChangeShapeType="1"/>
          </p:cNvSpPr>
          <p:nvPr/>
        </p:nvSpPr>
        <p:spPr bwMode="auto">
          <a:xfrm>
            <a:off x="3505200" y="4343400"/>
            <a:ext cx="1295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6150" name="Text Box 7"/>
          <p:cNvSpPr txBox="1">
            <a:spLocks noChangeArrowheads="1"/>
          </p:cNvSpPr>
          <p:nvPr/>
        </p:nvSpPr>
        <p:spPr bwMode="auto">
          <a:xfrm>
            <a:off x="2971801" y="3733800"/>
            <a:ext cx="176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Sensor Data</a:t>
            </a:r>
          </a:p>
        </p:txBody>
      </p:sp>
      <p:sp>
        <p:nvSpPr>
          <p:cNvPr id="6151" name="Text Box 9"/>
          <p:cNvSpPr txBox="1">
            <a:spLocks noChangeArrowheads="1"/>
          </p:cNvSpPr>
          <p:nvPr/>
        </p:nvSpPr>
        <p:spPr bwMode="auto">
          <a:xfrm>
            <a:off x="3048000" y="4419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Commands</a:t>
            </a:r>
          </a:p>
        </p:txBody>
      </p:sp>
      <p:sp>
        <p:nvSpPr>
          <p:cNvPr id="6152" name="Line 11"/>
          <p:cNvSpPr>
            <a:spLocks noChangeShapeType="1"/>
          </p:cNvSpPr>
          <p:nvPr/>
        </p:nvSpPr>
        <p:spPr bwMode="auto">
          <a:xfrm>
            <a:off x="7696200" y="4191000"/>
            <a:ext cx="1447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FFFFFF"/>
              </a:solidFill>
              <a:latin typeface="Arial" pitchFamily="34" charset="0"/>
              <a:cs typeface="Arial" pitchFamily="34" charset="0"/>
            </a:endParaRPr>
          </a:p>
        </p:txBody>
      </p:sp>
      <p:sp>
        <p:nvSpPr>
          <p:cNvPr id="6153" name="Text Box 12"/>
          <p:cNvSpPr txBox="1">
            <a:spLocks noChangeArrowheads="1"/>
          </p:cNvSpPr>
          <p:nvPr/>
        </p:nvSpPr>
        <p:spPr bwMode="auto">
          <a:xfrm>
            <a:off x="7832725" y="3546475"/>
            <a:ext cx="249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Actuator Outputs</a:t>
            </a:r>
          </a:p>
        </p:txBody>
      </p:sp>
      <p:sp>
        <p:nvSpPr>
          <p:cNvPr id="6154" name="Text Box 13"/>
          <p:cNvSpPr txBox="1">
            <a:spLocks noChangeArrowheads="1"/>
          </p:cNvSpPr>
          <p:nvPr/>
        </p:nvSpPr>
        <p:spPr bwMode="auto">
          <a:xfrm>
            <a:off x="7832726" y="4308475"/>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b="1" dirty="0">
                <a:solidFill>
                  <a:schemeClr val="bg1"/>
                </a:solidFill>
                <a:cs typeface="Arial" pitchFamily="34" charset="0"/>
              </a:rPr>
              <a:t>Displays</a:t>
            </a:r>
          </a:p>
        </p:txBody>
      </p:sp>
      <p:sp>
        <p:nvSpPr>
          <p:cNvPr id="6155" name="Text Box 15"/>
          <p:cNvSpPr txBox="1">
            <a:spLocks noChangeArrowheads="1"/>
          </p:cNvSpPr>
          <p:nvPr/>
        </p:nvSpPr>
        <p:spPr bwMode="auto">
          <a:xfrm>
            <a:off x="2422526" y="5299076"/>
            <a:ext cx="75536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Monotype Sorts" pitchFamily="2" charset="2"/>
              <a:buChar char="n"/>
              <a:defRPr sz="3200">
                <a:solidFill>
                  <a:schemeClr val="tx1"/>
                </a:solidFill>
                <a:latin typeface="Times New Roman" pitchFamily="18" charset="0"/>
              </a:defRPr>
            </a:lvl1pPr>
            <a:lvl2pPr marL="742950" indent="-285750">
              <a:spcBef>
                <a:spcPct val="20000"/>
              </a:spcBef>
              <a:buClr>
                <a:schemeClr val="bg2"/>
              </a:buClr>
              <a:buSzPct val="75000"/>
              <a:buChar char="–"/>
              <a:defRPr sz="2800">
                <a:solidFill>
                  <a:schemeClr val="tx1"/>
                </a:solidFill>
                <a:latin typeface="Times New Roman" pitchFamily="18" charset="0"/>
              </a:defRPr>
            </a:lvl2pPr>
            <a:lvl3pPr marL="1143000" indent="-228600">
              <a:spcBef>
                <a:spcPct val="20000"/>
              </a:spcBef>
              <a:buClr>
                <a:schemeClr val="bg2"/>
              </a:buClr>
              <a:buSzPct val="75000"/>
              <a:buFont typeface="Monotype Sorts" pitchFamily="2" charset="2"/>
              <a:buChar char="n"/>
              <a:defRPr sz="2400">
                <a:solidFill>
                  <a:schemeClr val="tx1"/>
                </a:solidFill>
                <a:latin typeface="Times New Roman" pitchFamily="18" charset="0"/>
              </a:defRPr>
            </a:lvl3pPr>
            <a:lvl4pPr marL="1600200" indent="-228600">
              <a:spcBef>
                <a:spcPct val="20000"/>
              </a:spcBef>
              <a:buClr>
                <a:schemeClr val="bg2"/>
              </a:buClr>
              <a:buSzPct val="75000"/>
              <a:buChar char="–"/>
              <a:defRPr sz="2000">
                <a:solidFill>
                  <a:schemeClr val="tx1"/>
                </a:solidFill>
                <a:latin typeface="Times New Roman" pitchFamily="18" charset="0"/>
              </a:defRPr>
            </a:lvl4pPr>
            <a:lvl5pPr marL="2057400" indent="-228600">
              <a:spcBef>
                <a:spcPct val="20000"/>
              </a:spcBef>
              <a:buClr>
                <a:schemeClr val="bg2"/>
              </a:buClr>
              <a:buSzPct val="75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bg2"/>
              </a:buClr>
              <a:buSzPct val="75000"/>
              <a:buChar char="•"/>
              <a:defRPr sz="2000">
                <a:solidFill>
                  <a:schemeClr val="tx1"/>
                </a:solidFill>
                <a:latin typeface="Times New Roman" pitchFamily="18" charset="0"/>
              </a:defRPr>
            </a:lvl9pPr>
          </a:lstStyle>
          <a:p>
            <a:pPr fontAlgn="base">
              <a:spcBef>
                <a:spcPct val="0"/>
              </a:spcBef>
              <a:spcAft>
                <a:spcPct val="0"/>
              </a:spcAft>
              <a:buClrTx/>
              <a:buSzTx/>
              <a:buNone/>
            </a:pPr>
            <a:r>
              <a:rPr lang="en-US" altLang="en-US" sz="2400" dirty="0">
                <a:solidFill>
                  <a:srgbClr val="FFFFFF"/>
                </a:solidFill>
                <a:cs typeface="Arial" pitchFamily="34" charset="0"/>
              </a:rPr>
              <a:t>Correctness depends on output values and the time at which</a:t>
            </a:r>
          </a:p>
          <a:p>
            <a:pPr fontAlgn="base">
              <a:spcBef>
                <a:spcPct val="0"/>
              </a:spcBef>
              <a:spcAft>
                <a:spcPct val="0"/>
              </a:spcAft>
              <a:buClrTx/>
              <a:buSzTx/>
              <a:buNone/>
            </a:pPr>
            <a:r>
              <a:rPr lang="en-US" altLang="en-US" sz="2400" dirty="0">
                <a:solidFill>
                  <a:srgbClr val="FFFFFF"/>
                </a:solidFill>
                <a:cs typeface="Arial" pitchFamily="34" charset="0"/>
              </a:rPr>
              <a:t> the inputs are processed and the outputs are produced </a:t>
            </a:r>
          </a:p>
        </p:txBody>
      </p:sp>
      <p:sp>
        <p:nvSpPr>
          <p:cNvPr id="6156" name="Footer Placeholder 1"/>
          <p:cNvSpPr>
            <a:spLocks noGrp="1"/>
          </p:cNvSpPr>
          <p:nvPr>
            <p:ph type="ftr"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Bef>
                <a:spcPct val="0"/>
              </a:spcBef>
              <a:spcAft>
                <a:spcPct val="0"/>
              </a:spcAft>
            </a:pPr>
            <a:endParaRPr lang="en-US" altLang="en-US" sz="1400">
              <a:solidFill>
                <a:srgbClr val="FFFFFF"/>
              </a:solidFill>
              <a:cs typeface="Arial" pitchFamily="34" charset="0"/>
            </a:endParaRPr>
          </a:p>
        </p:txBody>
      </p:sp>
      <p:sp>
        <p:nvSpPr>
          <p:cNvPr id="6157" name="Slide Number Placeholder 2"/>
          <p:cNvSpPr>
            <a:spLocks noGrp="1"/>
          </p:cNvSpPr>
          <p:nvPr>
            <p:ph type="sldNum"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Aft>
                <a:spcPct val="0"/>
              </a:spcAft>
            </a:pPr>
            <a:fld id="{74C75B54-DA54-4662-9B19-FA4FB0B69B39}" type="slidenum">
              <a:rPr lang="en-US" altLang="en-US" sz="1400">
                <a:solidFill>
                  <a:srgbClr val="FFFFFF"/>
                </a:solidFill>
              </a:rPr>
              <a:pPr fontAlgn="base">
                <a:spcAft>
                  <a:spcPct val="0"/>
                </a:spcAft>
              </a:pPr>
              <a:t>2</a:t>
            </a:fld>
            <a:endParaRPr lang="en-US" altLang="en-US" sz="1400">
              <a:solidFill>
                <a:srgbClr val="FFFFFF"/>
              </a:solidFill>
            </a:endParaRPr>
          </a:p>
        </p:txBody>
      </p:sp>
    </p:spTree>
    <p:extLst>
      <p:ext uri="{BB962C8B-B14F-4D97-AF65-F5344CB8AC3E}">
        <p14:creationId xmlns:p14="http://schemas.microsoft.com/office/powerpoint/2010/main" val="15655767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803" y="1"/>
            <a:ext cx="8761412" cy="498475"/>
          </a:xfrm>
        </p:spPr>
        <p:txBody>
          <a:bodyPr/>
          <a:lstStyle/>
          <a:p>
            <a:r>
              <a:rPr lang="en-US" dirty="0" smtClean="0">
                <a:solidFill>
                  <a:schemeClr val="tx1"/>
                </a:solidFill>
              </a:rPr>
              <a:t>Multitasking</a:t>
            </a:r>
            <a:endParaRPr lang="en-US" dirty="0">
              <a:solidFill>
                <a:schemeClr val="tx1"/>
              </a:solidFill>
            </a:endParaRPr>
          </a:p>
        </p:txBody>
      </p:sp>
      <p:sp>
        <p:nvSpPr>
          <p:cNvPr id="3" name="Content Placeholder 2"/>
          <p:cNvSpPr>
            <a:spLocks noGrp="1"/>
          </p:cNvSpPr>
          <p:nvPr>
            <p:ph idx="1"/>
          </p:nvPr>
        </p:nvSpPr>
        <p:spPr>
          <a:xfrm>
            <a:off x="1524000" y="609600"/>
            <a:ext cx="8458200" cy="5410200"/>
          </a:xfrm>
        </p:spPr>
        <p:txBody>
          <a:bodyPr/>
          <a:lstStyle/>
          <a:p>
            <a:r>
              <a:rPr lang="en-US" dirty="0"/>
              <a:t>Multitasking is the process of scheduling and switching the CPU (Central Processing </a:t>
            </a:r>
            <a:r>
              <a:rPr lang="en-US" dirty="0" smtClean="0"/>
              <a:t>Unit) between </a:t>
            </a:r>
            <a:r>
              <a:rPr lang="en-US" dirty="0"/>
              <a:t>several tasks; a single CPU switches its attention between several sequential tasks.</a:t>
            </a:r>
          </a:p>
          <a:p>
            <a:r>
              <a:rPr lang="en-US" dirty="0"/>
              <a:t>Multitasking is like foreground/background with multiple backgrounds. </a:t>
            </a:r>
            <a:r>
              <a:rPr lang="en-US" dirty="0" smtClean="0"/>
              <a:t>Multitasking maximizes </a:t>
            </a:r>
            <a:r>
              <a:rPr lang="en-US" dirty="0"/>
              <a:t>the utilization of the CPU and also provides for modular construction </a:t>
            </a:r>
            <a:r>
              <a:rPr lang="en-US" dirty="0" smtClean="0"/>
              <a:t>of applications</a:t>
            </a:r>
            <a:r>
              <a:rPr lang="en-US" dirty="0"/>
              <a:t>. </a:t>
            </a:r>
            <a:endParaRPr lang="en-US" dirty="0" smtClean="0"/>
          </a:p>
          <a:p>
            <a:r>
              <a:rPr lang="en-US" dirty="0" smtClean="0"/>
              <a:t>One </a:t>
            </a:r>
            <a:r>
              <a:rPr lang="en-US" dirty="0"/>
              <a:t>of the most important aspects of multitasking is that it allows the </a:t>
            </a:r>
            <a:r>
              <a:rPr lang="en-US" dirty="0" smtClean="0"/>
              <a:t>application programmer </a:t>
            </a:r>
            <a:r>
              <a:rPr lang="en-US" dirty="0"/>
              <a:t>to manage complexity inherent in real-time applications. </a:t>
            </a:r>
            <a:endParaRPr lang="en-US" dirty="0" smtClean="0"/>
          </a:p>
          <a:p>
            <a:r>
              <a:rPr lang="en-US" dirty="0" smtClean="0"/>
              <a:t>Application programs are </a:t>
            </a:r>
            <a:r>
              <a:rPr lang="en-US" dirty="0"/>
              <a:t>typically easier to design and maintain if multitasking is used.</a:t>
            </a:r>
          </a:p>
        </p:txBody>
      </p:sp>
    </p:spTree>
    <p:extLst>
      <p:ext uri="{BB962C8B-B14F-4D97-AF65-F5344CB8AC3E}">
        <p14:creationId xmlns:p14="http://schemas.microsoft.com/office/powerpoint/2010/main" val="307075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93" y="-4336"/>
            <a:ext cx="8761412" cy="498475"/>
          </a:xfrm>
        </p:spPr>
        <p:txBody>
          <a:bodyPr/>
          <a:lstStyle/>
          <a:p>
            <a:r>
              <a:rPr lang="en-US" dirty="0" smtClean="0">
                <a:solidFill>
                  <a:schemeClr val="tx1"/>
                </a:solidFill>
              </a:rPr>
              <a:t>Example Multitasking</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752600" y="494139"/>
            <a:ext cx="5505450" cy="5982860"/>
          </a:xfrm>
          <a:prstGeom prst="rect">
            <a:avLst/>
          </a:prstGeom>
        </p:spPr>
      </p:pic>
    </p:spTree>
    <p:extLst>
      <p:ext uri="{BB962C8B-B14F-4D97-AF65-F5344CB8AC3E}">
        <p14:creationId xmlns:p14="http://schemas.microsoft.com/office/powerpoint/2010/main" val="53460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idx="1"/>
          </p:nvPr>
        </p:nvSpPr>
        <p:spPr/>
        <p:txBody>
          <a:bodyPr/>
          <a:lstStyle/>
          <a:p>
            <a:r>
              <a:rPr lang="en-US" dirty="0"/>
              <a:t>The kernel is the part of a multitasking system responsible for the management of tasks (i.e</a:t>
            </a:r>
            <a:r>
              <a:rPr lang="en-US" dirty="0" smtClean="0"/>
              <a:t>., for </a:t>
            </a:r>
            <a:r>
              <a:rPr lang="en-US" dirty="0"/>
              <a:t>managing the CPU’s time) and communication between tasks. </a:t>
            </a:r>
            <a:endParaRPr lang="en-US" dirty="0" smtClean="0"/>
          </a:p>
          <a:p>
            <a:r>
              <a:rPr lang="en-US" dirty="0" smtClean="0"/>
              <a:t>The </a:t>
            </a:r>
            <a:r>
              <a:rPr lang="en-US" dirty="0"/>
              <a:t>fundamental </a:t>
            </a:r>
            <a:r>
              <a:rPr lang="en-US" dirty="0" smtClean="0"/>
              <a:t>service provided </a:t>
            </a:r>
            <a:r>
              <a:rPr lang="en-US" dirty="0"/>
              <a:t>by the kernel is context switching. </a:t>
            </a:r>
            <a:endParaRPr lang="en-US" dirty="0" smtClean="0"/>
          </a:p>
          <a:p>
            <a:r>
              <a:rPr lang="en-US" dirty="0" smtClean="0"/>
              <a:t>The </a:t>
            </a:r>
            <a:r>
              <a:rPr lang="en-US" dirty="0"/>
              <a:t>use of a real-time kernel generally </a:t>
            </a:r>
            <a:r>
              <a:rPr lang="en-US" dirty="0" smtClean="0"/>
              <a:t>simplifies the </a:t>
            </a:r>
            <a:r>
              <a:rPr lang="en-US" dirty="0"/>
              <a:t>design of systems by allowing the application to be divided into multiple tasks </a:t>
            </a:r>
            <a:r>
              <a:rPr lang="en-US" dirty="0" smtClean="0"/>
              <a:t>managed by the </a:t>
            </a:r>
            <a:r>
              <a:rPr lang="en-US" dirty="0"/>
              <a:t>kernel</a:t>
            </a:r>
            <a:r>
              <a:rPr lang="en-US" dirty="0" smtClean="0"/>
              <a:t>.</a:t>
            </a:r>
          </a:p>
          <a:p>
            <a:r>
              <a:rPr lang="en-US" dirty="0"/>
              <a:t>There are two types of priority-based kernels: non-preemptive and preemptive.</a:t>
            </a:r>
          </a:p>
          <a:p>
            <a:endParaRPr lang="en-US" dirty="0"/>
          </a:p>
        </p:txBody>
      </p:sp>
      <p:sp>
        <p:nvSpPr>
          <p:cNvPr id="4" name="Rectangle 3"/>
          <p:cNvSpPr/>
          <p:nvPr/>
        </p:nvSpPr>
        <p:spPr>
          <a:xfrm>
            <a:off x="508000" y="4056745"/>
            <a:ext cx="10739120" cy="646331"/>
          </a:xfrm>
          <a:prstGeom prst="rect">
            <a:avLst/>
          </a:prstGeom>
        </p:spPr>
        <p:txBody>
          <a:bodyPr wrap="square">
            <a:spAutoFit/>
          </a:bodyPr>
          <a:lstStyle/>
          <a:p>
            <a:r>
              <a:rPr lang="en-US" b="1" dirty="0">
                <a:solidFill>
                  <a:schemeClr val="bg1"/>
                </a:solidFill>
              </a:rPr>
              <a:t>Kernel Objects : </a:t>
            </a:r>
            <a:r>
              <a:rPr lang="en-US" dirty="0">
                <a:solidFill>
                  <a:schemeClr val="bg1"/>
                </a:solidFill>
              </a:rPr>
              <a:t>The various kernel objects are Tasks, Task Scheduler, Interrupt Service Routines, Semaphores, </a:t>
            </a:r>
            <a:r>
              <a:rPr lang="en-US" dirty="0" err="1">
                <a:solidFill>
                  <a:schemeClr val="bg1"/>
                </a:solidFill>
              </a:rPr>
              <a:t>Mutexes</a:t>
            </a:r>
            <a:r>
              <a:rPr lang="en-US" dirty="0">
                <a:solidFill>
                  <a:schemeClr val="bg1"/>
                </a:solidFill>
              </a:rPr>
              <a:t>, Mailboxes, Message Queues, Pipes, Event Registers, Signals and Timers</a:t>
            </a:r>
          </a:p>
        </p:txBody>
      </p:sp>
    </p:spTree>
    <p:extLst>
      <p:ext uri="{BB962C8B-B14F-4D97-AF65-F5344CB8AC3E}">
        <p14:creationId xmlns:p14="http://schemas.microsoft.com/office/powerpoint/2010/main" val="3921583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Non-Preemptive Kernel</a:t>
            </a:r>
            <a:endParaRPr lang="en-US" dirty="0"/>
          </a:p>
        </p:txBody>
      </p:sp>
      <p:sp>
        <p:nvSpPr>
          <p:cNvPr id="3" name="Content Placeholder 2"/>
          <p:cNvSpPr>
            <a:spLocks noGrp="1"/>
          </p:cNvSpPr>
          <p:nvPr>
            <p:ph idx="1"/>
          </p:nvPr>
        </p:nvSpPr>
        <p:spPr/>
        <p:txBody>
          <a:bodyPr/>
          <a:lstStyle/>
          <a:p>
            <a:r>
              <a:rPr lang="en-US" dirty="0" smtClean="0"/>
              <a:t>Non-preemptive </a:t>
            </a:r>
            <a:r>
              <a:rPr lang="en-US" dirty="0"/>
              <a:t>kernels require that each task does something to explicitly give up control </a:t>
            </a:r>
            <a:r>
              <a:rPr lang="en-US" dirty="0" smtClean="0"/>
              <a:t>of the </a:t>
            </a:r>
            <a:r>
              <a:rPr lang="en-US" dirty="0"/>
              <a:t>CPU. </a:t>
            </a:r>
            <a:endParaRPr lang="en-US" dirty="0" smtClean="0"/>
          </a:p>
          <a:p>
            <a:r>
              <a:rPr lang="en-US" dirty="0" smtClean="0"/>
              <a:t>To </a:t>
            </a:r>
            <a:r>
              <a:rPr lang="en-US" dirty="0"/>
              <a:t>maintain the illusion of concurrency, this process must be done frequently.</a:t>
            </a:r>
          </a:p>
          <a:p>
            <a:r>
              <a:rPr lang="en-US" dirty="0"/>
              <a:t>Non-preemptive scheduling is also called cooperative multitasking; tasks cooperate with </a:t>
            </a:r>
            <a:r>
              <a:rPr lang="en-US" dirty="0" smtClean="0"/>
              <a:t>each other </a:t>
            </a:r>
            <a:r>
              <a:rPr lang="en-US" dirty="0"/>
              <a:t>to share the CPU. </a:t>
            </a:r>
            <a:endParaRPr lang="en-US" dirty="0" smtClean="0"/>
          </a:p>
          <a:p>
            <a:r>
              <a:rPr lang="en-US" dirty="0" smtClean="0"/>
              <a:t>Asynchronous </a:t>
            </a:r>
            <a:r>
              <a:rPr lang="en-US" dirty="0"/>
              <a:t>events are still handled by ISRs. </a:t>
            </a:r>
            <a:endParaRPr lang="en-US" dirty="0" smtClean="0"/>
          </a:p>
          <a:p>
            <a:r>
              <a:rPr lang="en-US" dirty="0" smtClean="0"/>
              <a:t>An </a:t>
            </a:r>
            <a:r>
              <a:rPr lang="en-US" dirty="0"/>
              <a:t>ISR can make </a:t>
            </a:r>
            <a:r>
              <a:rPr lang="en-US" dirty="0" smtClean="0"/>
              <a:t>a higher </a:t>
            </a:r>
            <a:r>
              <a:rPr lang="en-US" dirty="0"/>
              <a:t>priority task ready to run, but the ISR always returns to the interrupted task. </a:t>
            </a:r>
            <a:endParaRPr lang="en-US" dirty="0" smtClean="0"/>
          </a:p>
          <a:p>
            <a:r>
              <a:rPr lang="en-US" dirty="0" smtClean="0"/>
              <a:t>The new higher </a:t>
            </a:r>
            <a:r>
              <a:rPr lang="en-US" dirty="0"/>
              <a:t>priority task will gain control of the CPU only when the current task gives up the CPU.</a:t>
            </a:r>
          </a:p>
        </p:txBody>
      </p:sp>
    </p:spTree>
    <p:extLst>
      <p:ext uri="{BB962C8B-B14F-4D97-AF65-F5344CB8AC3E}">
        <p14:creationId xmlns:p14="http://schemas.microsoft.com/office/powerpoint/2010/main" val="410070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7988" y="533400"/>
            <a:ext cx="2970212" cy="5486400"/>
          </a:xfrm>
        </p:spPr>
        <p:txBody>
          <a:bodyPr/>
          <a:lstStyle/>
          <a:p>
            <a:r>
              <a:rPr lang="en-US" dirty="0" smtClean="0"/>
              <a:t>(1) A </a:t>
            </a:r>
            <a:r>
              <a:rPr lang="en-US" dirty="0"/>
              <a:t>task is executing but gets interrupted.</a:t>
            </a:r>
          </a:p>
          <a:p>
            <a:r>
              <a:rPr lang="en-US" dirty="0"/>
              <a:t>(2) If interrupts are enabled, the CPU vectors (jumps) to the ISR.</a:t>
            </a:r>
          </a:p>
          <a:p>
            <a:r>
              <a:rPr lang="en-US" dirty="0"/>
              <a:t>(3) The ISR handles the event </a:t>
            </a:r>
            <a:r>
              <a:rPr lang="en-US" dirty="0" smtClean="0"/>
              <a:t>and </a:t>
            </a:r>
            <a:r>
              <a:rPr lang="en-US" dirty="0"/>
              <a:t>makes a higher priority task ready to run.</a:t>
            </a:r>
          </a:p>
          <a:p>
            <a:r>
              <a:rPr lang="en-US" dirty="0"/>
              <a:t>(4) Upon completion of the ISR, a Return From Interrupt instruction is executed, and </a:t>
            </a:r>
            <a:r>
              <a:rPr lang="en-US" dirty="0" smtClean="0"/>
              <a:t>the</a:t>
            </a:r>
          </a:p>
          <a:p>
            <a:endParaRPr lang="en-US" dirty="0"/>
          </a:p>
        </p:txBody>
      </p:sp>
      <p:pic>
        <p:nvPicPr>
          <p:cNvPr id="4" name="Picture 3"/>
          <p:cNvPicPr>
            <a:picLocks noChangeAspect="1"/>
          </p:cNvPicPr>
          <p:nvPr/>
        </p:nvPicPr>
        <p:blipFill>
          <a:blip r:embed="rId2"/>
          <a:stretch>
            <a:fillRect/>
          </a:stretch>
        </p:blipFill>
        <p:spPr>
          <a:xfrm>
            <a:off x="4648200" y="782638"/>
            <a:ext cx="6033448" cy="5400675"/>
          </a:xfrm>
          <a:prstGeom prst="rect">
            <a:avLst/>
          </a:prstGeom>
        </p:spPr>
      </p:pic>
    </p:spTree>
    <p:extLst>
      <p:ext uri="{BB962C8B-B14F-4D97-AF65-F5344CB8AC3E}">
        <p14:creationId xmlns:p14="http://schemas.microsoft.com/office/powerpoint/2010/main" val="1236124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1003300"/>
            <a:ext cx="11074400" cy="3581400"/>
          </a:xfrm>
        </p:spPr>
        <p:txBody>
          <a:bodyPr/>
          <a:lstStyle/>
          <a:p>
            <a:r>
              <a:rPr lang="en-US" sz="2400" dirty="0" smtClean="0"/>
              <a:t>(5) The </a:t>
            </a:r>
            <a:r>
              <a:rPr lang="en-US" sz="2400" dirty="0"/>
              <a:t>task code resumes at the instruction following the interrupted instruction.</a:t>
            </a:r>
          </a:p>
          <a:p>
            <a:r>
              <a:rPr lang="en-US" sz="2400" dirty="0"/>
              <a:t>(6) When the task code completes, it calls a service provided by the kernel to relinquish </a:t>
            </a:r>
            <a:r>
              <a:rPr lang="en-US" sz="2400" dirty="0" smtClean="0"/>
              <a:t>the CPU </a:t>
            </a:r>
            <a:r>
              <a:rPr lang="en-US" sz="2400" dirty="0"/>
              <a:t>to another task.</a:t>
            </a:r>
          </a:p>
          <a:p>
            <a:r>
              <a:rPr lang="en-US" sz="2400" dirty="0"/>
              <a:t>(7) The kernel sees that a higher priority task has been made ready-to-run (it </a:t>
            </a:r>
            <a:r>
              <a:rPr lang="en-US" sz="2400" dirty="0" smtClean="0"/>
              <a:t>doesn’t necessarily </a:t>
            </a:r>
            <a:r>
              <a:rPr lang="en-US" sz="2400" dirty="0"/>
              <a:t>knows that it was from an ISR nor does it care) </a:t>
            </a:r>
            <a:r>
              <a:rPr lang="en-US" sz="2400" dirty="0" smtClean="0"/>
              <a:t>and </a:t>
            </a:r>
            <a:r>
              <a:rPr lang="en-US" sz="2400" dirty="0"/>
              <a:t>thus, the kernel </a:t>
            </a:r>
            <a:r>
              <a:rPr lang="en-US" sz="2400" dirty="0" smtClean="0"/>
              <a:t>performs a </a:t>
            </a:r>
            <a:r>
              <a:rPr lang="en-US" sz="2400" dirty="0"/>
              <a:t>context switch so that it can run (i.e. execute) the higher priority task to handle </a:t>
            </a:r>
            <a:r>
              <a:rPr lang="en-US" sz="2400" dirty="0" smtClean="0"/>
              <a:t>the event </a:t>
            </a:r>
            <a:r>
              <a:rPr lang="en-US" sz="2400" dirty="0"/>
              <a:t>signaled by the ISR.</a:t>
            </a:r>
          </a:p>
        </p:txBody>
      </p:sp>
    </p:spTree>
    <p:extLst>
      <p:ext uri="{BB962C8B-B14F-4D97-AF65-F5344CB8AC3E}">
        <p14:creationId xmlns:p14="http://schemas.microsoft.com/office/powerpoint/2010/main" val="1431768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95300"/>
            <a:ext cx="10998200" cy="5632311"/>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333333"/>
                </a:solidFill>
              </a:rPr>
              <a:t>The most important drawback of a non-preemptive kernel is responsiveness. </a:t>
            </a:r>
            <a:endParaRPr lang="en-US" sz="2400" dirty="0" smtClean="0">
              <a:solidFill>
                <a:srgbClr val="333333"/>
              </a:solidFill>
            </a:endParaRPr>
          </a:p>
          <a:p>
            <a:pPr marL="342900" indent="-342900">
              <a:buFont typeface="Arial" panose="020B0604020202020204" pitchFamily="34" charset="0"/>
              <a:buChar char="•"/>
            </a:pPr>
            <a:r>
              <a:rPr lang="en-US" sz="2400" dirty="0" smtClean="0">
                <a:solidFill>
                  <a:srgbClr val="333333"/>
                </a:solidFill>
              </a:rPr>
              <a:t>A </a:t>
            </a:r>
            <a:r>
              <a:rPr lang="en-US" sz="2400" dirty="0">
                <a:solidFill>
                  <a:srgbClr val="333333"/>
                </a:solidFill>
              </a:rPr>
              <a:t>higher priority task that has been made ready to run may have to wait a long time to run because the current task must give up the CPU when it is ready to do so. </a:t>
            </a:r>
            <a:endParaRPr lang="en-US" sz="2400" dirty="0" smtClean="0">
              <a:solidFill>
                <a:srgbClr val="333333"/>
              </a:solidFill>
            </a:endParaRPr>
          </a:p>
          <a:p>
            <a:pPr marL="342900" indent="-342900">
              <a:buFont typeface="Arial" panose="020B0604020202020204" pitchFamily="34" charset="0"/>
              <a:buChar char="•"/>
            </a:pPr>
            <a:r>
              <a:rPr lang="en-US" sz="2400" dirty="0" smtClean="0">
                <a:solidFill>
                  <a:srgbClr val="333333"/>
                </a:solidFill>
              </a:rPr>
              <a:t>As </a:t>
            </a:r>
            <a:r>
              <a:rPr lang="en-US" sz="2400" dirty="0">
                <a:solidFill>
                  <a:srgbClr val="333333"/>
                </a:solidFill>
              </a:rPr>
              <a:t>with background execution in foreground/background systems, task-level response time in a non-preemptive kernel is non-deterministic; you never really know when the highest priority task will get control of the CPU. </a:t>
            </a:r>
            <a:endParaRPr lang="en-US" sz="2400" dirty="0" smtClean="0">
              <a:solidFill>
                <a:srgbClr val="333333"/>
              </a:solidFill>
            </a:endParaRPr>
          </a:p>
          <a:p>
            <a:pPr marL="342900" indent="-342900">
              <a:buFont typeface="Arial" panose="020B0604020202020204" pitchFamily="34" charset="0"/>
              <a:buChar char="•"/>
            </a:pPr>
            <a:r>
              <a:rPr lang="en-US" sz="2400" dirty="0" smtClean="0">
                <a:solidFill>
                  <a:srgbClr val="333333"/>
                </a:solidFill>
              </a:rPr>
              <a:t>It </a:t>
            </a:r>
            <a:r>
              <a:rPr lang="en-US" sz="2400" dirty="0">
                <a:solidFill>
                  <a:srgbClr val="333333"/>
                </a:solidFill>
              </a:rPr>
              <a:t>is up to your application to relinquish control of the CPU</a:t>
            </a:r>
            <a:r>
              <a:rPr lang="en-US" sz="2400" dirty="0" smtClean="0">
                <a:solidFill>
                  <a:srgbClr val="333333"/>
                </a:solidFill>
              </a:rPr>
              <a:t>.</a:t>
            </a:r>
          </a:p>
          <a:p>
            <a:pPr marL="342900" indent="-342900">
              <a:buFont typeface="Arial" panose="020B0604020202020204" pitchFamily="34" charset="0"/>
              <a:buChar char="•"/>
            </a:pPr>
            <a:endParaRPr lang="en-US" sz="2400" dirty="0">
              <a:solidFill>
                <a:srgbClr val="333333"/>
              </a:solidFill>
            </a:endParaRPr>
          </a:p>
          <a:p>
            <a:r>
              <a:rPr lang="en-US" sz="2400" b="1" dirty="0">
                <a:solidFill>
                  <a:srgbClr val="333333"/>
                </a:solidFill>
              </a:rPr>
              <a:t>To summarize, a non-preemptive kernel allows each task to run until it voluntarily gives up control of the CPU. An interrupt preempts a task. Upon completion of the ISR, the ISR returns to the interrupted task. Task-level response is much better than with a foreground/background system but is still non-deterministic. Very few commercial kernels are non-preemptive.</a:t>
            </a:r>
            <a:endParaRPr lang="en-US" sz="2400" b="1" i="0" dirty="0">
              <a:solidFill>
                <a:srgbClr val="333333"/>
              </a:solidFill>
              <a:effectLst/>
            </a:endParaRPr>
          </a:p>
        </p:txBody>
      </p:sp>
    </p:spTree>
    <p:extLst>
      <p:ext uri="{BB962C8B-B14F-4D97-AF65-F5344CB8AC3E}">
        <p14:creationId xmlns:p14="http://schemas.microsoft.com/office/powerpoint/2010/main" val="38524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Preemptive Kernel</a:t>
            </a:r>
            <a:endParaRPr lang="en-US" dirty="0"/>
          </a:p>
        </p:txBody>
      </p:sp>
      <p:sp>
        <p:nvSpPr>
          <p:cNvPr id="3" name="Content Placeholder 2"/>
          <p:cNvSpPr>
            <a:spLocks noGrp="1"/>
          </p:cNvSpPr>
          <p:nvPr>
            <p:ph idx="1"/>
          </p:nvPr>
        </p:nvSpPr>
        <p:spPr/>
        <p:txBody>
          <a:bodyPr/>
          <a:lstStyle/>
          <a:p>
            <a:r>
              <a:rPr lang="en-US" dirty="0"/>
              <a:t>A preemptive kernel is used when system responsiveness is important. </a:t>
            </a:r>
            <a:endParaRPr lang="en-US" dirty="0" smtClean="0"/>
          </a:p>
          <a:p>
            <a:r>
              <a:rPr lang="en-US" dirty="0" smtClean="0"/>
              <a:t>Because </a:t>
            </a:r>
            <a:r>
              <a:rPr lang="en-US" dirty="0"/>
              <a:t>of </a:t>
            </a:r>
            <a:r>
              <a:rPr lang="en-US" dirty="0" smtClean="0"/>
              <a:t>this, </a:t>
            </a:r>
            <a:r>
              <a:rPr lang="en-US" dirty="0" err="1" smtClean="0"/>
              <a:t>μC</a:t>
            </a:r>
            <a:r>
              <a:rPr lang="en-US" dirty="0" smtClean="0"/>
              <a:t>/OS-II </a:t>
            </a:r>
            <a:r>
              <a:rPr lang="en-US" dirty="0"/>
              <a:t>and most commercial real-time kernels are preemptive. </a:t>
            </a:r>
          </a:p>
          <a:p>
            <a:r>
              <a:rPr lang="en-US" dirty="0" smtClean="0"/>
              <a:t>The </a:t>
            </a:r>
            <a:r>
              <a:rPr lang="en-US" dirty="0"/>
              <a:t>highest priority </a:t>
            </a:r>
            <a:r>
              <a:rPr lang="en-US" dirty="0" smtClean="0"/>
              <a:t>task ready </a:t>
            </a:r>
            <a:r>
              <a:rPr lang="en-US" dirty="0"/>
              <a:t>to run is always given control of the CPU. </a:t>
            </a:r>
            <a:endParaRPr lang="en-US" dirty="0" smtClean="0"/>
          </a:p>
          <a:p>
            <a:r>
              <a:rPr lang="en-US" dirty="0" smtClean="0"/>
              <a:t>When </a:t>
            </a:r>
            <a:r>
              <a:rPr lang="en-US" dirty="0"/>
              <a:t>a task makes a higher priority </a:t>
            </a:r>
            <a:r>
              <a:rPr lang="en-US" dirty="0" smtClean="0"/>
              <a:t>task ready </a:t>
            </a:r>
            <a:r>
              <a:rPr lang="en-US" dirty="0"/>
              <a:t>to run, the current task is preempted (suspended) and the higher priority task </a:t>
            </a:r>
            <a:r>
              <a:rPr lang="en-US" dirty="0" smtClean="0"/>
              <a:t>is immediately </a:t>
            </a:r>
            <a:r>
              <a:rPr lang="en-US" dirty="0"/>
              <a:t>given control of the CPU. </a:t>
            </a:r>
            <a:endParaRPr lang="en-US" dirty="0" smtClean="0"/>
          </a:p>
          <a:p>
            <a:r>
              <a:rPr lang="en-US" dirty="0" smtClean="0"/>
              <a:t>If </a:t>
            </a:r>
            <a:r>
              <a:rPr lang="en-US" dirty="0"/>
              <a:t>an ISR makes a higher priority task ready, when </a:t>
            </a:r>
            <a:r>
              <a:rPr lang="en-US" dirty="0" smtClean="0"/>
              <a:t>the ISR </a:t>
            </a:r>
            <a:r>
              <a:rPr lang="en-US" dirty="0"/>
              <a:t>completes, the interrupted task is suspended and the new higher priority task is resumed.</a:t>
            </a:r>
          </a:p>
        </p:txBody>
      </p:sp>
    </p:spTree>
    <p:extLst>
      <p:ext uri="{BB962C8B-B14F-4D97-AF65-F5344CB8AC3E}">
        <p14:creationId xmlns:p14="http://schemas.microsoft.com/office/powerpoint/2010/main" val="3217360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1" y="1219200"/>
            <a:ext cx="3133725" cy="4800600"/>
          </a:xfrm>
        </p:spPr>
        <p:txBody>
          <a:bodyPr/>
          <a:lstStyle/>
          <a:p>
            <a:r>
              <a:rPr lang="en-US" dirty="0"/>
              <a:t>A task is executing but gets interrupted.</a:t>
            </a:r>
          </a:p>
          <a:p>
            <a:r>
              <a:rPr lang="en-US" dirty="0"/>
              <a:t>(2) If interrupts are enabled, the CPU vectors (jumps) to the ISR.</a:t>
            </a:r>
          </a:p>
          <a:p>
            <a:r>
              <a:rPr lang="en-US" dirty="0"/>
              <a:t>(3) The ISR handles the event and makes a higher priority task ready to run. </a:t>
            </a:r>
          </a:p>
        </p:txBody>
      </p:sp>
      <p:pic>
        <p:nvPicPr>
          <p:cNvPr id="4" name="Picture 3"/>
          <p:cNvPicPr>
            <a:picLocks noChangeAspect="1"/>
          </p:cNvPicPr>
          <p:nvPr/>
        </p:nvPicPr>
        <p:blipFill>
          <a:blip r:embed="rId2"/>
          <a:stretch>
            <a:fillRect/>
          </a:stretch>
        </p:blipFill>
        <p:spPr>
          <a:xfrm>
            <a:off x="5038726" y="1497416"/>
            <a:ext cx="5629275" cy="4505325"/>
          </a:xfrm>
          <a:prstGeom prst="rect">
            <a:avLst/>
          </a:prstGeom>
        </p:spPr>
      </p:pic>
    </p:spTree>
    <p:extLst>
      <p:ext uri="{BB962C8B-B14F-4D97-AF65-F5344CB8AC3E}">
        <p14:creationId xmlns:p14="http://schemas.microsoft.com/office/powerpoint/2010/main" val="376878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838200"/>
            <a:ext cx="8077200" cy="5181600"/>
          </a:xfrm>
        </p:spPr>
        <p:txBody>
          <a:bodyPr/>
          <a:lstStyle/>
          <a:p>
            <a:r>
              <a:rPr lang="en-US" dirty="0" smtClean="0"/>
              <a:t>Upon completion </a:t>
            </a:r>
            <a:r>
              <a:rPr lang="en-US" dirty="0"/>
              <a:t>of the ISR, a service provided by the kernel is invoked (i.e. a </a:t>
            </a:r>
            <a:r>
              <a:rPr lang="en-US" dirty="0" smtClean="0"/>
              <a:t>function provided </a:t>
            </a:r>
            <a:r>
              <a:rPr lang="en-US" dirty="0"/>
              <a:t>by the kernel is called).</a:t>
            </a:r>
          </a:p>
          <a:p>
            <a:r>
              <a:rPr lang="en-US" dirty="0"/>
              <a:t>(4) &amp; (5) This function knows that a more important task has been made ready-to-run </a:t>
            </a:r>
            <a:r>
              <a:rPr lang="en-US" dirty="0" smtClean="0"/>
              <a:t>and thus</a:t>
            </a:r>
            <a:r>
              <a:rPr lang="en-US" dirty="0"/>
              <a:t>, instead of returning back to the interrupted task, the kernel will perform a </a:t>
            </a:r>
            <a:r>
              <a:rPr lang="en-US" dirty="0" smtClean="0"/>
              <a:t>context switch </a:t>
            </a:r>
            <a:r>
              <a:rPr lang="en-US" dirty="0"/>
              <a:t>and execute the code of the more important task. </a:t>
            </a:r>
            <a:endParaRPr lang="en-US" dirty="0" smtClean="0"/>
          </a:p>
          <a:p>
            <a:r>
              <a:rPr lang="en-US" dirty="0" smtClean="0"/>
              <a:t>When </a:t>
            </a:r>
            <a:r>
              <a:rPr lang="en-US" dirty="0"/>
              <a:t>the more important task </a:t>
            </a:r>
            <a:r>
              <a:rPr lang="en-US" dirty="0" smtClean="0"/>
              <a:t>is done</a:t>
            </a:r>
            <a:r>
              <a:rPr lang="en-US" dirty="0"/>
              <a:t>, another function provided by the kernel is called to put the task to sleep </a:t>
            </a:r>
            <a:r>
              <a:rPr lang="en-US" dirty="0" smtClean="0"/>
              <a:t>waiting for </a:t>
            </a:r>
            <a:r>
              <a:rPr lang="en-US" dirty="0"/>
              <a:t>the event (i.e. the ISR) to occur</a:t>
            </a:r>
            <a:r>
              <a:rPr lang="en-US" dirty="0" smtClean="0"/>
              <a:t>.</a:t>
            </a:r>
          </a:p>
          <a:p>
            <a:r>
              <a:rPr lang="en-US" dirty="0" smtClean="0"/>
              <a:t>(</a:t>
            </a:r>
            <a:r>
              <a:rPr lang="en-US" dirty="0"/>
              <a:t>6) &amp; (7) The kernel then ‘sees’ that a lower priority task needs to execute and </a:t>
            </a:r>
            <a:r>
              <a:rPr lang="en-US" dirty="0" smtClean="0"/>
              <a:t>another context </a:t>
            </a:r>
            <a:r>
              <a:rPr lang="en-US" dirty="0"/>
              <a:t>switch is done to resume execution of the interrupted task.</a:t>
            </a:r>
          </a:p>
          <a:p>
            <a:endParaRPr lang="en-US" dirty="0"/>
          </a:p>
        </p:txBody>
      </p:sp>
    </p:spTree>
    <p:extLst>
      <p:ext uri="{BB962C8B-B14F-4D97-AF65-F5344CB8AC3E}">
        <p14:creationId xmlns:p14="http://schemas.microsoft.com/office/powerpoint/2010/main" val="362983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775063"/>
            <a:ext cx="822483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Footer Placeholder 1"/>
          <p:cNvSpPr>
            <a:spLocks noGrp="1"/>
          </p:cNvSpPr>
          <p:nvPr>
            <p:ph type="ftr"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Bef>
                <a:spcPct val="0"/>
              </a:spcBef>
              <a:spcAft>
                <a:spcPct val="0"/>
              </a:spcAft>
            </a:pPr>
            <a:endParaRPr lang="en-US" altLang="en-US" sz="1400">
              <a:solidFill>
                <a:srgbClr val="FFFFFF"/>
              </a:solidFill>
              <a:cs typeface="Arial" pitchFamily="34" charset="0"/>
            </a:endParaRPr>
          </a:p>
        </p:txBody>
      </p:sp>
      <p:sp>
        <p:nvSpPr>
          <p:cNvPr id="7172" name="Slide Number Placeholder 2"/>
          <p:cNvSpPr>
            <a:spLocks noGrp="1"/>
          </p:cNvSpPr>
          <p:nvPr>
            <p:ph type="sldNum"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Aft>
                <a:spcPct val="0"/>
              </a:spcAft>
            </a:pPr>
            <a:fld id="{AC1A9461-47EA-47BC-A695-A9F34000B758}" type="slidenum">
              <a:rPr lang="en-US" altLang="en-US" sz="1400">
                <a:solidFill>
                  <a:srgbClr val="FFFFFF"/>
                </a:solidFill>
              </a:rPr>
              <a:pPr fontAlgn="base">
                <a:spcAft>
                  <a:spcPct val="0"/>
                </a:spcAft>
              </a:pPr>
              <a:t>3</a:t>
            </a:fld>
            <a:endParaRPr lang="en-US" altLang="en-US" sz="1400">
              <a:solidFill>
                <a:srgbClr val="FFFFFF"/>
              </a:solidFill>
            </a:endParaRPr>
          </a:p>
        </p:txBody>
      </p:sp>
    </p:spTree>
    <p:extLst>
      <p:ext uri="{BB962C8B-B14F-4D97-AF65-F5344CB8AC3E}">
        <p14:creationId xmlns:p14="http://schemas.microsoft.com/office/powerpoint/2010/main" val="3875644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016" y="1262440"/>
            <a:ext cx="10830983" cy="4401205"/>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333333"/>
                </a:solidFill>
                <a:latin typeface="Arial" panose="020B0604020202020204" pitchFamily="34" charset="0"/>
              </a:rPr>
              <a:t>With a preemptive kernel, execution of the highest priority task is deterministic; you can determine when it will get control of the CPU. Task-level response time is thus minimized by using a preemptive kernel.</a:t>
            </a:r>
          </a:p>
          <a:p>
            <a:pPr marL="457200" indent="-457200">
              <a:buFont typeface="Arial" panose="020B0604020202020204" pitchFamily="34" charset="0"/>
              <a:buChar char="•"/>
            </a:pPr>
            <a:r>
              <a:rPr lang="en-US" sz="2800" dirty="0">
                <a:solidFill>
                  <a:srgbClr val="333333"/>
                </a:solidFill>
                <a:latin typeface="Arial" panose="020B0604020202020204" pitchFamily="34" charset="0"/>
              </a:rPr>
              <a:t>Application code using a preemptive kernel should not use </a:t>
            </a:r>
            <a:r>
              <a:rPr lang="en-US" sz="2800" b="1" dirty="0">
                <a:solidFill>
                  <a:srgbClr val="333333"/>
                </a:solidFill>
                <a:latin typeface="Arial" panose="020B0604020202020204" pitchFamily="34" charset="0"/>
              </a:rPr>
              <a:t>non-reentrant functions</a:t>
            </a:r>
            <a:r>
              <a:rPr lang="en-US" sz="2800" dirty="0">
                <a:solidFill>
                  <a:srgbClr val="333333"/>
                </a:solidFill>
                <a:latin typeface="Arial" panose="020B0604020202020204" pitchFamily="34" charset="0"/>
              </a:rPr>
              <a:t>, unless exclusive access to these functions is ensured through the use of mutual exclusion semaphores, because both a low- and a high-priority task can use a common function. Corruption of data may occur if the higher priority task preempts a lower priority task that is using the function.</a:t>
            </a:r>
            <a:endParaRPr lang="en-US" sz="28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051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Non-reentrant function.</a:t>
            </a:r>
            <a:endParaRPr lang="en-US" dirty="0"/>
          </a:p>
        </p:txBody>
      </p:sp>
      <p:pic>
        <p:nvPicPr>
          <p:cNvPr id="4" name="Picture 3"/>
          <p:cNvPicPr>
            <a:picLocks noChangeAspect="1"/>
          </p:cNvPicPr>
          <p:nvPr/>
        </p:nvPicPr>
        <p:blipFill>
          <a:blip r:embed="rId2"/>
          <a:stretch>
            <a:fillRect/>
          </a:stretch>
        </p:blipFill>
        <p:spPr>
          <a:xfrm>
            <a:off x="1092200" y="1031877"/>
            <a:ext cx="9004300" cy="5000624"/>
          </a:xfrm>
          <a:prstGeom prst="rect">
            <a:avLst/>
          </a:prstGeom>
        </p:spPr>
      </p:pic>
    </p:spTree>
    <p:extLst>
      <p:ext uri="{BB962C8B-B14F-4D97-AF65-F5344CB8AC3E}">
        <p14:creationId xmlns:p14="http://schemas.microsoft.com/office/powerpoint/2010/main" val="823776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19617" y="741908"/>
            <a:ext cx="986578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Calibri" panose="020F0502020204030204" pitchFamily="34" charset="0"/>
                <a:cs typeface="Calibri" panose="020F0502020204030204" pitchFamily="34" charset="0"/>
              </a:rPr>
              <a:t>(</a:t>
            </a:r>
            <a:r>
              <a:rPr kumimoji="0" lang="en-US" altLang="en-US" sz="2400" b="1" i="0" u="none" strike="noStrike" cap="none" normalizeH="0" baseline="0" dirty="0" smtClean="0">
                <a:ln>
                  <a:noFill/>
                </a:ln>
                <a:solidFill>
                  <a:srgbClr val="333333"/>
                </a:solidFill>
                <a:effectLst/>
                <a:latin typeface="+mn-lt"/>
                <a:cs typeface="Calibri" panose="020F0502020204030204" pitchFamily="34" charset="0"/>
              </a:rPr>
              <a:t>1)</a:t>
            </a:r>
            <a:r>
              <a:rPr kumimoji="0" lang="en-US" altLang="en-US" sz="2400" b="0" i="0" u="none" strike="noStrike" cap="none" normalizeH="0" baseline="0" dirty="0" smtClean="0">
                <a:ln>
                  <a:noFill/>
                </a:ln>
                <a:solidFill>
                  <a:srgbClr val="333333"/>
                </a:solidFill>
                <a:effectLst/>
                <a:latin typeface="+mn-lt"/>
                <a:cs typeface="Calibri" panose="020F0502020204030204" pitchFamily="34" charset="0"/>
              </a:rPr>
              <a:t> When swap() is interrupted Temp contains 1.</a:t>
            </a:r>
            <a:endParaRPr kumimoji="0" lang="en-US" altLang="en-US" sz="2400" b="0" i="0" u="none" strike="noStrike" cap="none" normalizeH="0" baseline="0" dirty="0" smtClean="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cs typeface="Calibri" panose="020F0502020204030204" pitchFamily="34" charset="0"/>
              </a:rPr>
              <a:t>(2)</a:t>
            </a:r>
            <a:r>
              <a:rPr kumimoji="0" lang="en-US" altLang="en-US" sz="2400" b="0" i="0" u="none" strike="noStrike" cap="none" normalizeH="0" baseline="0" dirty="0" smtClean="0">
                <a:ln>
                  <a:noFill/>
                </a:ln>
                <a:solidFill>
                  <a:srgbClr val="333333"/>
                </a:solidFill>
                <a:effectLst/>
                <a:latin typeface="+mn-lt"/>
                <a:cs typeface="Calibri" panose="020F0502020204030204" pitchFamily="34" charset="0"/>
              </a:rPr>
              <a:t> &amp; (3) The ISR makes the higher priority task ready-to-run, so at the completion of the ISR, the kernel (assuming µC/OS-II) is invoked to switch to this task. The high-priority task sets Temp to 3 and swaps the contents of its variables correctly (i.e., z is 4 and t is 3).</a:t>
            </a:r>
            <a:endParaRPr kumimoji="0" lang="en-US" altLang="en-US" sz="2400" b="0" i="0" u="none" strike="noStrike" cap="none" normalizeH="0" baseline="0" dirty="0" smtClean="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cs typeface="Calibri" panose="020F0502020204030204" pitchFamily="34" charset="0"/>
              </a:rPr>
              <a:t>(4)</a:t>
            </a:r>
            <a:r>
              <a:rPr kumimoji="0" lang="en-US" altLang="en-US" sz="2400" b="0" i="0" u="none" strike="noStrike" cap="none" normalizeH="0" baseline="0" dirty="0" smtClean="0">
                <a:ln>
                  <a:noFill/>
                </a:ln>
                <a:solidFill>
                  <a:srgbClr val="333333"/>
                </a:solidFill>
                <a:effectLst/>
                <a:latin typeface="+mn-lt"/>
                <a:cs typeface="Calibri" panose="020F0502020204030204" pitchFamily="34" charset="0"/>
              </a:rPr>
              <a:t> The high-priority task eventually relinquishes control to the low-priority task by calling a kernel service to delay itself for one clock tick (described later).</a:t>
            </a:r>
            <a:endParaRPr kumimoji="0" lang="en-US" altLang="en-US" sz="2400" b="0" i="0" u="none" strike="noStrike" cap="none" normalizeH="0" baseline="0" dirty="0" smtClean="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cs typeface="Calibri" panose="020F0502020204030204" pitchFamily="34" charset="0"/>
              </a:rPr>
              <a:t>(5)</a:t>
            </a:r>
            <a:r>
              <a:rPr kumimoji="0" lang="en-US" altLang="en-US" sz="2400" b="0" i="0" u="none" strike="noStrike" cap="none" normalizeH="0" baseline="0" dirty="0" smtClean="0">
                <a:ln>
                  <a:noFill/>
                </a:ln>
                <a:solidFill>
                  <a:srgbClr val="333333"/>
                </a:solidFill>
                <a:effectLst/>
                <a:latin typeface="+mn-lt"/>
                <a:cs typeface="Calibri" panose="020F0502020204030204" pitchFamily="34" charset="0"/>
              </a:rPr>
              <a:t> The lower priority task is thus resumed. Note that at this point, Temp is still set to 3! When the low-priority task resumes execution, it sets y to 3 instead of 1.</a:t>
            </a:r>
            <a:endParaRPr kumimoji="0" lang="en-US" altLang="en-US" sz="2400" b="0" i="0" u="none" strike="noStrike" cap="none" normalizeH="0" baseline="0" dirty="0" smtClean="0">
              <a:ln>
                <a:noFill/>
              </a:ln>
              <a:solidFill>
                <a:schemeClr val="tx1"/>
              </a:solidFill>
              <a:effectLst/>
              <a:latin typeface="+mn-lt"/>
              <a:cs typeface="Calibri" panose="020F0502020204030204" pitchFamily="34" charset="0"/>
            </a:endParaRPr>
          </a:p>
        </p:txBody>
      </p:sp>
    </p:spTree>
    <p:extLst>
      <p:ext uri="{BB962C8B-B14F-4D97-AF65-F5344CB8AC3E}">
        <p14:creationId xmlns:p14="http://schemas.microsoft.com/office/powerpoint/2010/main" val="354265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31800" y="1182897"/>
            <a:ext cx="10401300" cy="41620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1702" tIns="0" rIns="0" bIns="983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Note that this is a simple example, so it is obvious how to make the code reentrant. You can make swap() reentrant with one of the following techniques:</a:t>
            </a: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Declare Temp local to swap().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Disable interrupts before the operation and enable them afterwards.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Use a semaphore (described later).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Other situations are not as easy to solve. An error caused by a non-reentrant function may not show up in your application during the testing phase; it will most likely occur once the product has been delivered.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33333"/>
                </a:solidFill>
                <a:effectLst/>
                <a:latin typeface="+mn-lt"/>
                <a:cs typeface="Arial" panose="020B0604020202020204" pitchFamily="34" charset="0"/>
              </a:rPr>
              <a:t>If the interrupt occurs either before or after swap(), the x and y values for both tasks will be correct.</a:t>
            </a: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528409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 y="2018939"/>
            <a:ext cx="11300823" cy="1200329"/>
          </a:xfrm>
          <a:prstGeom prst="rect">
            <a:avLst/>
          </a:prstGeom>
        </p:spPr>
        <p:txBody>
          <a:bodyPr wrap="square">
            <a:spAutoFit/>
          </a:bodyPr>
          <a:lstStyle/>
          <a:p>
            <a:r>
              <a:rPr lang="en-US" sz="2400" b="1" dirty="0">
                <a:solidFill>
                  <a:schemeClr val="bg1"/>
                </a:solidFill>
              </a:rPr>
              <a:t>Kernel Objects : </a:t>
            </a:r>
            <a:r>
              <a:rPr lang="en-US" sz="2400" dirty="0">
                <a:solidFill>
                  <a:schemeClr val="bg1"/>
                </a:solidFill>
              </a:rPr>
              <a:t>The various kernel objects are Tasks, Task Scheduler, Interrupt Service Routines, Semaphores, </a:t>
            </a:r>
            <a:r>
              <a:rPr lang="en-US" sz="2400" dirty="0" err="1">
                <a:solidFill>
                  <a:schemeClr val="bg1"/>
                </a:solidFill>
              </a:rPr>
              <a:t>Mutexes</a:t>
            </a:r>
            <a:r>
              <a:rPr lang="en-US" sz="2400" dirty="0">
                <a:solidFill>
                  <a:schemeClr val="bg1"/>
                </a:solidFill>
              </a:rPr>
              <a:t>, Mailboxes, Message Queues, Pipes, Event Registers, Signals and Timers</a:t>
            </a:r>
          </a:p>
        </p:txBody>
      </p:sp>
    </p:spTree>
    <p:extLst>
      <p:ext uri="{BB962C8B-B14F-4D97-AF65-F5344CB8AC3E}">
        <p14:creationId xmlns:p14="http://schemas.microsoft.com/office/powerpoint/2010/main" val="36814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Scheduler</a:t>
            </a:r>
            <a:endParaRPr lang="en-US" dirty="0"/>
          </a:p>
        </p:txBody>
      </p:sp>
      <p:sp>
        <p:nvSpPr>
          <p:cNvPr id="3" name="Content Placeholder 2"/>
          <p:cNvSpPr>
            <a:spLocks noGrp="1"/>
          </p:cNvSpPr>
          <p:nvPr>
            <p:ph idx="1"/>
          </p:nvPr>
        </p:nvSpPr>
        <p:spPr/>
        <p:txBody>
          <a:bodyPr/>
          <a:lstStyle/>
          <a:p>
            <a:r>
              <a:rPr lang="en-US" dirty="0"/>
              <a:t>The scheduler, also called the dispatcher, is the part of the kernel responsible for </a:t>
            </a:r>
            <a:r>
              <a:rPr lang="en-US" dirty="0" smtClean="0"/>
              <a:t>determining which </a:t>
            </a:r>
            <a:r>
              <a:rPr lang="en-US" dirty="0"/>
              <a:t>task will run next. Most real-time kernels are priority based. </a:t>
            </a:r>
          </a:p>
          <a:p>
            <a:r>
              <a:rPr lang="en-US" dirty="0" smtClean="0"/>
              <a:t>Each </a:t>
            </a:r>
            <a:r>
              <a:rPr lang="en-US" dirty="0"/>
              <a:t>task is assigned </a:t>
            </a:r>
            <a:r>
              <a:rPr lang="en-US" dirty="0" smtClean="0"/>
              <a:t>a priority </a:t>
            </a:r>
            <a:r>
              <a:rPr lang="en-US" dirty="0"/>
              <a:t>based on its importance. </a:t>
            </a:r>
            <a:endParaRPr lang="en-US" dirty="0" smtClean="0"/>
          </a:p>
          <a:p>
            <a:r>
              <a:rPr lang="en-US" dirty="0" smtClean="0"/>
              <a:t>The </a:t>
            </a:r>
            <a:r>
              <a:rPr lang="en-US" dirty="0"/>
              <a:t>priority for each task is application specific. </a:t>
            </a:r>
          </a:p>
          <a:p>
            <a:r>
              <a:rPr lang="en-US" dirty="0" smtClean="0"/>
              <a:t>In a priority-based </a:t>
            </a:r>
            <a:r>
              <a:rPr lang="en-US" dirty="0"/>
              <a:t>kernel, control of the CPU is always given to the highest priority task ready </a:t>
            </a:r>
            <a:r>
              <a:rPr lang="en-US" dirty="0" smtClean="0"/>
              <a:t>to run.</a:t>
            </a:r>
            <a:endParaRPr lang="en-US" dirty="0"/>
          </a:p>
        </p:txBody>
      </p:sp>
    </p:spTree>
    <p:extLst>
      <p:ext uri="{BB962C8B-B14F-4D97-AF65-F5344CB8AC3E}">
        <p14:creationId xmlns:p14="http://schemas.microsoft.com/office/powerpoint/2010/main" val="3342415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Round-Robin Scheduling</a:t>
            </a:r>
            <a:endParaRPr lang="en-US" dirty="0"/>
          </a:p>
        </p:txBody>
      </p:sp>
      <p:sp>
        <p:nvSpPr>
          <p:cNvPr id="3" name="Content Placeholder 2"/>
          <p:cNvSpPr>
            <a:spLocks noGrp="1"/>
          </p:cNvSpPr>
          <p:nvPr>
            <p:ph idx="1"/>
          </p:nvPr>
        </p:nvSpPr>
        <p:spPr/>
        <p:txBody>
          <a:bodyPr/>
          <a:lstStyle/>
          <a:p>
            <a:r>
              <a:rPr lang="en-US" dirty="0"/>
              <a:t>When two or more tasks have the same priority, the kernel allows one task to run for </a:t>
            </a:r>
            <a:r>
              <a:rPr lang="en-US" dirty="0" smtClean="0"/>
              <a:t>a predetermined </a:t>
            </a:r>
            <a:r>
              <a:rPr lang="en-US" dirty="0"/>
              <a:t>amount of time, called a quantum, then selects another task. </a:t>
            </a:r>
            <a:endParaRPr lang="en-US" dirty="0" smtClean="0"/>
          </a:p>
          <a:p>
            <a:r>
              <a:rPr lang="en-US" dirty="0" smtClean="0"/>
              <a:t>This </a:t>
            </a:r>
            <a:r>
              <a:rPr lang="en-US" dirty="0"/>
              <a:t>is also </a:t>
            </a:r>
            <a:r>
              <a:rPr lang="en-US" dirty="0" smtClean="0"/>
              <a:t>called time </a:t>
            </a:r>
            <a:r>
              <a:rPr lang="en-US" dirty="0"/>
              <a:t>slicing. </a:t>
            </a:r>
            <a:endParaRPr lang="en-US" dirty="0" smtClean="0"/>
          </a:p>
          <a:p>
            <a:r>
              <a:rPr lang="en-US" dirty="0" smtClean="0"/>
              <a:t>The </a:t>
            </a:r>
            <a:r>
              <a:rPr lang="en-US" dirty="0"/>
              <a:t>kernel gives control to the next task in line </a:t>
            </a:r>
            <a:endParaRPr lang="en-US" dirty="0" smtClean="0"/>
          </a:p>
          <a:p>
            <a:r>
              <a:rPr lang="en-US" b="1" dirty="0">
                <a:solidFill>
                  <a:srgbClr val="92D050"/>
                </a:solidFill>
              </a:rPr>
              <a:t>I</a:t>
            </a:r>
            <a:r>
              <a:rPr lang="en-US" b="1" dirty="0" smtClean="0">
                <a:solidFill>
                  <a:srgbClr val="92D050"/>
                </a:solidFill>
              </a:rPr>
              <a:t>f the </a:t>
            </a:r>
            <a:r>
              <a:rPr lang="en-US" b="1" dirty="0">
                <a:solidFill>
                  <a:srgbClr val="92D050"/>
                </a:solidFill>
              </a:rPr>
              <a:t>current task has no work to do during its time slice </a:t>
            </a:r>
            <a:r>
              <a:rPr lang="en-US" b="1" dirty="0" smtClean="0">
                <a:solidFill>
                  <a:srgbClr val="92D050"/>
                </a:solidFill>
              </a:rPr>
              <a:t>or the </a:t>
            </a:r>
            <a:r>
              <a:rPr lang="en-US" b="1" dirty="0">
                <a:solidFill>
                  <a:srgbClr val="92D050"/>
                </a:solidFill>
              </a:rPr>
              <a:t>current task completes before the end of its time slice </a:t>
            </a:r>
            <a:r>
              <a:rPr lang="en-US" b="1" dirty="0" smtClean="0">
                <a:solidFill>
                  <a:srgbClr val="92D050"/>
                </a:solidFill>
              </a:rPr>
              <a:t>or the </a:t>
            </a:r>
            <a:r>
              <a:rPr lang="en-US" b="1" dirty="0">
                <a:solidFill>
                  <a:srgbClr val="92D050"/>
                </a:solidFill>
              </a:rPr>
              <a:t>time slice ends.</a:t>
            </a:r>
          </a:p>
        </p:txBody>
      </p:sp>
    </p:spTree>
    <p:extLst>
      <p:ext uri="{BB962C8B-B14F-4D97-AF65-F5344CB8AC3E}">
        <p14:creationId xmlns:p14="http://schemas.microsoft.com/office/powerpoint/2010/main" val="2097202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Task Priority</a:t>
            </a:r>
          </a:p>
          <a:p>
            <a:r>
              <a:rPr lang="en-US" dirty="0"/>
              <a:t>A priority is assigned to each task. The more important the task, the higher the priority given </a:t>
            </a:r>
            <a:r>
              <a:rPr lang="en-US" dirty="0" smtClean="0"/>
              <a:t>to it</a:t>
            </a:r>
            <a:r>
              <a:rPr lang="en-US" dirty="0"/>
              <a:t>. </a:t>
            </a:r>
            <a:endParaRPr lang="en-US" dirty="0" smtClean="0"/>
          </a:p>
          <a:p>
            <a:r>
              <a:rPr lang="en-US" dirty="0" smtClean="0"/>
              <a:t>With </a:t>
            </a:r>
            <a:r>
              <a:rPr lang="en-US" dirty="0"/>
              <a:t>most kernels, you are generally responsible for deciding what priority each task gets.</a:t>
            </a:r>
          </a:p>
          <a:p>
            <a:r>
              <a:rPr lang="en-US" b="1" dirty="0"/>
              <a:t>Static Priorities</a:t>
            </a:r>
          </a:p>
          <a:p>
            <a:r>
              <a:rPr lang="en-US" dirty="0"/>
              <a:t>Task priorities are said to be static when the priority of each task does not change during </a:t>
            </a:r>
            <a:r>
              <a:rPr lang="en-US" dirty="0" smtClean="0"/>
              <a:t>the application’s </a:t>
            </a:r>
            <a:r>
              <a:rPr lang="en-US" dirty="0"/>
              <a:t>execution</a:t>
            </a:r>
            <a:r>
              <a:rPr lang="en-US" dirty="0" smtClean="0"/>
              <a:t>.</a:t>
            </a:r>
          </a:p>
          <a:p>
            <a:r>
              <a:rPr lang="en-US" dirty="0" smtClean="0"/>
              <a:t> </a:t>
            </a:r>
            <a:r>
              <a:rPr lang="en-US" dirty="0"/>
              <a:t>Each task is thus given a fixed priority at compile time. </a:t>
            </a:r>
            <a:endParaRPr lang="en-US" dirty="0" smtClean="0"/>
          </a:p>
          <a:p>
            <a:r>
              <a:rPr lang="en-US" dirty="0" smtClean="0"/>
              <a:t>All </a:t>
            </a:r>
            <a:r>
              <a:rPr lang="en-US" dirty="0"/>
              <a:t>the </a:t>
            </a:r>
            <a:r>
              <a:rPr lang="en-US" dirty="0" smtClean="0"/>
              <a:t>tasks  and </a:t>
            </a:r>
            <a:r>
              <a:rPr lang="en-US" dirty="0"/>
              <a:t>their timing constraints are known at compile time in a system where priorities are static</a:t>
            </a:r>
            <a:r>
              <a:rPr lang="en-US" dirty="0" smtClean="0"/>
              <a:t>.</a:t>
            </a:r>
            <a:endParaRPr lang="en-US" dirty="0"/>
          </a:p>
        </p:txBody>
      </p:sp>
    </p:spTree>
    <p:extLst>
      <p:ext uri="{BB962C8B-B14F-4D97-AF65-F5344CB8AC3E}">
        <p14:creationId xmlns:p14="http://schemas.microsoft.com/office/powerpoint/2010/main" val="1531027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622300"/>
            <a:ext cx="8610600" cy="5562600"/>
          </a:xfrm>
        </p:spPr>
        <p:txBody>
          <a:bodyPr/>
          <a:lstStyle/>
          <a:p>
            <a:pPr marL="0" indent="0">
              <a:buNone/>
            </a:pPr>
            <a:r>
              <a:rPr lang="en-US" sz="2400" b="1" dirty="0"/>
              <a:t>Dynamic Priorities</a:t>
            </a:r>
          </a:p>
          <a:p>
            <a:r>
              <a:rPr lang="en-US" sz="2400" dirty="0"/>
              <a:t>Task priorities are said to be dynamic if the priority of tasks can be changed during the application’s execution; each task can change its priority at run time. </a:t>
            </a:r>
          </a:p>
          <a:p>
            <a:r>
              <a:rPr lang="en-US" sz="2400" dirty="0"/>
              <a:t>This is a desirable feature to have in a real-time kernel to avoid priority inversions.</a:t>
            </a:r>
          </a:p>
          <a:p>
            <a:pPr marL="0" indent="0">
              <a:buNone/>
            </a:pPr>
            <a:r>
              <a:rPr lang="en-US" sz="2400" b="1" dirty="0"/>
              <a:t>Priority Inversions</a:t>
            </a:r>
          </a:p>
          <a:p>
            <a:r>
              <a:rPr lang="en-US" sz="2400" dirty="0"/>
              <a:t>Priority inversion is a problem in real-time systems and occurs mostly when you use a real-time kernel.  illustrates a priority inversion scenario. Task 1 has a higher priority than Task 2, which in turn has a higher priority than Task 3.</a:t>
            </a:r>
          </a:p>
          <a:p>
            <a:endParaRPr lang="en-US" dirty="0"/>
          </a:p>
        </p:txBody>
      </p:sp>
    </p:spTree>
    <p:extLst>
      <p:ext uri="{BB962C8B-B14F-4D97-AF65-F5344CB8AC3E}">
        <p14:creationId xmlns:p14="http://schemas.microsoft.com/office/powerpoint/2010/main" val="2902930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2200" y="1129937"/>
            <a:ext cx="8153400" cy="4267200"/>
          </a:xfrm>
          <a:prstGeom prst="rect">
            <a:avLst/>
          </a:prstGeom>
        </p:spPr>
      </p:pic>
    </p:spTree>
    <p:extLst>
      <p:ext uri="{BB962C8B-B14F-4D97-AF65-F5344CB8AC3E}">
        <p14:creationId xmlns:p14="http://schemas.microsoft.com/office/powerpoint/2010/main" val="283181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r>
              <a:rPr lang="en-US" altLang="en-US" sz="4000">
                <a:solidFill>
                  <a:srgbClr val="0000CC"/>
                </a:solidFill>
              </a:rPr>
              <a:t>Introduction to Real-Time Systems</a:t>
            </a:r>
          </a:p>
        </p:txBody>
      </p:sp>
      <p:sp>
        <p:nvSpPr>
          <p:cNvPr id="11267" name="Rectangle 6"/>
          <p:cNvSpPr>
            <a:spLocks noGrp="1" noChangeArrowheads="1"/>
          </p:cNvSpPr>
          <p:nvPr>
            <p:ph type="body" idx="1"/>
          </p:nvPr>
        </p:nvSpPr>
        <p:spPr/>
        <p:txBody>
          <a:bodyPr/>
          <a:lstStyle/>
          <a:p>
            <a:pPr>
              <a:lnSpc>
                <a:spcPct val="90000"/>
              </a:lnSpc>
            </a:pPr>
            <a:r>
              <a:rPr lang="en-US" altLang="en-US" sz="2400" dirty="0"/>
              <a:t>Real-time systems often are comprised of a </a:t>
            </a:r>
            <a:r>
              <a:rPr lang="en-US" altLang="en-US" sz="2400" i="1" dirty="0"/>
              <a:t>controlling</a:t>
            </a:r>
            <a:r>
              <a:rPr lang="en-US" altLang="en-US" sz="2400" dirty="0"/>
              <a:t> system, </a:t>
            </a:r>
            <a:r>
              <a:rPr lang="en-US" altLang="en-US" sz="2400" i="1" dirty="0"/>
              <a:t>controlled</a:t>
            </a:r>
            <a:r>
              <a:rPr lang="en-US" altLang="en-US" sz="2400" dirty="0"/>
              <a:t> system and </a:t>
            </a:r>
            <a:r>
              <a:rPr lang="en-US" altLang="en-US" sz="2400" i="1" dirty="0"/>
              <a:t>environment</a:t>
            </a:r>
            <a:r>
              <a:rPr lang="en-US" altLang="en-US" sz="2400" dirty="0"/>
              <a:t>.</a:t>
            </a:r>
          </a:p>
          <a:p>
            <a:pPr lvl="1">
              <a:lnSpc>
                <a:spcPct val="90000"/>
              </a:lnSpc>
            </a:pPr>
            <a:r>
              <a:rPr lang="en-US" altLang="en-US" sz="2400" i="1" dirty="0"/>
              <a:t>A Controlling</a:t>
            </a:r>
            <a:r>
              <a:rPr lang="en-US" altLang="en-US" sz="2400" dirty="0"/>
              <a:t> system: acquires information about the environment using </a:t>
            </a:r>
            <a:r>
              <a:rPr lang="en-US" altLang="en-US" sz="2400" i="1" dirty="0"/>
              <a:t>sensors</a:t>
            </a:r>
            <a:r>
              <a:rPr lang="en-US" altLang="en-US" sz="2400" dirty="0"/>
              <a:t> and controls the environment with </a:t>
            </a:r>
            <a:r>
              <a:rPr lang="en-US" altLang="en-US" sz="2400" i="1" dirty="0"/>
              <a:t>actuators</a:t>
            </a:r>
            <a:r>
              <a:rPr lang="en-US" altLang="en-US" sz="2400" dirty="0"/>
              <a:t>.</a:t>
            </a:r>
            <a:endParaRPr lang="en-US" altLang="en-US" sz="2400" i="1" dirty="0"/>
          </a:p>
          <a:p>
            <a:pPr>
              <a:lnSpc>
                <a:spcPct val="90000"/>
              </a:lnSpc>
            </a:pPr>
            <a:r>
              <a:rPr lang="en-US" altLang="en-US" sz="2400" i="1" dirty="0"/>
              <a:t>Timing constraints</a:t>
            </a:r>
            <a:r>
              <a:rPr lang="en-US" altLang="en-US" sz="2400" dirty="0"/>
              <a:t> derived from </a:t>
            </a:r>
            <a:r>
              <a:rPr lang="en-US" altLang="en-US" sz="2400" i="1" dirty="0"/>
              <a:t>physical</a:t>
            </a:r>
            <a:r>
              <a:rPr lang="en-US" altLang="en-US" sz="2400" dirty="0"/>
              <a:t> impact of controlling systems activities. Hard and soft constraints.</a:t>
            </a:r>
          </a:p>
          <a:p>
            <a:pPr lvl="1">
              <a:lnSpc>
                <a:spcPct val="90000"/>
              </a:lnSpc>
            </a:pPr>
            <a:r>
              <a:rPr lang="en-US" altLang="en-US" sz="2400" dirty="0"/>
              <a:t>Periodic Tasks: Time-driven recurring at regular intervals (e.g., sensors polling).</a:t>
            </a:r>
          </a:p>
          <a:p>
            <a:pPr lvl="1">
              <a:lnSpc>
                <a:spcPct val="90000"/>
              </a:lnSpc>
            </a:pPr>
            <a:r>
              <a:rPr lang="en-US" altLang="en-US" sz="2400" dirty="0"/>
              <a:t>Aperiodic Tasks: event-driven (operator commands).</a:t>
            </a:r>
          </a:p>
        </p:txBody>
      </p:sp>
      <p:sp>
        <p:nvSpPr>
          <p:cNvPr id="11268" name="Footer Placeholder 1"/>
          <p:cNvSpPr>
            <a:spLocks noGrp="1"/>
          </p:cNvSpPr>
          <p:nvPr>
            <p:ph type="ftr"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Bef>
                <a:spcPct val="0"/>
              </a:spcBef>
              <a:spcAft>
                <a:spcPct val="0"/>
              </a:spcAft>
            </a:pPr>
            <a:endParaRPr lang="en-US" altLang="en-US" sz="1400">
              <a:solidFill>
                <a:srgbClr val="FFFFFF"/>
              </a:solidFill>
              <a:cs typeface="Arial" pitchFamily="34" charset="0"/>
            </a:endParaRPr>
          </a:p>
        </p:txBody>
      </p:sp>
      <p:sp>
        <p:nvSpPr>
          <p:cNvPr id="11269" name="Slide Number Placeholder 2"/>
          <p:cNvSpPr>
            <a:spLocks noGrp="1"/>
          </p:cNvSpPr>
          <p:nvPr>
            <p:ph type="sldNum" sz="quarter" idx="4294967295"/>
          </p:nvPr>
        </p:nvSpPr>
        <p:spPr>
          <a:noFill/>
        </p:spPr>
        <p:txBody>
          <a:bodyPr/>
          <a:lstStyle>
            <a:lvl1pPr>
              <a:defRPr sz="4400">
                <a:solidFill>
                  <a:schemeClr val="hlink"/>
                </a:solidFill>
                <a:latin typeface="Times New Roman" pitchFamily="18" charset="0"/>
              </a:defRPr>
            </a:lvl1pPr>
            <a:lvl2pPr marL="742950" indent="-285750">
              <a:defRPr sz="4400">
                <a:solidFill>
                  <a:schemeClr val="hlink"/>
                </a:solidFill>
                <a:latin typeface="Times New Roman" pitchFamily="18" charset="0"/>
              </a:defRPr>
            </a:lvl2pPr>
            <a:lvl3pPr marL="1143000" indent="-228600">
              <a:defRPr sz="4400">
                <a:solidFill>
                  <a:schemeClr val="hlink"/>
                </a:solidFill>
                <a:latin typeface="Times New Roman" pitchFamily="18" charset="0"/>
              </a:defRPr>
            </a:lvl3pPr>
            <a:lvl4pPr marL="1600200" indent="-228600">
              <a:defRPr sz="4400">
                <a:solidFill>
                  <a:schemeClr val="hlink"/>
                </a:solidFill>
                <a:latin typeface="Times New Roman" pitchFamily="18" charset="0"/>
              </a:defRPr>
            </a:lvl4pPr>
            <a:lvl5pPr marL="2057400" indent="-228600">
              <a:defRPr sz="4400">
                <a:solidFill>
                  <a:schemeClr val="hlink"/>
                </a:solidFill>
                <a:latin typeface="Times New Roman" pitchFamily="18" charset="0"/>
              </a:defRPr>
            </a:lvl5pPr>
            <a:lvl6pPr marL="2514600" indent="-228600" eaLnBrk="0" fontAlgn="base" hangingPunct="0">
              <a:spcBef>
                <a:spcPct val="0"/>
              </a:spcBef>
              <a:spcAft>
                <a:spcPct val="0"/>
              </a:spcAft>
              <a:defRPr sz="4400">
                <a:solidFill>
                  <a:schemeClr val="hlink"/>
                </a:solidFill>
                <a:latin typeface="Times New Roman" pitchFamily="18" charset="0"/>
              </a:defRPr>
            </a:lvl6pPr>
            <a:lvl7pPr marL="2971800" indent="-228600" eaLnBrk="0" fontAlgn="base" hangingPunct="0">
              <a:spcBef>
                <a:spcPct val="0"/>
              </a:spcBef>
              <a:spcAft>
                <a:spcPct val="0"/>
              </a:spcAft>
              <a:defRPr sz="4400">
                <a:solidFill>
                  <a:schemeClr val="hlink"/>
                </a:solidFill>
                <a:latin typeface="Times New Roman" pitchFamily="18" charset="0"/>
              </a:defRPr>
            </a:lvl7pPr>
            <a:lvl8pPr marL="3429000" indent="-228600" eaLnBrk="0" fontAlgn="base" hangingPunct="0">
              <a:spcBef>
                <a:spcPct val="0"/>
              </a:spcBef>
              <a:spcAft>
                <a:spcPct val="0"/>
              </a:spcAft>
              <a:defRPr sz="4400">
                <a:solidFill>
                  <a:schemeClr val="hlink"/>
                </a:solidFill>
                <a:latin typeface="Times New Roman" pitchFamily="18" charset="0"/>
              </a:defRPr>
            </a:lvl8pPr>
            <a:lvl9pPr marL="3886200" indent="-228600" eaLnBrk="0" fontAlgn="base" hangingPunct="0">
              <a:spcBef>
                <a:spcPct val="0"/>
              </a:spcBef>
              <a:spcAft>
                <a:spcPct val="0"/>
              </a:spcAft>
              <a:defRPr sz="4400">
                <a:solidFill>
                  <a:schemeClr val="hlink"/>
                </a:solidFill>
                <a:latin typeface="Times New Roman" pitchFamily="18" charset="0"/>
              </a:defRPr>
            </a:lvl9pPr>
          </a:lstStyle>
          <a:p>
            <a:pPr fontAlgn="base">
              <a:spcAft>
                <a:spcPct val="0"/>
              </a:spcAft>
            </a:pPr>
            <a:fld id="{137005AA-1CBC-4C67-9D61-C5BE5281C57B}" type="slidenum">
              <a:rPr lang="en-US" altLang="en-US" sz="1400">
                <a:solidFill>
                  <a:srgbClr val="FFFFFF"/>
                </a:solidFill>
              </a:rPr>
              <a:pPr fontAlgn="base">
                <a:spcAft>
                  <a:spcPct val="0"/>
                </a:spcAft>
              </a:pPr>
              <a:t>4</a:t>
            </a:fld>
            <a:endParaRPr lang="en-US" altLang="en-US" sz="1400">
              <a:solidFill>
                <a:srgbClr val="FFFFFF"/>
              </a:solidFill>
            </a:endParaRPr>
          </a:p>
        </p:txBody>
      </p:sp>
    </p:spTree>
    <p:extLst>
      <p:ext uri="{BB962C8B-B14F-4D97-AF65-F5344CB8AC3E}">
        <p14:creationId xmlns:p14="http://schemas.microsoft.com/office/powerpoint/2010/main" val="346089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317" y="650250"/>
            <a:ext cx="11808883" cy="5355312"/>
          </a:xfrm>
          <a:prstGeom prst="rect">
            <a:avLst/>
          </a:prstGeom>
        </p:spPr>
        <p:txBody>
          <a:bodyPr wrap="square">
            <a:spAutoFit/>
          </a:bodyPr>
          <a:lstStyle/>
          <a:p>
            <a:r>
              <a:rPr lang="en-US" b="1" dirty="0">
                <a:solidFill>
                  <a:srgbClr val="333333"/>
                </a:solidFill>
                <a:latin typeface="Arial" panose="020B0604020202020204" pitchFamily="34" charset="0"/>
              </a:rPr>
              <a:t>1)</a:t>
            </a:r>
            <a:r>
              <a:rPr lang="en-US" dirty="0">
                <a:solidFill>
                  <a:srgbClr val="333333"/>
                </a:solidFill>
                <a:latin typeface="Arial" panose="020B0604020202020204" pitchFamily="34" charset="0"/>
              </a:rPr>
              <a:t> Task 1 and Task 2 are both waiting for an event to occur and Task 3 is executing.</a:t>
            </a:r>
          </a:p>
          <a:p>
            <a:r>
              <a:rPr lang="en-US" b="1" dirty="0">
                <a:solidFill>
                  <a:srgbClr val="333333"/>
                </a:solidFill>
                <a:latin typeface="Arial" panose="020B0604020202020204" pitchFamily="34" charset="0"/>
              </a:rPr>
              <a:t>(2)</a:t>
            </a:r>
            <a:r>
              <a:rPr lang="en-US" dirty="0">
                <a:solidFill>
                  <a:srgbClr val="333333"/>
                </a:solidFill>
                <a:latin typeface="Arial" panose="020B0604020202020204" pitchFamily="34" charset="0"/>
              </a:rPr>
              <a:t> At some point, Task 3 acquires a </a:t>
            </a:r>
            <a:r>
              <a:rPr lang="en-US" dirty="0" smtClean="0">
                <a:solidFill>
                  <a:srgbClr val="333333"/>
                </a:solidFill>
                <a:latin typeface="Arial" panose="020B0604020202020204" pitchFamily="34" charset="0"/>
              </a:rPr>
              <a:t>semaphore, </a:t>
            </a:r>
            <a:r>
              <a:rPr lang="en-US" dirty="0">
                <a:solidFill>
                  <a:srgbClr val="333333"/>
                </a:solidFill>
                <a:latin typeface="Arial" panose="020B0604020202020204" pitchFamily="34" charset="0"/>
              </a:rPr>
              <a:t>which it needs before it can access a shared resource.</a:t>
            </a:r>
          </a:p>
          <a:p>
            <a:r>
              <a:rPr lang="en-US" b="1" dirty="0">
                <a:solidFill>
                  <a:srgbClr val="333333"/>
                </a:solidFill>
                <a:latin typeface="Arial" panose="020B0604020202020204" pitchFamily="34" charset="0"/>
              </a:rPr>
              <a:t>(3)</a:t>
            </a:r>
            <a:r>
              <a:rPr lang="en-US" dirty="0">
                <a:solidFill>
                  <a:srgbClr val="333333"/>
                </a:solidFill>
                <a:latin typeface="Arial" panose="020B0604020202020204" pitchFamily="34" charset="0"/>
              </a:rPr>
              <a:t> Task 3 performs some operations on the acquired resource.</a:t>
            </a:r>
          </a:p>
          <a:p>
            <a:r>
              <a:rPr lang="en-US" b="1" dirty="0">
                <a:solidFill>
                  <a:srgbClr val="333333"/>
                </a:solidFill>
                <a:latin typeface="Arial" panose="020B0604020202020204" pitchFamily="34" charset="0"/>
              </a:rPr>
              <a:t>(4)</a:t>
            </a:r>
            <a:r>
              <a:rPr lang="en-US" dirty="0">
                <a:solidFill>
                  <a:srgbClr val="333333"/>
                </a:solidFill>
                <a:latin typeface="Arial" panose="020B0604020202020204" pitchFamily="34" charset="0"/>
              </a:rPr>
              <a:t> The event that Task 1 was waiting for occurs and thus, the kernel suspends Task 3 and start executing Task 1 because Task 1 has a higher priority.</a:t>
            </a:r>
          </a:p>
          <a:p>
            <a:r>
              <a:rPr lang="en-US" b="1" dirty="0">
                <a:solidFill>
                  <a:srgbClr val="333333"/>
                </a:solidFill>
                <a:latin typeface="Arial" panose="020B0604020202020204" pitchFamily="34" charset="0"/>
              </a:rPr>
              <a:t>(5)</a:t>
            </a:r>
            <a:endParaRPr lang="en-US" dirty="0">
              <a:solidFill>
                <a:srgbClr val="333333"/>
              </a:solidFill>
              <a:latin typeface="Arial" panose="020B0604020202020204" pitchFamily="34" charset="0"/>
            </a:endParaRPr>
          </a:p>
          <a:p>
            <a:r>
              <a:rPr lang="en-US" b="1" dirty="0">
                <a:solidFill>
                  <a:srgbClr val="333333"/>
                </a:solidFill>
                <a:latin typeface="Arial" panose="020B0604020202020204" pitchFamily="34" charset="0"/>
              </a:rPr>
              <a:t>(6)</a:t>
            </a:r>
            <a:r>
              <a:rPr lang="en-US" dirty="0">
                <a:solidFill>
                  <a:srgbClr val="333333"/>
                </a:solidFill>
                <a:latin typeface="Arial" panose="020B0604020202020204" pitchFamily="34" charset="0"/>
              </a:rPr>
              <a:t> Task 1 executes for a while until it also wants to access the resource (i.e. it attempts to get the semaphore that Task 3 owns). Because Task 3 owns the resource, Task 1 is placed in a list of tasks waiting for the semaphore to be freed.</a:t>
            </a:r>
          </a:p>
          <a:p>
            <a:r>
              <a:rPr lang="en-US" b="1" dirty="0">
                <a:solidFill>
                  <a:srgbClr val="333333"/>
                </a:solidFill>
                <a:latin typeface="Arial" panose="020B0604020202020204" pitchFamily="34" charset="0"/>
              </a:rPr>
              <a:t>(7)</a:t>
            </a:r>
            <a:endParaRPr lang="en-US" dirty="0">
              <a:solidFill>
                <a:srgbClr val="333333"/>
              </a:solidFill>
              <a:latin typeface="Arial" panose="020B0604020202020204" pitchFamily="34" charset="0"/>
            </a:endParaRPr>
          </a:p>
          <a:p>
            <a:r>
              <a:rPr lang="en-US" b="1" dirty="0">
                <a:solidFill>
                  <a:srgbClr val="333333"/>
                </a:solidFill>
                <a:latin typeface="Arial" panose="020B0604020202020204" pitchFamily="34" charset="0"/>
              </a:rPr>
              <a:t>(8)</a:t>
            </a:r>
            <a:r>
              <a:rPr lang="en-US" dirty="0">
                <a:solidFill>
                  <a:srgbClr val="333333"/>
                </a:solidFill>
                <a:latin typeface="Arial" panose="020B0604020202020204" pitchFamily="34" charset="0"/>
              </a:rPr>
              <a:t> Task 3 is resumed and continues execution until it is preempted by Task 2 because the event that Task2 was waiting for occurred.</a:t>
            </a:r>
          </a:p>
          <a:p>
            <a:r>
              <a:rPr lang="en-US" b="1" dirty="0">
                <a:solidFill>
                  <a:srgbClr val="333333"/>
                </a:solidFill>
                <a:latin typeface="Arial" panose="020B0604020202020204" pitchFamily="34" charset="0"/>
              </a:rPr>
              <a:t>(9)</a:t>
            </a:r>
            <a:endParaRPr lang="en-US" dirty="0">
              <a:solidFill>
                <a:srgbClr val="333333"/>
              </a:solidFill>
              <a:latin typeface="Arial" panose="020B0604020202020204" pitchFamily="34" charset="0"/>
            </a:endParaRPr>
          </a:p>
          <a:p>
            <a:r>
              <a:rPr lang="en-US" b="1" dirty="0">
                <a:solidFill>
                  <a:srgbClr val="333333"/>
                </a:solidFill>
                <a:latin typeface="Arial" panose="020B0604020202020204" pitchFamily="34" charset="0"/>
              </a:rPr>
              <a:t>(10)</a:t>
            </a:r>
            <a:r>
              <a:rPr lang="en-US" dirty="0">
                <a:solidFill>
                  <a:srgbClr val="333333"/>
                </a:solidFill>
                <a:latin typeface="Arial" panose="020B0604020202020204" pitchFamily="34" charset="0"/>
              </a:rPr>
              <a:t> Task 2 handles the event it was waiting for and, when it’s done, the kernel relinquishes the CPU back to Task 3.</a:t>
            </a:r>
          </a:p>
          <a:p>
            <a:r>
              <a:rPr lang="en-US" b="1" dirty="0">
                <a:solidFill>
                  <a:srgbClr val="333333"/>
                </a:solidFill>
                <a:latin typeface="Arial" panose="020B0604020202020204" pitchFamily="34" charset="0"/>
              </a:rPr>
              <a:t>(11)</a:t>
            </a:r>
            <a:endParaRPr lang="en-US" dirty="0">
              <a:solidFill>
                <a:srgbClr val="333333"/>
              </a:solidFill>
              <a:latin typeface="Arial" panose="020B0604020202020204" pitchFamily="34" charset="0"/>
            </a:endParaRPr>
          </a:p>
          <a:p>
            <a:r>
              <a:rPr lang="en-US" b="1" dirty="0">
                <a:solidFill>
                  <a:srgbClr val="333333"/>
                </a:solidFill>
                <a:latin typeface="Arial" panose="020B0604020202020204" pitchFamily="34" charset="0"/>
              </a:rPr>
              <a:t>(12)</a:t>
            </a:r>
            <a:r>
              <a:rPr lang="en-US" dirty="0">
                <a:solidFill>
                  <a:srgbClr val="333333"/>
                </a:solidFill>
                <a:latin typeface="Arial" panose="020B0604020202020204" pitchFamily="34" charset="0"/>
              </a:rPr>
              <a:t> Task 3 finishes working with the resource and releases the semaphore. At this point, the kernel knows that a higher priority task is waiting for the semaphore, and a context switch is done to resume Task 1.</a:t>
            </a:r>
          </a:p>
          <a:p>
            <a:r>
              <a:rPr lang="en-US" b="1" dirty="0">
                <a:solidFill>
                  <a:srgbClr val="333333"/>
                </a:solidFill>
                <a:latin typeface="Arial" panose="020B0604020202020204" pitchFamily="34" charset="0"/>
              </a:rPr>
              <a:t>(13)</a:t>
            </a:r>
            <a:r>
              <a:rPr lang="en-US" dirty="0">
                <a:solidFill>
                  <a:srgbClr val="333333"/>
                </a:solidFill>
                <a:latin typeface="Arial" panose="020B0604020202020204" pitchFamily="34" charset="0"/>
              </a:rPr>
              <a:t> At this point, Task 1 has the semaphore and can access the shared resource.</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951139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5132" y="770709"/>
            <a:ext cx="11234056" cy="535531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a:ea typeface="+mn-ea"/>
                <a:cs typeface="Arial"/>
              </a:rPr>
              <a:t>Interrupt Service </a:t>
            </a:r>
            <a:r>
              <a:rPr kumimoji="0" lang="en-US" sz="1800" b="1" i="0" u="none" strike="noStrike" kern="1200" cap="none" spc="0" normalizeH="0" baseline="0" noProof="0" dirty="0" smtClean="0">
                <a:ln>
                  <a:noFill/>
                </a:ln>
                <a:solidFill>
                  <a:srgbClr val="000000"/>
                </a:solidFill>
                <a:effectLst/>
                <a:uLnTx/>
                <a:uFillTx/>
                <a:latin typeface="Arial"/>
                <a:ea typeface="+mn-ea"/>
                <a:cs typeface="Arial"/>
              </a:rPr>
              <a:t>Routines (ISR):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Arial"/>
              </a:rPr>
              <a:t>An </a:t>
            </a:r>
            <a:r>
              <a:rPr kumimoji="0" lang="en-US" sz="1800" b="0" i="0" u="none" strike="noStrike" kern="1200" cap="none" spc="0" normalizeH="0" baseline="0" noProof="0" dirty="0">
                <a:ln>
                  <a:noFill/>
                </a:ln>
                <a:solidFill>
                  <a:srgbClr val="000000"/>
                </a:solidFill>
                <a:effectLst/>
                <a:uLnTx/>
                <a:uFillTx/>
                <a:latin typeface="Arial"/>
                <a:ea typeface="+mn-ea"/>
                <a:cs typeface="Arial"/>
              </a:rPr>
              <a:t>interrupt service routine (ISR), also known as an interrupt handler, is a callback subroutine in an operating system or device driver whose execution is triggered by the reception of an interrupt. </a:t>
            </a: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Arial"/>
              </a:rPr>
              <a:t>In </a:t>
            </a:r>
            <a:r>
              <a:rPr kumimoji="0" lang="en-US" sz="1800" b="0" i="0" u="none" strike="noStrike" kern="1200" cap="none" spc="0" normalizeH="0" baseline="0" noProof="0" dirty="0">
                <a:ln>
                  <a:noFill/>
                </a:ln>
                <a:solidFill>
                  <a:srgbClr val="000000"/>
                </a:solidFill>
                <a:effectLst/>
                <a:uLnTx/>
                <a:uFillTx/>
                <a:latin typeface="Arial"/>
                <a:ea typeface="+mn-ea"/>
                <a:cs typeface="Arial"/>
              </a:rPr>
              <a:t>a real-time embedded system  ,there are two possible interrupts. one is the Hardware Interrupt and the other is the software Interrupt. </a:t>
            </a: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Arial"/>
                <a:ea typeface="+mn-ea"/>
                <a:cs typeface="Arial"/>
              </a:rPr>
              <a:t>Hardware </a:t>
            </a:r>
            <a:r>
              <a:rPr kumimoji="0" lang="en-US" sz="1800" b="0" i="0" u="none" strike="noStrike" kern="1200" cap="none" spc="0" normalizeH="0" baseline="0" noProof="0" dirty="0">
                <a:ln>
                  <a:noFill/>
                </a:ln>
                <a:solidFill>
                  <a:srgbClr val="000000"/>
                </a:solidFill>
                <a:effectLst/>
                <a:uLnTx/>
                <a:uFillTx/>
                <a:latin typeface="Arial"/>
                <a:ea typeface="+mn-ea"/>
                <a:cs typeface="Arial"/>
              </a:rPr>
              <a:t>Interrupts are asynchronous interrupts which are triggered by an electric pulse ,where as software interrupts are synchronous interrupts and these are triggered by  a command or instruction</a:t>
            </a:r>
            <a:r>
              <a:rPr kumimoji="0" lang="en-US" sz="1800" b="0" i="0" u="none" strike="noStrike" kern="1200" cap="none" spc="0" normalizeH="0" baseline="0" noProof="0" dirty="0" smtClean="0">
                <a:ln>
                  <a:noFill/>
                </a:ln>
                <a:solidFill>
                  <a:srgbClr val="000000"/>
                </a:solidFill>
                <a:effectLst/>
                <a:uLnTx/>
                <a:uFillTx/>
                <a:latin typeface="Arial"/>
                <a:ea typeface="+mn-ea"/>
                <a:cs typeface="Arial"/>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In real-time operating systems, the interrupt latency, interrupt response time and the interrupt recovery time are very important. </a:t>
            </a: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Arial"/>
              </a:rPr>
              <a:t> Interrupt </a:t>
            </a:r>
            <a:r>
              <a:rPr kumimoji="0" lang="en-US" sz="1800" b="1" i="0" u="none" strike="noStrike" kern="1200" cap="none" spc="0" normalizeH="0" baseline="0" noProof="0" dirty="0">
                <a:ln>
                  <a:noFill/>
                </a:ln>
                <a:solidFill>
                  <a:srgbClr val="000000"/>
                </a:solidFill>
                <a:effectLst/>
                <a:uLnTx/>
                <a:uFillTx/>
                <a:latin typeface="Arial"/>
                <a:ea typeface="+mn-ea"/>
                <a:cs typeface="Arial"/>
              </a:rPr>
              <a:t>Latency: </a:t>
            </a:r>
            <a:r>
              <a:rPr kumimoji="0" lang="en-US" sz="1800" b="0" i="0" u="none" strike="noStrike" kern="1200" cap="none" spc="0" normalizeH="0" baseline="0" noProof="0" dirty="0">
                <a:ln>
                  <a:noFill/>
                </a:ln>
                <a:solidFill>
                  <a:srgbClr val="000000"/>
                </a:solidFill>
                <a:effectLst/>
                <a:uLnTx/>
                <a:uFillTx/>
                <a:latin typeface="Arial"/>
                <a:ea typeface="+mn-ea"/>
                <a:cs typeface="Arial"/>
              </a:rPr>
              <a:t>It is the time between the generation of an interrupt by a device and the servicing of the device which generated the interrupt. For many operating systems, devices are serviced as soon as the device's interrupt handler is </a:t>
            </a:r>
            <a:r>
              <a:rPr kumimoji="0" lang="en-US" sz="1800" b="0" i="0" u="none" strike="noStrike" kern="1200" cap="none" spc="0" normalizeH="0" baseline="0" noProof="0" dirty="0" smtClean="0">
                <a:ln>
                  <a:noFill/>
                </a:ln>
                <a:solidFill>
                  <a:srgbClr val="000000"/>
                </a:solidFill>
                <a:effectLst/>
                <a:uLnTx/>
                <a:uFillTx/>
                <a:latin typeface="Arial"/>
                <a:ea typeface="+mn-ea"/>
                <a:cs typeface="Arial"/>
              </a:rPr>
              <a:t>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Arial"/>
              </a:rPr>
              <a:t>Interrupt </a:t>
            </a:r>
            <a:r>
              <a:rPr kumimoji="0" lang="en-US" sz="1800" b="1" i="0" u="none" strike="noStrike" kern="1200" cap="none" spc="0" normalizeH="0" baseline="0" noProof="0" dirty="0">
                <a:ln>
                  <a:noFill/>
                </a:ln>
                <a:solidFill>
                  <a:srgbClr val="000000"/>
                </a:solidFill>
                <a:effectLst/>
                <a:uLnTx/>
                <a:uFillTx/>
                <a:latin typeface="Arial"/>
                <a:ea typeface="+mn-ea"/>
                <a:cs typeface="Arial"/>
              </a:rPr>
              <a:t>Response Time  : </a:t>
            </a:r>
            <a:r>
              <a:rPr kumimoji="0" lang="en-US" sz="1800" b="0" i="0" u="none" strike="noStrike" kern="1200" cap="none" spc="0" normalizeH="0" baseline="0" noProof="0" dirty="0">
                <a:ln>
                  <a:noFill/>
                </a:ln>
                <a:solidFill>
                  <a:srgbClr val="000000"/>
                </a:solidFill>
                <a:effectLst/>
                <a:uLnTx/>
                <a:uFillTx/>
                <a:latin typeface="Arial"/>
                <a:ea typeface="+mn-ea"/>
                <a:cs typeface="Arial"/>
              </a:rPr>
              <a:t>Time between receipt of interrupt signal and starting the code that handles the interrupt is called interrupt response time. </a:t>
            </a: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srgbClr val="000000"/>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Arial"/>
                <a:ea typeface="+mn-ea"/>
                <a:cs typeface="Arial"/>
              </a:rPr>
              <a:t>Interrupt </a:t>
            </a:r>
            <a:r>
              <a:rPr kumimoji="0" lang="en-US" sz="1800" b="1" i="0" u="none" strike="noStrike" kern="1200" cap="none" spc="0" normalizeH="0" baseline="0" noProof="0" dirty="0">
                <a:ln>
                  <a:noFill/>
                </a:ln>
                <a:solidFill>
                  <a:srgbClr val="000000"/>
                </a:solidFill>
                <a:effectLst/>
                <a:uLnTx/>
                <a:uFillTx/>
                <a:latin typeface="Arial"/>
                <a:ea typeface="+mn-ea"/>
                <a:cs typeface="Arial"/>
              </a:rPr>
              <a:t>Recovery Time: </a:t>
            </a:r>
            <a:r>
              <a:rPr kumimoji="0" lang="en-US" sz="1800" b="0" i="0" u="none" strike="noStrike" kern="1200" cap="none" spc="0" normalizeH="0" baseline="0" noProof="0" dirty="0">
                <a:ln>
                  <a:noFill/>
                </a:ln>
                <a:solidFill>
                  <a:srgbClr val="000000"/>
                </a:solidFill>
                <a:effectLst/>
                <a:uLnTx/>
                <a:uFillTx/>
                <a:latin typeface="Arial"/>
                <a:ea typeface="+mn-ea"/>
                <a:cs typeface="Arial"/>
              </a:rPr>
              <a:t>Time required for CPU to return to the interrupted code/highest priority task is called interrupt recovery time. </a:t>
            </a:r>
          </a:p>
        </p:txBody>
      </p:sp>
    </p:spTree>
    <p:extLst>
      <p:ext uri="{BB962C8B-B14F-4D97-AF65-F5344CB8AC3E}">
        <p14:creationId xmlns:p14="http://schemas.microsoft.com/office/powerpoint/2010/main" val="3654059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lstStyle/>
          <a:p>
            <a:r>
              <a:rPr lang="en-US" sz="1400" b="1" dirty="0"/>
              <a:t>A semaphore is nothing but a  value or variable or data which can control the allocation of a resource among different tasks in a parallel programming environment. </a:t>
            </a:r>
          </a:p>
          <a:p>
            <a:r>
              <a:rPr lang="en-US" sz="1400" b="1" dirty="0" smtClean="0"/>
              <a:t>Semaphore </a:t>
            </a:r>
            <a:r>
              <a:rPr lang="en-US" sz="1400" b="1" dirty="0"/>
              <a:t>is </a:t>
            </a:r>
            <a:r>
              <a:rPr lang="en-US" sz="1400" dirty="0"/>
              <a:t>a signal between tasks/interrupts that does not carry any additional data. </a:t>
            </a:r>
          </a:p>
          <a:p>
            <a:r>
              <a:rPr lang="en-US" sz="1400" dirty="0"/>
              <a:t>The meaning of the signal is implied by the semaphore object, so you need one semaphore for each purpose. </a:t>
            </a:r>
          </a:p>
          <a:p>
            <a:r>
              <a:rPr lang="en-US" sz="1400" dirty="0"/>
              <a:t>The most common type of semaphore is a binary semaphore, that triggers activation of a task. </a:t>
            </a:r>
          </a:p>
          <a:p>
            <a:r>
              <a:rPr lang="en-US" sz="1400" dirty="0"/>
              <a:t>The typical design pattern is that a task contains a main loop with </a:t>
            </a:r>
            <a:r>
              <a:rPr lang="en-US" sz="1400" dirty="0" smtClean="0"/>
              <a:t>a </a:t>
            </a:r>
            <a:r>
              <a:rPr lang="en-US" sz="1400" dirty="0"/>
              <a:t>RTOS call to “take” the semaphore. </a:t>
            </a:r>
          </a:p>
          <a:p>
            <a:r>
              <a:rPr lang="en-US" sz="1400" dirty="0"/>
              <a:t>If the semaphore is not yet signaled, the RTOS blocks the task from executing further until some task or interrupt routine “gives” the semaphore, i.e., signals it.</a:t>
            </a:r>
          </a:p>
          <a:p>
            <a:pPr marL="0" indent="0">
              <a:buNone/>
            </a:pPr>
            <a:endParaRPr lang="en-US" sz="1400" dirty="0"/>
          </a:p>
          <a:p>
            <a:pPr marL="0" indent="0">
              <a:buNone/>
            </a:pPr>
            <a:r>
              <a:rPr lang="en-US" sz="1400" dirty="0"/>
              <a:t>Example: Passing Trains in Real time from one platform at the same time</a:t>
            </a:r>
          </a:p>
        </p:txBody>
      </p:sp>
      <p:pic>
        <p:nvPicPr>
          <p:cNvPr id="7" name="Picture 6"/>
          <p:cNvPicPr>
            <a:picLocks noChangeAspect="1"/>
          </p:cNvPicPr>
          <p:nvPr/>
        </p:nvPicPr>
        <p:blipFill>
          <a:blip r:embed="rId2"/>
          <a:stretch>
            <a:fillRect/>
          </a:stretch>
        </p:blipFill>
        <p:spPr>
          <a:xfrm>
            <a:off x="4505135" y="9555992"/>
            <a:ext cx="6172200" cy="1708908"/>
          </a:xfrm>
          <a:prstGeom prst="rect">
            <a:avLst/>
          </a:prstGeom>
        </p:spPr>
      </p:pic>
      <p:pic>
        <p:nvPicPr>
          <p:cNvPr id="4102" name="Picture 6" descr="Semaphore Railway Signal Stock Photos &amp; Semaphore Railway Sign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528" y="4181476"/>
            <a:ext cx="24955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794345" y="4457700"/>
            <a:ext cx="5645055" cy="1562101"/>
          </a:xfrm>
          <a:prstGeom prst="rect">
            <a:avLst/>
          </a:prstGeom>
        </p:spPr>
      </p:pic>
    </p:spTree>
    <p:extLst>
      <p:ext uri="{BB962C8B-B14F-4D97-AF65-F5344CB8AC3E}">
        <p14:creationId xmlns:p14="http://schemas.microsoft.com/office/powerpoint/2010/main" val="1584377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685800"/>
            <a:ext cx="9498874" cy="5334000"/>
          </a:xfrm>
        </p:spPr>
        <p:txBody>
          <a:bodyPr/>
          <a:lstStyle/>
          <a:p>
            <a:pPr marL="0" indent="0">
              <a:buNone/>
            </a:pPr>
            <a:r>
              <a:rPr lang="en-US" sz="1600" b="1" dirty="0"/>
              <a:t>Use of Semaphore</a:t>
            </a:r>
            <a:endParaRPr lang="en-US" sz="1600" dirty="0"/>
          </a:p>
          <a:p>
            <a:r>
              <a:rPr lang="en-US" sz="1600" dirty="0"/>
              <a:t>Managing Shared Resource</a:t>
            </a:r>
          </a:p>
          <a:p>
            <a:r>
              <a:rPr lang="en-US" sz="1600" dirty="0" smtClean="0"/>
              <a:t>Apart </a:t>
            </a:r>
            <a:r>
              <a:rPr lang="en-US" sz="1600" dirty="0"/>
              <a:t>from managing shared resource, task synchronization can also be performed with the help of a semaphore. In this case semaphore will be like a flag not key.</a:t>
            </a:r>
          </a:p>
          <a:p>
            <a:r>
              <a:rPr lang="en-US" sz="1600" b="1" dirty="0"/>
              <a:t>Unilateral Rendezvous</a:t>
            </a:r>
            <a:endParaRPr lang="en-US" sz="1600" dirty="0"/>
          </a:p>
          <a:p>
            <a:r>
              <a:rPr lang="en-US" sz="1600" dirty="0"/>
              <a:t>This is one way synchronization which uses a semaphore as a flag to signal another task.</a:t>
            </a:r>
          </a:p>
          <a:p>
            <a:r>
              <a:rPr lang="en-US" sz="1600" b="1" dirty="0"/>
              <a:t>Bilateral Rendezvous</a:t>
            </a:r>
            <a:endParaRPr lang="en-US" sz="1600" dirty="0"/>
          </a:p>
          <a:p>
            <a:r>
              <a:rPr lang="en-US" sz="1600" dirty="0"/>
              <a:t>This is two way synchronization performed using two semaphores. A bilateral rendezvous is similar to a unilateral rendezvous, except both tasks must synchronize with one another before proceeding.</a:t>
            </a:r>
          </a:p>
          <a:p>
            <a:pPr marL="0" indent="0">
              <a:buNone/>
            </a:pPr>
            <a:r>
              <a:rPr lang="en-US" b="1" dirty="0"/>
              <a:t>Operations on Semaphore</a:t>
            </a:r>
          </a:p>
          <a:p>
            <a:r>
              <a:rPr lang="en-US" sz="1400" dirty="0"/>
              <a:t>Basically, there are 3 operations related to the semaphore:</a:t>
            </a:r>
          </a:p>
          <a:p>
            <a:pPr lvl="0"/>
            <a:r>
              <a:rPr lang="en-US" sz="1400" dirty="0"/>
              <a:t>Create</a:t>
            </a:r>
          </a:p>
          <a:p>
            <a:pPr lvl="0"/>
            <a:r>
              <a:rPr lang="en-US" sz="1400" dirty="0"/>
              <a:t>Acquire</a:t>
            </a:r>
          </a:p>
          <a:p>
            <a:pPr lvl="0"/>
            <a:r>
              <a:rPr lang="en-US" sz="1400" dirty="0"/>
              <a:t>Release</a:t>
            </a:r>
          </a:p>
          <a:p>
            <a:pPr marL="0" indent="0">
              <a:buNone/>
            </a:pPr>
            <a:endParaRPr lang="en-US" dirty="0"/>
          </a:p>
          <a:p>
            <a:endParaRPr lang="en-US" dirty="0"/>
          </a:p>
        </p:txBody>
      </p:sp>
    </p:spTree>
    <p:extLst>
      <p:ext uri="{BB962C8B-B14F-4D97-AF65-F5344CB8AC3E}">
        <p14:creationId xmlns:p14="http://schemas.microsoft.com/office/powerpoint/2010/main" val="1462369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Semaphore</a:t>
            </a:r>
            <a:endParaRPr lang="en-US" dirty="0"/>
          </a:p>
        </p:txBody>
      </p:sp>
      <p:sp>
        <p:nvSpPr>
          <p:cNvPr id="3" name="Content Placeholder 2"/>
          <p:cNvSpPr>
            <a:spLocks noGrp="1"/>
          </p:cNvSpPr>
          <p:nvPr>
            <p:ph idx="1"/>
          </p:nvPr>
        </p:nvSpPr>
        <p:spPr/>
        <p:txBody>
          <a:bodyPr/>
          <a:lstStyle/>
          <a:p>
            <a:r>
              <a:rPr lang="en-US" dirty="0" smtClean="0"/>
              <a:t>Binary Semaphore </a:t>
            </a:r>
          </a:p>
          <a:p>
            <a:r>
              <a:rPr lang="en-US" dirty="0" smtClean="0"/>
              <a:t>Counting Semaphore</a:t>
            </a:r>
          </a:p>
          <a:p>
            <a:r>
              <a:rPr lang="en-US" dirty="0" err="1" smtClean="0"/>
              <a:t>Mutex</a:t>
            </a:r>
            <a:r>
              <a:rPr lang="en-US" dirty="0" smtClean="0"/>
              <a:t> </a:t>
            </a:r>
          </a:p>
          <a:p>
            <a:pPr marL="0" indent="0">
              <a:buNone/>
            </a:pPr>
            <a:endParaRPr lang="en-US" b="1" dirty="0" smtClean="0"/>
          </a:p>
          <a:p>
            <a:pPr marL="0" indent="0">
              <a:buNone/>
            </a:pPr>
            <a:r>
              <a:rPr lang="en-US" b="1" dirty="0" smtClean="0"/>
              <a:t>Counting </a:t>
            </a:r>
            <a:r>
              <a:rPr lang="en-US" b="1" dirty="0"/>
              <a:t>Semaphore</a:t>
            </a:r>
            <a:endParaRPr lang="en-US" dirty="0"/>
          </a:p>
          <a:p>
            <a:r>
              <a:rPr lang="en-US" dirty="0"/>
              <a:t>To handle more then one shared resource of same type, counting semaphore is used.</a:t>
            </a:r>
          </a:p>
          <a:p>
            <a:pPr marL="0" indent="0">
              <a:buNone/>
            </a:pPr>
            <a:r>
              <a:rPr lang="en-US" b="1" dirty="0"/>
              <a:t>Mutual Exclusion Semaphore or </a:t>
            </a:r>
            <a:r>
              <a:rPr lang="en-US" b="1" dirty="0" err="1"/>
              <a:t>Mutex</a:t>
            </a:r>
            <a:endParaRPr lang="en-US" dirty="0"/>
          </a:p>
          <a:p>
            <a:r>
              <a:rPr lang="en-US" dirty="0"/>
              <a:t>To avoid extended priority inversion, </a:t>
            </a:r>
            <a:r>
              <a:rPr lang="en-US" dirty="0" err="1" smtClean="0"/>
              <a:t>mutex</a:t>
            </a:r>
            <a:r>
              <a:rPr lang="en-US" dirty="0" smtClean="0"/>
              <a:t> </a:t>
            </a:r>
            <a:r>
              <a:rPr lang="en-US" dirty="0"/>
              <a:t>can be used. </a:t>
            </a:r>
          </a:p>
          <a:p>
            <a:pPr marL="0" indent="0">
              <a:buNone/>
            </a:pPr>
            <a:endParaRPr lang="en-US" dirty="0"/>
          </a:p>
        </p:txBody>
      </p:sp>
    </p:spTree>
    <p:extLst>
      <p:ext uri="{BB962C8B-B14F-4D97-AF65-F5344CB8AC3E}">
        <p14:creationId xmlns:p14="http://schemas.microsoft.com/office/powerpoint/2010/main" val="3314495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 y="616021"/>
            <a:ext cx="11504024" cy="2585323"/>
          </a:xfrm>
          <a:prstGeom prst="rect">
            <a:avLst/>
          </a:prstGeom>
        </p:spPr>
        <p:txBody>
          <a:bodyPr wrap="square">
            <a:spAutoFit/>
          </a:bodyPr>
          <a:lstStyle/>
          <a:p>
            <a:r>
              <a:rPr lang="en-US" b="1" dirty="0">
                <a:solidFill>
                  <a:schemeClr val="bg1"/>
                </a:solidFill>
              </a:rPr>
              <a:t>Binary Semaphore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Binary semaphore is used when there is only one shared resource</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A binary semaphore is a synchronization object that can have only two states 0 or 1. </a:t>
            </a:r>
            <a:r>
              <a:rPr lang="en-US" dirty="0" err="1">
                <a:solidFill>
                  <a:schemeClr val="bg1"/>
                </a:solidFill>
              </a:rPr>
              <a:t>i.e</a:t>
            </a:r>
            <a:r>
              <a:rPr lang="en-US" dirty="0">
                <a:solidFill>
                  <a:schemeClr val="bg1"/>
                </a:solidFill>
              </a:rPr>
              <a:t>  not taken and taken. </a:t>
            </a:r>
            <a:endParaRPr lang="en-US" dirty="0" smtClean="0">
              <a:solidFill>
                <a:schemeClr val="bg1"/>
              </a:solidFill>
            </a:endParaRPr>
          </a:p>
          <a:p>
            <a:pPr marL="285750" indent="-285750">
              <a:buFont typeface="Arial" panose="020B0604020202020204" pitchFamily="34" charset="0"/>
              <a:buChar char="•"/>
            </a:pPr>
            <a:r>
              <a:rPr lang="en-US" b="1" dirty="0" smtClean="0">
                <a:solidFill>
                  <a:schemeClr val="bg1"/>
                </a:solidFill>
              </a:rPr>
              <a:t>Take </a:t>
            </a:r>
            <a:r>
              <a:rPr lang="en-US" b="1" dirty="0">
                <a:solidFill>
                  <a:schemeClr val="bg1"/>
                </a:solidFill>
              </a:rPr>
              <a:t>:</a:t>
            </a:r>
            <a:r>
              <a:rPr lang="en-US" dirty="0">
                <a:solidFill>
                  <a:schemeClr val="bg1"/>
                </a:solidFill>
              </a:rPr>
              <a:t> Taking a binary semaphore brings it in the “taken” state, trying to take a semaphore that is already taken enters the invoking thread into a waiting queue. </a:t>
            </a:r>
            <a:endParaRPr lang="en-US" dirty="0" smtClean="0">
              <a:solidFill>
                <a:schemeClr val="bg1"/>
              </a:solidFill>
            </a:endParaRPr>
          </a:p>
          <a:p>
            <a:pPr marL="285750" indent="-285750">
              <a:buFont typeface="Arial" panose="020B0604020202020204" pitchFamily="34" charset="0"/>
              <a:buChar char="•"/>
            </a:pPr>
            <a:r>
              <a:rPr lang="en-US" b="1" dirty="0" smtClean="0">
                <a:solidFill>
                  <a:schemeClr val="bg1"/>
                </a:solidFill>
              </a:rPr>
              <a:t>Release</a:t>
            </a:r>
            <a:r>
              <a:rPr lang="en-US" b="1" dirty="0">
                <a:solidFill>
                  <a:schemeClr val="bg1"/>
                </a:solidFill>
              </a:rPr>
              <a:t>:</a:t>
            </a:r>
            <a:r>
              <a:rPr lang="en-US" dirty="0">
                <a:solidFill>
                  <a:schemeClr val="bg1"/>
                </a:solidFill>
              </a:rPr>
              <a:t> Releasing a binary semaphore brings it in the “not taken” state if there are not queued threads. If there are queued threads then a thread is removed from the queue and resumed, the binary semaphore remains in the “taken” state. Releasing a semaphore that is already in its “not taken” state has no effect.</a:t>
            </a:r>
          </a:p>
          <a:p>
            <a:pPr marL="285750" indent="-285750">
              <a:buFont typeface="Arial" panose="020B0604020202020204" pitchFamily="34" charset="0"/>
              <a:buChar char="•"/>
            </a:pPr>
            <a:endParaRPr lang="en-US" dirty="0">
              <a:solidFill>
                <a:schemeClr val="bg1"/>
              </a:solidFill>
            </a:endParaRPr>
          </a:p>
        </p:txBody>
      </p:sp>
      <p:pic>
        <p:nvPicPr>
          <p:cNvPr id="3" name="Picture 2" descr="Running multiple FreeRTOS tasks on AVR | Do It Easy With SciencePr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68324"/>
            <a:ext cx="4162425" cy="1724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4034" y="3868133"/>
            <a:ext cx="3683726" cy="584775"/>
          </a:xfrm>
          <a:prstGeom prst="rect">
            <a:avLst/>
          </a:prstGeom>
        </p:spPr>
        <p:txBody>
          <a:bodyPr wrap="square">
            <a:spAutoFit/>
          </a:bodyPr>
          <a:lstStyle/>
          <a:p>
            <a:pPr marL="465138" lvl="1" indent="0" algn="just">
              <a:buNone/>
            </a:pPr>
            <a:r>
              <a:rPr lang="en-US" sz="1600" dirty="0">
                <a:solidFill>
                  <a:schemeClr val="bg1"/>
                </a:solidFill>
              </a:rPr>
              <a:t>Take the signal - binary (1)</a:t>
            </a:r>
          </a:p>
          <a:p>
            <a:pPr marL="465138" lvl="1" indent="0" algn="just">
              <a:buNone/>
            </a:pPr>
            <a:r>
              <a:rPr lang="en-US" sz="1600" dirty="0">
                <a:solidFill>
                  <a:schemeClr val="bg1"/>
                </a:solidFill>
              </a:rPr>
              <a:t>Release the signal- binary  (0)</a:t>
            </a:r>
          </a:p>
        </p:txBody>
      </p:sp>
    </p:spTree>
    <p:extLst>
      <p:ext uri="{BB962C8B-B14F-4D97-AF65-F5344CB8AC3E}">
        <p14:creationId xmlns:p14="http://schemas.microsoft.com/office/powerpoint/2010/main" val="2717951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631825"/>
            <a:ext cx="8761412" cy="498475"/>
          </a:xfrm>
        </p:spPr>
        <p:txBody>
          <a:bodyPr/>
          <a:lstStyle/>
          <a:p>
            <a:r>
              <a:rPr lang="en-US" sz="2000" b="1" dirty="0"/>
              <a:t>Counting Semaphore  </a:t>
            </a:r>
            <a:r>
              <a:rPr lang="en-US" sz="1600" b="1" dirty="0"/>
              <a:t/>
            </a:r>
            <a:br>
              <a:rPr lang="en-US" sz="1600" b="1" dirty="0"/>
            </a:br>
            <a:endParaRPr lang="en-US" sz="1600" dirty="0"/>
          </a:p>
        </p:txBody>
      </p:sp>
      <p:sp>
        <p:nvSpPr>
          <p:cNvPr id="4" name="Content Placeholder 3"/>
          <p:cNvSpPr>
            <a:spLocks noGrp="1"/>
          </p:cNvSpPr>
          <p:nvPr>
            <p:ph idx="1"/>
          </p:nvPr>
        </p:nvSpPr>
        <p:spPr>
          <a:xfrm>
            <a:off x="152400" y="1104900"/>
            <a:ext cx="11303000" cy="4914901"/>
          </a:xfrm>
        </p:spPr>
        <p:txBody>
          <a:bodyPr/>
          <a:lstStyle/>
          <a:p>
            <a:pPr lvl="1" algn="just">
              <a:buFont typeface="Wingdings" panose="05000000000000000000" pitchFamily="2" charset="2"/>
              <a:buChar char="§"/>
            </a:pPr>
            <a:r>
              <a:rPr lang="en-US" sz="2000" dirty="0" smtClean="0"/>
              <a:t>A </a:t>
            </a:r>
            <a:r>
              <a:rPr lang="en-US" sz="2000" dirty="0"/>
              <a:t>counting semaphore is a synchronization object that can have an arbitrarily large number of </a:t>
            </a:r>
            <a:r>
              <a:rPr lang="en-US" sz="2000" dirty="0" smtClean="0"/>
              <a:t>states. The </a:t>
            </a:r>
            <a:r>
              <a:rPr lang="en-US" sz="2000" dirty="0"/>
              <a:t>internal state is defined by a signed integer variable, the counter. </a:t>
            </a:r>
            <a:endParaRPr lang="en-US" sz="2000" dirty="0" smtClean="0"/>
          </a:p>
          <a:p>
            <a:pPr lvl="1" algn="just">
              <a:buFont typeface="Wingdings" panose="05000000000000000000" pitchFamily="2" charset="2"/>
              <a:buChar char="§"/>
            </a:pPr>
            <a:r>
              <a:rPr lang="en-US" sz="2000" dirty="0" smtClean="0"/>
              <a:t>The </a:t>
            </a:r>
            <a:r>
              <a:rPr lang="en-US" sz="2000" dirty="0"/>
              <a:t>counter value (N) has a precise meaning: The Negative value indicates that , there are exactly -N threads queued on the semaphore. </a:t>
            </a:r>
            <a:endParaRPr lang="en-US" sz="2000" dirty="0" smtClean="0"/>
          </a:p>
          <a:p>
            <a:pPr lvl="1" algn="just">
              <a:buFont typeface="Wingdings" panose="05000000000000000000" pitchFamily="2" charset="2"/>
              <a:buChar char="§"/>
            </a:pPr>
            <a:r>
              <a:rPr lang="en-US" sz="2000" dirty="0" smtClean="0"/>
              <a:t>The </a:t>
            </a:r>
            <a:r>
              <a:rPr lang="en-US" sz="2000" dirty="0"/>
              <a:t>Zero value indicates that   no waiting threads, a wait operation would put in queue the invoking thread. </a:t>
            </a:r>
            <a:endParaRPr lang="en-US" sz="2000" dirty="0" smtClean="0"/>
          </a:p>
          <a:p>
            <a:pPr lvl="1" algn="just">
              <a:buFont typeface="Wingdings" panose="05000000000000000000" pitchFamily="2" charset="2"/>
              <a:buChar char="§"/>
            </a:pPr>
            <a:r>
              <a:rPr lang="en-US" sz="2000" dirty="0" smtClean="0"/>
              <a:t>The </a:t>
            </a:r>
            <a:r>
              <a:rPr lang="en-US" sz="2000" dirty="0"/>
              <a:t>Positive value indicates that   no waiting threads, a wait operation  would not put in queue the invoking thread. </a:t>
            </a:r>
          </a:p>
          <a:p>
            <a:pPr marL="465138" lvl="1" indent="0" algn="just">
              <a:buNone/>
            </a:pPr>
            <a:r>
              <a:rPr lang="en-US" sz="2000" dirty="0" smtClean="0"/>
              <a:t>Two </a:t>
            </a:r>
            <a:r>
              <a:rPr lang="en-US" sz="2000" dirty="0"/>
              <a:t>operations are defined for counting the semaphores. </a:t>
            </a:r>
            <a:endParaRPr lang="en-US" sz="2000" dirty="0" smtClean="0"/>
          </a:p>
          <a:p>
            <a:pPr lvl="1" algn="just">
              <a:buFont typeface="Wingdings" panose="05000000000000000000" pitchFamily="2" charset="2"/>
              <a:buChar char="§"/>
            </a:pPr>
            <a:r>
              <a:rPr lang="en-US" sz="2000" b="1" dirty="0" smtClean="0"/>
              <a:t>Wait</a:t>
            </a:r>
            <a:r>
              <a:rPr lang="en-US" sz="2000" b="1" dirty="0"/>
              <a:t>:</a:t>
            </a:r>
            <a:r>
              <a:rPr lang="en-US" sz="2000" dirty="0"/>
              <a:t> This operation decreases the semaphore counter .If the result is negative then the invoking thread is queued. </a:t>
            </a:r>
            <a:endParaRPr lang="en-US" sz="2000" dirty="0" smtClean="0"/>
          </a:p>
          <a:p>
            <a:pPr lvl="1" algn="just">
              <a:buFont typeface="Wingdings" panose="05000000000000000000" pitchFamily="2" charset="2"/>
              <a:buChar char="§"/>
            </a:pPr>
            <a:r>
              <a:rPr lang="en-US" sz="2000" b="1" dirty="0" smtClean="0"/>
              <a:t>Signal</a:t>
            </a:r>
            <a:r>
              <a:rPr lang="en-US" sz="2000" b="1" dirty="0"/>
              <a:t>:</a:t>
            </a:r>
            <a:r>
              <a:rPr lang="en-US" sz="2000" dirty="0"/>
              <a:t> This operation increases the semaphore counter .If the result is nonnegative then a waiting thread is removed from the queue and resumed. </a:t>
            </a:r>
          </a:p>
          <a:p>
            <a:endParaRPr lang="en-US" dirty="0"/>
          </a:p>
        </p:txBody>
      </p:sp>
    </p:spTree>
    <p:extLst>
      <p:ext uri="{BB962C8B-B14F-4D97-AF65-F5344CB8AC3E}">
        <p14:creationId xmlns:p14="http://schemas.microsoft.com/office/powerpoint/2010/main" val="104953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8761412" cy="498475"/>
          </a:xfrm>
        </p:spPr>
        <p:txBody>
          <a:bodyPr/>
          <a:lstStyle/>
          <a:p>
            <a:r>
              <a:rPr lang="en-US" b="1" dirty="0" err="1">
                <a:solidFill>
                  <a:schemeClr val="tx1"/>
                </a:solidFill>
              </a:rPr>
              <a:t>Mutex</a:t>
            </a:r>
            <a:r>
              <a:rPr lang="en-US" b="1" dirty="0">
                <a:solidFill>
                  <a:schemeClr val="tx1"/>
                </a:solidFill>
              </a:rPr>
              <a:t>:</a:t>
            </a:r>
            <a:endParaRPr lang="en-US" dirty="0">
              <a:solidFill>
                <a:schemeClr val="tx1"/>
              </a:solidFill>
            </a:endParaRPr>
          </a:p>
        </p:txBody>
      </p:sp>
      <p:sp>
        <p:nvSpPr>
          <p:cNvPr id="4" name="Rectangle 3"/>
          <p:cNvSpPr/>
          <p:nvPr/>
        </p:nvSpPr>
        <p:spPr>
          <a:xfrm>
            <a:off x="209008" y="485412"/>
            <a:ext cx="11808822" cy="5909310"/>
          </a:xfrm>
          <a:prstGeom prst="rect">
            <a:avLst/>
          </a:prstGeom>
        </p:spPr>
        <p:txBody>
          <a:bodyPr wrap="square">
            <a:spAutoFit/>
          </a:bodyPr>
          <a:lstStyle/>
          <a:p>
            <a:pPr marL="285750" indent="-285750">
              <a:buFont typeface="Arial" panose="020B0604020202020204" pitchFamily="34" charset="0"/>
              <a:buChar char="•"/>
            </a:pPr>
            <a:r>
              <a:rPr lang="en-US" dirty="0" err="1">
                <a:solidFill>
                  <a:schemeClr val="bg1"/>
                </a:solidFill>
              </a:rPr>
              <a:t>Mutex</a:t>
            </a:r>
            <a:r>
              <a:rPr lang="en-US" dirty="0">
                <a:solidFill>
                  <a:schemeClr val="bg1"/>
                </a:solidFill>
              </a:rPr>
              <a:t> means mutual exclusion A </a:t>
            </a:r>
            <a:r>
              <a:rPr lang="en-US" dirty="0" err="1">
                <a:solidFill>
                  <a:schemeClr val="bg1"/>
                </a:solidFill>
              </a:rPr>
              <a:t>mutex</a:t>
            </a:r>
            <a:r>
              <a:rPr lang="en-US" dirty="0">
                <a:solidFill>
                  <a:schemeClr val="bg1"/>
                </a:solidFill>
              </a:rPr>
              <a:t> is a synchronization object that can have only two states. They are not-owned and owned. Two operations are defined for </a:t>
            </a:r>
            <a:r>
              <a:rPr lang="en-US" dirty="0" err="1" smtClean="0">
                <a:solidFill>
                  <a:schemeClr val="bg1"/>
                </a:solidFill>
              </a:rPr>
              <a:t>mutexes</a:t>
            </a:r>
            <a:endParaRPr lang="en-US" dirty="0" smtClean="0">
              <a:solidFill>
                <a:schemeClr val="bg1"/>
              </a:solidFill>
            </a:endParaRPr>
          </a:p>
          <a:p>
            <a:endParaRPr lang="en-US" dirty="0">
              <a:solidFill>
                <a:schemeClr val="bg1"/>
              </a:solidFill>
            </a:endParaRPr>
          </a:p>
          <a:p>
            <a:r>
              <a:rPr lang="en-US" b="1" dirty="0" smtClean="0">
                <a:solidFill>
                  <a:schemeClr val="bg1"/>
                </a:solidFill>
              </a:rPr>
              <a:t>Lock</a:t>
            </a:r>
            <a:r>
              <a:rPr lang="en-US" b="1" dirty="0">
                <a:solidFill>
                  <a:schemeClr val="bg1"/>
                </a:solidFill>
              </a:rPr>
              <a:t>: </a:t>
            </a:r>
            <a:r>
              <a:rPr lang="en-US" dirty="0">
                <a:solidFill>
                  <a:schemeClr val="bg1"/>
                </a:solidFill>
              </a:rPr>
              <a:t>This operation attempts to take ownership of a </a:t>
            </a:r>
            <a:r>
              <a:rPr lang="en-US" dirty="0" err="1">
                <a:solidFill>
                  <a:schemeClr val="bg1"/>
                </a:solidFill>
              </a:rPr>
              <a:t>mutex</a:t>
            </a:r>
            <a:r>
              <a:rPr lang="en-US" dirty="0">
                <a:solidFill>
                  <a:schemeClr val="bg1"/>
                </a:solidFill>
              </a:rPr>
              <a:t>, if the </a:t>
            </a:r>
            <a:r>
              <a:rPr lang="en-US" dirty="0" err="1">
                <a:solidFill>
                  <a:schemeClr val="bg1"/>
                </a:solidFill>
              </a:rPr>
              <a:t>mutex</a:t>
            </a:r>
            <a:r>
              <a:rPr lang="en-US" dirty="0">
                <a:solidFill>
                  <a:schemeClr val="bg1"/>
                </a:solidFill>
              </a:rPr>
              <a:t> is already owned by another thread then the invoking thread is queued</a:t>
            </a:r>
            <a:r>
              <a:rPr lang="en-US" dirty="0" smtClean="0">
                <a:solidFill>
                  <a:schemeClr val="bg1"/>
                </a:solidFill>
              </a:rPr>
              <a:t>.</a:t>
            </a:r>
          </a:p>
          <a:p>
            <a:endParaRPr lang="en-US" dirty="0" smtClean="0">
              <a:solidFill>
                <a:schemeClr val="bg1"/>
              </a:solidFill>
            </a:endParaRPr>
          </a:p>
          <a:p>
            <a:r>
              <a:rPr lang="en-US" b="1" dirty="0" smtClean="0">
                <a:solidFill>
                  <a:schemeClr val="bg1"/>
                </a:solidFill>
              </a:rPr>
              <a:t>Unlock</a:t>
            </a:r>
            <a:r>
              <a:rPr lang="en-US" b="1" dirty="0">
                <a:solidFill>
                  <a:schemeClr val="bg1"/>
                </a:solidFill>
              </a:rPr>
              <a:t>: </a:t>
            </a:r>
            <a:r>
              <a:rPr lang="en-US" dirty="0">
                <a:solidFill>
                  <a:schemeClr val="bg1"/>
                </a:solidFill>
              </a:rPr>
              <a:t>This operation relinquishes ownership of a </a:t>
            </a:r>
            <a:r>
              <a:rPr lang="en-US" dirty="0" err="1">
                <a:solidFill>
                  <a:schemeClr val="bg1"/>
                </a:solidFill>
              </a:rPr>
              <a:t>mutex</a:t>
            </a:r>
            <a:r>
              <a:rPr lang="en-US" dirty="0">
                <a:solidFill>
                  <a:schemeClr val="bg1"/>
                </a:solidFill>
              </a:rPr>
              <a:t>. If there are queued threads   then a thread is removed from  the queue and resumed, ownership is implicitly assigned to the thread</a:t>
            </a:r>
            <a:r>
              <a:rPr lang="en-US" dirty="0" smtClean="0">
                <a:solidFill>
                  <a:schemeClr val="bg1"/>
                </a:solidFill>
              </a:rPr>
              <a:t>.</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err="1" smtClean="0">
                <a:solidFill>
                  <a:schemeClr val="bg1"/>
                </a:solidFill>
              </a:rPr>
              <a:t>Mutex</a:t>
            </a:r>
            <a:r>
              <a:rPr lang="en-US" dirty="0" smtClean="0">
                <a:solidFill>
                  <a:schemeClr val="bg1"/>
                </a:solidFill>
              </a:rPr>
              <a:t> </a:t>
            </a:r>
            <a:r>
              <a:rPr lang="en-US" dirty="0">
                <a:solidFill>
                  <a:schemeClr val="bg1"/>
                </a:solidFill>
              </a:rPr>
              <a:t>is basically a locking mechanism where a process locks a resource using </a:t>
            </a:r>
            <a:r>
              <a:rPr lang="en-US" dirty="0" err="1">
                <a:solidFill>
                  <a:schemeClr val="bg1"/>
                </a:solidFill>
              </a:rPr>
              <a:t>mutex</a:t>
            </a:r>
            <a:r>
              <a:rPr lang="en-US" dirty="0">
                <a:solidFill>
                  <a:schemeClr val="bg1"/>
                </a:solidFill>
              </a:rPr>
              <a:t>.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As </a:t>
            </a:r>
            <a:r>
              <a:rPr lang="en-US" dirty="0">
                <a:solidFill>
                  <a:schemeClr val="bg1"/>
                </a:solidFill>
              </a:rPr>
              <a:t>long as the  process has </a:t>
            </a:r>
            <a:r>
              <a:rPr lang="en-US" dirty="0" err="1">
                <a:solidFill>
                  <a:schemeClr val="bg1"/>
                </a:solidFill>
              </a:rPr>
              <a:t>mutex</a:t>
            </a:r>
            <a:r>
              <a:rPr lang="en-US" dirty="0">
                <a:solidFill>
                  <a:schemeClr val="bg1"/>
                </a:solidFill>
              </a:rPr>
              <a:t>, no other process can use  the same resource. (Mutual exclusion  ).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Once </a:t>
            </a:r>
            <a:r>
              <a:rPr lang="en-US" dirty="0">
                <a:solidFill>
                  <a:schemeClr val="bg1"/>
                </a:solidFill>
              </a:rPr>
              <a:t>process is done with resource, it releases the </a:t>
            </a:r>
            <a:r>
              <a:rPr lang="en-US" dirty="0" err="1">
                <a:solidFill>
                  <a:schemeClr val="bg1"/>
                </a:solidFill>
              </a:rPr>
              <a:t>mutex</a:t>
            </a:r>
            <a:r>
              <a:rPr lang="en-US" dirty="0" smtClean="0">
                <a:solidFill>
                  <a:schemeClr val="bg1"/>
                </a:solidFill>
              </a:rPr>
              <a:t>.</a:t>
            </a:r>
          </a:p>
          <a:p>
            <a:pPr marL="285750" indent="-285750">
              <a:buFont typeface="Arial" panose="020B0604020202020204" pitchFamily="34" charset="0"/>
              <a:buChar char="•"/>
            </a:pPr>
            <a:r>
              <a:rPr lang="en-US" dirty="0" smtClean="0">
                <a:solidFill>
                  <a:schemeClr val="bg1"/>
                </a:solidFill>
              </a:rPr>
              <a:t>Here </a:t>
            </a:r>
            <a:r>
              <a:rPr lang="en-US" dirty="0">
                <a:solidFill>
                  <a:schemeClr val="bg1"/>
                </a:solidFill>
              </a:rPr>
              <a:t>comes the concept of ownership. </a:t>
            </a:r>
            <a:endParaRPr lang="en-US" dirty="0" smtClean="0">
              <a:solidFill>
                <a:schemeClr val="bg1"/>
              </a:solidFill>
            </a:endParaRPr>
          </a:p>
          <a:p>
            <a:pPr marL="285750" indent="-285750">
              <a:buFont typeface="Arial" panose="020B0604020202020204" pitchFamily="34" charset="0"/>
              <a:buChar char="•"/>
            </a:pPr>
            <a:r>
              <a:rPr lang="en-US" dirty="0" err="1" smtClean="0">
                <a:solidFill>
                  <a:schemeClr val="bg1"/>
                </a:solidFill>
              </a:rPr>
              <a:t>Mutex</a:t>
            </a:r>
            <a:r>
              <a:rPr lang="en-US" dirty="0" smtClean="0">
                <a:solidFill>
                  <a:schemeClr val="bg1"/>
                </a:solidFill>
              </a:rPr>
              <a:t> </a:t>
            </a:r>
            <a:r>
              <a:rPr lang="en-US" dirty="0">
                <a:solidFill>
                  <a:schemeClr val="bg1"/>
                </a:solidFill>
              </a:rPr>
              <a:t>is locked and released by the same process/thread</a:t>
            </a:r>
            <a:r>
              <a:rPr lang="en-US" dirty="0" smtClean="0">
                <a:solidFill>
                  <a:schemeClr val="bg1"/>
                </a:solidFill>
              </a:rPr>
              <a:t>.</a:t>
            </a:r>
          </a:p>
          <a:p>
            <a:pPr marL="285750" indent="-285750">
              <a:buFont typeface="Arial" panose="020B0604020202020204" pitchFamily="34" charset="0"/>
              <a:buChar char="•"/>
            </a:pPr>
            <a:r>
              <a:rPr lang="en-US" dirty="0" smtClean="0">
                <a:solidFill>
                  <a:schemeClr val="bg1"/>
                </a:solidFill>
              </a:rPr>
              <a:t>It </a:t>
            </a:r>
            <a:r>
              <a:rPr lang="en-US" dirty="0">
                <a:solidFill>
                  <a:schemeClr val="bg1"/>
                </a:solidFill>
              </a:rPr>
              <a:t>cannot happen that </a:t>
            </a:r>
            <a:r>
              <a:rPr lang="en-US" dirty="0" err="1">
                <a:solidFill>
                  <a:schemeClr val="bg1"/>
                </a:solidFill>
              </a:rPr>
              <a:t>mutex</a:t>
            </a:r>
            <a:r>
              <a:rPr lang="en-US" dirty="0">
                <a:solidFill>
                  <a:schemeClr val="bg1"/>
                </a:solidFill>
              </a:rPr>
              <a:t> is acquired by one process and released by other.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So</a:t>
            </a:r>
            <a:r>
              <a:rPr lang="en-US" dirty="0">
                <a:solidFill>
                  <a:schemeClr val="bg1"/>
                </a:solidFill>
              </a:rPr>
              <a:t>, Unlike semaphores, </a:t>
            </a:r>
            <a:r>
              <a:rPr lang="en-US" dirty="0" err="1">
                <a:solidFill>
                  <a:schemeClr val="bg1"/>
                </a:solidFill>
              </a:rPr>
              <a:t>mutexes</a:t>
            </a:r>
            <a:r>
              <a:rPr lang="en-US" dirty="0">
                <a:solidFill>
                  <a:schemeClr val="bg1"/>
                </a:solidFill>
              </a:rPr>
              <a:t>  have owners.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 </a:t>
            </a:r>
            <a:r>
              <a:rPr lang="en-US" dirty="0" err="1">
                <a:solidFill>
                  <a:schemeClr val="bg1"/>
                </a:solidFill>
              </a:rPr>
              <a:t>mutex</a:t>
            </a:r>
            <a:r>
              <a:rPr lang="en-US" dirty="0">
                <a:solidFill>
                  <a:schemeClr val="bg1"/>
                </a:solidFill>
              </a:rPr>
              <a:t> can be unlocked only by the thread that owns it . </a:t>
            </a:r>
            <a:endParaRPr lang="en-US" dirty="0" smtClean="0">
              <a:solidFill>
                <a:schemeClr val="bg1"/>
              </a:solidFill>
            </a:endParaRPr>
          </a:p>
          <a:p>
            <a:endParaRPr lang="en-US" dirty="0" smtClean="0">
              <a:solidFill>
                <a:schemeClr val="bg1"/>
              </a:solidFill>
            </a:endParaRPr>
          </a:p>
          <a:p>
            <a:r>
              <a:rPr lang="en-US" dirty="0" smtClean="0">
                <a:solidFill>
                  <a:schemeClr val="bg1"/>
                </a:solidFill>
              </a:rPr>
              <a:t>Most </a:t>
            </a:r>
            <a:r>
              <a:rPr lang="en-US" dirty="0">
                <a:solidFill>
                  <a:schemeClr val="bg1"/>
                </a:solidFill>
              </a:rPr>
              <a:t>RTOSs implement this protocol in order to address the Priority Inversion problem. Semaphores can also handle mutual exclusion problems but are best used as a communication mechanism between threads or between ISRs and threads. </a:t>
            </a:r>
          </a:p>
        </p:txBody>
      </p:sp>
    </p:spTree>
    <p:extLst>
      <p:ext uri="{BB962C8B-B14F-4D97-AF65-F5344CB8AC3E}">
        <p14:creationId xmlns:p14="http://schemas.microsoft.com/office/powerpoint/2010/main" val="41234114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08" y="12680"/>
            <a:ext cx="10972800" cy="4154984"/>
          </a:xfrm>
          <a:prstGeom prst="rect">
            <a:avLst/>
          </a:prstGeom>
        </p:spPr>
        <p:txBody>
          <a:bodyPr wrap="square">
            <a:spAutoFit/>
          </a:bodyPr>
          <a:lstStyle/>
          <a:p>
            <a:r>
              <a:rPr lang="en-US" b="1" dirty="0" smtClean="0">
                <a:solidFill>
                  <a:schemeClr val="bg1"/>
                </a:solidFill>
                <a:latin typeface="Arial" panose="020B0604020202020204" pitchFamily="34" charset="0"/>
              </a:rPr>
              <a:t>Task </a:t>
            </a:r>
            <a:r>
              <a:rPr lang="en-US" b="1" dirty="0" err="1" smtClean="0">
                <a:solidFill>
                  <a:schemeClr val="bg1"/>
                </a:solidFill>
                <a:latin typeface="Arial" panose="020B0604020202020204" pitchFamily="34" charset="0"/>
              </a:rPr>
              <a:t>Syncronization</a:t>
            </a:r>
            <a:r>
              <a:rPr lang="en-US" b="1" dirty="0" smtClean="0">
                <a:solidFill>
                  <a:schemeClr val="bg1"/>
                </a:solidFill>
                <a:latin typeface="Arial" panose="020B0604020202020204" pitchFamily="34" charset="0"/>
              </a:rPr>
              <a:t> :</a:t>
            </a:r>
          </a:p>
          <a:p>
            <a:endParaRPr lang="en-US" b="1" dirty="0" smtClean="0">
              <a:solidFill>
                <a:schemeClr val="bg1"/>
              </a:solidFill>
              <a:latin typeface="Arial" panose="020B0604020202020204" pitchFamily="34" charset="0"/>
            </a:endParaRP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A </a:t>
            </a:r>
            <a:r>
              <a:rPr lang="en-US" dirty="0">
                <a:solidFill>
                  <a:srgbClr val="333333"/>
                </a:solidFill>
                <a:latin typeface="Arial" panose="020B0604020202020204" pitchFamily="34" charset="0"/>
              </a:rPr>
              <a:t>task can be synchronized with an ISR (or another task when no data is being exchanged) by using a semaphore as shown in Figure </a:t>
            </a:r>
            <a:r>
              <a:rPr lang="en-US" dirty="0" smtClean="0">
                <a:solidFill>
                  <a:srgbClr val="333333"/>
                </a:solidFill>
                <a:latin typeface="Arial" panose="020B0604020202020204" pitchFamily="34" charset="0"/>
              </a:rPr>
              <a:t>.</a:t>
            </a: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 </a:t>
            </a:r>
            <a:r>
              <a:rPr lang="en-US" dirty="0">
                <a:solidFill>
                  <a:srgbClr val="333333"/>
                </a:solidFill>
                <a:latin typeface="Arial" panose="020B0604020202020204" pitchFamily="34" charset="0"/>
              </a:rPr>
              <a:t>Note that, in this case, the semaphore is drawn as a flag to indicate that it is used to signal the occurrence of an event (rather than to ensure mutual exclusion, in which case it would be drawn as a key). </a:t>
            </a:r>
            <a:endParaRPr lang="en-US" dirty="0" smtClean="0">
              <a:solidFill>
                <a:srgbClr val="333333"/>
              </a:solidFill>
              <a:latin typeface="Arial" panose="020B0604020202020204" pitchFamily="34" charset="0"/>
            </a:endParaRP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When </a:t>
            </a:r>
            <a:r>
              <a:rPr lang="en-US" dirty="0">
                <a:solidFill>
                  <a:srgbClr val="333333"/>
                </a:solidFill>
                <a:latin typeface="Arial" panose="020B0604020202020204" pitchFamily="34" charset="0"/>
              </a:rPr>
              <a:t>used as a synchronization mechanism, the semaphore is initialized to 0. </a:t>
            </a:r>
            <a:endParaRPr lang="en-US" dirty="0" smtClean="0">
              <a:solidFill>
                <a:srgbClr val="333333"/>
              </a:solidFill>
              <a:latin typeface="Arial" panose="020B0604020202020204" pitchFamily="34" charset="0"/>
            </a:endParaRP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Using </a:t>
            </a:r>
            <a:r>
              <a:rPr lang="en-US" dirty="0">
                <a:solidFill>
                  <a:srgbClr val="333333"/>
                </a:solidFill>
                <a:latin typeface="Arial" panose="020B0604020202020204" pitchFamily="34" charset="0"/>
              </a:rPr>
              <a:t>a semaphore for this type of synchronization is called a unilateral rendezvous</a:t>
            </a:r>
            <a:r>
              <a:rPr lang="en-US" dirty="0" smtClean="0">
                <a:solidFill>
                  <a:srgbClr val="333333"/>
                </a:solidFill>
                <a:latin typeface="Arial" panose="020B0604020202020204" pitchFamily="34" charset="0"/>
              </a:rPr>
              <a:t>.</a:t>
            </a: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For </a:t>
            </a:r>
            <a:r>
              <a:rPr lang="en-US" dirty="0">
                <a:solidFill>
                  <a:srgbClr val="333333"/>
                </a:solidFill>
                <a:latin typeface="Arial" panose="020B0604020202020204" pitchFamily="34" charset="0"/>
              </a:rPr>
              <a:t>example, a task can initiate an I/O operation and then waits for the semaphore. </a:t>
            </a:r>
            <a:endParaRPr lang="en-US" dirty="0" smtClean="0">
              <a:solidFill>
                <a:srgbClr val="333333"/>
              </a:solidFill>
              <a:latin typeface="Arial" panose="020B0604020202020204" pitchFamily="34" charset="0"/>
            </a:endParaRPr>
          </a:p>
          <a:p>
            <a:pPr marL="285750" indent="-285750">
              <a:buFont typeface="Arial" panose="020B0604020202020204" pitchFamily="34" charset="0"/>
              <a:buChar char="•"/>
            </a:pPr>
            <a:r>
              <a:rPr lang="en-US" dirty="0" smtClean="0">
                <a:solidFill>
                  <a:srgbClr val="333333"/>
                </a:solidFill>
                <a:latin typeface="Arial" panose="020B0604020202020204" pitchFamily="34" charset="0"/>
              </a:rPr>
              <a:t>When </a:t>
            </a:r>
            <a:r>
              <a:rPr lang="en-US" dirty="0">
                <a:solidFill>
                  <a:srgbClr val="333333"/>
                </a:solidFill>
                <a:latin typeface="Arial" panose="020B0604020202020204" pitchFamily="34" charset="0"/>
              </a:rPr>
              <a:t>the I/O operation is complete, an ISR (or another task) signals the semaphore and the task is resumed</a:t>
            </a:r>
            <a:r>
              <a:rPr lang="en-US" dirty="0" smtClean="0">
                <a:solidFill>
                  <a:srgbClr val="333333"/>
                </a:solidFill>
                <a:latin typeface="Arial" panose="020B0604020202020204" pitchFamily="34" charset="0"/>
              </a:rPr>
              <a:t>.</a:t>
            </a:r>
            <a:r>
              <a:rPr lang="en-US" dirty="0" smtClean="0"/>
              <a:t> </a:t>
            </a:r>
            <a:r>
              <a:rPr lang="en-US" dirty="0"/>
              <a:t>semaphore</a:t>
            </a:r>
          </a:p>
          <a:p>
            <a:pPr marL="228600" lvl="0" indent="-228600" eaLnBrk="0" fontAlgn="base" hangingPunct="0">
              <a:spcBef>
                <a:spcPct val="50000"/>
              </a:spcBef>
              <a:spcAft>
                <a:spcPct val="0"/>
              </a:spcAft>
              <a:buClr>
                <a:srgbClr val="2DB6B3"/>
              </a:buClr>
              <a:buFont typeface="Wingdings" pitchFamily="2" charset="2"/>
              <a:buChar char="§"/>
            </a:pPr>
            <a:r>
              <a:rPr lang="en-US" sz="2000" kern="0" dirty="0">
                <a:solidFill>
                  <a:srgbClr val="000000"/>
                </a:solidFill>
              </a:rPr>
              <a:t>It can be used as binary semaphore</a:t>
            </a:r>
          </a:p>
          <a:p>
            <a:pPr marL="285750" indent="-285750">
              <a:buFont typeface="Arial" panose="020B0604020202020204" pitchFamily="34" charset="0"/>
              <a:buChar char="•"/>
            </a:pP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5695408" y="3571726"/>
            <a:ext cx="4572396" cy="2170364"/>
          </a:xfrm>
          <a:prstGeom prst="rect">
            <a:avLst/>
          </a:prstGeom>
        </p:spPr>
      </p:pic>
    </p:spTree>
    <p:extLst>
      <p:ext uri="{BB962C8B-B14F-4D97-AF65-F5344CB8AC3E}">
        <p14:creationId xmlns:p14="http://schemas.microsoft.com/office/powerpoint/2010/main" val="2103909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17" y="533400"/>
            <a:ext cx="11681883" cy="4195353"/>
          </a:xfrm>
        </p:spPr>
        <p:txBody>
          <a:bodyPr/>
          <a:lstStyle/>
          <a:p>
            <a:r>
              <a:rPr lang="en-US" sz="1800" b="1" dirty="0" smtClean="0">
                <a:solidFill>
                  <a:schemeClr val="bg1"/>
                </a:solidFill>
              </a:rPr>
              <a:t>Mailboxes: </a:t>
            </a:r>
            <a:r>
              <a:rPr lang="en-US" sz="1800" dirty="0" smtClean="0">
                <a:solidFill>
                  <a:schemeClr val="bg1"/>
                </a:solidFill>
              </a:rPr>
              <a:t>One </a:t>
            </a:r>
            <a:r>
              <a:rPr lang="en-US" sz="1800" dirty="0">
                <a:solidFill>
                  <a:schemeClr val="bg1"/>
                </a:solidFill>
              </a:rPr>
              <a:t>of the important Kernel services used to sent the Messages  to a task  is the message mailbox</a:t>
            </a:r>
            <a:r>
              <a:rPr lang="en-US" sz="1800" dirty="0" smtClean="0">
                <a:solidFill>
                  <a:schemeClr val="bg1"/>
                </a:solidFill>
              </a:rPr>
              <a:t>.</a:t>
            </a:r>
            <a:br>
              <a:rPr lang="en-US" sz="1800" dirty="0" smtClean="0">
                <a:solidFill>
                  <a:schemeClr val="bg1"/>
                </a:solidFill>
              </a:rPr>
            </a:br>
            <a:r>
              <a:rPr lang="en-US" sz="1800" dirty="0" smtClean="0">
                <a:solidFill>
                  <a:schemeClr val="bg1"/>
                </a:solidFill>
              </a:rPr>
              <a:t>A </a:t>
            </a:r>
            <a:r>
              <a:rPr lang="en-US" sz="1800" dirty="0">
                <a:solidFill>
                  <a:schemeClr val="bg1"/>
                </a:solidFill>
              </a:rPr>
              <a:t>Mailbox is basically a pointer size variable. Tasks or ISRs can deposit and receive messages (the pointer) through the </a:t>
            </a:r>
            <a:r>
              <a:rPr lang="en-US" sz="1800" dirty="0" smtClean="0">
                <a:solidFill>
                  <a:schemeClr val="bg1"/>
                </a:solidFill>
              </a:rPr>
              <a:t>mailbox. A </a:t>
            </a:r>
            <a:r>
              <a:rPr lang="en-US" sz="1800" dirty="0">
                <a:solidFill>
                  <a:schemeClr val="bg1"/>
                </a:solidFill>
              </a:rPr>
              <a:t>task looking for a message from an empty mailbox is blocked and placed on waiting list for a time (time out specified by the task) or until a message is received</a:t>
            </a:r>
            <a:r>
              <a:rPr lang="en-US" sz="1800" dirty="0" smtClean="0">
                <a:solidFill>
                  <a:schemeClr val="bg1"/>
                </a:solidFill>
              </a:rPr>
              <a:t>.</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b="1" dirty="0">
                <a:solidFill>
                  <a:schemeClr val="bg1"/>
                </a:solidFill>
              </a:rPr>
              <a:t>Message Queues</a:t>
            </a:r>
            <a:r>
              <a:rPr lang="en-US" sz="1800" dirty="0">
                <a:solidFill>
                  <a:schemeClr val="bg1"/>
                </a:solidFill>
              </a:rPr>
              <a:t>: The Message Queues ,are used to send one or more messages to a task </a:t>
            </a:r>
            <a:r>
              <a:rPr lang="en-US" sz="1800" dirty="0" err="1">
                <a:solidFill>
                  <a:schemeClr val="bg1"/>
                </a:solidFill>
              </a:rPr>
              <a:t>i.e</a:t>
            </a:r>
            <a:r>
              <a:rPr lang="en-US" sz="1800" dirty="0">
                <a:solidFill>
                  <a:schemeClr val="bg1"/>
                </a:solidFill>
              </a:rPr>
              <a:t> the message queues are used to establish the Inter task communication. Basically Queue is an array of mailboxes. Tasks and ISRs can send and receive messages to the Queue through services provided by the kernel.  Extraction of messages from a queue   follow FIFO or LIFO structure. </a:t>
            </a: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b="1" dirty="0">
                <a:solidFill>
                  <a:schemeClr val="bg1"/>
                </a:solidFill>
              </a:rPr>
              <a:t>Event Registers: </a:t>
            </a:r>
            <a:r>
              <a:rPr lang="en-US" sz="1800" dirty="0">
                <a:solidFill>
                  <a:schemeClr val="bg1"/>
                </a:solidFill>
              </a:rPr>
              <a:t>Some kernels provide a special register as part of each tasks control block .This register, called an event register. It consists of  a group of binary event flags used to track the occurrence of specific events. </a:t>
            </a:r>
            <a:r>
              <a:rPr lang="en-US" sz="1800" dirty="0" smtClean="0">
                <a:solidFill>
                  <a:schemeClr val="bg1"/>
                </a:solidFill>
              </a:rPr>
              <a:t/>
            </a:r>
            <a:br>
              <a:rPr lang="en-US" sz="1800" dirty="0" smtClean="0">
                <a:solidFill>
                  <a:schemeClr val="bg1"/>
                </a:solidFill>
              </a:rPr>
            </a:br>
            <a:r>
              <a:rPr lang="en-US" sz="1800" dirty="0">
                <a:solidFill>
                  <a:schemeClr val="bg1"/>
                </a:solidFill>
              </a:rPr>
              <a:t/>
            </a:r>
            <a:br>
              <a:rPr lang="en-US" sz="1800" dirty="0">
                <a:solidFill>
                  <a:schemeClr val="bg1"/>
                </a:solidFill>
              </a:rPr>
            </a:br>
            <a:r>
              <a:rPr lang="en-US" sz="1800" b="1" dirty="0">
                <a:solidFill>
                  <a:schemeClr val="bg1"/>
                </a:solidFill>
              </a:rPr>
              <a:t>Pipes: </a:t>
            </a:r>
            <a:r>
              <a:rPr lang="en-US" sz="1800" dirty="0">
                <a:solidFill>
                  <a:schemeClr val="bg1"/>
                </a:solidFill>
              </a:rPr>
              <a:t>Pipes are kernel objects that are used  to exchange  unstructured data and  facilitate synchronization among tasks. In a traditional implementation, a pipe is a unidirectional data exchange facility, as shown in below Figure.</a:t>
            </a:r>
            <a:br>
              <a:rPr lang="en-US" sz="1800" dirty="0">
                <a:solidFill>
                  <a:schemeClr val="bg1"/>
                </a:solidFill>
              </a:rPr>
            </a:br>
            <a:endParaRPr lang="en-US" sz="1800" dirty="0">
              <a:solidFill>
                <a:schemeClr val="bg1"/>
              </a:solidFill>
            </a:endParaRPr>
          </a:p>
        </p:txBody>
      </p:sp>
      <p:pic>
        <p:nvPicPr>
          <p:cNvPr id="4" name="Picture 3"/>
          <p:cNvPicPr>
            <a:picLocks noChangeAspect="1"/>
          </p:cNvPicPr>
          <p:nvPr/>
        </p:nvPicPr>
        <p:blipFill>
          <a:blip r:embed="rId2"/>
          <a:stretch>
            <a:fillRect/>
          </a:stretch>
        </p:blipFill>
        <p:spPr>
          <a:xfrm>
            <a:off x="496390" y="4487389"/>
            <a:ext cx="10450284" cy="1775953"/>
          </a:xfrm>
          <a:prstGeom prst="rect">
            <a:avLst/>
          </a:prstGeom>
        </p:spPr>
      </p:pic>
    </p:spTree>
    <p:extLst>
      <p:ext uri="{BB962C8B-B14F-4D97-AF65-F5344CB8AC3E}">
        <p14:creationId xmlns:p14="http://schemas.microsoft.com/office/powerpoint/2010/main" val="90370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model of real time system</a:t>
            </a:r>
            <a:endParaRPr lang="en-IN" dirty="0"/>
          </a:p>
        </p:txBody>
      </p:sp>
      <p:sp>
        <p:nvSpPr>
          <p:cNvPr id="3" name="Content Placeholder 2"/>
          <p:cNvSpPr>
            <a:spLocks noGrp="1"/>
          </p:cNvSpPr>
          <p:nvPr>
            <p:ph idx="1"/>
          </p:nvPr>
        </p:nvSpPr>
        <p:spPr/>
        <p:txBody>
          <a:bodyPr/>
          <a:lstStyle/>
          <a:p>
            <a:r>
              <a:rPr lang="en-IN" dirty="0" smtClean="0"/>
              <a:t>A workload model</a:t>
            </a:r>
          </a:p>
          <a:p>
            <a:r>
              <a:rPr lang="en-IN" dirty="0" smtClean="0"/>
              <a:t>A resource model</a:t>
            </a:r>
          </a:p>
          <a:p>
            <a:r>
              <a:rPr lang="en-IN" dirty="0" smtClean="0"/>
              <a:t>Algorithms </a:t>
            </a:r>
            <a:endParaRPr lang="en-IN" dirty="0"/>
          </a:p>
        </p:txBody>
      </p:sp>
    </p:spTree>
    <p:extLst>
      <p:ext uri="{BB962C8B-B14F-4D97-AF65-F5344CB8AC3E}">
        <p14:creationId xmlns:p14="http://schemas.microsoft.com/office/powerpoint/2010/main" val="2691730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554" y="579119"/>
            <a:ext cx="11074400" cy="5717178"/>
          </a:xfrm>
        </p:spPr>
        <p:txBody>
          <a:bodyPr/>
          <a:lstStyle/>
          <a:p>
            <a:pPr marL="0" indent="0">
              <a:buNone/>
            </a:pPr>
            <a:r>
              <a:rPr lang="en-US" sz="1800" b="1" dirty="0" smtClean="0"/>
              <a:t>Timers </a:t>
            </a:r>
          </a:p>
          <a:p>
            <a:r>
              <a:rPr lang="en-US" sz="1800" dirty="0" smtClean="0"/>
              <a:t>A </a:t>
            </a:r>
            <a:r>
              <a:rPr lang="en-US" sz="1800" dirty="0"/>
              <a:t>timer is the scheduling of an event according to a predefined time value in the future, like setting an alarm clock. For instance, the kernel has to keep track of different </a:t>
            </a:r>
            <a:r>
              <a:rPr lang="en-US" sz="1800" dirty="0" smtClean="0"/>
              <a:t>times.</a:t>
            </a:r>
          </a:p>
          <a:p>
            <a:r>
              <a:rPr lang="en-US" sz="1800" dirty="0" smtClean="0"/>
              <a:t>A </a:t>
            </a:r>
            <a:r>
              <a:rPr lang="en-US" sz="1800" dirty="0"/>
              <a:t>particular task may need to be executed periodically, say, every 10ms. </a:t>
            </a:r>
            <a:r>
              <a:rPr lang="en-US" sz="1800" dirty="0" smtClean="0"/>
              <a:t>A </a:t>
            </a:r>
            <a:r>
              <a:rPr lang="en-US" sz="1800" dirty="0"/>
              <a:t>timer is used to keep track of this periodicity. </a:t>
            </a:r>
          </a:p>
          <a:p>
            <a:r>
              <a:rPr lang="en-US" sz="1800" dirty="0" smtClean="0"/>
              <a:t>A </a:t>
            </a:r>
            <a:r>
              <a:rPr lang="en-US" sz="1800" dirty="0"/>
              <a:t>task may be waiting in a queue for an event to occur. If the event does not occur for a specified time, it has to take appropriate action. </a:t>
            </a:r>
            <a:endParaRPr lang="en-US" sz="1800" dirty="0" smtClean="0"/>
          </a:p>
          <a:p>
            <a:r>
              <a:rPr lang="en-US" sz="1800" dirty="0" smtClean="0"/>
              <a:t>A </a:t>
            </a:r>
            <a:r>
              <a:rPr lang="en-US" sz="1800" dirty="0"/>
              <a:t>task may be waiting in a queue for a shared resource. If the resource is not available for a specified time, an appropriate action has to be taken. </a:t>
            </a:r>
            <a:endParaRPr lang="en-US" sz="1800" dirty="0" smtClean="0"/>
          </a:p>
          <a:p>
            <a:pPr marL="0" indent="0">
              <a:buNone/>
            </a:pPr>
            <a:r>
              <a:rPr lang="en-US" sz="1800" b="1" dirty="0" smtClean="0"/>
              <a:t>Memory </a:t>
            </a:r>
            <a:r>
              <a:rPr lang="en-US" sz="1800" b="1" dirty="0"/>
              <a:t>Management </a:t>
            </a:r>
          </a:p>
          <a:p>
            <a:r>
              <a:rPr lang="en-US" sz="1800" dirty="0" smtClean="0"/>
              <a:t>It </a:t>
            </a:r>
            <a:r>
              <a:rPr lang="en-US" sz="1800" dirty="0"/>
              <a:t>is a service provided by a kernel which allots the memory needed ,either static or dynamic for various processes</a:t>
            </a:r>
            <a:r>
              <a:rPr lang="en-US" sz="1800" dirty="0" smtClean="0"/>
              <a:t>.</a:t>
            </a:r>
          </a:p>
          <a:p>
            <a:r>
              <a:rPr lang="en-US" sz="1800" dirty="0"/>
              <a:t>The manager optimizes the memory needs and memory utilization. </a:t>
            </a:r>
            <a:endParaRPr lang="en-US" sz="1800" dirty="0" smtClean="0"/>
          </a:p>
          <a:p>
            <a:r>
              <a:rPr lang="en-US" sz="1800" dirty="0" smtClean="0"/>
              <a:t> </a:t>
            </a:r>
            <a:r>
              <a:rPr lang="en-US" sz="1800" dirty="0"/>
              <a:t>The memory manager allocates memory to the processes and manages it with appropriate protection. There may be static and dynamic allocations of memory. </a:t>
            </a:r>
            <a:endParaRPr lang="en-US" sz="1800" dirty="0" smtClean="0"/>
          </a:p>
          <a:p>
            <a:r>
              <a:rPr lang="en-US" sz="1800" dirty="0" smtClean="0"/>
              <a:t>The </a:t>
            </a:r>
            <a:r>
              <a:rPr lang="en-US" sz="1800" dirty="0"/>
              <a:t>manager optimizes the memory needs and memory utilization.</a:t>
            </a:r>
          </a:p>
        </p:txBody>
      </p:sp>
    </p:spTree>
    <p:extLst>
      <p:ext uri="{BB962C8B-B14F-4D97-AF65-F5344CB8AC3E}">
        <p14:creationId xmlns:p14="http://schemas.microsoft.com/office/powerpoint/2010/main" val="2200637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2"/>
          <p:cNvSpPr txBox="1">
            <a:spLocks/>
          </p:cNvSpPr>
          <p:nvPr/>
        </p:nvSpPr>
        <p:spPr>
          <a:xfrm>
            <a:off x="104503" y="0"/>
            <a:ext cx="7328263" cy="401264"/>
          </a:xfrm>
          <a:prstGeom prst="rect">
            <a:avLst/>
          </a:prstGeom>
        </p:spPr>
        <p:txBody>
          <a:bodyPr vert="horz" wrap="square" lIns="0" tIns="13335" rIns="0" bIns="0" rtlCol="0">
            <a:spAutoFit/>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r>
              <a:rPr lang="en-US" b="1" dirty="0">
                <a:solidFill>
                  <a:schemeClr val="bg1"/>
                </a:solidFill>
              </a:rPr>
              <a:t>Embedded Software  Development</a:t>
            </a:r>
            <a:r>
              <a:rPr lang="en-US" b="1" spc="-80" dirty="0">
                <a:solidFill>
                  <a:schemeClr val="bg1"/>
                </a:solidFill>
              </a:rPr>
              <a:t> </a:t>
            </a:r>
            <a:r>
              <a:rPr lang="en-US" b="1" dirty="0">
                <a:solidFill>
                  <a:schemeClr val="bg1"/>
                </a:solidFill>
              </a:rPr>
              <a:t>Tools</a:t>
            </a:r>
          </a:p>
        </p:txBody>
      </p:sp>
      <p:sp>
        <p:nvSpPr>
          <p:cNvPr id="36" name="Rectangle 35"/>
          <p:cNvSpPr/>
          <p:nvPr/>
        </p:nvSpPr>
        <p:spPr>
          <a:xfrm>
            <a:off x="235130" y="993505"/>
            <a:ext cx="11874137" cy="1477328"/>
          </a:xfrm>
          <a:prstGeom prst="rect">
            <a:avLst/>
          </a:prstGeom>
        </p:spPr>
        <p:txBody>
          <a:bodyPr wrap="square">
            <a:spAutoFit/>
          </a:bodyPr>
          <a:lstStyle/>
          <a:p>
            <a:r>
              <a:rPr lang="en-US" b="1" dirty="0" smtClean="0">
                <a:solidFill>
                  <a:schemeClr val="bg1"/>
                </a:solidFill>
              </a:rPr>
              <a:t>HOST Machine</a:t>
            </a:r>
          </a:p>
          <a:p>
            <a:endParaRPr lang="en-US" b="1" dirty="0" smtClean="0">
              <a:solidFill>
                <a:schemeClr val="bg1"/>
              </a:solidFill>
            </a:endParaRPr>
          </a:p>
          <a:p>
            <a:pPr marL="285750" indent="-285750">
              <a:buFont typeface="Arial" panose="020B0604020202020204" pitchFamily="34" charset="0"/>
              <a:buChar char="•"/>
            </a:pPr>
            <a:r>
              <a:rPr lang="en-US" dirty="0" smtClean="0">
                <a:solidFill>
                  <a:schemeClr val="bg1"/>
                </a:solidFill>
              </a:rPr>
              <a:t>A </a:t>
            </a:r>
            <a:r>
              <a:rPr lang="en-US" dirty="0">
                <a:solidFill>
                  <a:schemeClr val="bg1"/>
                </a:solidFill>
              </a:rPr>
              <a:t>computer system on which all the programming tools run –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Where </a:t>
            </a:r>
            <a:r>
              <a:rPr lang="en-US" dirty="0">
                <a:solidFill>
                  <a:schemeClr val="bg1"/>
                </a:solidFill>
              </a:rPr>
              <a:t>the embedded software is developed, compiled, tested, debugged, optimized, and prior to its translation into target device. </a:t>
            </a:r>
          </a:p>
        </p:txBody>
      </p:sp>
      <p:sp>
        <p:nvSpPr>
          <p:cNvPr id="37" name="Rectangle 36"/>
          <p:cNvSpPr/>
          <p:nvPr/>
        </p:nvSpPr>
        <p:spPr>
          <a:xfrm>
            <a:off x="235130" y="3019986"/>
            <a:ext cx="11403874" cy="1200329"/>
          </a:xfrm>
          <a:prstGeom prst="rect">
            <a:avLst/>
          </a:prstGeom>
        </p:spPr>
        <p:txBody>
          <a:bodyPr wrap="square">
            <a:spAutoFit/>
          </a:bodyPr>
          <a:lstStyle/>
          <a:p>
            <a:r>
              <a:rPr lang="en-US" b="1" dirty="0" smtClean="0">
                <a:solidFill>
                  <a:schemeClr val="bg1"/>
                </a:solidFill>
              </a:rPr>
              <a:t>TARGET Machine</a:t>
            </a:r>
          </a:p>
          <a:p>
            <a:pPr marL="285750" indent="-285750">
              <a:buFont typeface="Arial" panose="020B0604020202020204" pitchFamily="34" charset="0"/>
              <a:buChar char="•"/>
            </a:pPr>
            <a:r>
              <a:rPr lang="en-US" dirty="0" smtClean="0">
                <a:solidFill>
                  <a:schemeClr val="bg1"/>
                </a:solidFill>
              </a:rPr>
              <a:t>After </a:t>
            </a:r>
            <a:r>
              <a:rPr lang="en-US" dirty="0">
                <a:solidFill>
                  <a:schemeClr val="bg1"/>
                </a:solidFill>
              </a:rPr>
              <a:t>writing the program, compiled, assembled and linked, it is moved to target </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After </a:t>
            </a:r>
            <a:r>
              <a:rPr lang="en-US" dirty="0">
                <a:solidFill>
                  <a:schemeClr val="bg1"/>
                </a:solidFill>
              </a:rPr>
              <a:t>development, the code is cross-compiled, translated – cross-assembled, linked into target processor instruction set and located into the target.</a:t>
            </a:r>
          </a:p>
        </p:txBody>
      </p:sp>
    </p:spTree>
    <p:extLst>
      <p:ext uri="{BB962C8B-B14F-4D97-AF65-F5344CB8AC3E}">
        <p14:creationId xmlns:p14="http://schemas.microsoft.com/office/powerpoint/2010/main" val="4243480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7909" y="496389"/>
            <a:ext cx="8765177" cy="5852160"/>
          </a:xfrm>
          <a:prstGeom prst="rect">
            <a:avLst/>
          </a:prstGeom>
        </p:spPr>
      </p:pic>
    </p:spTree>
    <p:extLst>
      <p:ext uri="{BB962C8B-B14F-4D97-AF65-F5344CB8AC3E}">
        <p14:creationId xmlns:p14="http://schemas.microsoft.com/office/powerpoint/2010/main" val="2520693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TOOLS</a:t>
            </a:r>
            <a:endParaRPr lang="en-US" dirty="0"/>
          </a:p>
        </p:txBody>
      </p:sp>
      <p:sp>
        <p:nvSpPr>
          <p:cNvPr id="3" name="Content Placeholder 2"/>
          <p:cNvSpPr>
            <a:spLocks noGrp="1"/>
          </p:cNvSpPr>
          <p:nvPr>
            <p:ph idx="1"/>
          </p:nvPr>
        </p:nvSpPr>
        <p:spPr>
          <a:xfrm>
            <a:off x="205317" y="1127760"/>
            <a:ext cx="11074400" cy="4800600"/>
          </a:xfrm>
        </p:spPr>
        <p:txBody>
          <a:bodyPr/>
          <a:lstStyle/>
          <a:p>
            <a:r>
              <a:rPr lang="en-US" dirty="0" smtClean="0"/>
              <a:t>Compiler</a:t>
            </a:r>
          </a:p>
          <a:p>
            <a:r>
              <a:rPr lang="en-US" dirty="0" smtClean="0"/>
              <a:t>Assembler</a:t>
            </a:r>
          </a:p>
          <a:p>
            <a:r>
              <a:rPr lang="en-US" dirty="0" smtClean="0"/>
              <a:t>Linker</a:t>
            </a:r>
          </a:p>
          <a:p>
            <a:r>
              <a:rPr lang="en-US" dirty="0" smtClean="0"/>
              <a:t>Locator</a:t>
            </a:r>
          </a:p>
          <a:p>
            <a:r>
              <a:rPr lang="en-US" dirty="0" smtClean="0"/>
              <a:t>Debugger</a:t>
            </a:r>
          </a:p>
          <a:p>
            <a:r>
              <a:rPr lang="en-US" dirty="0" smtClean="0"/>
              <a:t>Emulator</a:t>
            </a:r>
          </a:p>
          <a:p>
            <a:r>
              <a:rPr lang="en-US" dirty="0" smtClean="0"/>
              <a:t>Simulator</a:t>
            </a:r>
          </a:p>
          <a:p>
            <a:r>
              <a:rPr lang="en-US" dirty="0" smtClean="0"/>
              <a:t>Profiler</a:t>
            </a:r>
          </a:p>
          <a:p>
            <a:endParaRPr lang="en-US" dirty="0"/>
          </a:p>
        </p:txBody>
      </p:sp>
    </p:spTree>
    <p:extLst>
      <p:ext uri="{BB962C8B-B14F-4D97-AF65-F5344CB8AC3E}">
        <p14:creationId xmlns:p14="http://schemas.microsoft.com/office/powerpoint/2010/main" val="2638996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p:nvPr/>
        </p:nvSpPr>
        <p:spPr>
          <a:xfrm>
            <a:off x="162385" y="476032"/>
            <a:ext cx="11594185" cy="5945858"/>
          </a:xfrm>
          <a:prstGeom prst="rect">
            <a:avLst/>
          </a:prstGeom>
        </p:spPr>
        <p:txBody>
          <a:bodyPr vert="horz" wrap="square" lIns="0" tIns="31115" rIns="0" bIns="0" rtlCol="0">
            <a:spAutoFit/>
          </a:bodyPr>
          <a:lstStyle/>
          <a:p>
            <a:pPr marR="5080">
              <a:lnSpc>
                <a:spcPts val="3310"/>
              </a:lnSpc>
              <a:spcBef>
                <a:spcPts val="245"/>
              </a:spcBef>
              <a:buSzPct val="114285"/>
              <a:tabLst>
                <a:tab pos="1090295" algn="l"/>
                <a:tab pos="1090930" algn="l"/>
              </a:tabLst>
            </a:pPr>
            <a:r>
              <a:rPr lang="en-US" sz="1600" b="1" spc="-5" dirty="0" smtClean="0">
                <a:solidFill>
                  <a:schemeClr val="bg1"/>
                </a:solidFill>
                <a:cs typeface="Calibri"/>
              </a:rPr>
              <a:t>COMPILER</a:t>
            </a:r>
          </a:p>
          <a:p>
            <a:pPr marL="457200" marR="5080" indent="-457200">
              <a:spcBef>
                <a:spcPts val="245"/>
              </a:spcBef>
              <a:buSzPct val="114285"/>
              <a:buFont typeface="Arial" panose="020B0604020202020204" pitchFamily="34" charset="0"/>
              <a:buChar char="•"/>
              <a:tabLst>
                <a:tab pos="1090295" algn="l"/>
                <a:tab pos="1090930" algn="l"/>
              </a:tabLst>
            </a:pPr>
            <a:r>
              <a:rPr sz="1600" spc="-5" dirty="0" smtClean="0">
                <a:solidFill>
                  <a:schemeClr val="bg1"/>
                </a:solidFill>
                <a:cs typeface="Calibri"/>
              </a:rPr>
              <a:t>A </a:t>
            </a:r>
            <a:r>
              <a:rPr sz="1600" spc="-5" dirty="0">
                <a:solidFill>
                  <a:schemeClr val="bg1"/>
                </a:solidFill>
                <a:cs typeface="Calibri"/>
              </a:rPr>
              <a:t>software </a:t>
            </a:r>
            <a:r>
              <a:rPr sz="1600" spc="-10" dirty="0">
                <a:solidFill>
                  <a:schemeClr val="bg1"/>
                </a:solidFill>
                <a:cs typeface="Calibri"/>
              </a:rPr>
              <a:t>program </a:t>
            </a:r>
            <a:r>
              <a:rPr sz="1600" spc="-5" dirty="0">
                <a:solidFill>
                  <a:schemeClr val="bg1"/>
                </a:solidFill>
                <a:cs typeface="Calibri"/>
              </a:rPr>
              <a:t>that converts </a:t>
            </a:r>
            <a:r>
              <a:rPr sz="1600" spc="-10" dirty="0">
                <a:solidFill>
                  <a:schemeClr val="bg1"/>
                </a:solidFill>
                <a:cs typeface="Calibri"/>
              </a:rPr>
              <a:t>source </a:t>
            </a:r>
            <a:r>
              <a:rPr sz="1600" spc="-5" dirty="0">
                <a:solidFill>
                  <a:schemeClr val="bg1"/>
                </a:solidFill>
                <a:cs typeface="Calibri"/>
              </a:rPr>
              <a:t>code that  in </a:t>
            </a:r>
            <a:r>
              <a:rPr sz="1600" spc="-10" dirty="0">
                <a:solidFill>
                  <a:schemeClr val="bg1"/>
                </a:solidFill>
                <a:cs typeface="Calibri"/>
              </a:rPr>
              <a:t>high </a:t>
            </a:r>
            <a:r>
              <a:rPr sz="1600" spc="-5" dirty="0">
                <a:solidFill>
                  <a:schemeClr val="bg1"/>
                </a:solidFill>
                <a:cs typeface="Calibri"/>
              </a:rPr>
              <a:t>level </a:t>
            </a:r>
            <a:r>
              <a:rPr sz="1600" spc="-10" dirty="0">
                <a:solidFill>
                  <a:schemeClr val="bg1"/>
                </a:solidFill>
                <a:cs typeface="Calibri"/>
              </a:rPr>
              <a:t>programming </a:t>
            </a:r>
            <a:r>
              <a:rPr sz="1600" spc="-5" dirty="0">
                <a:solidFill>
                  <a:schemeClr val="bg1"/>
                </a:solidFill>
                <a:cs typeface="Calibri"/>
              </a:rPr>
              <a:t>language into low</a:t>
            </a:r>
            <a:r>
              <a:rPr sz="1600" spc="90" dirty="0">
                <a:solidFill>
                  <a:schemeClr val="bg1"/>
                </a:solidFill>
                <a:cs typeface="Calibri"/>
              </a:rPr>
              <a:t> </a:t>
            </a:r>
            <a:r>
              <a:rPr sz="1600" spc="-5" dirty="0" smtClean="0">
                <a:solidFill>
                  <a:schemeClr val="bg1"/>
                </a:solidFill>
                <a:cs typeface="Calibri"/>
              </a:rPr>
              <a:t>level</a:t>
            </a:r>
            <a:r>
              <a:rPr lang="en-US" sz="1600" spc="-5" dirty="0" smtClean="0">
                <a:solidFill>
                  <a:schemeClr val="bg1"/>
                </a:solidFill>
                <a:cs typeface="Calibri"/>
              </a:rPr>
              <a:t> </a:t>
            </a:r>
            <a:r>
              <a:rPr sz="1600" spc="-5" dirty="0" smtClean="0">
                <a:solidFill>
                  <a:schemeClr val="bg1"/>
                </a:solidFill>
                <a:cs typeface="Calibri"/>
              </a:rPr>
              <a:t>language.</a:t>
            </a:r>
            <a:endParaRPr lang="en-US" sz="1600" dirty="0">
              <a:solidFill>
                <a:schemeClr val="bg1"/>
              </a:solidFill>
              <a:cs typeface="Calibri"/>
            </a:endParaRPr>
          </a:p>
          <a:p>
            <a:pPr marL="457200" marR="5080" indent="-457200">
              <a:spcBef>
                <a:spcPts val="245"/>
              </a:spcBef>
              <a:buSzPct val="114285"/>
              <a:buFont typeface="Arial" panose="020B0604020202020204" pitchFamily="34" charset="0"/>
              <a:buChar char="•"/>
              <a:tabLst>
                <a:tab pos="1090295" algn="l"/>
                <a:tab pos="1090930" algn="l"/>
              </a:tabLst>
            </a:pPr>
            <a:r>
              <a:rPr sz="1600" spc="-5" dirty="0" smtClean="0">
                <a:solidFill>
                  <a:schemeClr val="bg1"/>
                </a:solidFill>
                <a:cs typeface="Calibri"/>
              </a:rPr>
              <a:t>A </a:t>
            </a:r>
            <a:r>
              <a:rPr sz="1600" b="1" i="1" spc="-10" dirty="0">
                <a:solidFill>
                  <a:schemeClr val="bg1"/>
                </a:solidFill>
                <a:cs typeface="Calibri"/>
              </a:rPr>
              <a:t>Native-compiler </a:t>
            </a:r>
            <a:r>
              <a:rPr sz="1600" spc="-10" dirty="0">
                <a:solidFill>
                  <a:schemeClr val="bg1"/>
                </a:solidFill>
                <a:cs typeface="Calibri"/>
              </a:rPr>
              <a:t>runs </a:t>
            </a:r>
            <a:r>
              <a:rPr sz="1600" spc="-5" dirty="0">
                <a:solidFill>
                  <a:schemeClr val="bg1"/>
                </a:solidFill>
                <a:cs typeface="Calibri"/>
              </a:rPr>
              <a:t>on a computer platform and  </a:t>
            </a:r>
            <a:r>
              <a:rPr sz="1600" spc="-10" dirty="0">
                <a:solidFill>
                  <a:schemeClr val="bg1"/>
                </a:solidFill>
                <a:cs typeface="Calibri"/>
              </a:rPr>
              <a:t>produces </a:t>
            </a:r>
            <a:r>
              <a:rPr sz="1600" spc="-5" dirty="0">
                <a:solidFill>
                  <a:schemeClr val="bg1"/>
                </a:solidFill>
                <a:cs typeface="Calibri"/>
              </a:rPr>
              <a:t>code for that </a:t>
            </a:r>
            <a:r>
              <a:rPr sz="1600" spc="-10" dirty="0">
                <a:solidFill>
                  <a:schemeClr val="bg1"/>
                </a:solidFill>
                <a:cs typeface="Calibri"/>
              </a:rPr>
              <a:t>same computer</a:t>
            </a:r>
            <a:r>
              <a:rPr sz="1600" spc="105" dirty="0">
                <a:solidFill>
                  <a:schemeClr val="bg1"/>
                </a:solidFill>
                <a:cs typeface="Calibri"/>
              </a:rPr>
              <a:t> </a:t>
            </a:r>
            <a:r>
              <a:rPr sz="1600" spc="-5" dirty="0" smtClean="0">
                <a:solidFill>
                  <a:schemeClr val="bg1"/>
                </a:solidFill>
                <a:cs typeface="Calibri"/>
              </a:rPr>
              <a:t>platform.</a:t>
            </a:r>
            <a:endParaRPr lang="en-US" sz="1600" dirty="0">
              <a:solidFill>
                <a:schemeClr val="bg1"/>
              </a:solidFill>
              <a:cs typeface="Calibri"/>
            </a:endParaRPr>
          </a:p>
          <a:p>
            <a:pPr marL="457200" marR="5080" indent="-457200">
              <a:spcBef>
                <a:spcPts val="245"/>
              </a:spcBef>
              <a:buSzPct val="114285"/>
              <a:buFont typeface="Arial" panose="020B0604020202020204" pitchFamily="34" charset="0"/>
              <a:buChar char="•"/>
              <a:tabLst>
                <a:tab pos="1090295" algn="l"/>
                <a:tab pos="1090930" algn="l"/>
              </a:tabLst>
            </a:pPr>
            <a:r>
              <a:rPr sz="1600" spc="-5" dirty="0" smtClean="0">
                <a:solidFill>
                  <a:schemeClr val="bg1"/>
                </a:solidFill>
                <a:cs typeface="Calibri"/>
              </a:rPr>
              <a:t>A </a:t>
            </a:r>
            <a:r>
              <a:rPr sz="1600" b="1" i="1" spc="-5" dirty="0">
                <a:solidFill>
                  <a:schemeClr val="bg1"/>
                </a:solidFill>
                <a:cs typeface="Calibri"/>
              </a:rPr>
              <a:t>Cross-compiler </a:t>
            </a:r>
            <a:r>
              <a:rPr sz="1600" spc="-10" dirty="0">
                <a:solidFill>
                  <a:schemeClr val="bg1"/>
                </a:solidFill>
                <a:cs typeface="Calibri"/>
              </a:rPr>
              <a:t>runs </a:t>
            </a:r>
            <a:r>
              <a:rPr sz="1600" spc="-5" dirty="0">
                <a:solidFill>
                  <a:schemeClr val="bg1"/>
                </a:solidFill>
                <a:cs typeface="Calibri"/>
              </a:rPr>
              <a:t>on </a:t>
            </a:r>
            <a:r>
              <a:rPr sz="1600" spc="-10" dirty="0">
                <a:solidFill>
                  <a:schemeClr val="bg1"/>
                </a:solidFill>
                <a:cs typeface="Calibri"/>
              </a:rPr>
              <a:t>one </a:t>
            </a:r>
            <a:r>
              <a:rPr sz="1600" spc="-5" dirty="0">
                <a:solidFill>
                  <a:schemeClr val="bg1"/>
                </a:solidFill>
                <a:cs typeface="Calibri"/>
              </a:rPr>
              <a:t>computer platform and  </a:t>
            </a:r>
            <a:r>
              <a:rPr sz="1600" spc="-10" dirty="0">
                <a:solidFill>
                  <a:schemeClr val="bg1"/>
                </a:solidFill>
                <a:cs typeface="Calibri"/>
              </a:rPr>
              <a:t>produces </a:t>
            </a:r>
            <a:r>
              <a:rPr sz="1600" spc="-5" dirty="0">
                <a:solidFill>
                  <a:schemeClr val="bg1"/>
                </a:solidFill>
                <a:cs typeface="Calibri"/>
              </a:rPr>
              <a:t>code for </a:t>
            </a:r>
            <a:r>
              <a:rPr sz="1600" i="1" spc="-5" dirty="0">
                <a:solidFill>
                  <a:schemeClr val="bg1"/>
                </a:solidFill>
                <a:cs typeface="Calibri"/>
              </a:rPr>
              <a:t>another computer</a:t>
            </a:r>
            <a:r>
              <a:rPr sz="1600" i="1" spc="75" dirty="0">
                <a:solidFill>
                  <a:schemeClr val="bg1"/>
                </a:solidFill>
                <a:cs typeface="Calibri"/>
              </a:rPr>
              <a:t> </a:t>
            </a:r>
            <a:r>
              <a:rPr sz="1600" i="1" spc="-10" dirty="0">
                <a:solidFill>
                  <a:schemeClr val="bg1"/>
                </a:solidFill>
                <a:cs typeface="Calibri"/>
              </a:rPr>
              <a:t>platform</a:t>
            </a:r>
            <a:r>
              <a:rPr sz="1600" i="1" spc="-10" dirty="0" smtClean="0">
                <a:solidFill>
                  <a:schemeClr val="bg1"/>
                </a:solidFill>
                <a:cs typeface="Calibri"/>
              </a:rPr>
              <a:t>.</a:t>
            </a:r>
            <a:endParaRPr lang="en-US" sz="1600" i="1" spc="-10" dirty="0" smtClean="0">
              <a:solidFill>
                <a:schemeClr val="bg1"/>
              </a:solidFill>
              <a:cs typeface="Calibri"/>
            </a:endParaRPr>
          </a:p>
          <a:p>
            <a:pPr marL="457200" marR="5080" indent="-457200">
              <a:spcBef>
                <a:spcPts val="245"/>
              </a:spcBef>
              <a:buSzPct val="114285"/>
              <a:buFont typeface="Arial" panose="020B0604020202020204" pitchFamily="34" charset="0"/>
              <a:buChar char="•"/>
              <a:tabLst>
                <a:tab pos="1090295" algn="l"/>
                <a:tab pos="1090930" algn="l"/>
              </a:tabLst>
            </a:pPr>
            <a:endParaRPr lang="en-US" sz="1600" i="1" spc="-10" dirty="0" smtClean="0">
              <a:solidFill>
                <a:schemeClr val="bg1"/>
              </a:solidFill>
              <a:cs typeface="Calibri"/>
            </a:endParaRPr>
          </a:p>
          <a:p>
            <a:pPr marR="5080">
              <a:spcBef>
                <a:spcPts val="245"/>
              </a:spcBef>
              <a:buSzPct val="114285"/>
              <a:tabLst>
                <a:tab pos="1090295" algn="l"/>
                <a:tab pos="1090930" algn="l"/>
              </a:tabLst>
            </a:pPr>
            <a:r>
              <a:rPr lang="en-US" sz="1600" b="1" i="1" spc="-10" dirty="0" smtClean="0">
                <a:solidFill>
                  <a:schemeClr val="bg1"/>
                </a:solidFill>
                <a:cs typeface="Calibri"/>
              </a:rPr>
              <a:t>ASSEMBLER</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An Assembler is</a:t>
            </a:r>
            <a:r>
              <a:rPr lang="en-US" sz="1600" spc="65" dirty="0">
                <a:solidFill>
                  <a:schemeClr val="bg1"/>
                </a:solidFill>
                <a:cs typeface="Calibri"/>
              </a:rPr>
              <a:t> </a:t>
            </a:r>
            <a:r>
              <a:rPr lang="en-US" sz="1600" spc="-5" dirty="0">
                <a:solidFill>
                  <a:schemeClr val="bg1"/>
                </a:solidFill>
                <a:cs typeface="Calibri"/>
              </a:rPr>
              <a:t>software</a:t>
            </a:r>
            <a:r>
              <a:rPr lang="en-US" sz="1600" dirty="0">
                <a:solidFill>
                  <a:schemeClr val="bg1"/>
                </a:solidFill>
                <a:cs typeface="Calibri"/>
              </a:rPr>
              <a:t> </a:t>
            </a:r>
            <a:r>
              <a:rPr lang="en-US" sz="1600" spc="-10" dirty="0" smtClean="0">
                <a:solidFill>
                  <a:schemeClr val="bg1"/>
                </a:solidFill>
                <a:cs typeface="Calibri"/>
              </a:rPr>
              <a:t>program  </a:t>
            </a:r>
            <a:r>
              <a:rPr lang="en-US" sz="1600" spc="-5" dirty="0" smtClean="0">
                <a:solidFill>
                  <a:schemeClr val="bg1"/>
                </a:solidFill>
                <a:cs typeface="Calibri"/>
              </a:rPr>
              <a:t>that</a:t>
            </a:r>
            <a:r>
              <a:rPr lang="en-US" sz="1600" spc="-40" dirty="0" smtClean="0">
                <a:solidFill>
                  <a:schemeClr val="bg1"/>
                </a:solidFill>
                <a:cs typeface="Calibri"/>
              </a:rPr>
              <a:t> </a:t>
            </a:r>
            <a:r>
              <a:rPr lang="en-US" sz="1600" spc="-5" dirty="0">
                <a:solidFill>
                  <a:schemeClr val="bg1"/>
                </a:solidFill>
                <a:cs typeface="Calibri"/>
              </a:rPr>
              <a:t>converts  </a:t>
            </a:r>
            <a:r>
              <a:rPr lang="en-US" sz="1600" spc="-10" dirty="0">
                <a:solidFill>
                  <a:schemeClr val="bg1"/>
                </a:solidFill>
                <a:cs typeface="Calibri"/>
              </a:rPr>
              <a:t>source </a:t>
            </a:r>
            <a:r>
              <a:rPr lang="en-US" sz="1600" spc="-5" dirty="0">
                <a:solidFill>
                  <a:schemeClr val="bg1"/>
                </a:solidFill>
                <a:cs typeface="Calibri"/>
              </a:rPr>
              <a:t>code written in assembly language into  machine</a:t>
            </a:r>
            <a:r>
              <a:rPr lang="en-US" sz="1600" dirty="0">
                <a:solidFill>
                  <a:schemeClr val="bg1"/>
                </a:solidFill>
                <a:cs typeface="Calibri"/>
              </a:rPr>
              <a:t> </a:t>
            </a:r>
            <a:r>
              <a:rPr lang="en-US" sz="1600" spc="-5" dirty="0" smtClean="0">
                <a:solidFill>
                  <a:schemeClr val="bg1"/>
                </a:solidFill>
                <a:cs typeface="Calibri"/>
              </a:rPr>
              <a:t>language.</a:t>
            </a:r>
            <a:endParaRPr lang="en-US" sz="1600" dirty="0" smtClean="0">
              <a:solidFill>
                <a:schemeClr val="bg1"/>
              </a:solidFill>
              <a:cs typeface="Times New Roman"/>
            </a:endParaRP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10" dirty="0" smtClean="0">
                <a:solidFill>
                  <a:schemeClr val="bg1"/>
                </a:solidFill>
                <a:cs typeface="Calibri"/>
              </a:rPr>
              <a:t>The </a:t>
            </a:r>
            <a:r>
              <a:rPr lang="en-US" sz="1600" spc="-10" dirty="0">
                <a:solidFill>
                  <a:schemeClr val="bg1"/>
                </a:solidFill>
                <a:cs typeface="Calibri"/>
              </a:rPr>
              <a:t>input </a:t>
            </a:r>
            <a:r>
              <a:rPr lang="en-US" sz="1600" spc="-5" dirty="0">
                <a:solidFill>
                  <a:schemeClr val="bg1"/>
                </a:solidFill>
                <a:cs typeface="Calibri"/>
              </a:rPr>
              <a:t>to the Assembler must be assembly  </a:t>
            </a:r>
            <a:r>
              <a:rPr lang="en-US" sz="1600" spc="-5" dirty="0" smtClean="0">
                <a:solidFill>
                  <a:schemeClr val="bg1"/>
                </a:solidFill>
                <a:cs typeface="Calibri"/>
              </a:rPr>
              <a:t>language</a:t>
            </a:r>
            <a:r>
              <a:rPr lang="en-US" sz="1600" dirty="0" smtClean="0">
                <a:solidFill>
                  <a:schemeClr val="bg1"/>
                </a:solidFill>
                <a:cs typeface="Calibri"/>
              </a:rPr>
              <a:t>.</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smtClean="0">
                <a:solidFill>
                  <a:schemeClr val="bg1"/>
                </a:solidFill>
                <a:cs typeface="Calibri"/>
              </a:rPr>
              <a:t>An </a:t>
            </a:r>
            <a:r>
              <a:rPr lang="en-US" sz="1600" spc="-5" dirty="0">
                <a:solidFill>
                  <a:schemeClr val="bg1"/>
                </a:solidFill>
                <a:cs typeface="Calibri"/>
              </a:rPr>
              <a:t>Assembler that </a:t>
            </a:r>
            <a:r>
              <a:rPr lang="en-US" sz="1600" spc="-10" dirty="0">
                <a:solidFill>
                  <a:schemeClr val="bg1"/>
                </a:solidFill>
                <a:cs typeface="Calibri"/>
              </a:rPr>
              <a:t>runs </a:t>
            </a:r>
            <a:r>
              <a:rPr lang="en-US" sz="1600" spc="-5" dirty="0">
                <a:solidFill>
                  <a:schemeClr val="bg1"/>
                </a:solidFill>
                <a:cs typeface="Calibri"/>
              </a:rPr>
              <a:t>on </a:t>
            </a:r>
            <a:r>
              <a:rPr lang="en-US" sz="1600" spc="-10" dirty="0">
                <a:solidFill>
                  <a:schemeClr val="bg1"/>
                </a:solidFill>
                <a:cs typeface="Calibri"/>
              </a:rPr>
              <a:t>Host but produces binary  </a:t>
            </a:r>
            <a:r>
              <a:rPr lang="en-US" sz="1600" spc="-5" dirty="0">
                <a:solidFill>
                  <a:schemeClr val="bg1"/>
                </a:solidFill>
                <a:cs typeface="Calibri"/>
              </a:rPr>
              <a:t>instruction appropriate</a:t>
            </a:r>
            <a:r>
              <a:rPr lang="en-US" sz="1600" spc="50" dirty="0">
                <a:solidFill>
                  <a:schemeClr val="bg1"/>
                </a:solidFill>
                <a:cs typeface="Calibri"/>
              </a:rPr>
              <a:t> </a:t>
            </a:r>
            <a:r>
              <a:rPr lang="en-US" sz="1600" spc="-5" dirty="0">
                <a:solidFill>
                  <a:schemeClr val="bg1"/>
                </a:solidFill>
                <a:cs typeface="Calibri"/>
              </a:rPr>
              <a:t>for</a:t>
            </a:r>
            <a:r>
              <a:rPr lang="en-US" sz="1600" dirty="0">
                <a:solidFill>
                  <a:schemeClr val="bg1"/>
                </a:solidFill>
                <a:cs typeface="Calibri"/>
              </a:rPr>
              <a:t> </a:t>
            </a:r>
            <a:r>
              <a:rPr lang="en-US" sz="1600" spc="-5" dirty="0" smtClean="0">
                <a:solidFill>
                  <a:schemeClr val="bg1"/>
                </a:solidFill>
                <a:cs typeface="Calibri"/>
              </a:rPr>
              <a:t>Target </a:t>
            </a:r>
            <a:r>
              <a:rPr lang="en-US" sz="1600" spc="-10" dirty="0" smtClean="0">
                <a:solidFill>
                  <a:schemeClr val="bg1"/>
                </a:solidFill>
                <a:cs typeface="Calibri"/>
              </a:rPr>
              <a:t>is </a:t>
            </a:r>
            <a:r>
              <a:rPr lang="en-US" sz="1600" spc="-5" dirty="0">
                <a:solidFill>
                  <a:schemeClr val="bg1"/>
                </a:solidFill>
                <a:cs typeface="Calibri"/>
              </a:rPr>
              <a:t>called Cross-  </a:t>
            </a:r>
            <a:r>
              <a:rPr lang="en-US" sz="1600" spc="-5" dirty="0" smtClean="0">
                <a:solidFill>
                  <a:schemeClr val="bg1"/>
                </a:solidFill>
                <a:cs typeface="Calibri"/>
              </a:rPr>
              <a:t>Assembler.</a:t>
            </a:r>
          </a:p>
          <a:p>
            <a:pPr marL="298450" marR="603250" indent="-285750">
              <a:lnSpc>
                <a:spcPct val="100000"/>
              </a:lnSpc>
              <a:spcBef>
                <a:spcPts val="95"/>
              </a:spcBef>
              <a:buFont typeface="Arial" panose="020B0604020202020204" pitchFamily="34" charset="0"/>
              <a:buChar char="•"/>
              <a:tabLst>
                <a:tab pos="355600" algn="l"/>
                <a:tab pos="5487035" algn="l"/>
              </a:tabLst>
            </a:pPr>
            <a:endParaRPr lang="en-US" sz="1600" spc="-5" dirty="0">
              <a:solidFill>
                <a:schemeClr val="bg1"/>
              </a:solidFill>
              <a:cs typeface="Calibri"/>
            </a:endParaRPr>
          </a:p>
          <a:p>
            <a:pPr marL="12700" marR="603250">
              <a:lnSpc>
                <a:spcPct val="100000"/>
              </a:lnSpc>
              <a:spcBef>
                <a:spcPts val="95"/>
              </a:spcBef>
              <a:tabLst>
                <a:tab pos="355600" algn="l"/>
                <a:tab pos="5487035" algn="l"/>
              </a:tabLst>
            </a:pPr>
            <a:r>
              <a:rPr lang="en-US" sz="1600" b="1" spc="-5" dirty="0">
                <a:solidFill>
                  <a:schemeClr val="bg1"/>
                </a:solidFill>
                <a:cs typeface="Calibri"/>
              </a:rPr>
              <a:t>LINKER </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A linker or link editor is a program that takes one or more  objects generated by compilers and assembles them into  a single executable program or a library that can later be  linked to in itself.</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All of the object files resulting from compiling must be  combined in a special way before the program can be  executed.</a:t>
            </a:r>
          </a:p>
          <a:p>
            <a:pPr marL="298450" marR="603250" indent="-285750">
              <a:lnSpc>
                <a:spcPct val="100000"/>
              </a:lnSpc>
              <a:spcBef>
                <a:spcPts val="95"/>
              </a:spcBef>
              <a:buFont typeface="Arial" panose="020B0604020202020204" pitchFamily="34" charset="0"/>
              <a:buChar char="•"/>
              <a:tabLst>
                <a:tab pos="355600" algn="l"/>
                <a:tab pos="5487035" algn="l"/>
              </a:tabLst>
            </a:pPr>
            <a:endParaRPr lang="en-US" sz="1600" spc="-5" dirty="0">
              <a:solidFill>
                <a:schemeClr val="bg1"/>
              </a:solidFill>
              <a:cs typeface="Calibri"/>
            </a:endParaRPr>
          </a:p>
          <a:p>
            <a:pPr marL="12700" marR="603250">
              <a:lnSpc>
                <a:spcPct val="100000"/>
              </a:lnSpc>
              <a:spcBef>
                <a:spcPts val="95"/>
              </a:spcBef>
              <a:tabLst>
                <a:tab pos="355600" algn="l"/>
                <a:tab pos="5487035" algn="l"/>
              </a:tabLst>
            </a:pPr>
            <a:r>
              <a:rPr lang="en-US" sz="1600" b="1" spc="-5" dirty="0">
                <a:solidFill>
                  <a:schemeClr val="bg1"/>
                </a:solidFill>
                <a:cs typeface="Calibri"/>
              </a:rPr>
              <a:t>LOCATOR</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A Locator is the tool that performs the conversion  from relocatable program to executable binary  image.</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It will produce an output file that contains a binary  image that can be loaded into the target ROM.</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You will have to provide information about the  memory on the target board as input to the locator.</a:t>
            </a:r>
          </a:p>
          <a:p>
            <a:pPr marL="298450" marR="603250" indent="-285750">
              <a:lnSpc>
                <a:spcPct val="100000"/>
              </a:lnSpc>
              <a:spcBef>
                <a:spcPts val="95"/>
              </a:spcBef>
              <a:buFont typeface="Arial" panose="020B0604020202020204" pitchFamily="34" charset="0"/>
              <a:buChar char="•"/>
              <a:tabLst>
                <a:tab pos="355600" algn="l"/>
                <a:tab pos="5487035" algn="l"/>
              </a:tabLst>
            </a:pPr>
            <a:r>
              <a:rPr lang="en-US" sz="1600" spc="-5" dirty="0">
                <a:solidFill>
                  <a:schemeClr val="bg1"/>
                </a:solidFill>
                <a:cs typeface="Calibri"/>
              </a:rPr>
              <a:t>The locator uses this information to assign physical  memory addresses to each of the code and data  sections.</a:t>
            </a:r>
          </a:p>
          <a:p>
            <a:pPr marL="298450" marR="603250" indent="-285750">
              <a:lnSpc>
                <a:spcPct val="100000"/>
              </a:lnSpc>
              <a:spcBef>
                <a:spcPts val="95"/>
              </a:spcBef>
              <a:buFont typeface="Arial" panose="020B0604020202020204" pitchFamily="34" charset="0"/>
              <a:buChar char="•"/>
              <a:tabLst>
                <a:tab pos="355600" algn="l"/>
                <a:tab pos="5487035" algn="l"/>
              </a:tabLst>
            </a:pPr>
            <a:endParaRPr lang="en-US" sz="1600" spc="-5" dirty="0" smtClean="0">
              <a:solidFill>
                <a:schemeClr val="bg1"/>
              </a:solidFill>
              <a:cs typeface="Calibri"/>
            </a:endParaRPr>
          </a:p>
          <a:p>
            <a:pPr marL="12700" marR="603250">
              <a:lnSpc>
                <a:spcPct val="100000"/>
              </a:lnSpc>
              <a:spcBef>
                <a:spcPts val="95"/>
              </a:spcBef>
              <a:tabLst>
                <a:tab pos="355600" algn="l"/>
                <a:tab pos="5487035" algn="l"/>
              </a:tabLst>
            </a:pPr>
            <a:endParaRPr sz="1600" dirty="0">
              <a:solidFill>
                <a:schemeClr val="bg1"/>
              </a:solidFill>
              <a:cs typeface="Calibri"/>
            </a:endParaRPr>
          </a:p>
        </p:txBody>
      </p:sp>
    </p:spTree>
    <p:extLst>
      <p:ext uri="{BB962C8B-B14F-4D97-AF65-F5344CB8AC3E}">
        <p14:creationId xmlns:p14="http://schemas.microsoft.com/office/powerpoint/2010/main" val="1804985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p:cNvSpPr txBox="1"/>
          <p:nvPr/>
        </p:nvSpPr>
        <p:spPr>
          <a:xfrm>
            <a:off x="457561" y="452916"/>
            <a:ext cx="11377388" cy="5841984"/>
          </a:xfrm>
          <a:prstGeom prst="rect">
            <a:avLst/>
          </a:prstGeom>
        </p:spPr>
        <p:txBody>
          <a:bodyPr vert="horz" wrap="square" lIns="0" tIns="12065" rIns="0" bIns="0" rtlCol="0">
            <a:spAutoFit/>
          </a:bodyPr>
          <a:lstStyle/>
          <a:p>
            <a:pPr marL="12700" marR="147955">
              <a:lnSpc>
                <a:spcPct val="100000"/>
              </a:lnSpc>
              <a:spcBef>
                <a:spcPts val="95"/>
              </a:spcBef>
              <a:tabLst>
                <a:tab pos="355600" algn="l"/>
              </a:tabLst>
            </a:pPr>
            <a:r>
              <a:rPr lang="en-US" b="1" spc="-5" dirty="0" smtClean="0">
                <a:solidFill>
                  <a:schemeClr val="bg1"/>
                </a:solidFill>
                <a:cs typeface="Calibri"/>
              </a:rPr>
              <a:t>DEBUGGER</a:t>
            </a:r>
          </a:p>
          <a:p>
            <a:pPr marL="469900" marR="147955" indent="-457200">
              <a:lnSpc>
                <a:spcPct val="100000"/>
              </a:lnSpc>
              <a:spcBef>
                <a:spcPts val="95"/>
              </a:spcBef>
              <a:buFont typeface="Arial" panose="020B0604020202020204" pitchFamily="34" charset="0"/>
              <a:buChar char="•"/>
              <a:tabLst>
                <a:tab pos="355600" algn="l"/>
              </a:tabLst>
            </a:pPr>
            <a:r>
              <a:rPr spc="-5" dirty="0" smtClean="0">
                <a:solidFill>
                  <a:schemeClr val="bg1"/>
                </a:solidFill>
                <a:cs typeface="Calibri"/>
              </a:rPr>
              <a:t>A </a:t>
            </a:r>
            <a:r>
              <a:rPr spc="-10" dirty="0">
                <a:solidFill>
                  <a:schemeClr val="bg1"/>
                </a:solidFill>
                <a:cs typeface="Calibri"/>
              </a:rPr>
              <a:t>debugger </a:t>
            </a:r>
            <a:r>
              <a:rPr spc="-5" dirty="0">
                <a:solidFill>
                  <a:schemeClr val="bg1"/>
                </a:solidFill>
                <a:cs typeface="Calibri"/>
              </a:rPr>
              <a:t>or </a:t>
            </a:r>
            <a:r>
              <a:rPr spc="-10" dirty="0">
                <a:solidFill>
                  <a:schemeClr val="bg1"/>
                </a:solidFill>
                <a:cs typeface="Calibri"/>
              </a:rPr>
              <a:t>debugging </a:t>
            </a:r>
            <a:r>
              <a:rPr spc="-5" dirty="0">
                <a:solidFill>
                  <a:schemeClr val="bg1"/>
                </a:solidFill>
                <a:cs typeface="Calibri"/>
              </a:rPr>
              <a:t>tool is a computer </a:t>
            </a:r>
            <a:r>
              <a:rPr spc="-10" dirty="0">
                <a:solidFill>
                  <a:schemeClr val="bg1"/>
                </a:solidFill>
                <a:cs typeface="Calibri"/>
              </a:rPr>
              <a:t>program </a:t>
            </a:r>
            <a:r>
              <a:rPr spc="-5" dirty="0">
                <a:solidFill>
                  <a:schemeClr val="bg1"/>
                </a:solidFill>
                <a:cs typeface="Calibri"/>
              </a:rPr>
              <a:t>that  is </a:t>
            </a:r>
            <a:r>
              <a:rPr spc="-10" dirty="0">
                <a:solidFill>
                  <a:schemeClr val="bg1"/>
                </a:solidFill>
                <a:cs typeface="Calibri"/>
              </a:rPr>
              <a:t>used </a:t>
            </a:r>
            <a:r>
              <a:rPr spc="-5" dirty="0">
                <a:solidFill>
                  <a:schemeClr val="bg1"/>
                </a:solidFill>
                <a:cs typeface="Calibri"/>
              </a:rPr>
              <a:t>to test and </a:t>
            </a:r>
            <a:r>
              <a:rPr spc="-10" dirty="0">
                <a:solidFill>
                  <a:schemeClr val="bg1"/>
                </a:solidFill>
                <a:cs typeface="Calibri"/>
              </a:rPr>
              <a:t>debug other</a:t>
            </a:r>
            <a:r>
              <a:rPr spc="110" dirty="0">
                <a:solidFill>
                  <a:schemeClr val="bg1"/>
                </a:solidFill>
                <a:cs typeface="Calibri"/>
              </a:rPr>
              <a:t> </a:t>
            </a:r>
            <a:r>
              <a:rPr spc="-10" dirty="0">
                <a:solidFill>
                  <a:schemeClr val="bg1"/>
                </a:solidFill>
                <a:cs typeface="Calibri"/>
              </a:rPr>
              <a:t>programs</a:t>
            </a:r>
            <a:r>
              <a:rPr spc="-10" dirty="0" smtClean="0">
                <a:solidFill>
                  <a:schemeClr val="bg1"/>
                </a:solidFill>
                <a:cs typeface="Calibri"/>
              </a:rPr>
              <a:t>.</a:t>
            </a:r>
            <a:endParaRPr dirty="0">
              <a:solidFill>
                <a:schemeClr val="bg1"/>
              </a:solidFill>
              <a:cs typeface="Times New Roman"/>
            </a:endParaRPr>
          </a:p>
          <a:p>
            <a:pPr marL="469900" marR="5080" indent="-457200">
              <a:lnSpc>
                <a:spcPct val="100000"/>
              </a:lnSpc>
              <a:buFont typeface="Arial" panose="020B0604020202020204" pitchFamily="34" charset="0"/>
              <a:buChar char="•"/>
              <a:tabLst>
                <a:tab pos="355600" algn="l"/>
              </a:tabLst>
            </a:pPr>
            <a:r>
              <a:rPr spc="-10" dirty="0">
                <a:solidFill>
                  <a:schemeClr val="bg1"/>
                </a:solidFill>
                <a:cs typeface="Calibri"/>
              </a:rPr>
              <a:t>The </a:t>
            </a:r>
            <a:r>
              <a:rPr spc="-5" dirty="0">
                <a:solidFill>
                  <a:schemeClr val="bg1"/>
                </a:solidFill>
                <a:cs typeface="Calibri"/>
              </a:rPr>
              <a:t>code to be examined might alternatively be </a:t>
            </a:r>
            <a:r>
              <a:rPr spc="-10" dirty="0">
                <a:solidFill>
                  <a:schemeClr val="bg1"/>
                </a:solidFill>
                <a:cs typeface="Calibri"/>
              </a:rPr>
              <a:t>running on  </a:t>
            </a:r>
            <a:r>
              <a:rPr spc="-5" dirty="0">
                <a:solidFill>
                  <a:schemeClr val="bg1"/>
                </a:solidFill>
                <a:cs typeface="Calibri"/>
              </a:rPr>
              <a:t>an </a:t>
            </a:r>
            <a:r>
              <a:rPr i="1" spc="-5" dirty="0">
                <a:solidFill>
                  <a:schemeClr val="bg1"/>
                </a:solidFill>
                <a:cs typeface="Calibri"/>
              </a:rPr>
              <a:t>instruction set </a:t>
            </a:r>
            <a:r>
              <a:rPr i="1" spc="-10" dirty="0">
                <a:solidFill>
                  <a:schemeClr val="bg1"/>
                </a:solidFill>
                <a:cs typeface="Calibri"/>
              </a:rPr>
              <a:t>simulator </a:t>
            </a:r>
            <a:r>
              <a:rPr spc="-5" dirty="0" smtClean="0">
                <a:solidFill>
                  <a:schemeClr val="bg1"/>
                </a:solidFill>
                <a:cs typeface="Calibri"/>
              </a:rPr>
              <a:t>.</a:t>
            </a:r>
            <a:endParaRPr dirty="0">
              <a:solidFill>
                <a:schemeClr val="bg1"/>
              </a:solidFill>
              <a:cs typeface="Times New Roman"/>
            </a:endParaRPr>
          </a:p>
          <a:p>
            <a:pPr marL="469900" marR="20320" indent="-457200">
              <a:lnSpc>
                <a:spcPct val="100000"/>
              </a:lnSpc>
              <a:spcBef>
                <a:spcPts val="5"/>
              </a:spcBef>
              <a:buFont typeface="Arial" panose="020B0604020202020204" pitchFamily="34" charset="0"/>
              <a:buChar char="•"/>
              <a:tabLst>
                <a:tab pos="355600" algn="l"/>
              </a:tabLst>
            </a:pPr>
            <a:r>
              <a:rPr spc="-5" dirty="0">
                <a:solidFill>
                  <a:schemeClr val="bg1"/>
                </a:solidFill>
                <a:cs typeface="Calibri"/>
              </a:rPr>
              <a:t>When the </a:t>
            </a:r>
            <a:r>
              <a:rPr spc="-10" dirty="0">
                <a:solidFill>
                  <a:schemeClr val="bg1"/>
                </a:solidFill>
                <a:cs typeface="Calibri"/>
              </a:rPr>
              <a:t>program </a:t>
            </a:r>
            <a:r>
              <a:rPr spc="-5" dirty="0">
                <a:solidFill>
                  <a:schemeClr val="bg1"/>
                </a:solidFill>
                <a:cs typeface="Calibri"/>
              </a:rPr>
              <a:t>crashes, the </a:t>
            </a:r>
            <a:r>
              <a:rPr spc="-10" dirty="0">
                <a:solidFill>
                  <a:schemeClr val="bg1"/>
                </a:solidFill>
                <a:cs typeface="Calibri"/>
              </a:rPr>
              <a:t>debugger shows </a:t>
            </a:r>
            <a:r>
              <a:rPr spc="-5" dirty="0">
                <a:solidFill>
                  <a:schemeClr val="bg1"/>
                </a:solidFill>
                <a:cs typeface="Calibri"/>
              </a:rPr>
              <a:t>the actual  </a:t>
            </a:r>
            <a:r>
              <a:rPr spc="-10" dirty="0">
                <a:solidFill>
                  <a:schemeClr val="bg1"/>
                </a:solidFill>
                <a:cs typeface="Calibri"/>
              </a:rPr>
              <a:t>position </a:t>
            </a:r>
            <a:r>
              <a:rPr spc="-5" dirty="0">
                <a:solidFill>
                  <a:schemeClr val="bg1"/>
                </a:solidFill>
                <a:cs typeface="Calibri"/>
              </a:rPr>
              <a:t>in the original code if it </a:t>
            </a:r>
            <a:r>
              <a:rPr spc="-10" dirty="0">
                <a:solidFill>
                  <a:schemeClr val="bg1"/>
                </a:solidFill>
                <a:cs typeface="Calibri"/>
              </a:rPr>
              <a:t>is </a:t>
            </a:r>
            <a:r>
              <a:rPr spc="-5" dirty="0">
                <a:solidFill>
                  <a:schemeClr val="bg1"/>
                </a:solidFill>
                <a:cs typeface="Calibri"/>
              </a:rPr>
              <a:t>a source-level</a:t>
            </a:r>
            <a:r>
              <a:rPr spc="120" dirty="0">
                <a:solidFill>
                  <a:schemeClr val="bg1"/>
                </a:solidFill>
                <a:cs typeface="Calibri"/>
              </a:rPr>
              <a:t> </a:t>
            </a:r>
            <a:r>
              <a:rPr spc="-10" dirty="0" smtClean="0">
                <a:solidFill>
                  <a:schemeClr val="bg1"/>
                </a:solidFill>
                <a:cs typeface="Calibri"/>
              </a:rPr>
              <a:t>debugger.</a:t>
            </a:r>
            <a:endParaRPr lang="en-US" spc="-10" dirty="0" smtClean="0">
              <a:solidFill>
                <a:schemeClr val="bg1"/>
              </a:solidFill>
              <a:cs typeface="Calibri"/>
            </a:endParaRPr>
          </a:p>
          <a:p>
            <a:pPr marL="469900" marR="20320" indent="-457200">
              <a:lnSpc>
                <a:spcPct val="100000"/>
              </a:lnSpc>
              <a:spcBef>
                <a:spcPts val="5"/>
              </a:spcBef>
              <a:buFont typeface="Arial" panose="020B0604020202020204" pitchFamily="34" charset="0"/>
              <a:buChar char="•"/>
              <a:tabLst>
                <a:tab pos="355600" algn="l"/>
              </a:tabLst>
            </a:pPr>
            <a:r>
              <a:rPr spc="-5" dirty="0" smtClean="0">
                <a:solidFill>
                  <a:schemeClr val="bg1"/>
                </a:solidFill>
                <a:cs typeface="Calibri"/>
              </a:rPr>
              <a:t>If </a:t>
            </a:r>
            <a:r>
              <a:rPr spc="-10" dirty="0">
                <a:solidFill>
                  <a:schemeClr val="bg1"/>
                </a:solidFill>
                <a:cs typeface="Calibri"/>
              </a:rPr>
              <a:t>it </a:t>
            </a:r>
            <a:r>
              <a:rPr spc="-5" dirty="0">
                <a:solidFill>
                  <a:schemeClr val="bg1"/>
                </a:solidFill>
                <a:cs typeface="Calibri"/>
              </a:rPr>
              <a:t>is a low-level </a:t>
            </a:r>
            <a:r>
              <a:rPr spc="-10" dirty="0">
                <a:solidFill>
                  <a:schemeClr val="bg1"/>
                </a:solidFill>
                <a:cs typeface="Calibri"/>
              </a:rPr>
              <a:t>debugger </a:t>
            </a:r>
            <a:r>
              <a:rPr spc="-5" dirty="0">
                <a:solidFill>
                  <a:schemeClr val="bg1"/>
                </a:solidFill>
                <a:cs typeface="Calibri"/>
              </a:rPr>
              <a:t>or a machine-language  </a:t>
            </a:r>
            <a:r>
              <a:rPr spc="-10" dirty="0">
                <a:solidFill>
                  <a:schemeClr val="bg1"/>
                </a:solidFill>
                <a:cs typeface="Calibri"/>
              </a:rPr>
              <a:t>debugger it </a:t>
            </a:r>
            <a:r>
              <a:rPr spc="-5" dirty="0">
                <a:solidFill>
                  <a:schemeClr val="bg1"/>
                </a:solidFill>
                <a:cs typeface="Calibri"/>
              </a:rPr>
              <a:t>shows that </a:t>
            </a:r>
            <a:r>
              <a:rPr spc="-10" dirty="0">
                <a:solidFill>
                  <a:schemeClr val="bg1"/>
                </a:solidFill>
                <a:cs typeface="Calibri"/>
              </a:rPr>
              <a:t>line </a:t>
            </a:r>
            <a:r>
              <a:rPr spc="-5" dirty="0">
                <a:solidFill>
                  <a:schemeClr val="bg1"/>
                </a:solidFill>
                <a:cs typeface="Calibri"/>
              </a:rPr>
              <a:t>in the</a:t>
            </a:r>
            <a:r>
              <a:rPr spc="65" dirty="0">
                <a:solidFill>
                  <a:schemeClr val="bg1"/>
                </a:solidFill>
                <a:cs typeface="Calibri"/>
              </a:rPr>
              <a:t> </a:t>
            </a:r>
            <a:r>
              <a:rPr spc="-10" dirty="0" smtClean="0">
                <a:solidFill>
                  <a:schemeClr val="bg1"/>
                </a:solidFill>
                <a:cs typeface="Calibri"/>
              </a:rPr>
              <a:t>program.</a:t>
            </a:r>
            <a:endParaRPr lang="en-US" spc="-10" dirty="0" smtClean="0">
              <a:solidFill>
                <a:schemeClr val="bg1"/>
              </a:solidFill>
              <a:cs typeface="Calibri"/>
            </a:endParaRPr>
          </a:p>
          <a:p>
            <a:pPr marL="12700" marR="20320">
              <a:lnSpc>
                <a:spcPct val="100000"/>
              </a:lnSpc>
              <a:spcBef>
                <a:spcPts val="5"/>
              </a:spcBef>
              <a:tabLst>
                <a:tab pos="355600" algn="l"/>
              </a:tabLst>
            </a:pPr>
            <a:endParaRPr lang="en-US" spc="-10" dirty="0" smtClean="0">
              <a:solidFill>
                <a:schemeClr val="bg1"/>
              </a:solidFill>
              <a:cs typeface="Calibri"/>
            </a:endParaRPr>
          </a:p>
          <a:p>
            <a:pPr marL="12700" marR="20320">
              <a:lnSpc>
                <a:spcPct val="100000"/>
              </a:lnSpc>
              <a:spcBef>
                <a:spcPts val="5"/>
              </a:spcBef>
              <a:tabLst>
                <a:tab pos="355600" algn="l"/>
              </a:tabLst>
            </a:pPr>
            <a:r>
              <a:rPr lang="en-US" b="1" spc="-10" dirty="0" smtClean="0">
                <a:solidFill>
                  <a:schemeClr val="bg1"/>
                </a:solidFill>
                <a:cs typeface="Calibri"/>
              </a:rPr>
              <a:t>EMULATOR</a:t>
            </a:r>
            <a:endParaRPr lang="en-US" b="1" spc="-10" dirty="0">
              <a:solidFill>
                <a:schemeClr val="bg1"/>
              </a:solidFill>
              <a:cs typeface="Calibri"/>
            </a:endParaRPr>
          </a:p>
          <a:p>
            <a:pPr marL="469900" marR="20320" indent="-457200">
              <a:lnSpc>
                <a:spcPct val="100000"/>
              </a:lnSpc>
              <a:spcBef>
                <a:spcPts val="5"/>
              </a:spcBef>
              <a:buFont typeface="Arial" panose="020B0604020202020204" pitchFamily="34" charset="0"/>
              <a:buChar char="•"/>
              <a:tabLst>
                <a:tab pos="355600" algn="l"/>
              </a:tabLst>
            </a:pPr>
            <a:r>
              <a:rPr lang="en-US" spc="-5" dirty="0" smtClean="0">
                <a:solidFill>
                  <a:prstClr val="black"/>
                </a:solidFill>
                <a:cs typeface="Calibri"/>
              </a:rPr>
              <a:t>An</a:t>
            </a:r>
            <a:r>
              <a:rPr lang="en-US" spc="30" dirty="0" smtClean="0">
                <a:solidFill>
                  <a:prstClr val="black"/>
                </a:solidFill>
                <a:cs typeface="Calibri"/>
              </a:rPr>
              <a:t> </a:t>
            </a:r>
            <a:r>
              <a:rPr lang="en-US" spc="-5" dirty="0" smtClean="0">
                <a:solidFill>
                  <a:prstClr val="black"/>
                </a:solidFill>
                <a:cs typeface="Calibri"/>
              </a:rPr>
              <a:t>emulator is </a:t>
            </a:r>
            <a:r>
              <a:rPr lang="en-US" spc="-5" dirty="0">
                <a:solidFill>
                  <a:prstClr val="black"/>
                </a:solidFill>
                <a:cs typeface="Calibri"/>
              </a:rPr>
              <a:t>a piece</a:t>
            </a:r>
            <a:r>
              <a:rPr lang="en-US" spc="15" dirty="0">
                <a:solidFill>
                  <a:prstClr val="black"/>
                </a:solidFill>
                <a:cs typeface="Calibri"/>
              </a:rPr>
              <a:t> </a:t>
            </a:r>
            <a:r>
              <a:rPr lang="en-US" spc="-5" dirty="0">
                <a:solidFill>
                  <a:prstClr val="black"/>
                </a:solidFill>
                <a:cs typeface="Calibri"/>
              </a:rPr>
              <a:t>of Hardware/Software	that  enables </a:t>
            </a:r>
            <a:r>
              <a:rPr lang="en-US" spc="-10" dirty="0">
                <a:solidFill>
                  <a:prstClr val="black"/>
                </a:solidFill>
                <a:cs typeface="Calibri"/>
              </a:rPr>
              <a:t>one </a:t>
            </a:r>
            <a:r>
              <a:rPr lang="en-US" spc="-5" dirty="0">
                <a:solidFill>
                  <a:prstClr val="black"/>
                </a:solidFill>
                <a:cs typeface="Calibri"/>
              </a:rPr>
              <a:t>computer </a:t>
            </a:r>
            <a:r>
              <a:rPr lang="en-US" spc="-10" dirty="0">
                <a:solidFill>
                  <a:prstClr val="black"/>
                </a:solidFill>
                <a:cs typeface="Calibri"/>
              </a:rPr>
              <a:t>system </a:t>
            </a:r>
            <a:r>
              <a:rPr lang="en-US" spc="-5" dirty="0">
                <a:solidFill>
                  <a:prstClr val="black"/>
                </a:solidFill>
                <a:cs typeface="Calibri"/>
              </a:rPr>
              <a:t>to run </a:t>
            </a:r>
            <a:r>
              <a:rPr lang="en-US" spc="-10" dirty="0">
                <a:solidFill>
                  <a:prstClr val="black"/>
                </a:solidFill>
                <a:cs typeface="Calibri"/>
              </a:rPr>
              <a:t>programs </a:t>
            </a:r>
            <a:r>
              <a:rPr lang="en-US" spc="-5" dirty="0">
                <a:solidFill>
                  <a:prstClr val="black"/>
                </a:solidFill>
                <a:cs typeface="Calibri"/>
              </a:rPr>
              <a:t>that are  written for another computer</a:t>
            </a:r>
            <a:r>
              <a:rPr lang="en-US" spc="15" dirty="0">
                <a:solidFill>
                  <a:prstClr val="black"/>
                </a:solidFill>
                <a:cs typeface="Calibri"/>
              </a:rPr>
              <a:t> </a:t>
            </a:r>
            <a:r>
              <a:rPr lang="en-US" spc="-5" dirty="0" smtClean="0">
                <a:solidFill>
                  <a:prstClr val="black"/>
                </a:solidFill>
                <a:cs typeface="Calibri"/>
              </a:rPr>
              <a:t>system.</a:t>
            </a:r>
          </a:p>
          <a:p>
            <a:pPr marL="469900" marR="20320" indent="-457200">
              <a:lnSpc>
                <a:spcPct val="100000"/>
              </a:lnSpc>
              <a:spcBef>
                <a:spcPts val="5"/>
              </a:spcBef>
              <a:buFont typeface="Arial" panose="020B0604020202020204" pitchFamily="34" charset="0"/>
              <a:buChar char="•"/>
              <a:tabLst>
                <a:tab pos="355600" algn="l"/>
              </a:tabLst>
            </a:pPr>
            <a:r>
              <a:rPr lang="en-US" spc="-5" dirty="0" smtClean="0">
                <a:solidFill>
                  <a:prstClr val="black"/>
                </a:solidFill>
                <a:cs typeface="Calibri"/>
              </a:rPr>
              <a:t>An </a:t>
            </a:r>
            <a:r>
              <a:rPr lang="en-US" spc="-5" dirty="0">
                <a:solidFill>
                  <a:prstClr val="black"/>
                </a:solidFill>
                <a:cs typeface="Calibri"/>
              </a:rPr>
              <a:t>emulator is </a:t>
            </a:r>
            <a:r>
              <a:rPr lang="en-US" spc="-10" dirty="0">
                <a:solidFill>
                  <a:prstClr val="black"/>
                </a:solidFill>
                <a:cs typeface="Calibri"/>
              </a:rPr>
              <a:t>used </a:t>
            </a:r>
            <a:r>
              <a:rPr lang="en-US" spc="-5" dirty="0">
                <a:solidFill>
                  <a:prstClr val="black"/>
                </a:solidFill>
                <a:cs typeface="Calibri"/>
              </a:rPr>
              <a:t>on the </a:t>
            </a:r>
            <a:r>
              <a:rPr lang="en-US" dirty="0">
                <a:solidFill>
                  <a:prstClr val="black"/>
                </a:solidFill>
                <a:cs typeface="Calibri"/>
              </a:rPr>
              <a:t>target </a:t>
            </a:r>
            <a:r>
              <a:rPr lang="en-US" spc="-10" dirty="0">
                <a:solidFill>
                  <a:prstClr val="black"/>
                </a:solidFill>
                <a:cs typeface="Calibri"/>
              </a:rPr>
              <a:t>processor (the  processor </a:t>
            </a:r>
            <a:r>
              <a:rPr lang="en-US" spc="-5" dirty="0">
                <a:solidFill>
                  <a:prstClr val="black"/>
                </a:solidFill>
                <a:cs typeface="Calibri"/>
              </a:rPr>
              <a:t>for which the </a:t>
            </a:r>
            <a:r>
              <a:rPr lang="en-US" spc="-10" dirty="0">
                <a:solidFill>
                  <a:prstClr val="black"/>
                </a:solidFill>
                <a:cs typeface="Calibri"/>
              </a:rPr>
              <a:t>program </a:t>
            </a:r>
            <a:r>
              <a:rPr lang="en-US" spc="-5" dirty="0">
                <a:solidFill>
                  <a:prstClr val="black"/>
                </a:solidFill>
                <a:cs typeface="Calibri"/>
              </a:rPr>
              <a:t>is </a:t>
            </a:r>
            <a:r>
              <a:rPr lang="en-US" spc="-10" dirty="0">
                <a:solidFill>
                  <a:prstClr val="black"/>
                </a:solidFill>
                <a:cs typeface="Calibri"/>
              </a:rPr>
              <a:t>being</a:t>
            </a:r>
            <a:r>
              <a:rPr lang="en-US" spc="90" dirty="0">
                <a:solidFill>
                  <a:prstClr val="black"/>
                </a:solidFill>
                <a:cs typeface="Calibri"/>
              </a:rPr>
              <a:t> </a:t>
            </a:r>
            <a:r>
              <a:rPr lang="en-US" spc="-5" dirty="0">
                <a:solidFill>
                  <a:prstClr val="black"/>
                </a:solidFill>
                <a:cs typeface="Calibri"/>
              </a:rPr>
              <a:t>written</a:t>
            </a:r>
            <a:r>
              <a:rPr lang="en-US" spc="-5" dirty="0" smtClean="0">
                <a:solidFill>
                  <a:prstClr val="black"/>
                </a:solidFill>
                <a:cs typeface="Calibri"/>
              </a:rPr>
              <a:t>).</a:t>
            </a:r>
          </a:p>
          <a:p>
            <a:pPr marL="469900" marR="20320" indent="-457200">
              <a:lnSpc>
                <a:spcPct val="100000"/>
              </a:lnSpc>
              <a:spcBef>
                <a:spcPts val="5"/>
              </a:spcBef>
              <a:buFont typeface="Arial" panose="020B0604020202020204" pitchFamily="34" charset="0"/>
              <a:buChar char="•"/>
              <a:tabLst>
                <a:tab pos="355600" algn="l"/>
              </a:tabLst>
            </a:pPr>
            <a:endParaRPr lang="en-US" spc="-5" dirty="0" smtClean="0">
              <a:solidFill>
                <a:prstClr val="black"/>
              </a:solidFill>
              <a:cs typeface="Calibri"/>
            </a:endParaRPr>
          </a:p>
          <a:p>
            <a:pPr marL="12700" marR="20320">
              <a:lnSpc>
                <a:spcPct val="100000"/>
              </a:lnSpc>
              <a:spcBef>
                <a:spcPts val="5"/>
              </a:spcBef>
              <a:tabLst>
                <a:tab pos="355600" algn="l"/>
              </a:tabLst>
            </a:pPr>
            <a:r>
              <a:rPr lang="en-US" b="1" spc="-10" dirty="0">
                <a:solidFill>
                  <a:schemeClr val="bg1"/>
                </a:solidFill>
                <a:latin typeface="Calibri"/>
                <a:cs typeface="Calibri"/>
              </a:rPr>
              <a:t>SIMULATOR</a:t>
            </a:r>
          </a:p>
          <a:p>
            <a:pPr marL="298450" marR="20320" indent="-285750">
              <a:lnSpc>
                <a:spcPct val="100000"/>
              </a:lnSpc>
              <a:spcBef>
                <a:spcPts val="5"/>
              </a:spcBef>
              <a:buFont typeface="Arial" panose="020B0604020202020204" pitchFamily="34" charset="0"/>
              <a:buChar char="•"/>
              <a:tabLst>
                <a:tab pos="355600" algn="l"/>
              </a:tabLst>
            </a:pPr>
            <a:r>
              <a:rPr lang="en-US" spc="-10" dirty="0">
                <a:solidFill>
                  <a:schemeClr val="bg1"/>
                </a:solidFill>
                <a:latin typeface="Calibri"/>
                <a:cs typeface="Calibri"/>
              </a:rPr>
              <a:t>Si</a:t>
            </a:r>
            <a:r>
              <a:rPr lang="en-US" spc="-15" dirty="0">
                <a:solidFill>
                  <a:schemeClr val="bg1"/>
                </a:solidFill>
                <a:latin typeface="Calibri"/>
                <a:cs typeface="Calibri"/>
              </a:rPr>
              <a:t>m</a:t>
            </a:r>
            <a:r>
              <a:rPr lang="en-US" spc="-10" dirty="0">
                <a:solidFill>
                  <a:schemeClr val="bg1"/>
                </a:solidFill>
                <a:latin typeface="Calibri"/>
                <a:cs typeface="Calibri"/>
              </a:rPr>
              <a:t>u</a:t>
            </a:r>
            <a:r>
              <a:rPr lang="en-US" spc="-20" dirty="0">
                <a:solidFill>
                  <a:schemeClr val="bg1"/>
                </a:solidFill>
                <a:latin typeface="Calibri"/>
                <a:cs typeface="Calibri"/>
              </a:rPr>
              <a:t>l</a:t>
            </a:r>
            <a:r>
              <a:rPr lang="en-US" spc="-5" dirty="0">
                <a:solidFill>
                  <a:schemeClr val="bg1"/>
                </a:solidFill>
                <a:latin typeface="Calibri"/>
                <a:cs typeface="Calibri"/>
              </a:rPr>
              <a:t>ator</a:t>
            </a:r>
            <a:r>
              <a:rPr lang="en-US" spc="25" dirty="0">
                <a:solidFill>
                  <a:schemeClr val="bg1"/>
                </a:solidFill>
                <a:latin typeface="Calibri"/>
                <a:cs typeface="Calibri"/>
              </a:rPr>
              <a:t> </a:t>
            </a:r>
            <a:r>
              <a:rPr lang="en-US" spc="-5" dirty="0">
                <a:solidFill>
                  <a:schemeClr val="bg1"/>
                </a:solidFill>
                <a:latin typeface="Calibri"/>
                <a:cs typeface="Calibri"/>
              </a:rPr>
              <a:t>is</a:t>
            </a:r>
            <a:r>
              <a:rPr lang="en-US" dirty="0">
                <a:solidFill>
                  <a:schemeClr val="bg1"/>
                </a:solidFill>
                <a:latin typeface="Calibri"/>
                <a:cs typeface="Calibri"/>
              </a:rPr>
              <a:t> </a:t>
            </a:r>
            <a:r>
              <a:rPr lang="en-US" spc="-5" dirty="0">
                <a:solidFill>
                  <a:schemeClr val="bg1"/>
                </a:solidFill>
                <a:latin typeface="Calibri"/>
                <a:cs typeface="Calibri"/>
              </a:rPr>
              <a:t>a</a:t>
            </a:r>
            <a:r>
              <a:rPr lang="en-US" spc="5" dirty="0">
                <a:solidFill>
                  <a:schemeClr val="bg1"/>
                </a:solidFill>
                <a:latin typeface="Calibri"/>
                <a:cs typeface="Calibri"/>
              </a:rPr>
              <a:t> </a:t>
            </a:r>
            <a:r>
              <a:rPr lang="en-US" spc="-10" dirty="0">
                <a:solidFill>
                  <a:schemeClr val="bg1"/>
                </a:solidFill>
                <a:latin typeface="Calibri"/>
                <a:cs typeface="Calibri"/>
              </a:rPr>
              <a:t>piec</a:t>
            </a:r>
            <a:r>
              <a:rPr lang="en-US" spc="-5" dirty="0">
                <a:solidFill>
                  <a:schemeClr val="bg1"/>
                </a:solidFill>
                <a:latin typeface="Calibri"/>
                <a:cs typeface="Calibri"/>
              </a:rPr>
              <a:t>e </a:t>
            </a:r>
            <a:r>
              <a:rPr lang="en-US" spc="-10" dirty="0">
                <a:solidFill>
                  <a:schemeClr val="bg1"/>
                </a:solidFill>
                <a:latin typeface="Calibri"/>
                <a:cs typeface="Calibri"/>
              </a:rPr>
              <a:t>o</a:t>
            </a:r>
            <a:r>
              <a:rPr lang="en-US" spc="-5" dirty="0">
                <a:solidFill>
                  <a:schemeClr val="bg1"/>
                </a:solidFill>
                <a:latin typeface="Calibri"/>
                <a:cs typeface="Calibri"/>
              </a:rPr>
              <a:t>f </a:t>
            </a:r>
            <a:r>
              <a:rPr lang="en-US" spc="-10" dirty="0" smtClean="0">
                <a:solidFill>
                  <a:schemeClr val="bg1"/>
                </a:solidFill>
                <a:latin typeface="Calibri"/>
                <a:cs typeface="Calibri"/>
              </a:rPr>
              <a:t>H</a:t>
            </a:r>
            <a:r>
              <a:rPr lang="en-US" dirty="0" smtClean="0">
                <a:solidFill>
                  <a:schemeClr val="bg1"/>
                </a:solidFill>
                <a:latin typeface="Calibri"/>
                <a:cs typeface="Calibri"/>
              </a:rPr>
              <a:t>a</a:t>
            </a:r>
            <a:r>
              <a:rPr lang="en-US" spc="-5" dirty="0" smtClean="0">
                <a:solidFill>
                  <a:schemeClr val="bg1"/>
                </a:solidFill>
                <a:latin typeface="Calibri"/>
                <a:cs typeface="Calibri"/>
              </a:rPr>
              <a:t>rdware/Softw</a:t>
            </a:r>
            <a:r>
              <a:rPr lang="en-US" dirty="0" smtClean="0">
                <a:solidFill>
                  <a:schemeClr val="bg1"/>
                </a:solidFill>
                <a:latin typeface="Calibri"/>
                <a:cs typeface="Calibri"/>
              </a:rPr>
              <a:t>a</a:t>
            </a:r>
            <a:r>
              <a:rPr lang="en-US" spc="-5" dirty="0" smtClean="0">
                <a:solidFill>
                  <a:schemeClr val="bg1"/>
                </a:solidFill>
                <a:latin typeface="Calibri"/>
                <a:cs typeface="Calibri"/>
              </a:rPr>
              <a:t>re</a:t>
            </a:r>
            <a:r>
              <a:rPr lang="en-US" dirty="0" smtClean="0">
                <a:solidFill>
                  <a:schemeClr val="bg1"/>
                </a:solidFill>
                <a:latin typeface="Calibri"/>
                <a:cs typeface="Calibri"/>
              </a:rPr>
              <a:t> </a:t>
            </a:r>
            <a:r>
              <a:rPr lang="en-US" spc="-5" dirty="0" smtClean="0">
                <a:solidFill>
                  <a:schemeClr val="bg1"/>
                </a:solidFill>
                <a:latin typeface="Calibri"/>
                <a:cs typeface="Calibri"/>
              </a:rPr>
              <a:t>that  </a:t>
            </a:r>
            <a:r>
              <a:rPr lang="en-US" spc="-10" dirty="0">
                <a:solidFill>
                  <a:schemeClr val="bg1"/>
                </a:solidFill>
                <a:latin typeface="Calibri"/>
                <a:cs typeface="Calibri"/>
              </a:rPr>
              <a:t>simulates </a:t>
            </a:r>
            <a:r>
              <a:rPr lang="en-US" spc="-5" dirty="0">
                <a:solidFill>
                  <a:schemeClr val="bg1"/>
                </a:solidFill>
                <a:latin typeface="Calibri"/>
                <a:cs typeface="Calibri"/>
              </a:rPr>
              <a:t>another</a:t>
            </a:r>
            <a:r>
              <a:rPr lang="en-US" spc="35" dirty="0">
                <a:solidFill>
                  <a:schemeClr val="bg1"/>
                </a:solidFill>
                <a:latin typeface="Calibri"/>
                <a:cs typeface="Calibri"/>
              </a:rPr>
              <a:t> </a:t>
            </a:r>
            <a:r>
              <a:rPr lang="en-US" spc="-5" dirty="0">
                <a:solidFill>
                  <a:schemeClr val="bg1"/>
                </a:solidFill>
                <a:latin typeface="Calibri"/>
                <a:cs typeface="Calibri"/>
              </a:rPr>
              <a:t>system. for example a </a:t>
            </a:r>
            <a:r>
              <a:rPr lang="en-US" b="1" spc="-10" dirty="0">
                <a:solidFill>
                  <a:schemeClr val="bg1"/>
                </a:solidFill>
                <a:latin typeface="Calibri"/>
                <a:cs typeface="Calibri"/>
              </a:rPr>
              <a:t>flight </a:t>
            </a:r>
            <a:r>
              <a:rPr lang="en-US" b="1" spc="-5" dirty="0">
                <a:solidFill>
                  <a:schemeClr val="bg1"/>
                </a:solidFill>
                <a:latin typeface="Calibri"/>
                <a:cs typeface="Calibri"/>
              </a:rPr>
              <a:t>simulator </a:t>
            </a:r>
            <a:r>
              <a:rPr lang="en-US" spc="-5" dirty="0">
                <a:solidFill>
                  <a:schemeClr val="bg1"/>
                </a:solidFill>
                <a:latin typeface="Calibri"/>
                <a:cs typeface="Calibri"/>
              </a:rPr>
              <a:t>allows you to experience  what </a:t>
            </a:r>
            <a:r>
              <a:rPr lang="en-US" spc="-10" dirty="0">
                <a:solidFill>
                  <a:schemeClr val="bg1"/>
                </a:solidFill>
                <a:latin typeface="Calibri"/>
                <a:cs typeface="Calibri"/>
              </a:rPr>
              <a:t>it </a:t>
            </a:r>
            <a:r>
              <a:rPr lang="en-US" spc="-5" dirty="0">
                <a:solidFill>
                  <a:schemeClr val="bg1"/>
                </a:solidFill>
                <a:latin typeface="Calibri"/>
                <a:cs typeface="Calibri"/>
              </a:rPr>
              <a:t>is like to fly </a:t>
            </a:r>
            <a:r>
              <a:rPr lang="en-US" dirty="0">
                <a:solidFill>
                  <a:schemeClr val="bg1"/>
                </a:solidFill>
                <a:latin typeface="Calibri"/>
                <a:cs typeface="Calibri"/>
              </a:rPr>
              <a:t>an </a:t>
            </a:r>
            <a:r>
              <a:rPr lang="en-US" spc="-5" dirty="0">
                <a:solidFill>
                  <a:schemeClr val="bg1"/>
                </a:solidFill>
                <a:latin typeface="Calibri"/>
                <a:cs typeface="Calibri"/>
              </a:rPr>
              <a:t>aircraft, a </a:t>
            </a:r>
            <a:r>
              <a:rPr lang="en-US" b="1" spc="-5" dirty="0">
                <a:solidFill>
                  <a:schemeClr val="bg1"/>
                </a:solidFill>
                <a:latin typeface="Calibri"/>
                <a:cs typeface="Calibri"/>
              </a:rPr>
              <a:t>driving simulator </a:t>
            </a:r>
            <a:r>
              <a:rPr lang="en-US" spc="-5" dirty="0">
                <a:solidFill>
                  <a:schemeClr val="bg1"/>
                </a:solidFill>
                <a:latin typeface="Calibri"/>
                <a:cs typeface="Calibri"/>
              </a:rPr>
              <a:t>to  experience </a:t>
            </a:r>
            <a:r>
              <a:rPr lang="en-US" spc="-10" dirty="0">
                <a:solidFill>
                  <a:schemeClr val="bg1"/>
                </a:solidFill>
                <a:latin typeface="Calibri"/>
                <a:cs typeface="Calibri"/>
              </a:rPr>
              <a:t>driving</a:t>
            </a:r>
            <a:r>
              <a:rPr lang="en-US" spc="20" dirty="0">
                <a:solidFill>
                  <a:schemeClr val="bg1"/>
                </a:solidFill>
                <a:latin typeface="Calibri"/>
                <a:cs typeface="Calibri"/>
              </a:rPr>
              <a:t> </a:t>
            </a:r>
            <a:r>
              <a:rPr lang="en-US" spc="-5" dirty="0">
                <a:solidFill>
                  <a:schemeClr val="bg1"/>
                </a:solidFill>
                <a:latin typeface="Calibri"/>
                <a:cs typeface="Calibri"/>
              </a:rPr>
              <a:t>etc..</a:t>
            </a:r>
          </a:p>
          <a:p>
            <a:pPr marL="298450" marR="5080" indent="-285750">
              <a:buFont typeface="Arial" panose="020B0604020202020204" pitchFamily="34" charset="0"/>
              <a:buChar char="•"/>
              <a:tabLst>
                <a:tab pos="355600" algn="l"/>
              </a:tabLst>
            </a:pPr>
            <a:r>
              <a:rPr lang="en-US" spc="-10" dirty="0">
                <a:solidFill>
                  <a:schemeClr val="bg1"/>
                </a:solidFill>
                <a:latin typeface="Calibri"/>
                <a:cs typeface="Calibri"/>
              </a:rPr>
              <a:t>Simulator </a:t>
            </a:r>
            <a:r>
              <a:rPr lang="en-US" spc="-5" dirty="0">
                <a:solidFill>
                  <a:schemeClr val="bg1"/>
                </a:solidFill>
                <a:latin typeface="Calibri"/>
                <a:cs typeface="Calibri"/>
              </a:rPr>
              <a:t>tests the </a:t>
            </a:r>
            <a:r>
              <a:rPr lang="en-US" spc="-10" dirty="0">
                <a:solidFill>
                  <a:schemeClr val="bg1"/>
                </a:solidFill>
                <a:latin typeface="Calibri"/>
                <a:cs typeface="Calibri"/>
              </a:rPr>
              <a:t>program </a:t>
            </a:r>
            <a:r>
              <a:rPr lang="en-US" spc="-5" dirty="0">
                <a:solidFill>
                  <a:schemeClr val="bg1"/>
                </a:solidFill>
                <a:latin typeface="Calibri"/>
                <a:cs typeface="Calibri"/>
              </a:rPr>
              <a:t>on the </a:t>
            </a:r>
            <a:r>
              <a:rPr lang="en-US" spc="-10" dirty="0">
                <a:solidFill>
                  <a:schemeClr val="bg1"/>
                </a:solidFill>
                <a:latin typeface="Calibri"/>
                <a:cs typeface="Calibri"/>
              </a:rPr>
              <a:t>development  processor(the processor </a:t>
            </a:r>
            <a:r>
              <a:rPr lang="en-US" spc="-5" dirty="0">
                <a:solidFill>
                  <a:schemeClr val="bg1"/>
                </a:solidFill>
                <a:latin typeface="Calibri"/>
                <a:cs typeface="Calibri"/>
              </a:rPr>
              <a:t>on which we are</a:t>
            </a:r>
            <a:r>
              <a:rPr lang="en-US" spc="85" dirty="0">
                <a:solidFill>
                  <a:schemeClr val="bg1"/>
                </a:solidFill>
                <a:latin typeface="Calibri"/>
                <a:cs typeface="Calibri"/>
              </a:rPr>
              <a:t> </a:t>
            </a:r>
            <a:r>
              <a:rPr lang="en-US" spc="-5" dirty="0">
                <a:solidFill>
                  <a:schemeClr val="bg1"/>
                </a:solidFill>
                <a:latin typeface="Calibri"/>
                <a:cs typeface="Calibri"/>
              </a:rPr>
              <a:t>working).</a:t>
            </a:r>
          </a:p>
          <a:p>
            <a:pPr marL="12700" marR="5080">
              <a:tabLst>
                <a:tab pos="355600" algn="l"/>
              </a:tabLst>
            </a:pPr>
            <a:endParaRPr lang="en-US" spc="-5" dirty="0">
              <a:solidFill>
                <a:schemeClr val="bg1"/>
              </a:solidFill>
              <a:latin typeface="Calibri"/>
              <a:cs typeface="Calibri"/>
            </a:endParaRPr>
          </a:p>
          <a:p>
            <a:pPr marL="12700" marR="5080">
              <a:tabLst>
                <a:tab pos="355600" algn="l"/>
              </a:tabLst>
            </a:pPr>
            <a:r>
              <a:rPr lang="en-US" b="1" spc="-5" dirty="0">
                <a:solidFill>
                  <a:schemeClr val="bg1"/>
                </a:solidFill>
                <a:latin typeface="Calibri"/>
                <a:cs typeface="Calibri"/>
              </a:rPr>
              <a:t>PROFILER</a:t>
            </a:r>
          </a:p>
          <a:p>
            <a:pPr marL="298450" marR="5080" indent="-285750">
              <a:buFont typeface="Arial" panose="020B0604020202020204" pitchFamily="34" charset="0"/>
              <a:buChar char="•"/>
              <a:tabLst>
                <a:tab pos="355600" algn="l"/>
              </a:tabLst>
            </a:pPr>
            <a:r>
              <a:rPr lang="en-US" dirty="0">
                <a:solidFill>
                  <a:schemeClr val="bg1"/>
                </a:solidFill>
                <a:latin typeface="Calibri"/>
                <a:cs typeface="Calibri"/>
              </a:rPr>
              <a:t>A </a:t>
            </a:r>
            <a:r>
              <a:rPr lang="en-US" dirty="0" smtClean="0">
                <a:solidFill>
                  <a:schemeClr val="bg1"/>
                </a:solidFill>
                <a:latin typeface="Calibri"/>
                <a:cs typeface="Calibri"/>
              </a:rPr>
              <a:t>Software Program </a:t>
            </a:r>
            <a:r>
              <a:rPr lang="en-US" dirty="0">
                <a:solidFill>
                  <a:schemeClr val="bg1"/>
                </a:solidFill>
                <a:latin typeface="Calibri"/>
                <a:cs typeface="Calibri"/>
              </a:rPr>
              <a:t>that gathers information  about a program during execution.</a:t>
            </a:r>
          </a:p>
          <a:p>
            <a:pPr marL="298450" marR="5080" indent="-285750">
              <a:buFont typeface="Arial" panose="020B0604020202020204" pitchFamily="34" charset="0"/>
              <a:buChar char="•"/>
              <a:tabLst>
                <a:tab pos="355600" algn="l"/>
              </a:tabLst>
            </a:pPr>
            <a:r>
              <a:rPr lang="en-US" dirty="0">
                <a:solidFill>
                  <a:schemeClr val="bg1"/>
                </a:solidFill>
                <a:latin typeface="Calibri"/>
                <a:cs typeface="Calibri"/>
              </a:rPr>
              <a:t>It is used to know which areas of code to optimize  Speed and Memory.</a:t>
            </a:r>
          </a:p>
          <a:p>
            <a:pPr marL="298450" marR="5080" indent="-285750">
              <a:buFont typeface="Arial" panose="020B0604020202020204" pitchFamily="34" charset="0"/>
              <a:buChar char="•"/>
              <a:tabLst>
                <a:tab pos="355600" algn="l"/>
              </a:tabLst>
            </a:pPr>
            <a:r>
              <a:rPr lang="en-US" dirty="0">
                <a:solidFill>
                  <a:schemeClr val="bg1"/>
                </a:solidFill>
                <a:latin typeface="Calibri"/>
                <a:cs typeface="Calibri"/>
              </a:rPr>
              <a:t>Profiler may show time elapsed in each function and  its descendants number of calls , call-graph (some)</a:t>
            </a:r>
            <a:endParaRPr dirty="0">
              <a:solidFill>
                <a:schemeClr val="bg1"/>
              </a:solidFill>
              <a:cs typeface="Calibri"/>
            </a:endParaRPr>
          </a:p>
        </p:txBody>
      </p:sp>
    </p:spTree>
    <p:extLst>
      <p:ext uri="{BB962C8B-B14F-4D97-AF65-F5344CB8AC3E}">
        <p14:creationId xmlns:p14="http://schemas.microsoft.com/office/powerpoint/2010/main" val="2011786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17" y="533400"/>
            <a:ext cx="11681883" cy="4887685"/>
          </a:xfrm>
        </p:spPr>
        <p:txBody>
          <a:bodyPr/>
          <a:lstStyle/>
          <a:p>
            <a:r>
              <a:rPr lang="en-US" b="1" dirty="0">
                <a:solidFill>
                  <a:schemeClr val="bg1"/>
                </a:solidFill>
              </a:rPr>
              <a:t>Getting embedded software into the target system: </a:t>
            </a:r>
            <a:r>
              <a:rPr lang="en-US" b="1" dirty="0" smtClean="0">
                <a:solidFill>
                  <a:schemeClr val="bg1"/>
                </a:solidFill>
              </a:rPr>
              <a:t/>
            </a:r>
            <a:br>
              <a:rPr lang="en-US" b="1" dirty="0" smtClean="0">
                <a:solidFill>
                  <a:schemeClr val="bg1"/>
                </a:solidFill>
              </a:rPr>
            </a:br>
            <a:r>
              <a:rPr lang="en-US" dirty="0">
                <a:solidFill>
                  <a:schemeClr val="bg1"/>
                </a:solidFill>
              </a:rPr>
              <a:t/>
            </a:r>
            <a:br>
              <a:rPr lang="en-US" dirty="0">
                <a:solidFill>
                  <a:schemeClr val="bg1"/>
                </a:solidFill>
              </a:rPr>
            </a:br>
            <a:r>
              <a:rPr lang="en-US" dirty="0">
                <a:solidFill>
                  <a:schemeClr val="bg1"/>
                </a:solidFill>
              </a:rPr>
              <a:t>• The locator will build a file as an image for the target software. There are few ways to getting the embedded software file into target system</a:t>
            </a:r>
            <a:r>
              <a:rPr lang="en-US" dirty="0" smtClean="0">
                <a:solidFill>
                  <a:schemeClr val="bg1"/>
                </a:solidFill>
              </a:rPr>
              <a:t>.</a:t>
            </a:r>
            <a:br>
              <a:rPr lang="en-US" dirty="0" smtClean="0">
                <a:solidFill>
                  <a:schemeClr val="bg1"/>
                </a:solidFill>
              </a:rPr>
            </a:br>
            <a:r>
              <a:rPr lang="en-US" dirty="0" smtClean="0">
                <a:solidFill>
                  <a:schemeClr val="bg1"/>
                </a:solidFill>
              </a:rPr>
              <a:t> </a:t>
            </a:r>
            <a:r>
              <a:rPr lang="en-US" dirty="0">
                <a:solidFill>
                  <a:schemeClr val="bg1"/>
                </a:solidFill>
              </a:rPr>
              <a:t/>
            </a:r>
            <a:br>
              <a:rPr lang="en-US" dirty="0">
                <a:solidFill>
                  <a:schemeClr val="bg1"/>
                </a:solidFill>
              </a:rPr>
            </a:br>
            <a:r>
              <a:rPr lang="en-US" dirty="0">
                <a:solidFill>
                  <a:schemeClr val="bg1"/>
                </a:solidFill>
              </a:rPr>
              <a:t>– PROM programmers </a:t>
            </a:r>
            <a:br>
              <a:rPr lang="en-US" dirty="0">
                <a:solidFill>
                  <a:schemeClr val="bg1"/>
                </a:solidFill>
              </a:rPr>
            </a:br>
            <a:r>
              <a:rPr lang="en-US" dirty="0">
                <a:solidFill>
                  <a:schemeClr val="bg1"/>
                </a:solidFill>
              </a:rPr>
              <a:t>– ROM emulators </a:t>
            </a:r>
            <a:br>
              <a:rPr lang="en-US" dirty="0">
                <a:solidFill>
                  <a:schemeClr val="bg1"/>
                </a:solidFill>
              </a:rPr>
            </a:br>
            <a:r>
              <a:rPr lang="en-US" dirty="0">
                <a:solidFill>
                  <a:schemeClr val="bg1"/>
                </a:solidFill>
              </a:rPr>
              <a:t>– In circuit emulators </a:t>
            </a:r>
            <a:br>
              <a:rPr lang="en-US" dirty="0">
                <a:solidFill>
                  <a:schemeClr val="bg1"/>
                </a:solidFill>
              </a:rPr>
            </a:br>
            <a:r>
              <a:rPr lang="en-US" dirty="0">
                <a:solidFill>
                  <a:schemeClr val="bg1"/>
                </a:solidFill>
              </a:rPr>
              <a:t>– Flash </a:t>
            </a:r>
            <a:br>
              <a:rPr lang="en-US" dirty="0">
                <a:solidFill>
                  <a:schemeClr val="bg1"/>
                </a:solidFill>
              </a:rPr>
            </a:br>
            <a:r>
              <a:rPr lang="en-US" dirty="0">
                <a:solidFill>
                  <a:schemeClr val="bg1"/>
                </a:solidFill>
              </a:rPr>
              <a:t>– Monitors </a:t>
            </a:r>
          </a:p>
        </p:txBody>
      </p:sp>
    </p:spTree>
    <p:extLst>
      <p:ext uri="{BB962C8B-B14F-4D97-AF65-F5344CB8AC3E}">
        <p14:creationId xmlns:p14="http://schemas.microsoft.com/office/powerpoint/2010/main" val="888963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52" y="61229"/>
            <a:ext cx="8761412" cy="498475"/>
          </a:xfrm>
        </p:spPr>
        <p:txBody>
          <a:bodyPr/>
          <a:lstStyle/>
          <a:p>
            <a:r>
              <a:rPr lang="en-US" sz="2000" b="1" dirty="0">
                <a:solidFill>
                  <a:schemeClr val="tx1"/>
                </a:solidFill>
              </a:rPr>
              <a:t>Fundamental of Serial Communication</a:t>
            </a:r>
          </a:p>
        </p:txBody>
      </p:sp>
      <p:sp>
        <p:nvSpPr>
          <p:cNvPr id="3" name="Content Placeholder 2"/>
          <p:cNvSpPr>
            <a:spLocks noGrp="1"/>
          </p:cNvSpPr>
          <p:nvPr>
            <p:ph idx="1"/>
          </p:nvPr>
        </p:nvSpPr>
        <p:spPr>
          <a:xfrm>
            <a:off x="204652" y="520515"/>
            <a:ext cx="8686800" cy="5491755"/>
          </a:xfrm>
        </p:spPr>
        <p:txBody>
          <a:bodyPr/>
          <a:lstStyle/>
          <a:p>
            <a:pPr marL="0" indent="0">
              <a:buNone/>
            </a:pPr>
            <a:r>
              <a:rPr lang="en-US" sz="1600" dirty="0"/>
              <a:t>Computers transfer data in two ways:</a:t>
            </a:r>
          </a:p>
          <a:p>
            <a:pPr marL="0" indent="0">
              <a:buNone/>
            </a:pPr>
            <a:r>
              <a:rPr lang="en-US" sz="1600" b="1" dirty="0"/>
              <a:t>Parallel: </a:t>
            </a:r>
            <a:r>
              <a:rPr lang="en-US" sz="1600" dirty="0"/>
              <a:t>Often 8 or more lines (wire conductors) are used to transfer data to a device that is only a few feet away</a:t>
            </a:r>
          </a:p>
          <a:p>
            <a:pPr marL="0" indent="0">
              <a:buNone/>
            </a:pPr>
            <a:r>
              <a:rPr lang="en-US" sz="1600" b="1" dirty="0"/>
              <a:t>Serial: </a:t>
            </a:r>
            <a:r>
              <a:rPr lang="en-US" sz="1600" dirty="0"/>
              <a:t>To transfer to a device located many meters away, the serial method is used. The data is sent one bit at a time</a:t>
            </a:r>
          </a:p>
          <a:p>
            <a:r>
              <a:rPr lang="en-US" sz="1600" dirty="0"/>
              <a:t>At the transmitting end, the byte of data must be converted to serial bits using parallel-in-serial-out shift register.</a:t>
            </a:r>
          </a:p>
          <a:p>
            <a:r>
              <a:rPr lang="en-US" sz="1600" dirty="0"/>
              <a:t>If data is to be transferred on the telephone line, it must be converted</a:t>
            </a:r>
          </a:p>
          <a:p>
            <a:r>
              <a:rPr lang="en-US" sz="1600" dirty="0"/>
              <a:t>from 0s and 1s to audio tones. This conversion is performed by a device called a modem, “Modulator/demodulator”</a:t>
            </a:r>
          </a:p>
        </p:txBody>
      </p:sp>
      <p:pic>
        <p:nvPicPr>
          <p:cNvPr id="4" name="Picture 3"/>
          <p:cNvPicPr>
            <a:picLocks noChangeAspect="1"/>
          </p:cNvPicPr>
          <p:nvPr/>
        </p:nvPicPr>
        <p:blipFill>
          <a:blip r:embed="rId2"/>
          <a:stretch>
            <a:fillRect/>
          </a:stretch>
        </p:blipFill>
        <p:spPr>
          <a:xfrm>
            <a:off x="732433" y="4311484"/>
            <a:ext cx="3505200" cy="1171575"/>
          </a:xfrm>
          <a:prstGeom prst="rect">
            <a:avLst/>
          </a:prstGeom>
        </p:spPr>
      </p:pic>
      <p:pic>
        <p:nvPicPr>
          <p:cNvPr id="5" name="Picture 4"/>
          <p:cNvPicPr>
            <a:picLocks noChangeAspect="1"/>
          </p:cNvPicPr>
          <p:nvPr/>
        </p:nvPicPr>
        <p:blipFill>
          <a:blip r:embed="rId3"/>
          <a:stretch>
            <a:fillRect/>
          </a:stretch>
        </p:blipFill>
        <p:spPr>
          <a:xfrm>
            <a:off x="5485239" y="3950215"/>
            <a:ext cx="3638550" cy="2286000"/>
          </a:xfrm>
          <a:prstGeom prst="rect">
            <a:avLst/>
          </a:prstGeom>
        </p:spPr>
      </p:pic>
    </p:spTree>
    <p:extLst>
      <p:ext uri="{BB962C8B-B14F-4D97-AF65-F5344CB8AC3E}">
        <p14:creationId xmlns:p14="http://schemas.microsoft.com/office/powerpoint/2010/main" val="1838347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606" y="29571"/>
            <a:ext cx="8761412" cy="498475"/>
          </a:xfrm>
        </p:spPr>
        <p:txBody>
          <a:bodyPr/>
          <a:lstStyle/>
          <a:p>
            <a:r>
              <a:rPr lang="en-US" sz="2000" b="1" dirty="0">
                <a:solidFill>
                  <a:schemeClr val="tx1"/>
                </a:solidFill>
              </a:rPr>
              <a:t>Modes of Serial Communication</a:t>
            </a:r>
          </a:p>
        </p:txBody>
      </p:sp>
      <p:sp>
        <p:nvSpPr>
          <p:cNvPr id="3" name="Content Placeholder 2"/>
          <p:cNvSpPr>
            <a:spLocks noGrp="1"/>
          </p:cNvSpPr>
          <p:nvPr>
            <p:ph idx="1"/>
          </p:nvPr>
        </p:nvSpPr>
        <p:spPr>
          <a:xfrm>
            <a:off x="1524000" y="381001"/>
            <a:ext cx="8686800" cy="5638800"/>
          </a:xfrm>
        </p:spPr>
        <p:txBody>
          <a:bodyPr/>
          <a:lstStyle/>
          <a:p>
            <a:pPr marL="0" indent="0">
              <a:buNone/>
            </a:pPr>
            <a:r>
              <a:rPr lang="en-US" sz="1600" dirty="0"/>
              <a:t>Serial data communication uses two methods</a:t>
            </a:r>
          </a:p>
          <a:p>
            <a:pPr marL="0" indent="0">
              <a:buNone/>
            </a:pPr>
            <a:r>
              <a:rPr lang="en-US" sz="1600" b="1" dirty="0"/>
              <a:t>Synchronous</a:t>
            </a:r>
            <a:r>
              <a:rPr lang="en-US" sz="1600" dirty="0"/>
              <a:t> method transfers a block of data at a time</a:t>
            </a:r>
          </a:p>
          <a:p>
            <a:pPr marL="0" indent="0">
              <a:buNone/>
            </a:pPr>
            <a:r>
              <a:rPr lang="en-US" sz="1600" b="1" dirty="0"/>
              <a:t>Asynchronous </a:t>
            </a:r>
            <a:r>
              <a:rPr lang="en-US" sz="1600" dirty="0"/>
              <a:t>method transfers a single byte at a time</a:t>
            </a:r>
          </a:p>
          <a:p>
            <a:r>
              <a:rPr lang="en-US" sz="1600" dirty="0"/>
              <a:t>If data can be transmitted and received, it is a duplex transmission</a:t>
            </a:r>
          </a:p>
          <a:p>
            <a:r>
              <a:rPr lang="en-US" sz="1600" dirty="0"/>
              <a:t> If data transmitted one way a time, it is referred to as half duplex</a:t>
            </a:r>
          </a:p>
          <a:p>
            <a:r>
              <a:rPr lang="en-US" sz="1600" dirty="0"/>
              <a:t> If data can go both ways at a time, it is full duplex</a:t>
            </a:r>
          </a:p>
          <a:p>
            <a:r>
              <a:rPr lang="en-US" sz="1600" dirty="0"/>
              <a:t>Simplex is only one way communication from transmitter to receiver</a:t>
            </a:r>
          </a:p>
        </p:txBody>
      </p:sp>
      <p:pic>
        <p:nvPicPr>
          <p:cNvPr id="5" name="Picture 4"/>
          <p:cNvPicPr>
            <a:picLocks noChangeAspect="1"/>
          </p:cNvPicPr>
          <p:nvPr/>
        </p:nvPicPr>
        <p:blipFill>
          <a:blip r:embed="rId2"/>
          <a:stretch>
            <a:fillRect/>
          </a:stretch>
        </p:blipFill>
        <p:spPr>
          <a:xfrm>
            <a:off x="2514601" y="3012745"/>
            <a:ext cx="7019925" cy="3352800"/>
          </a:xfrm>
          <a:prstGeom prst="rect">
            <a:avLst/>
          </a:prstGeom>
        </p:spPr>
      </p:pic>
    </p:spTree>
    <p:extLst>
      <p:ext uri="{BB962C8B-B14F-4D97-AF65-F5344CB8AC3E}">
        <p14:creationId xmlns:p14="http://schemas.microsoft.com/office/powerpoint/2010/main" val="1961649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Data Format</a:t>
            </a:r>
            <a:endParaRPr lang="en-US" dirty="0"/>
          </a:p>
        </p:txBody>
      </p:sp>
      <p:sp>
        <p:nvSpPr>
          <p:cNvPr id="3" name="Content Placeholder 2"/>
          <p:cNvSpPr>
            <a:spLocks noGrp="1"/>
          </p:cNvSpPr>
          <p:nvPr>
            <p:ph idx="1"/>
          </p:nvPr>
        </p:nvSpPr>
        <p:spPr>
          <a:xfrm>
            <a:off x="1752600" y="1219200"/>
            <a:ext cx="2743200" cy="4800600"/>
          </a:xfrm>
        </p:spPr>
        <p:txBody>
          <a:bodyPr/>
          <a:lstStyle/>
          <a:p>
            <a:r>
              <a:rPr lang="en-US" sz="1400" dirty="0"/>
              <a:t>The start bit is always one bit, but the</a:t>
            </a:r>
          </a:p>
          <a:p>
            <a:pPr marL="0" indent="0">
              <a:buNone/>
            </a:pPr>
            <a:r>
              <a:rPr lang="en-US" sz="1400" dirty="0"/>
              <a:t>    stop bit can be one or two bits</a:t>
            </a:r>
          </a:p>
          <a:p>
            <a:r>
              <a:rPr lang="en-US" sz="1400" dirty="0"/>
              <a:t>The start bit is always a 0 (low) and the</a:t>
            </a:r>
          </a:p>
          <a:p>
            <a:pPr marL="0" indent="0">
              <a:buNone/>
            </a:pPr>
            <a:r>
              <a:rPr lang="en-US" sz="1400" dirty="0"/>
              <a:t>   stop bit(s) is 1 (high)</a:t>
            </a:r>
          </a:p>
          <a:p>
            <a:r>
              <a:rPr lang="en-US" sz="1400" dirty="0"/>
              <a:t>There are special IC chips made by many</a:t>
            </a:r>
          </a:p>
          <a:p>
            <a:pPr marL="0" indent="0">
              <a:buNone/>
            </a:pPr>
            <a:r>
              <a:rPr lang="en-US" sz="1400" dirty="0"/>
              <a:t>manufacturers for serial communications</a:t>
            </a:r>
          </a:p>
          <a:p>
            <a:r>
              <a:rPr lang="en-US" sz="1400" dirty="0"/>
              <a:t>UART (universal asynchronous Receiver transmitter)</a:t>
            </a:r>
          </a:p>
          <a:p>
            <a:r>
              <a:rPr lang="en-US" sz="1400" dirty="0"/>
              <a:t>USART (universal synchronous-asynchronous</a:t>
            </a:r>
          </a:p>
          <a:p>
            <a:pPr marL="0" indent="0">
              <a:buNone/>
            </a:pPr>
            <a:r>
              <a:rPr lang="en-US" sz="1400" dirty="0"/>
              <a:t>Receiver-transmitter)</a:t>
            </a:r>
          </a:p>
        </p:txBody>
      </p:sp>
      <p:pic>
        <p:nvPicPr>
          <p:cNvPr id="6" name="Picture 5"/>
          <p:cNvPicPr>
            <a:picLocks noChangeAspect="1"/>
          </p:cNvPicPr>
          <p:nvPr/>
        </p:nvPicPr>
        <p:blipFill>
          <a:blip r:embed="rId2"/>
          <a:stretch>
            <a:fillRect/>
          </a:stretch>
        </p:blipFill>
        <p:spPr>
          <a:xfrm>
            <a:off x="4370696" y="1752601"/>
            <a:ext cx="6297304" cy="4067175"/>
          </a:xfrm>
          <a:prstGeom prst="rect">
            <a:avLst/>
          </a:prstGeom>
        </p:spPr>
      </p:pic>
    </p:spTree>
    <p:extLst>
      <p:ext uri="{BB962C8B-B14F-4D97-AF65-F5344CB8AC3E}">
        <p14:creationId xmlns:p14="http://schemas.microsoft.com/office/powerpoint/2010/main" val="3046394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basic model of real time systems</a:t>
            </a:r>
            <a:endParaRPr lang="en-IN" dirty="0"/>
          </a:p>
        </p:txBody>
      </p:sp>
      <p:pic>
        <p:nvPicPr>
          <p:cNvPr id="4" name="Content Placeholder 3"/>
          <p:cNvPicPr>
            <a:picLocks noGrp="1" noChangeAspect="1"/>
          </p:cNvPicPr>
          <p:nvPr>
            <p:ph idx="1"/>
          </p:nvPr>
        </p:nvPicPr>
        <p:blipFill rotWithShape="1">
          <a:blip r:embed="rId2"/>
          <a:srcRect l="21426" t="26848" r="20899" b="35873"/>
          <a:stretch/>
        </p:blipFill>
        <p:spPr>
          <a:xfrm>
            <a:off x="1763486" y="1502229"/>
            <a:ext cx="7994468" cy="3840480"/>
          </a:xfrm>
          <a:prstGeom prst="rect">
            <a:avLst/>
          </a:prstGeom>
        </p:spPr>
      </p:pic>
    </p:spTree>
    <p:extLst>
      <p:ext uri="{BB962C8B-B14F-4D97-AF65-F5344CB8AC3E}">
        <p14:creationId xmlns:p14="http://schemas.microsoft.com/office/powerpoint/2010/main" val="3295456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958" y="-5687"/>
            <a:ext cx="8761412" cy="498475"/>
          </a:xfrm>
        </p:spPr>
        <p:txBody>
          <a:bodyPr/>
          <a:lstStyle/>
          <a:p>
            <a:r>
              <a:rPr lang="en-US" dirty="0" smtClean="0">
                <a:solidFill>
                  <a:schemeClr val="tx1"/>
                </a:solidFill>
              </a:rPr>
              <a:t>RS-232 and DB-9 Connector</a:t>
            </a:r>
            <a:endParaRPr lang="en-US" dirty="0">
              <a:solidFill>
                <a:schemeClr val="tx1"/>
              </a:solidFill>
            </a:endParaRPr>
          </a:p>
        </p:txBody>
      </p:sp>
      <p:sp>
        <p:nvSpPr>
          <p:cNvPr id="3" name="Content Placeholder 2"/>
          <p:cNvSpPr>
            <a:spLocks noGrp="1"/>
          </p:cNvSpPr>
          <p:nvPr>
            <p:ph idx="1"/>
          </p:nvPr>
        </p:nvSpPr>
        <p:spPr>
          <a:xfrm>
            <a:off x="1600200" y="492788"/>
            <a:ext cx="8610600" cy="5527012"/>
          </a:xfrm>
        </p:spPr>
        <p:txBody>
          <a:bodyPr/>
          <a:lstStyle/>
          <a:p>
            <a:r>
              <a:rPr lang="en-US" sz="1400" dirty="0"/>
              <a:t>An interfacing standard RS232 was set by the Electronics Industries Association (EIA) in 1960</a:t>
            </a:r>
          </a:p>
          <a:p>
            <a:r>
              <a:rPr lang="en-US" sz="1400" dirty="0"/>
              <a:t>The standard was set long before the advent of the TTL logic family, its input and output voltage levels are not TTL compatible</a:t>
            </a:r>
          </a:p>
          <a:p>
            <a:r>
              <a:rPr lang="en-US" sz="1400" dirty="0"/>
              <a:t> In RS232, a 1 is represented by -3 ~ -25 V, while a 0 bit is +3 ~ +25 V, making -3 to +3 undefined</a:t>
            </a:r>
          </a:p>
          <a:p>
            <a:r>
              <a:rPr lang="en-US" sz="1400" dirty="0"/>
              <a:t>Since not all pins are used in PC cables, IBM introduced the DB-9 version of the serial I/O standard</a:t>
            </a:r>
          </a:p>
        </p:txBody>
      </p:sp>
      <p:pic>
        <p:nvPicPr>
          <p:cNvPr id="5" name="Picture 4"/>
          <p:cNvPicPr>
            <a:picLocks noChangeAspect="1"/>
          </p:cNvPicPr>
          <p:nvPr/>
        </p:nvPicPr>
        <p:blipFill>
          <a:blip r:embed="rId2"/>
          <a:stretch>
            <a:fillRect/>
          </a:stretch>
        </p:blipFill>
        <p:spPr>
          <a:xfrm>
            <a:off x="2506864" y="2438400"/>
            <a:ext cx="6705600" cy="3733800"/>
          </a:xfrm>
          <a:prstGeom prst="rect">
            <a:avLst/>
          </a:prstGeom>
        </p:spPr>
      </p:pic>
    </p:spTree>
    <p:extLst>
      <p:ext uri="{BB962C8B-B14F-4D97-AF65-F5344CB8AC3E}">
        <p14:creationId xmlns:p14="http://schemas.microsoft.com/office/powerpoint/2010/main" val="30404555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507275"/>
            <a:ext cx="8305800" cy="5945775"/>
          </a:xfrm>
        </p:spPr>
        <p:txBody>
          <a:bodyPr/>
          <a:lstStyle/>
          <a:p>
            <a:pPr marL="0" indent="0">
              <a:buNone/>
            </a:pPr>
            <a:r>
              <a:rPr lang="en-US" sz="1200" dirty="0"/>
              <a:t>Current terminology classifies data communication equipment as</a:t>
            </a:r>
          </a:p>
          <a:p>
            <a:pPr marL="0" indent="0">
              <a:buNone/>
            </a:pPr>
            <a:r>
              <a:rPr lang="en-US" sz="1200" dirty="0"/>
              <a:t>DTE (data terminal equipment) refers to terminal and computers that send and receive data</a:t>
            </a:r>
          </a:p>
          <a:p>
            <a:pPr marL="0" indent="0">
              <a:buNone/>
            </a:pPr>
            <a:r>
              <a:rPr lang="en-US" sz="1200" dirty="0"/>
              <a:t>DCE (data communication equipment) refers to communication equipment, such as modems</a:t>
            </a:r>
          </a:p>
          <a:p>
            <a:pPr marL="0" indent="0">
              <a:buNone/>
            </a:pPr>
            <a:r>
              <a:rPr lang="en-US" sz="1200" dirty="0"/>
              <a:t>The simplest connection between a PC and microcontroller requires a minimum of three pins, </a:t>
            </a:r>
            <a:r>
              <a:rPr lang="en-US" sz="1200" dirty="0" err="1"/>
              <a:t>TxD</a:t>
            </a:r>
            <a:r>
              <a:rPr lang="en-US" sz="1200" dirty="0"/>
              <a:t>, </a:t>
            </a:r>
            <a:r>
              <a:rPr lang="en-US" sz="1200" dirty="0" err="1"/>
              <a:t>RxD</a:t>
            </a:r>
            <a:r>
              <a:rPr lang="en-US" sz="1200" dirty="0"/>
              <a:t>, and ground</a:t>
            </a:r>
          </a:p>
          <a:p>
            <a:endParaRPr lang="en-US" sz="1200" dirty="0"/>
          </a:p>
          <a:p>
            <a:endParaRPr lang="en-US" sz="1200" dirty="0"/>
          </a:p>
          <a:p>
            <a:endParaRPr lang="en-US" sz="1200" dirty="0"/>
          </a:p>
          <a:p>
            <a:endParaRPr lang="en-US" sz="1200" dirty="0"/>
          </a:p>
          <a:p>
            <a:endParaRPr lang="en-US" sz="1200" dirty="0"/>
          </a:p>
          <a:p>
            <a:r>
              <a:rPr lang="en-US" sz="1200" dirty="0"/>
              <a:t>DTR (data terminal ready): When terminal is turned on, it sends out signal DTR to indicate that it is ready for communication</a:t>
            </a:r>
          </a:p>
          <a:p>
            <a:r>
              <a:rPr lang="en-US" sz="1200" dirty="0"/>
              <a:t>DSR (data set ready): When DCE is turned on and has gone through the self-test, it assert DSR to indicate that it is ready to communicate</a:t>
            </a:r>
          </a:p>
          <a:p>
            <a:r>
              <a:rPr lang="en-US" sz="1200" dirty="0"/>
              <a:t>RTS (request to send): When the DTE device has byte to transmit, it assert RTS to signal the modem that it has a byte of data to transmit</a:t>
            </a:r>
          </a:p>
          <a:p>
            <a:r>
              <a:rPr lang="en-US" sz="1200" dirty="0"/>
              <a:t>CTS (clear to send): When the modem has room for storing the data it is to receive, it sends out signal CTS to DTE to indicate that it can receive the data now</a:t>
            </a:r>
          </a:p>
          <a:p>
            <a:r>
              <a:rPr lang="en-US" sz="1200" dirty="0"/>
              <a:t>DCD (data carrier detect): The modem asserts signal DCD to inform the DTE that a valid carrier has been detected and that contact between it and the other modem is established</a:t>
            </a:r>
          </a:p>
          <a:p>
            <a:r>
              <a:rPr lang="en-US" sz="1200" dirty="0"/>
              <a:t>RI (ring indicator): An output from the modem and an input to a PC indicates that the telephone is ringing. It goes on and off in synchronous with the ringing sound</a:t>
            </a:r>
          </a:p>
          <a:p>
            <a:r>
              <a:rPr lang="en-US" sz="1200" dirty="0"/>
              <a:t>TXD- Transmit the data</a:t>
            </a:r>
          </a:p>
          <a:p>
            <a:r>
              <a:rPr lang="en-US" sz="1200" dirty="0"/>
              <a:t>RXD- Receive the data</a:t>
            </a:r>
          </a:p>
          <a:p>
            <a:r>
              <a:rPr lang="en-US" sz="1200" dirty="0"/>
              <a:t>GND- Ground</a:t>
            </a:r>
          </a:p>
        </p:txBody>
      </p:sp>
      <p:pic>
        <p:nvPicPr>
          <p:cNvPr id="4" name="Picture 3"/>
          <p:cNvPicPr>
            <a:picLocks noChangeAspect="1"/>
          </p:cNvPicPr>
          <p:nvPr/>
        </p:nvPicPr>
        <p:blipFill>
          <a:blip r:embed="rId2"/>
          <a:stretch>
            <a:fillRect/>
          </a:stretch>
        </p:blipFill>
        <p:spPr>
          <a:xfrm>
            <a:off x="4572001" y="1752600"/>
            <a:ext cx="2590800" cy="1143000"/>
          </a:xfrm>
          <a:prstGeom prst="rect">
            <a:avLst/>
          </a:prstGeom>
        </p:spPr>
      </p:pic>
    </p:spTree>
    <p:extLst>
      <p:ext uri="{BB962C8B-B14F-4D97-AF65-F5344CB8AC3E}">
        <p14:creationId xmlns:p14="http://schemas.microsoft.com/office/powerpoint/2010/main" val="205674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Automated Car Assembly Plant</a:t>
            </a:r>
          </a:p>
          <a:p>
            <a:pPr marL="0" indent="0">
              <a:buNone/>
            </a:pPr>
            <a:endParaRPr lang="en-IN" dirty="0"/>
          </a:p>
        </p:txBody>
      </p:sp>
      <p:pic>
        <p:nvPicPr>
          <p:cNvPr id="4" name="Picture 3"/>
          <p:cNvPicPr>
            <a:picLocks noChangeAspect="1"/>
          </p:cNvPicPr>
          <p:nvPr/>
        </p:nvPicPr>
        <p:blipFill rotWithShape="1">
          <a:blip r:embed="rId2"/>
          <a:srcRect l="27143" t="63479" r="27076" b="14419"/>
          <a:stretch/>
        </p:blipFill>
        <p:spPr>
          <a:xfrm>
            <a:off x="508000" y="2044337"/>
            <a:ext cx="10138229" cy="3024052"/>
          </a:xfrm>
          <a:prstGeom prst="rect">
            <a:avLst/>
          </a:prstGeom>
        </p:spPr>
      </p:pic>
    </p:spTree>
    <p:extLst>
      <p:ext uri="{BB962C8B-B14F-4D97-AF65-F5344CB8AC3E}">
        <p14:creationId xmlns:p14="http://schemas.microsoft.com/office/powerpoint/2010/main" val="85727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RTS</a:t>
            </a:r>
            <a:endParaRPr lang="en-IN" dirty="0"/>
          </a:p>
        </p:txBody>
      </p:sp>
      <p:sp>
        <p:nvSpPr>
          <p:cNvPr id="3" name="Content Placeholder 2"/>
          <p:cNvSpPr>
            <a:spLocks noGrp="1"/>
          </p:cNvSpPr>
          <p:nvPr>
            <p:ph idx="1"/>
          </p:nvPr>
        </p:nvSpPr>
        <p:spPr/>
        <p:txBody>
          <a:bodyPr/>
          <a:lstStyle/>
          <a:p>
            <a:r>
              <a:rPr lang="en-IN" dirty="0" smtClean="0"/>
              <a:t>TIME CONSTRAINT</a:t>
            </a:r>
          </a:p>
          <a:p>
            <a:r>
              <a:rPr lang="en-IN" dirty="0" smtClean="0"/>
              <a:t>NEW CORRECTNESS CRITERION</a:t>
            </a:r>
          </a:p>
          <a:p>
            <a:r>
              <a:rPr lang="en-IN" dirty="0" smtClean="0"/>
              <a:t>EMBEDDED</a:t>
            </a:r>
          </a:p>
          <a:p>
            <a:r>
              <a:rPr lang="en-IN" dirty="0" smtClean="0"/>
              <a:t>SAFETY CRITICALITY</a:t>
            </a:r>
          </a:p>
          <a:p>
            <a:r>
              <a:rPr lang="en-IN" dirty="0" smtClean="0"/>
              <a:t>CONCURRENCY</a:t>
            </a:r>
          </a:p>
          <a:p>
            <a:r>
              <a:rPr lang="en-IN" dirty="0" smtClean="0"/>
              <a:t>DISTRIBUTED &amp; FEEDBACK STRUCTURE</a:t>
            </a:r>
          </a:p>
          <a:p>
            <a:r>
              <a:rPr lang="en-IN" dirty="0" smtClean="0"/>
              <a:t>TASK CRITICALITY</a:t>
            </a:r>
          </a:p>
          <a:p>
            <a:r>
              <a:rPr lang="en-IN" dirty="0" smtClean="0"/>
              <a:t>CUSTOM HARDWARE</a:t>
            </a:r>
          </a:p>
          <a:p>
            <a:r>
              <a:rPr lang="en-IN" dirty="0" smtClean="0"/>
              <a:t>REACTIVE</a:t>
            </a:r>
          </a:p>
          <a:p>
            <a:r>
              <a:rPr lang="en-IN" dirty="0" smtClean="0"/>
              <a:t>STABILITY</a:t>
            </a:r>
          </a:p>
          <a:p>
            <a:r>
              <a:rPr lang="en-IN" dirty="0" smtClean="0"/>
              <a:t>EXCEPTION HANDLING</a:t>
            </a:r>
          </a:p>
        </p:txBody>
      </p:sp>
    </p:spTree>
    <p:extLst>
      <p:ext uri="{BB962C8B-B14F-4D97-AF65-F5344CB8AC3E}">
        <p14:creationId xmlns:p14="http://schemas.microsoft.com/office/powerpoint/2010/main" val="288035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Embedded Real Time Systems</a:t>
            </a:r>
            <a:endParaRPr lang="en-IN" dirty="0"/>
          </a:p>
        </p:txBody>
      </p:sp>
      <p:pic>
        <p:nvPicPr>
          <p:cNvPr id="4" name="Content Placeholder 3"/>
          <p:cNvPicPr>
            <a:picLocks noGrp="1" noChangeAspect="1"/>
          </p:cNvPicPr>
          <p:nvPr>
            <p:ph idx="1"/>
          </p:nvPr>
        </p:nvPicPr>
        <p:blipFill rotWithShape="1">
          <a:blip r:embed="rId2"/>
          <a:srcRect l="34888" t="27936" r="33750" b="30703"/>
          <a:stretch/>
        </p:blipFill>
        <p:spPr>
          <a:xfrm>
            <a:off x="2560321" y="1724296"/>
            <a:ext cx="4441370" cy="2939143"/>
          </a:xfrm>
          <a:prstGeom prst="rect">
            <a:avLst/>
          </a:prstGeom>
        </p:spPr>
      </p:pic>
    </p:spTree>
    <p:extLst>
      <p:ext uri="{BB962C8B-B14F-4D97-AF65-F5344CB8AC3E}">
        <p14:creationId xmlns:p14="http://schemas.microsoft.com/office/powerpoint/2010/main" val="3727515996"/>
      </p:ext>
    </p:extLst>
  </p:cSld>
  <p:clrMapOvr>
    <a:masterClrMapping/>
  </p:clrMapOvr>
</p:sld>
</file>

<file path=ppt/theme/theme1.xml><?xml version="1.0" encoding="utf-8"?>
<a:theme xmlns:a="http://schemas.openxmlformats.org/drawingml/2006/main" name="3_~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862</TotalTime>
  <Words>5625</Words>
  <Application>Microsoft Office PowerPoint</Application>
  <PresentationFormat>Widescreen</PresentationFormat>
  <Paragraphs>398</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Monotype Sorts</vt:lpstr>
      <vt:lpstr>Times New Roman</vt:lpstr>
      <vt:lpstr>Wingdings</vt:lpstr>
      <vt:lpstr>3_~Blue Pearl Basic</vt:lpstr>
      <vt:lpstr>PowerPoint Presentation</vt:lpstr>
      <vt:lpstr>Introduction to Real-Time Systems</vt:lpstr>
      <vt:lpstr>PowerPoint Presentation</vt:lpstr>
      <vt:lpstr>Introduction to Real-Time Systems</vt:lpstr>
      <vt:lpstr>Reference model of real time system</vt:lpstr>
      <vt:lpstr>A basic model of real time systems</vt:lpstr>
      <vt:lpstr>Applications</vt:lpstr>
      <vt:lpstr>Characteristics of RTS</vt:lpstr>
      <vt:lpstr>Embedded Real Time Systems</vt:lpstr>
      <vt:lpstr>PowerPoint Presentation</vt:lpstr>
      <vt:lpstr>Examples of Real-Time Systems</vt:lpstr>
      <vt:lpstr>Real Time System Concept</vt:lpstr>
      <vt:lpstr>Examples</vt:lpstr>
      <vt:lpstr>Task</vt:lpstr>
      <vt:lpstr>PowerPoint Presentation</vt:lpstr>
      <vt:lpstr>PowerPoint Presentation</vt:lpstr>
      <vt:lpstr>Task States</vt:lpstr>
      <vt:lpstr>Foreground and Background Systems</vt:lpstr>
      <vt:lpstr>PowerPoint Presentation</vt:lpstr>
      <vt:lpstr>Multitasking</vt:lpstr>
      <vt:lpstr>Example Multitasking</vt:lpstr>
      <vt:lpstr>Kernel</vt:lpstr>
      <vt:lpstr>Non-Preemptive Kernel</vt:lpstr>
      <vt:lpstr>PowerPoint Presentation</vt:lpstr>
      <vt:lpstr>PowerPoint Presentation</vt:lpstr>
      <vt:lpstr>PowerPoint Presentation</vt:lpstr>
      <vt:lpstr>Preemptive Kernel</vt:lpstr>
      <vt:lpstr>PowerPoint Presentation</vt:lpstr>
      <vt:lpstr>PowerPoint Presentation</vt:lpstr>
      <vt:lpstr>PowerPoint Presentation</vt:lpstr>
      <vt:lpstr>Non-reentrant function.</vt:lpstr>
      <vt:lpstr>PowerPoint Presentation</vt:lpstr>
      <vt:lpstr>PowerPoint Presentation</vt:lpstr>
      <vt:lpstr>PowerPoint Presentation</vt:lpstr>
      <vt:lpstr>Scheduler</vt:lpstr>
      <vt:lpstr>Round-Robin Scheduling</vt:lpstr>
      <vt:lpstr>PowerPoint Presentation</vt:lpstr>
      <vt:lpstr>PowerPoint Presentation</vt:lpstr>
      <vt:lpstr>PowerPoint Presentation</vt:lpstr>
      <vt:lpstr>PowerPoint Presentation</vt:lpstr>
      <vt:lpstr>PowerPoint Presentation</vt:lpstr>
      <vt:lpstr>Semaphore</vt:lpstr>
      <vt:lpstr>PowerPoint Presentation</vt:lpstr>
      <vt:lpstr>Types of Semaphore</vt:lpstr>
      <vt:lpstr>PowerPoint Presentation</vt:lpstr>
      <vt:lpstr>Counting Semaphore   </vt:lpstr>
      <vt:lpstr>Mutex:</vt:lpstr>
      <vt:lpstr>PowerPoint Presentation</vt:lpstr>
      <vt:lpstr>Mailboxes: One of the important Kernel services used to sent the Messages  to a task  is the message mailbox. A Mailbox is basically a pointer size variable. Tasks or ISRs can deposit and receive messages (the pointer) through the mailbox. A task looking for a message from an empty mailbox is blocked and placed on waiting list for a time (time out specified by the task) or until a message is received.  Message Queues: The Message Queues ,are used to send one or more messages to a task i.e the message queues are used to establish the Inter task communication. Basically Queue is an array of mailboxes. Tasks and ISRs can send and receive messages to the Queue through services provided by the kernel.  Extraction of messages from a queue   follow FIFO or LIFO structure.   Event Registers: Some kernels provide a special register as part of each tasks control block .This register, called an event register. It consists of  a group of binary event flags used to track the occurrence of specific events.   Pipes: Pipes are kernel objects that are used  to exchange  unstructured data and  facilitate synchronization among tasks. In a traditional implementation, a pipe is a unidirectional data exchange facility, as shown in below Figure. </vt:lpstr>
      <vt:lpstr>PowerPoint Presentation</vt:lpstr>
      <vt:lpstr>PowerPoint Presentation</vt:lpstr>
      <vt:lpstr>PowerPoint Presentation</vt:lpstr>
      <vt:lpstr>EMBEDDED TOOLS</vt:lpstr>
      <vt:lpstr>PowerPoint Presentation</vt:lpstr>
      <vt:lpstr>PowerPoint Presentation</vt:lpstr>
      <vt:lpstr>Getting embedded software into the target system:   • The locator will build a file as an image for the target software. There are few ways to getting the embedded software file into target system.   – PROM programmers  – ROM emulators  – In circuit emulators  – Flash  – Monitors </vt:lpstr>
      <vt:lpstr>Fundamental of Serial Communication</vt:lpstr>
      <vt:lpstr>Modes of Serial Communication</vt:lpstr>
      <vt:lpstr>Asynchronous Data Format</vt:lpstr>
      <vt:lpstr>RS-232 and DB-9 Connector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Neeraj Kumar Sharma</dc:creator>
  <cp:lastModifiedBy>Monika Yadav</cp:lastModifiedBy>
  <cp:revision>60</cp:revision>
  <dcterms:created xsi:type="dcterms:W3CDTF">2020-04-19T11:21:04Z</dcterms:created>
  <dcterms:modified xsi:type="dcterms:W3CDTF">2020-12-01T09:31:30Z</dcterms:modified>
</cp:coreProperties>
</file>