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58" r:id="rId10"/>
    <p:sldId id="259" r:id="rId11"/>
    <p:sldId id="269" r:id="rId12"/>
    <p:sldId id="260" r:id="rId13"/>
    <p:sldId id="261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091EC-03BA-6946-9678-9D1B3A98F0D5}">
          <p14:sldIdLst>
            <p14:sldId id="256"/>
            <p14:sldId id="263"/>
            <p14:sldId id="264"/>
            <p14:sldId id="257"/>
          </p14:sldIdLst>
        </p14:section>
        <p14:section name="Untitled Section" id="{96F8ACB3-F6D9-764C-8589-DBB50511A720}">
          <p14:sldIdLst>
            <p14:sldId id="265"/>
            <p14:sldId id="266"/>
            <p14:sldId id="267"/>
            <p14:sldId id="268"/>
            <p14:sldId id="258"/>
            <p14:sldId id="259"/>
            <p14:sldId id="269"/>
            <p14:sldId id="260"/>
            <p14:sldId id="261"/>
            <p14:sldId id="26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6846-BE9E-7044-9AF8-66BF66F1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89F72-6499-F241-90C9-D46151B3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7EAC-D84A-0640-96CE-A2499061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717D-AF1A-D34F-B4D3-4110D674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CFE6-FDE7-6D4B-BA47-161B5C1B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F855-E495-7149-814B-5E5C3A6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51F8-72C7-6542-B129-7EB25B1B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6095-E28F-AD48-8981-A9AF0388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A662-81BF-BB4E-9067-5B09E141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5D77-FE44-E84C-8D88-20BC79F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9D139-9C47-9E4C-B154-A8098EAB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1A70-34CC-6C48-A494-9601C8CA4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EA2D-2735-6E49-A07F-EAA9770B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A2AB-986E-7244-A46E-FD16B944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3364-7100-C245-8CDD-875A422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AB5E-558F-A742-A255-E9E2344C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FC6-98AF-5D46-A92C-3B314B50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0CD4-692D-FD4F-AE38-4ED4CCD7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340A-8BD3-F942-AD53-2B9E3C7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1B45-1AEF-DD41-AEE7-9483D83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C62-D825-F949-8BDB-364C2782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0E9A-D217-5B43-937C-29F71A83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DC25-04A1-914E-9B3C-BA5D82A5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906D-B3C5-BA42-939F-9467DB91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BFCD-DB32-004B-BFCC-7D43715B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F41-0A40-8946-A036-074533F1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47B5-E4E2-0449-A1D3-9FACEFEFC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D1CF3-8252-A641-9C44-CBA607FD3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99DBB-E728-D94E-A409-FAA8711C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2EFEA-D844-BC44-B5C5-820A864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62A79-D79B-E14A-9958-B3EF24F6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D634-838C-1840-8998-B1920AC8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7040-DC08-244C-B535-428C2E33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91BE1-7005-C748-BADA-BA17C4EC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3CA48-C399-3F4B-BB21-FB5BAC9FF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6B5E2-3DFB-3C41-A43A-582F108B5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7B7CF-47FA-9746-9E62-C6FF751A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5A536-8A56-B54F-B980-68FD1AE7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6140C-6271-964E-99DC-FA0D1F8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C261-36D9-4842-8D5D-65BD2E41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3D909-470E-1B41-9093-2CE0DCB1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5252-E8F5-B74E-AAE1-F07F0BC4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D2D99-487C-A748-86F0-86578734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0512E-698D-FD48-9315-1E39A6F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73B1-BAB6-BC40-811F-15ACE2FE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7A16-1C44-3140-850B-A445938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E3AC-F7F4-A440-B62F-D59375A7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E678-497F-CE42-BF78-0D6EC207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1C278-92DA-594F-97BC-6B7C943BD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8F7C1-6050-3E47-864F-934FF1B5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49FE-A633-F947-B9F3-CFE70A8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619A-DC2A-9F4C-AC2B-9919C520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F90C-43E6-E045-B8B9-8B94ECD5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23376-116D-8444-A6A6-5460FDFD0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9BC5E-8613-1349-9F73-8910A3BB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29323-2B66-7E48-AFDC-1578FB7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81949-D6B7-EB42-AE1E-3BEADF29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89AC-BA79-E044-AF05-D52B7234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C7024-8EED-3B4C-A24B-84F841C6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8B09-A6AD-2B4F-9575-6BA1872E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1D51-A5BE-654D-A55E-5B19BB9B0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BFFC-675C-0F45-A4E4-1105C811186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AD61-AE32-E44D-B44A-5269F6343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A28E-AA77-3B45-9402-A4EEE7D0A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0E48-6F68-454B-A3AB-0CE9448D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50.png"/><Relationship Id="rId9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0D1-613A-4647-B6E7-E0948E299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5D9BA-964A-8F43-A915-9EE8F8F54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1764-8247-C346-9E2F-659C28B6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2050" name="Picture 2" descr="Neural Network Activation Functions | Security Kiwi">
            <a:extLst>
              <a:ext uri="{FF2B5EF4-FFF2-40B4-BE49-F238E27FC236}">
                <a16:creationId xmlns:a16="http://schemas.microsoft.com/office/drawing/2014/main" id="{AB9DC1BB-FC04-7440-B4B7-0AA859DA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9" y="1690688"/>
            <a:ext cx="3568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4CA836-6F88-4E4F-BA58-169FCFCD571A}"/>
                  </a:ext>
                </a:extLst>
              </p:cNvPr>
              <p:cNvSpPr txBox="1"/>
              <p:nvPr/>
            </p:nvSpPr>
            <p:spPr>
              <a:xfrm>
                <a:off x="1528011" y="4415589"/>
                <a:ext cx="224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4CA836-6F88-4E4F-BA58-169FCFCD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11" y="4415589"/>
                <a:ext cx="224914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CF764-2ACF-4B40-84C3-E3EB018D4338}"/>
                  </a:ext>
                </a:extLst>
              </p:cNvPr>
              <p:cNvSpPr txBox="1"/>
              <p:nvPr/>
            </p:nvSpPr>
            <p:spPr>
              <a:xfrm>
                <a:off x="5690937" y="2225842"/>
                <a:ext cx="496783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Book Antiqua" panose="02040602050305030304" pitchFamily="18" charset="0"/>
                  </a:rPr>
                  <a:t>Gradient does not saturate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Book Antiqua" panose="02040602050305030304" pitchFamily="18" charset="0"/>
                  </a:rPr>
                  <a:t>Computationally Efficient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Book Antiqua" panose="02040602050305030304" pitchFamily="18" charset="0"/>
                  </a:rPr>
                  <a:t>Converge faster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𝑆𝑖𝑔𝑚𝑜𝑖𝑑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  <a:latin typeface="Book Antiqua" panose="02040602050305030304" pitchFamily="18" charset="0"/>
                  </a:rPr>
                  <a:t>Not zero centered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  <a:latin typeface="Book Antiqua" panose="02040602050305030304" pitchFamily="18" charset="0"/>
                  </a:rPr>
                  <a:t>Dead Neuron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CF764-2ACF-4B40-84C3-E3EB018D4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37" y="2225842"/>
                <a:ext cx="4967835" cy="1631216"/>
              </a:xfrm>
              <a:prstGeom prst="rect">
                <a:avLst/>
              </a:prstGeom>
              <a:blipFill>
                <a:blip r:embed="rId4"/>
                <a:stretch>
                  <a:fillRect l="-1020" t="-2326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34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6D6D-A8F6-B246-8E0C-920B9973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655E22-E427-5446-8637-26A6C3663812}"/>
                  </a:ext>
                </a:extLst>
              </p:cNvPr>
              <p:cNvSpPr txBox="1"/>
              <p:nvPr/>
            </p:nvSpPr>
            <p:spPr>
              <a:xfrm>
                <a:off x="1993481" y="4877564"/>
                <a:ext cx="2858283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655E22-E427-5446-8637-26A6C366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81" y="4877564"/>
                <a:ext cx="2858283" cy="710194"/>
              </a:xfrm>
              <a:prstGeom prst="rect">
                <a:avLst/>
              </a:prstGeom>
              <a:blipFill>
                <a:blip r:embed="rId2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90CDD3-928F-0149-97B8-65CBCB4D281A}"/>
                  </a:ext>
                </a:extLst>
              </p:cNvPr>
              <p:cNvSpPr txBox="1"/>
              <p:nvPr/>
            </p:nvSpPr>
            <p:spPr>
              <a:xfrm>
                <a:off x="6441454" y="1902813"/>
                <a:ext cx="4309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 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90CDD3-928F-0149-97B8-65CBCB4D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54" y="1902813"/>
                <a:ext cx="4309962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553DD86-D505-9848-AEDC-C625872C053D}"/>
              </a:ext>
            </a:extLst>
          </p:cNvPr>
          <p:cNvSpPr txBox="1"/>
          <p:nvPr/>
        </p:nvSpPr>
        <p:spPr>
          <a:xfrm>
            <a:off x="529982" y="2026444"/>
            <a:ext cx="468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Neuron is said to be dead if its weight are not </a:t>
            </a:r>
          </a:p>
          <a:p>
            <a:r>
              <a:rPr lang="en-US" dirty="0"/>
              <a:t>updated during the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65EC70-893F-6442-BBB4-3830C8130B23}"/>
                  </a:ext>
                </a:extLst>
              </p:cNvPr>
              <p:cNvSpPr txBox="1"/>
              <p:nvPr/>
            </p:nvSpPr>
            <p:spPr>
              <a:xfrm>
                <a:off x="6557211" y="2851484"/>
                <a:ext cx="4050917" cy="583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𝑏𝑒𝑐𝑎𝑢𝑠𝑒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=0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65EC70-893F-6442-BBB4-3830C8130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211" y="2851484"/>
                <a:ext cx="4050917" cy="583365"/>
              </a:xfrm>
              <a:prstGeom prst="rect">
                <a:avLst/>
              </a:prstGeom>
              <a:blipFill>
                <a:blip r:embed="rId4"/>
                <a:stretch>
                  <a:fillRect t="-4255" r="-62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3A0DD56B-6751-4A48-9198-FCBB730F43CB}"/>
              </a:ext>
            </a:extLst>
          </p:cNvPr>
          <p:cNvSpPr txBox="1"/>
          <p:nvPr/>
        </p:nvSpPr>
        <p:spPr>
          <a:xfrm>
            <a:off x="6096000" y="5074133"/>
            <a:ext cx="555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Remember: </a:t>
            </a:r>
            <a:r>
              <a:rPr lang="en-US" i="1" dirty="0"/>
              <a:t>Large number of </a:t>
            </a:r>
            <a:r>
              <a:rPr lang="en-US" i="1" dirty="0" err="1"/>
              <a:t>relu</a:t>
            </a:r>
            <a:r>
              <a:rPr lang="en-US" i="1" dirty="0"/>
              <a:t> neuron dies during the </a:t>
            </a:r>
          </a:p>
          <a:p>
            <a:r>
              <a:rPr lang="en-US" i="1" dirty="0"/>
              <a:t>training if learning rate to too high.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732D4F-4FA0-054A-B482-DDA02919ADD3}"/>
              </a:ext>
            </a:extLst>
          </p:cNvPr>
          <p:cNvGrpSpPr/>
          <p:nvPr/>
        </p:nvGrpSpPr>
        <p:grpSpPr>
          <a:xfrm>
            <a:off x="501565" y="2767900"/>
            <a:ext cx="6200722" cy="2641990"/>
            <a:chOff x="501565" y="2767900"/>
            <a:chExt cx="6200722" cy="26419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610ED8-8BDB-0942-AD59-4F82F25F6B08}"/>
                </a:ext>
              </a:extLst>
            </p:cNvPr>
            <p:cNvGrpSpPr/>
            <p:nvPr/>
          </p:nvGrpSpPr>
          <p:grpSpPr>
            <a:xfrm>
              <a:off x="501565" y="2767900"/>
              <a:ext cx="6200722" cy="2641990"/>
              <a:chOff x="501565" y="2767900"/>
              <a:chExt cx="6200722" cy="26419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77B79D-A7AF-DF4F-9BA7-747D02DF8A9C}"/>
                  </a:ext>
                </a:extLst>
              </p:cNvPr>
              <p:cNvGrpSpPr/>
              <p:nvPr/>
            </p:nvGrpSpPr>
            <p:grpSpPr>
              <a:xfrm>
                <a:off x="501565" y="2767900"/>
                <a:ext cx="6200722" cy="2641990"/>
                <a:chOff x="1909762" y="3600450"/>
                <a:chExt cx="6200722" cy="26419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38A0A4C-4817-7F4D-AD3B-8F01121D0617}"/>
                    </a:ext>
                  </a:extLst>
                </p:cNvPr>
                <p:cNvGrpSpPr/>
                <p:nvPr/>
              </p:nvGrpSpPr>
              <p:grpSpPr>
                <a:xfrm>
                  <a:off x="1909762" y="3600450"/>
                  <a:ext cx="2819399" cy="2641990"/>
                  <a:chOff x="2609850" y="3543300"/>
                  <a:chExt cx="2819399" cy="2641990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4ABF89-B90E-324B-80D9-60D389BAA81A}"/>
                      </a:ext>
                    </a:extLst>
                  </p:cNvPr>
                  <p:cNvSpPr/>
                  <p:nvPr/>
                </p:nvSpPr>
                <p:spPr>
                  <a:xfrm>
                    <a:off x="2609850" y="5513777"/>
                    <a:ext cx="657225" cy="671513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B72F3F0F-6C77-734C-A97C-B7A8AC3BFA7B}"/>
                      </a:ext>
                    </a:extLst>
                  </p:cNvPr>
                  <p:cNvGrpSpPr/>
                  <p:nvPr/>
                </p:nvGrpSpPr>
                <p:grpSpPr>
                  <a:xfrm>
                    <a:off x="2609850" y="3543300"/>
                    <a:ext cx="657225" cy="1634720"/>
                    <a:chOff x="1285875" y="3543300"/>
                    <a:chExt cx="657225" cy="163472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Oval 15">
                          <a:extLst>
                            <a:ext uri="{FF2B5EF4-FFF2-40B4-BE49-F238E27FC236}">
                              <a16:creationId xmlns:a16="http://schemas.microsoft.com/office/drawing/2014/main" id="{A5439AFD-BEE0-2348-BFF7-8EB0D8992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5875" y="3543300"/>
                          <a:ext cx="657225" cy="671513"/>
                        </a:xfrm>
                        <a:prstGeom prst="ellips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" name="Oval 15">
                          <a:extLst>
                            <a:ext uri="{FF2B5EF4-FFF2-40B4-BE49-F238E27FC236}">
                              <a16:creationId xmlns:a16="http://schemas.microsoft.com/office/drawing/2014/main" id="{A5439AFD-BEE0-2348-BFF7-8EB0D89923F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85875" y="3543300"/>
                          <a:ext cx="657225" cy="671513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254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Oval 16">
                          <a:extLst>
                            <a:ext uri="{FF2B5EF4-FFF2-40B4-BE49-F238E27FC236}">
                              <a16:creationId xmlns:a16="http://schemas.microsoft.com/office/drawing/2014/main" id="{4CF29182-4387-EF4F-BF9B-875D007A34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5875" y="4506507"/>
                          <a:ext cx="657225" cy="671513"/>
                        </a:xfrm>
                        <a:prstGeom prst="ellips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Oval 16">
                          <a:extLst>
                            <a:ext uri="{FF2B5EF4-FFF2-40B4-BE49-F238E27FC236}">
                              <a16:creationId xmlns:a16="http://schemas.microsoft.com/office/drawing/2014/main" id="{4CF29182-4387-EF4F-BF9B-875D007A34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85875" y="4506507"/>
                          <a:ext cx="657225" cy="671513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254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Oval 8">
                        <a:extLst>
                          <a:ext uri="{FF2B5EF4-FFF2-40B4-BE49-F238E27FC236}">
                            <a16:creationId xmlns:a16="http://schemas.microsoft.com/office/drawing/2014/main" id="{036657FF-CD02-354B-B183-CB46D3B147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3824" y="4214813"/>
                        <a:ext cx="657225" cy="671513"/>
                      </a:xfrm>
                      <a:prstGeom prst="ellips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Oval 8">
                        <a:extLst>
                          <a:ext uri="{FF2B5EF4-FFF2-40B4-BE49-F238E27FC236}">
                            <a16:creationId xmlns:a16="http://schemas.microsoft.com/office/drawing/2014/main" id="{036657FF-CD02-354B-B183-CB46D3B147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33824" y="4214813"/>
                        <a:ext cx="657225" cy="671513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B5E83FB7-78E9-3740-A3A5-53B5E51A3D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57548" y="4638677"/>
                    <a:ext cx="666751" cy="1166812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BF05BB8-EF5A-DC47-8A1C-1461EE1848F5}"/>
                      </a:ext>
                    </a:extLst>
                  </p:cNvPr>
                  <p:cNvCxnSpPr>
                    <a:stCxn id="16" idx="6"/>
                    <a:endCxn id="9" idx="2"/>
                  </p:cNvCxnSpPr>
                  <p:nvPr/>
                </p:nvCxnSpPr>
                <p:spPr>
                  <a:xfrm>
                    <a:off x="3267075" y="3879057"/>
                    <a:ext cx="666749" cy="671513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91226830-277E-EE43-BC3E-7A5918A97653}"/>
                      </a:ext>
                    </a:extLst>
                  </p:cNvPr>
                  <p:cNvCxnSpPr>
                    <a:stCxn id="17" idx="6"/>
                    <a:endCxn id="9" idx="2"/>
                  </p:cNvCxnSpPr>
                  <p:nvPr/>
                </p:nvCxnSpPr>
                <p:spPr>
                  <a:xfrm flipV="1">
                    <a:off x="3267075" y="4550570"/>
                    <a:ext cx="666749" cy="291694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D0514A68-7B5E-1D47-B9BF-2D0037594E9F}"/>
                      </a:ext>
                    </a:extLst>
                  </p:cNvPr>
                  <p:cNvCxnSpPr>
                    <a:stCxn id="9" idx="6"/>
                  </p:cNvCxnSpPr>
                  <p:nvPr/>
                </p:nvCxnSpPr>
                <p:spPr>
                  <a:xfrm flipV="1">
                    <a:off x="4591049" y="4550569"/>
                    <a:ext cx="838200" cy="1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CC67714-66BE-024B-9E69-D48D5C2FB2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0485" y="4763388"/>
                      <a:ext cx="4209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/>
                        <a:t>+b</a:t>
                      </a:r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CC67714-66BE-024B-9E69-D48D5C2FB2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0485" y="4763388"/>
                      <a:ext cx="420999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6667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1023FF6-DEA6-5949-922C-A3FDD338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9884" y="3176337"/>
                    <a:ext cx="501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1023FF6-DEA6-5949-922C-A3FDD3386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9884" y="3176337"/>
                    <a:ext cx="5018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9BDAB12-D323-7B48-B0F5-2E5728AB00B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357" y="3561506"/>
                    <a:ext cx="5439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9BDAB12-D323-7B48-B0F5-2E5728AB0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357" y="3561506"/>
                    <a:ext cx="54399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346B3D-9467-8146-9ABF-8D67ADC41E6D}"/>
                </a:ext>
              </a:extLst>
            </p:cNvPr>
            <p:cNvSpPr txBox="1"/>
            <p:nvPr/>
          </p:nvSpPr>
          <p:spPr>
            <a:xfrm>
              <a:off x="1403105" y="4508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6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0D1D-EE2A-B04C-B1B6-24026735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3074" name="Picture 2" descr="Explain Step / Threshold and Leaky ReLU Activation Functions | i2tutorials">
            <a:extLst>
              <a:ext uri="{FF2B5EF4-FFF2-40B4-BE49-F238E27FC236}">
                <a16:creationId xmlns:a16="http://schemas.microsoft.com/office/drawing/2014/main" id="{B0620D0F-5170-D045-BBDD-62B23AD8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806575"/>
            <a:ext cx="4695826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CA0462-CD84-A645-BC11-73748DD4B36E}"/>
                  </a:ext>
                </a:extLst>
              </p:cNvPr>
              <p:cNvSpPr txBox="1"/>
              <p:nvPr/>
            </p:nvSpPr>
            <p:spPr>
              <a:xfrm>
                <a:off x="997257" y="5057775"/>
                <a:ext cx="3396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𝑙𝑒𝑎𝑘𝑦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⁡(0.1∗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CA0462-CD84-A645-BC11-73748DD4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57" y="5057775"/>
                <a:ext cx="339663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469059-BA51-274B-862B-1AF05E679707}"/>
              </a:ext>
            </a:extLst>
          </p:cNvPr>
          <p:cNvSpPr txBox="1"/>
          <p:nvPr/>
        </p:nvSpPr>
        <p:spPr>
          <a:xfrm>
            <a:off x="5043488" y="2625377"/>
            <a:ext cx="4540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No 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No neuron dies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Computationally efficient</a:t>
            </a:r>
          </a:p>
        </p:txBody>
      </p:sp>
    </p:spTree>
    <p:extLst>
      <p:ext uri="{BB962C8B-B14F-4D97-AF65-F5344CB8AC3E}">
        <p14:creationId xmlns:p14="http://schemas.microsoft.com/office/powerpoint/2010/main" val="166299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0A5-C9E0-AB47-9F16-4B1A99DA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4098" name="Picture 2" descr="Dynamic relu: basic principle of adaptive parametric relu | Develop Paper">
            <a:extLst>
              <a:ext uri="{FF2B5EF4-FFF2-40B4-BE49-F238E27FC236}">
                <a16:creationId xmlns:a16="http://schemas.microsoft.com/office/drawing/2014/main" id="{5523CA5C-60A1-794C-B0A5-25C3342F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0550"/>
            <a:ext cx="5257800" cy="30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140C-B76E-F249-ADD4-11497D607FD6}"/>
                  </a:ext>
                </a:extLst>
              </p:cNvPr>
              <p:cNvSpPr txBox="1"/>
              <p:nvPr/>
            </p:nvSpPr>
            <p:spPr>
              <a:xfrm>
                <a:off x="1463154" y="5272087"/>
                <a:ext cx="4007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𝑝𝑎𝑟𝑎𝑚𝑒𝑡𝑟𝑖𝑐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140C-B76E-F249-ADD4-11497D60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154" y="5272087"/>
                <a:ext cx="4007892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F2CCB0-3356-EB42-A230-1DD0414A5127}"/>
              </a:ext>
            </a:extLst>
          </p:cNvPr>
          <p:cNvSpPr txBox="1"/>
          <p:nvPr/>
        </p:nvSpPr>
        <p:spPr>
          <a:xfrm>
            <a:off x="6096000" y="3394869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All benefits of Leaky </a:t>
            </a:r>
            <a:r>
              <a:rPr lang="en-US" sz="2400" dirty="0" err="1">
                <a:latin typeface="Book Antiqua" panose="02040602050305030304" pitchFamily="18" charset="0"/>
              </a:rPr>
              <a:t>relu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34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8121-0FCC-A449-B71B-0C075A02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124" name="Picture 4" descr="Rectified linear unit (ReLU) and exponential linear unit (ELU)... |  Download Scientific Diagram">
            <a:extLst>
              <a:ext uri="{FF2B5EF4-FFF2-40B4-BE49-F238E27FC236}">
                <a16:creationId xmlns:a16="http://schemas.microsoft.com/office/drawing/2014/main" id="{BEF9CCFF-8BDB-0F4C-8BD9-547C6FFD3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2500"/>
          <a:stretch/>
        </p:blipFill>
        <p:spPr bwMode="auto">
          <a:xfrm>
            <a:off x="838199" y="2247899"/>
            <a:ext cx="3962401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65A87-9C05-1343-8A61-344711749D20}"/>
                  </a:ext>
                </a:extLst>
              </p:cNvPr>
              <p:cNvSpPr txBox="1"/>
              <p:nvPr/>
            </p:nvSpPr>
            <p:spPr>
              <a:xfrm>
                <a:off x="1314451" y="5454151"/>
                <a:ext cx="3966022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𝐸𝐿𝑈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,−1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65A87-9C05-1343-8A61-344711749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1" y="5454151"/>
                <a:ext cx="3966022" cy="778868"/>
              </a:xfrm>
              <a:prstGeom prst="rect">
                <a:avLst/>
              </a:prstGeom>
              <a:blipFill>
                <a:blip r:embed="rId3"/>
                <a:stretch>
                  <a:fillRect t="-195161" b="-2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DD5230-C07B-184B-8E46-A4CDDCDFC1A1}"/>
              </a:ext>
            </a:extLst>
          </p:cNvPr>
          <p:cNvSpPr txBox="1"/>
          <p:nvPr/>
        </p:nvSpPr>
        <p:spPr>
          <a:xfrm>
            <a:off x="6096000" y="3394869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All benefits of Leaky </a:t>
            </a:r>
            <a:r>
              <a:rPr lang="en-US" sz="2400" dirty="0" err="1">
                <a:latin typeface="Book Antiqua" panose="02040602050305030304" pitchFamily="18" charset="0"/>
              </a:rPr>
              <a:t>relu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but expensive to  compute</a:t>
            </a:r>
          </a:p>
        </p:txBody>
      </p:sp>
    </p:spTree>
    <p:extLst>
      <p:ext uri="{BB962C8B-B14F-4D97-AF65-F5344CB8AC3E}">
        <p14:creationId xmlns:p14="http://schemas.microsoft.com/office/powerpoint/2010/main" val="108855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CCF3-2D59-BD45-841C-A1657566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Maxout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595F28-2D95-364A-801A-2C3176228997}"/>
                  </a:ext>
                </a:extLst>
              </p:cNvPr>
              <p:cNvSpPr txBox="1"/>
              <p:nvPr/>
            </p:nvSpPr>
            <p:spPr>
              <a:xfrm>
                <a:off x="790575" y="2343150"/>
                <a:ext cx="5598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𝑚𝑎𝑥𝑜𝑢𝑡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595F28-2D95-364A-801A-2C317622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" y="2343150"/>
                <a:ext cx="5598712" cy="369332"/>
              </a:xfrm>
              <a:prstGeom prst="rect">
                <a:avLst/>
              </a:prstGeom>
              <a:blipFill>
                <a:blip r:embed="rId2"/>
                <a:stretch>
                  <a:fillRect l="-452" t="-6667" r="-13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36F62EA-47A9-3649-BDBA-425CA33030F1}"/>
              </a:ext>
            </a:extLst>
          </p:cNvPr>
          <p:cNvSpPr txBox="1"/>
          <p:nvPr/>
        </p:nvSpPr>
        <p:spPr>
          <a:xfrm>
            <a:off x="6638925" y="2228671"/>
            <a:ext cx="5269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No Saturation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No Dead neuron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Increase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49914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E9E0-BA07-0744-9449-B4571D64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3B1A-347F-6141-B670-AE16C3DD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and tanh suffer from the gradient vanishing problem(don’t use in case of deep network)</a:t>
            </a:r>
          </a:p>
          <a:p>
            <a:r>
              <a:rPr lang="en-US" dirty="0" err="1"/>
              <a:t>Relu</a:t>
            </a:r>
            <a:r>
              <a:rPr lang="en-US" dirty="0"/>
              <a:t> is the most popular activation but it can lead to Dead neuron problem.</a:t>
            </a:r>
          </a:p>
          <a:p>
            <a:r>
              <a:rPr lang="en-US" dirty="0"/>
              <a:t>Variants of </a:t>
            </a:r>
            <a:r>
              <a:rPr lang="en-US" dirty="0" err="1"/>
              <a:t>relu</a:t>
            </a:r>
            <a:r>
              <a:rPr lang="en-US" dirty="0"/>
              <a:t> requires careful tuning of the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308034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5D1-6808-3B4D-AB83-E4688578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activation in NN?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07438B-756A-1444-B4FB-362AF3A1FC0E}"/>
              </a:ext>
            </a:extLst>
          </p:cNvPr>
          <p:cNvGrpSpPr/>
          <p:nvPr/>
        </p:nvGrpSpPr>
        <p:grpSpPr>
          <a:xfrm>
            <a:off x="838199" y="1913020"/>
            <a:ext cx="2479759" cy="2913399"/>
            <a:chOff x="838199" y="1913020"/>
            <a:chExt cx="2479759" cy="29133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367C25-727F-CC4E-8348-925951712C93}"/>
                </a:ext>
              </a:extLst>
            </p:cNvPr>
            <p:cNvSpPr/>
            <p:nvPr/>
          </p:nvSpPr>
          <p:spPr>
            <a:xfrm>
              <a:off x="838200" y="1913020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5B1188-761A-8D45-914B-5170ACD00143}"/>
                </a:ext>
              </a:extLst>
            </p:cNvPr>
            <p:cNvSpPr/>
            <p:nvPr/>
          </p:nvSpPr>
          <p:spPr>
            <a:xfrm>
              <a:off x="838199" y="3044866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F6A0E2-B65E-484D-8790-4BFDCE281C29}"/>
                </a:ext>
              </a:extLst>
            </p:cNvPr>
            <p:cNvSpPr/>
            <p:nvPr/>
          </p:nvSpPr>
          <p:spPr>
            <a:xfrm>
              <a:off x="838199" y="4176713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E64924-1B7D-F846-98BD-304B1D44BC0A}"/>
                </a:ext>
              </a:extLst>
            </p:cNvPr>
            <p:cNvSpPr/>
            <p:nvPr/>
          </p:nvSpPr>
          <p:spPr>
            <a:xfrm>
              <a:off x="2700337" y="3044866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26FFA9-343E-8C46-B91F-8BF42B66CA69}"/>
                </a:ext>
              </a:extLst>
            </p:cNvPr>
            <p:cNvSpPr/>
            <p:nvPr/>
          </p:nvSpPr>
          <p:spPr>
            <a:xfrm>
              <a:off x="2700337" y="1913020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A65CC1-1562-AD4D-B907-3221CEA5490F}"/>
                </a:ext>
              </a:extLst>
            </p:cNvPr>
            <p:cNvSpPr/>
            <p:nvPr/>
          </p:nvSpPr>
          <p:spPr>
            <a:xfrm>
              <a:off x="2700337" y="4176712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81FFE9-5F1A-784D-A459-F5CCD0146160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1455821" y="2237873"/>
              <a:ext cx="1244516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F8CD93-5539-4C4A-A11E-ED6CAAD4DADA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1455821" y="2237873"/>
              <a:ext cx="1244516" cy="113184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3F1BA5-A8F4-E945-B2B8-65756578EB2A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1455821" y="2237873"/>
              <a:ext cx="1244516" cy="226369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75993E-D76F-7F49-928F-B7202B649D5C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1455820" y="2237873"/>
              <a:ext cx="1244517" cy="11318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92F71C-DC19-C147-A312-2D56466A96FE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1455820" y="3369719"/>
              <a:ext cx="124451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28D83D-A6C4-B54B-B38A-01FC7716DA1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1455820" y="3369719"/>
              <a:ext cx="1244517" cy="11318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C17EB3-2BF5-2143-A193-02DFDDBD320A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1455820" y="2237873"/>
              <a:ext cx="1244517" cy="22636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3106A2-5838-A248-A025-7F07B80F4B4F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1455820" y="4501565"/>
              <a:ext cx="1244517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DE803F-CBFE-864D-A54E-CD83607F54C2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1455820" y="3369719"/>
              <a:ext cx="1244517" cy="11318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BD03F4-8559-6D4B-A1AA-CFEE51E40C28}"/>
                  </a:ext>
                </a:extLst>
              </p:cNvPr>
              <p:cNvSpPr txBox="1"/>
              <p:nvPr/>
            </p:nvSpPr>
            <p:spPr>
              <a:xfrm>
                <a:off x="1671638" y="5200650"/>
                <a:ext cx="2415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BD03F4-8559-6D4B-A1AA-CFEE51E40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38" y="5200650"/>
                <a:ext cx="2415468" cy="523220"/>
              </a:xfrm>
              <a:prstGeom prst="rect">
                <a:avLst/>
              </a:prstGeom>
              <a:blipFill>
                <a:blip r:embed="rId2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1F9ABB-D26C-5144-AEC7-457EBA9E2D9D}"/>
                  </a:ext>
                </a:extLst>
              </p:cNvPr>
              <p:cNvSpPr txBox="1"/>
              <p:nvPr/>
            </p:nvSpPr>
            <p:spPr>
              <a:xfrm>
                <a:off x="1716255" y="1903257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1F9ABB-D26C-5144-AEC7-457EBA9E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55" y="1903257"/>
                <a:ext cx="5285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065EBB-19C9-DB45-B138-3BE813EB6888}"/>
                  </a:ext>
                </a:extLst>
              </p:cNvPr>
              <p:cNvSpPr txBox="1"/>
              <p:nvPr/>
            </p:nvSpPr>
            <p:spPr>
              <a:xfrm>
                <a:off x="5357813" y="2600325"/>
                <a:ext cx="3157537" cy="82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065EBB-19C9-DB45-B138-3BE813EB6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3" y="2600325"/>
                <a:ext cx="3157537" cy="823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5D1-6808-3B4D-AB83-E4688578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activation in 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BD03F4-8559-6D4B-A1AA-CFEE51E40C28}"/>
                  </a:ext>
                </a:extLst>
              </p:cNvPr>
              <p:cNvSpPr txBox="1"/>
              <p:nvPr/>
            </p:nvSpPr>
            <p:spPr>
              <a:xfrm>
                <a:off x="6689224" y="1821674"/>
                <a:ext cx="2637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BD03F4-8559-6D4B-A1AA-CFEE51E40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24" y="1821674"/>
                <a:ext cx="2637324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5B08F-AD59-494C-8F95-4EBAFAE07DCD}"/>
              </a:ext>
            </a:extLst>
          </p:cNvPr>
          <p:cNvGrpSpPr/>
          <p:nvPr/>
        </p:nvGrpSpPr>
        <p:grpSpPr>
          <a:xfrm>
            <a:off x="838199" y="1813779"/>
            <a:ext cx="4341896" cy="3012640"/>
            <a:chOff x="838199" y="1813779"/>
            <a:chExt cx="4341896" cy="30126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07438B-756A-1444-B4FB-362AF3A1FC0E}"/>
                </a:ext>
              </a:extLst>
            </p:cNvPr>
            <p:cNvGrpSpPr/>
            <p:nvPr/>
          </p:nvGrpSpPr>
          <p:grpSpPr>
            <a:xfrm>
              <a:off x="838199" y="1913020"/>
              <a:ext cx="2479759" cy="2913399"/>
              <a:chOff x="838199" y="1913020"/>
              <a:chExt cx="2479759" cy="291339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367C25-727F-CC4E-8348-925951712C93}"/>
                  </a:ext>
                </a:extLst>
              </p:cNvPr>
              <p:cNvSpPr/>
              <p:nvPr/>
            </p:nvSpPr>
            <p:spPr>
              <a:xfrm>
                <a:off x="838200" y="1913020"/>
                <a:ext cx="617621" cy="649706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C5B1188-761A-8D45-914B-5170ACD00143}"/>
                  </a:ext>
                </a:extLst>
              </p:cNvPr>
              <p:cNvSpPr/>
              <p:nvPr/>
            </p:nvSpPr>
            <p:spPr>
              <a:xfrm>
                <a:off x="838199" y="3044866"/>
                <a:ext cx="617621" cy="649706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F6A0E2-B65E-484D-8790-4BFDCE281C29}"/>
                  </a:ext>
                </a:extLst>
              </p:cNvPr>
              <p:cNvSpPr/>
              <p:nvPr/>
            </p:nvSpPr>
            <p:spPr>
              <a:xfrm>
                <a:off x="838199" y="4176713"/>
                <a:ext cx="617621" cy="649706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E64924-1B7D-F846-98BD-304B1D44BC0A}"/>
                  </a:ext>
                </a:extLst>
              </p:cNvPr>
              <p:cNvSpPr/>
              <p:nvPr/>
            </p:nvSpPr>
            <p:spPr>
              <a:xfrm>
                <a:off x="2700337" y="3044866"/>
                <a:ext cx="617621" cy="649706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A26FFA9-343E-8C46-B91F-8BF42B66CA69}"/>
                  </a:ext>
                </a:extLst>
              </p:cNvPr>
              <p:cNvSpPr/>
              <p:nvPr/>
            </p:nvSpPr>
            <p:spPr>
              <a:xfrm>
                <a:off x="2700337" y="1913020"/>
                <a:ext cx="617621" cy="649706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8A65CC1-1562-AD4D-B907-3221CEA5490F}"/>
                  </a:ext>
                </a:extLst>
              </p:cNvPr>
              <p:cNvSpPr/>
              <p:nvPr/>
            </p:nvSpPr>
            <p:spPr>
              <a:xfrm>
                <a:off x="2700337" y="4176712"/>
                <a:ext cx="617621" cy="649706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81FFE9-5F1A-784D-A459-F5CCD0146160}"/>
                  </a:ext>
                </a:extLst>
              </p:cNvPr>
              <p:cNvCxnSpPr>
                <a:stCxn id="4" idx="6"/>
                <a:endCxn id="8" idx="2"/>
              </p:cNvCxnSpPr>
              <p:nvPr/>
            </p:nvCxnSpPr>
            <p:spPr>
              <a:xfrm>
                <a:off x="1455821" y="2237873"/>
                <a:ext cx="1244516" cy="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F8CD93-5539-4C4A-A11E-ED6CAAD4DADA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>
                <a:off x="1455821" y="2237873"/>
                <a:ext cx="1244516" cy="113184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B3F1BA5-A8F4-E945-B2B8-65756578EB2A}"/>
                  </a:ext>
                </a:extLst>
              </p:cNvPr>
              <p:cNvCxnSpPr>
                <a:stCxn id="4" idx="6"/>
                <a:endCxn id="9" idx="2"/>
              </p:cNvCxnSpPr>
              <p:nvPr/>
            </p:nvCxnSpPr>
            <p:spPr>
              <a:xfrm>
                <a:off x="1455821" y="2237873"/>
                <a:ext cx="1244516" cy="2263692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575993E-D76F-7F49-928F-B7202B649D5C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 flipV="1">
                <a:off x="1455820" y="2237873"/>
                <a:ext cx="1244517" cy="11318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392F71C-DC19-C147-A312-2D56466A96FE}"/>
                  </a:ext>
                </a:extLst>
              </p:cNvPr>
              <p:cNvCxnSpPr>
                <a:stCxn id="5" idx="6"/>
                <a:endCxn id="7" idx="2"/>
              </p:cNvCxnSpPr>
              <p:nvPr/>
            </p:nvCxnSpPr>
            <p:spPr>
              <a:xfrm>
                <a:off x="1455820" y="3369719"/>
                <a:ext cx="124451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428D83D-A6C4-B54B-B38A-01FC7716DA10}"/>
                  </a:ext>
                </a:extLst>
              </p:cNvPr>
              <p:cNvCxnSpPr>
                <a:stCxn id="5" idx="6"/>
                <a:endCxn id="9" idx="2"/>
              </p:cNvCxnSpPr>
              <p:nvPr/>
            </p:nvCxnSpPr>
            <p:spPr>
              <a:xfrm>
                <a:off x="1455820" y="3369719"/>
                <a:ext cx="1244517" cy="11318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C17EB3-2BF5-2143-A193-02DFDDBD320A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 flipV="1">
                <a:off x="1455820" y="2237873"/>
                <a:ext cx="1244517" cy="22636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A3106A2-5838-A248-A025-7F07B80F4B4F}"/>
                  </a:ext>
                </a:extLst>
              </p:cNvPr>
              <p:cNvCxnSpPr>
                <a:stCxn id="6" idx="6"/>
                <a:endCxn id="9" idx="2"/>
              </p:cNvCxnSpPr>
              <p:nvPr/>
            </p:nvCxnSpPr>
            <p:spPr>
              <a:xfrm flipV="1">
                <a:off x="1455820" y="4501565"/>
                <a:ext cx="1244517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FDE803F-CBFE-864D-A54E-CD83607F54C2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 flipV="1">
                <a:off x="1455820" y="3369719"/>
                <a:ext cx="1244517" cy="113184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99068E-6931-2E4C-AB34-409AD7F8D74D}"/>
                    </a:ext>
                  </a:extLst>
                </p:cNvPr>
                <p:cNvSpPr txBox="1"/>
                <p:nvPr/>
              </p:nvSpPr>
              <p:spPr>
                <a:xfrm>
                  <a:off x="1813808" y="1813779"/>
                  <a:ext cx="574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99068E-6931-2E4C-AB34-409AD7F8D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808" y="1813779"/>
                  <a:ext cx="5740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60C93A-5A26-DB47-ABC3-9F834968AB71}"/>
                </a:ext>
              </a:extLst>
            </p:cNvPr>
            <p:cNvSpPr/>
            <p:nvPr/>
          </p:nvSpPr>
          <p:spPr>
            <a:xfrm>
              <a:off x="4562474" y="3044866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696562-B87A-834D-B818-1D4C1998B162}"/>
                </a:ext>
              </a:extLst>
            </p:cNvPr>
            <p:cNvSpPr/>
            <p:nvPr/>
          </p:nvSpPr>
          <p:spPr>
            <a:xfrm>
              <a:off x="4562474" y="1913020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C28080E-22EE-8A48-ADCD-8A97ACAB0A15}"/>
                </a:ext>
              </a:extLst>
            </p:cNvPr>
            <p:cNvSpPr/>
            <p:nvPr/>
          </p:nvSpPr>
          <p:spPr>
            <a:xfrm>
              <a:off x="4562474" y="4176712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492DD3-A417-E140-8DCF-CB7C6ED099FF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3317958" y="2237873"/>
              <a:ext cx="1244516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EB513D-4EBE-6C47-996C-A4C31EB9A0AC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3317958" y="2237873"/>
              <a:ext cx="1244516" cy="113184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5A1224-F952-4548-B404-A1091BF5EE2E}"/>
                </a:ext>
              </a:extLst>
            </p:cNvPr>
            <p:cNvCxnSpPr>
              <a:endCxn id="32" idx="2"/>
            </p:cNvCxnSpPr>
            <p:nvPr/>
          </p:nvCxnSpPr>
          <p:spPr>
            <a:xfrm>
              <a:off x="3317958" y="2237873"/>
              <a:ext cx="1244516" cy="226369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3DB0DA9-FA31-FC4B-8D02-72E1B5E5C05A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3317957" y="2237873"/>
              <a:ext cx="1244517" cy="11318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609C09-B887-6841-B4E4-1C90ECBF244F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3317957" y="3369719"/>
              <a:ext cx="124451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FDF63F-473C-2A44-9ADD-684D53A6788C}"/>
                </a:ext>
              </a:extLst>
            </p:cNvPr>
            <p:cNvCxnSpPr>
              <a:endCxn id="32" idx="2"/>
            </p:cNvCxnSpPr>
            <p:nvPr/>
          </p:nvCxnSpPr>
          <p:spPr>
            <a:xfrm>
              <a:off x="3317957" y="3369719"/>
              <a:ext cx="1244517" cy="11318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21774B-084D-A04C-9FB9-FB16BE0850F2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3317957" y="2237873"/>
              <a:ext cx="1244517" cy="22636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E5B75BD-F4A0-D442-8A7E-A8D659404226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3317957" y="4501565"/>
              <a:ext cx="1244517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47548A-DF35-DC4B-8C2B-4396522AAFD5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3317957" y="3369719"/>
              <a:ext cx="1244517" cy="11318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F47114-D699-0847-8BAB-E088A811E993}"/>
                  </a:ext>
                </a:extLst>
              </p:cNvPr>
              <p:cNvSpPr txBox="1"/>
              <p:nvPr/>
            </p:nvSpPr>
            <p:spPr>
              <a:xfrm>
                <a:off x="6689224" y="2498063"/>
                <a:ext cx="2488374" cy="52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F47114-D699-0847-8BAB-E088A811E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24" y="2498063"/>
                <a:ext cx="2488374" cy="528478"/>
              </a:xfrm>
              <a:prstGeom prst="rect">
                <a:avLst/>
              </a:prstGeom>
              <a:blipFill>
                <a:blip r:embed="rId4"/>
                <a:stretch>
                  <a:fillRect t="-465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F381FD2-75EA-AA4B-9EFB-412CD2609094}"/>
              </a:ext>
            </a:extLst>
          </p:cNvPr>
          <p:cNvSpPr txBox="1"/>
          <p:nvPr/>
        </p:nvSpPr>
        <p:spPr>
          <a:xfrm>
            <a:off x="914400" y="5029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EC424C-6E0F-5640-BF08-31A51C416DEF}"/>
                  </a:ext>
                </a:extLst>
              </p:cNvPr>
              <p:cNvSpPr txBox="1"/>
              <p:nvPr/>
            </p:nvSpPr>
            <p:spPr>
              <a:xfrm>
                <a:off x="2957513" y="4972050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EC424C-6E0F-5640-BF08-31A51C416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13" y="4972050"/>
                <a:ext cx="467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F27660-AAF9-D447-BEA9-7E48881DB5E9}"/>
              </a:ext>
            </a:extLst>
          </p:cNvPr>
          <p:cNvSpPr txBox="1"/>
          <p:nvPr/>
        </p:nvSpPr>
        <p:spPr>
          <a:xfrm>
            <a:off x="4872038" y="49863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27F8C2-E709-0D4A-9C84-58199613E21D}"/>
                  </a:ext>
                </a:extLst>
              </p:cNvPr>
              <p:cNvSpPr txBox="1"/>
              <p:nvPr/>
            </p:nvSpPr>
            <p:spPr>
              <a:xfrm>
                <a:off x="6689224" y="3105480"/>
                <a:ext cx="3944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27F8C2-E709-0D4A-9C84-58199613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24" y="3105480"/>
                <a:ext cx="3944477" cy="523220"/>
              </a:xfrm>
              <a:prstGeom prst="rect">
                <a:avLst/>
              </a:prstGeom>
              <a:blipFill>
                <a:blip r:embed="rId6"/>
                <a:stretch>
                  <a:fillRect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2CBF1C-28D3-CB45-8617-7F5E4F8D5951}"/>
                  </a:ext>
                </a:extLst>
              </p:cNvPr>
              <p:cNvSpPr txBox="1"/>
              <p:nvPr/>
            </p:nvSpPr>
            <p:spPr>
              <a:xfrm>
                <a:off x="3752874" y="1868540"/>
                <a:ext cx="578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2CBF1C-28D3-CB45-8617-7F5E4F8D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74" y="1868540"/>
                <a:ext cx="5789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C9EFA5-6AAE-F149-8FD8-B595846F0EC2}"/>
                  </a:ext>
                </a:extLst>
              </p:cNvPr>
              <p:cNvSpPr txBox="1"/>
              <p:nvPr/>
            </p:nvSpPr>
            <p:spPr>
              <a:xfrm>
                <a:off x="6689224" y="3709712"/>
                <a:ext cx="43264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C9EFA5-6AAE-F149-8FD8-B595846F0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24" y="3709712"/>
                <a:ext cx="4326441" cy="523220"/>
              </a:xfrm>
              <a:prstGeom prst="rect">
                <a:avLst/>
              </a:prstGeom>
              <a:blipFill>
                <a:blip r:embed="rId8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DB1EF1-97A4-DB46-9C24-CD056CB5E3BB}"/>
                  </a:ext>
                </a:extLst>
              </p:cNvPr>
              <p:cNvSpPr txBox="1"/>
              <p:nvPr/>
            </p:nvSpPr>
            <p:spPr>
              <a:xfrm>
                <a:off x="6689223" y="4389286"/>
                <a:ext cx="2293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DB1EF1-97A4-DB46-9C24-CD056CB5E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23" y="4389286"/>
                <a:ext cx="2293000" cy="523220"/>
              </a:xfrm>
              <a:prstGeom prst="rect">
                <a:avLst/>
              </a:prstGeom>
              <a:blipFill>
                <a:blip r:embed="rId9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C1C686-2EC2-4C44-9895-ABA057B2260E}"/>
              </a:ext>
            </a:extLst>
          </p:cNvPr>
          <p:cNvSpPr txBox="1"/>
          <p:nvPr/>
        </p:nvSpPr>
        <p:spPr>
          <a:xfrm>
            <a:off x="7086800" y="521386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39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3CC-A845-2F49-9BDD-90295335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0C497ACF-8E39-994A-8337-39797758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4264818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E8201-4A62-8A4C-A5B6-313350A8E19A}"/>
                  </a:ext>
                </a:extLst>
              </p:cNvPr>
              <p:cNvSpPr txBox="1"/>
              <p:nvPr/>
            </p:nvSpPr>
            <p:spPr>
              <a:xfrm>
                <a:off x="500063" y="4712828"/>
                <a:ext cx="2603854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E8201-4A62-8A4C-A5B6-313350A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3" y="4712828"/>
                <a:ext cx="2603854" cy="908967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FA51B-C8A0-654B-88D3-FD07A3E1B655}"/>
                  </a:ext>
                </a:extLst>
              </p:cNvPr>
              <p:cNvSpPr txBox="1"/>
              <p:nvPr/>
            </p:nvSpPr>
            <p:spPr>
              <a:xfrm>
                <a:off x="5586413" y="1185863"/>
                <a:ext cx="422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Squash the real values in the range [0,1]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FA51B-C8A0-654B-88D3-FD07A3E1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85863"/>
                <a:ext cx="4228786" cy="923330"/>
              </a:xfrm>
              <a:prstGeom prst="rect">
                <a:avLst/>
              </a:prstGeom>
              <a:blipFill>
                <a:blip r:embed="rId4"/>
                <a:stretch>
                  <a:fillRect l="-898" t="-2703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1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3CC-A845-2F49-9BDD-90295335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FA51B-C8A0-654B-88D3-FD07A3E1B655}"/>
                  </a:ext>
                </a:extLst>
              </p:cNvPr>
              <p:cNvSpPr txBox="1"/>
              <p:nvPr/>
            </p:nvSpPr>
            <p:spPr>
              <a:xfrm>
                <a:off x="5586413" y="1185863"/>
                <a:ext cx="5466561" cy="1791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Squash the real values in the range [0,1]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FA51B-C8A0-654B-88D3-FD07A3E1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85863"/>
                <a:ext cx="5466561" cy="1791324"/>
              </a:xfrm>
              <a:prstGeom prst="rect">
                <a:avLst/>
              </a:prstGeom>
              <a:blipFill>
                <a:blip r:embed="rId2"/>
                <a:stretch>
                  <a:fillRect l="-1389" t="-2817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DFACECD-8052-BB4B-8061-BAE2411B5086}"/>
              </a:ext>
            </a:extLst>
          </p:cNvPr>
          <p:cNvGrpSpPr/>
          <p:nvPr/>
        </p:nvGrpSpPr>
        <p:grpSpPr>
          <a:xfrm>
            <a:off x="838200" y="1494632"/>
            <a:ext cx="742950" cy="4998243"/>
            <a:chOff x="838200" y="1494632"/>
            <a:chExt cx="742950" cy="4998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E65A3D3-ECF5-2548-8D16-42BA526265F1}"/>
                </a:ext>
              </a:extLst>
            </p:cNvPr>
            <p:cNvSpPr/>
            <p:nvPr/>
          </p:nvSpPr>
          <p:spPr>
            <a:xfrm>
              <a:off x="838200" y="5707063"/>
              <a:ext cx="742950" cy="785812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9E5BFDC-4C48-944B-A1E9-19D31A979072}"/>
                    </a:ext>
                  </a:extLst>
                </p:cNvPr>
                <p:cNvSpPr/>
                <p:nvPr/>
              </p:nvSpPr>
              <p:spPr>
                <a:xfrm>
                  <a:off x="838200" y="3348039"/>
                  <a:ext cx="742950" cy="785812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9E5BFDC-4C48-944B-A1E9-19D31A9790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348039"/>
                  <a:ext cx="742950" cy="7858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A233DDC-D31F-DE41-8D61-A5485BA775D4}"/>
                    </a:ext>
                  </a:extLst>
                </p:cNvPr>
                <p:cNvSpPr/>
                <p:nvPr/>
              </p:nvSpPr>
              <p:spPr>
                <a:xfrm>
                  <a:off x="838200" y="4527551"/>
                  <a:ext cx="742950" cy="785812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A233DDC-D31F-DE41-8D61-A5485BA77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527551"/>
                  <a:ext cx="742950" cy="7858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43713A3-4BA5-8C42-9E47-ED5D9C0328E6}"/>
                    </a:ext>
                  </a:extLst>
                </p:cNvPr>
                <p:cNvSpPr/>
                <p:nvPr/>
              </p:nvSpPr>
              <p:spPr>
                <a:xfrm>
                  <a:off x="838200" y="2168527"/>
                  <a:ext cx="742950" cy="785812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43713A3-4BA5-8C42-9E47-ED5D9C032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168527"/>
                  <a:ext cx="742950" cy="7858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D7455A-C51C-4149-BE56-815EAA3F123A}"/>
                </a:ext>
              </a:extLst>
            </p:cNvPr>
            <p:cNvCxnSpPr>
              <a:stCxn id="4" idx="0"/>
              <a:endCxn id="9" idx="4"/>
            </p:cNvCxnSpPr>
            <p:nvPr/>
          </p:nvCxnSpPr>
          <p:spPr>
            <a:xfrm flipV="1">
              <a:off x="1209675" y="5313363"/>
              <a:ext cx="0" cy="393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C49BE9-FC3A-6A4F-8534-6ABE40760D46}"/>
                </a:ext>
              </a:extLst>
            </p:cNvPr>
            <p:cNvCxnSpPr>
              <a:stCxn id="9" idx="0"/>
              <a:endCxn id="8" idx="4"/>
            </p:cNvCxnSpPr>
            <p:nvPr/>
          </p:nvCxnSpPr>
          <p:spPr>
            <a:xfrm flipV="1">
              <a:off x="1209675" y="4133851"/>
              <a:ext cx="0" cy="393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2E3DD0-056E-2E45-BC71-CA3B9951D5BF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1209675" y="2954339"/>
              <a:ext cx="0" cy="393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3DE890-8192-5E46-A1D9-7ECCA0725A63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1209675" y="1494632"/>
              <a:ext cx="0" cy="6738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C5299E-773B-7A4E-9367-CB75C481BC7D}"/>
                  </a:ext>
                </a:extLst>
              </p:cNvPr>
              <p:cNvSpPr txBox="1"/>
              <p:nvPr/>
            </p:nvSpPr>
            <p:spPr>
              <a:xfrm>
                <a:off x="1785938" y="4886325"/>
                <a:ext cx="4678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C5299E-773B-7A4E-9367-CB75C481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38" y="4886325"/>
                <a:ext cx="4678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6A9275-9A11-6040-B901-35EC81364758}"/>
                  </a:ext>
                </a:extLst>
              </p:cNvPr>
              <p:cNvSpPr txBox="1"/>
              <p:nvPr/>
            </p:nvSpPr>
            <p:spPr>
              <a:xfrm>
                <a:off x="1719811" y="3604696"/>
                <a:ext cx="4731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6A9275-9A11-6040-B901-35EC81364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11" y="3604696"/>
                <a:ext cx="47314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9348B4-F785-2A4E-9042-6224CE01DA3E}"/>
                  </a:ext>
                </a:extLst>
              </p:cNvPr>
              <p:cNvSpPr txBox="1"/>
              <p:nvPr/>
            </p:nvSpPr>
            <p:spPr>
              <a:xfrm>
                <a:off x="1581150" y="2463026"/>
                <a:ext cx="4731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9348B4-F785-2A4E-9042-6224CE01D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2463026"/>
                <a:ext cx="47314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Sigmoid function - Wikipedia">
            <a:extLst>
              <a:ext uri="{FF2B5EF4-FFF2-40B4-BE49-F238E27FC236}">
                <a16:creationId xmlns:a16="http://schemas.microsoft.com/office/drawing/2014/main" id="{650B6794-B235-8E40-8DC6-314F6C6A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46" y="3098279"/>
            <a:ext cx="5466533" cy="364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AD3A28-9910-3C4C-B890-E7D321BE2086}"/>
                  </a:ext>
                </a:extLst>
              </p:cNvPr>
              <p:cNvSpPr txBox="1"/>
              <p:nvPr/>
            </p:nvSpPr>
            <p:spPr>
              <a:xfrm>
                <a:off x="8319679" y="3168191"/>
                <a:ext cx="3626314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a sigmoid neuron is saturated.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AD3A28-9910-3C4C-B890-E7D321BE2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679" y="3168191"/>
                <a:ext cx="3626314" cy="1600438"/>
              </a:xfrm>
              <a:prstGeom prst="rect">
                <a:avLst/>
              </a:prstGeom>
              <a:blipFill>
                <a:blip r:embed="rId10"/>
                <a:stretch>
                  <a:fillRect l="-2098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2352FD-DA88-974C-8D36-AB121AD31F68}"/>
                  </a:ext>
                </a:extLst>
              </p:cNvPr>
              <p:cNvSpPr txBox="1"/>
              <p:nvPr/>
            </p:nvSpPr>
            <p:spPr>
              <a:xfrm>
                <a:off x="8943975" y="5214938"/>
                <a:ext cx="2870209" cy="1053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Cambria Math" panose="02040503050406030204" pitchFamily="18" charset="0"/>
                  </a:rPr>
                  <a:t>Remember the update Rule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2352FD-DA88-974C-8D36-AB121AD3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975" y="5214938"/>
                <a:ext cx="2870209" cy="1053558"/>
              </a:xfrm>
              <a:prstGeom prst="rect">
                <a:avLst/>
              </a:prstGeom>
              <a:blipFill>
                <a:blip r:embed="rId11"/>
                <a:stretch>
                  <a:fillRect l="-1762" t="-2381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6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792-5735-BD4F-80A6-18CB441A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 sigmoid neuron saturate?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7DBBBF-9359-E144-B33E-ED82D4E506BE}"/>
              </a:ext>
            </a:extLst>
          </p:cNvPr>
          <p:cNvGrpSpPr/>
          <p:nvPr/>
        </p:nvGrpSpPr>
        <p:grpSpPr>
          <a:xfrm>
            <a:off x="838199" y="1690688"/>
            <a:ext cx="2479760" cy="4126330"/>
            <a:chOff x="838198" y="1913020"/>
            <a:chExt cx="2479760" cy="41263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5ECC45-AE8F-554A-90A3-367AAB92621D}"/>
                </a:ext>
              </a:extLst>
            </p:cNvPr>
            <p:cNvSpPr/>
            <p:nvPr/>
          </p:nvSpPr>
          <p:spPr>
            <a:xfrm>
              <a:off x="838200" y="1913020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D35918-69A5-4441-A303-A67C3BD35C57}"/>
                </a:ext>
              </a:extLst>
            </p:cNvPr>
            <p:cNvSpPr/>
            <p:nvPr/>
          </p:nvSpPr>
          <p:spPr>
            <a:xfrm>
              <a:off x="838199" y="3044866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17D2F8-171D-6745-AB72-17B66D6CE692}"/>
                </a:ext>
              </a:extLst>
            </p:cNvPr>
            <p:cNvSpPr/>
            <p:nvPr/>
          </p:nvSpPr>
          <p:spPr>
            <a:xfrm>
              <a:off x="838198" y="5389644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C85EE1-95B5-E746-BC44-693B64EF11A9}"/>
                </a:ext>
              </a:extLst>
            </p:cNvPr>
            <p:cNvSpPr/>
            <p:nvPr/>
          </p:nvSpPr>
          <p:spPr>
            <a:xfrm>
              <a:off x="2700337" y="3044866"/>
              <a:ext cx="617621" cy="649706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306434-EAD0-324D-8D94-78C8AA84E7E5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1455821" y="2237873"/>
              <a:ext cx="1244516" cy="113184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09426E-D0E8-4545-8B6C-0C8DED4B1DE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1455820" y="3369719"/>
              <a:ext cx="124451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D3C7035-D105-CF4D-82C8-07CB44FC7C6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1455820" y="3369719"/>
              <a:ext cx="1244518" cy="23447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974663-103E-DA43-8419-AF45095171CB}"/>
              </a:ext>
            </a:extLst>
          </p:cNvPr>
          <p:cNvCxnSpPr>
            <a:stCxn id="8" idx="6"/>
          </p:cNvCxnSpPr>
          <p:nvPr/>
        </p:nvCxnSpPr>
        <p:spPr>
          <a:xfrm flipV="1">
            <a:off x="3317959" y="3143250"/>
            <a:ext cx="539666" cy="41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E41D36-B22A-E144-BDFD-79F98B680E64}"/>
                  </a:ext>
                </a:extLst>
              </p:cNvPr>
              <p:cNvSpPr txBox="1"/>
              <p:nvPr/>
            </p:nvSpPr>
            <p:spPr>
              <a:xfrm>
                <a:off x="3846349" y="2952226"/>
                <a:ext cx="1432251" cy="1040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E41D36-B22A-E144-BDFD-79F98B680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9" y="2952226"/>
                <a:ext cx="1432251" cy="1040028"/>
              </a:xfrm>
              <a:prstGeom prst="rect">
                <a:avLst/>
              </a:prstGeom>
              <a:blipFill>
                <a:blip r:embed="rId2"/>
                <a:stretch>
                  <a:fillRect l="-22807" t="-62651" b="-125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Sigmoid function - Wikipedia">
            <a:extLst>
              <a:ext uri="{FF2B5EF4-FFF2-40B4-BE49-F238E27FC236}">
                <a16:creationId xmlns:a16="http://schemas.microsoft.com/office/drawing/2014/main" id="{18D2D223-3581-8A45-A9B1-964318B4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00" y="1601392"/>
            <a:ext cx="4625573" cy="30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C55C-BEFF-7349-BEA4-8C34F6E1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sigmoid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0266-ECD3-B94D-A0C9-99DFED7D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70338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Gradient Vanishes in case of neuron saturate</a:t>
            </a:r>
          </a:p>
          <a:p>
            <a:r>
              <a:rPr lang="en-US" dirty="0">
                <a:solidFill>
                  <a:srgbClr val="FF0000"/>
                </a:solidFill>
              </a:rPr>
              <a:t>Expensive to compute.</a:t>
            </a:r>
          </a:p>
          <a:p>
            <a:r>
              <a:rPr lang="en-US" dirty="0">
                <a:solidFill>
                  <a:srgbClr val="FF0000"/>
                </a:solidFill>
              </a:rPr>
              <a:t>Not zero centered.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BDD9B9-3F15-5943-9BF3-DB2D0A1E5A4F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243011" y="5103019"/>
            <a:ext cx="6667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AE692C-18F4-E744-8CCC-5BAF8AA9E12A}"/>
                  </a:ext>
                </a:extLst>
              </p:cNvPr>
              <p:cNvSpPr txBox="1"/>
              <p:nvPr/>
            </p:nvSpPr>
            <p:spPr>
              <a:xfrm>
                <a:off x="6486524" y="2414588"/>
                <a:ext cx="4462463" cy="236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AE692C-18F4-E744-8CCC-5BAF8AA9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24" y="2414588"/>
                <a:ext cx="4462463" cy="2363339"/>
              </a:xfrm>
              <a:prstGeom prst="rect">
                <a:avLst/>
              </a:prstGeom>
              <a:blipFill>
                <a:blip r:embed="rId2"/>
                <a:stretch>
                  <a:fillRect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936B6B-55C9-624D-986F-28A6A21B0190}"/>
                  </a:ext>
                </a:extLst>
              </p:cNvPr>
              <p:cNvSpPr txBox="1"/>
              <p:nvPr/>
            </p:nvSpPr>
            <p:spPr>
              <a:xfrm>
                <a:off x="2857500" y="393620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936B6B-55C9-624D-986F-28A6A21B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3936207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9669F1-79AE-1B40-8D61-AB34EEF8BA82}"/>
                  </a:ext>
                </a:extLst>
              </p:cNvPr>
              <p:cNvSpPr txBox="1"/>
              <p:nvPr/>
            </p:nvSpPr>
            <p:spPr>
              <a:xfrm>
                <a:off x="2753363" y="479238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9669F1-79AE-1B40-8D61-AB34EEF8B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63" y="4792386"/>
                <a:ext cx="5071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6B76740-7FE6-D347-888F-38C8DCD3D7E3}"/>
              </a:ext>
            </a:extLst>
          </p:cNvPr>
          <p:cNvGrpSpPr/>
          <p:nvPr/>
        </p:nvGrpSpPr>
        <p:grpSpPr>
          <a:xfrm>
            <a:off x="585786" y="3600450"/>
            <a:ext cx="5685011" cy="1838325"/>
            <a:chOff x="585786" y="3600450"/>
            <a:chExt cx="5685011" cy="18383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BAF1B-F3DF-BC44-9CEB-AEC239AB9C09}"/>
                </a:ext>
              </a:extLst>
            </p:cNvPr>
            <p:cNvGrpSpPr/>
            <p:nvPr/>
          </p:nvGrpSpPr>
          <p:grpSpPr>
            <a:xfrm>
              <a:off x="585786" y="3600450"/>
              <a:ext cx="4143375" cy="1838325"/>
              <a:chOff x="1285874" y="3543300"/>
              <a:chExt cx="4143375" cy="18383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666C618-6D95-9A4A-B1D4-8EA5D5425BD4}"/>
                  </a:ext>
                </a:extLst>
              </p:cNvPr>
              <p:cNvGrpSpPr/>
              <p:nvPr/>
            </p:nvGrpSpPr>
            <p:grpSpPr>
              <a:xfrm>
                <a:off x="1285874" y="3543300"/>
                <a:ext cx="657226" cy="1838325"/>
                <a:chOff x="1285874" y="3543300"/>
                <a:chExt cx="657226" cy="1838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9C2616FE-222B-6148-9BA6-4D66FE26D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5875" y="3543300"/>
                      <a:ext cx="657225" cy="671513"/>
                    </a:xfrm>
                    <a:prstGeom prst="ellips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9C2616FE-222B-6148-9BA6-4D66FE26D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5875" y="3543300"/>
                      <a:ext cx="657225" cy="671513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681C8360-0B1A-8241-A59E-8C8E0D1D6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5874" y="4710112"/>
                      <a:ext cx="657225" cy="671513"/>
                    </a:xfrm>
                    <a:prstGeom prst="ellips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681C8360-0B1A-8241-A59E-8C8E0D1D6B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5874" y="4710112"/>
                      <a:ext cx="657225" cy="671513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68D3D1F-8F3E-274B-8543-0C5D56674845}"/>
                  </a:ext>
                </a:extLst>
              </p:cNvPr>
              <p:cNvGrpSpPr/>
              <p:nvPr/>
            </p:nvGrpSpPr>
            <p:grpSpPr>
              <a:xfrm>
                <a:off x="2609849" y="3543300"/>
                <a:ext cx="657226" cy="1838325"/>
                <a:chOff x="1285874" y="3543300"/>
                <a:chExt cx="657226" cy="1838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021744E-E059-254A-9EC5-51A8FF87F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5875" y="3543300"/>
                      <a:ext cx="657225" cy="671513"/>
                    </a:xfrm>
                    <a:prstGeom prst="ellips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021744E-E059-254A-9EC5-51A8FF87FE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5875" y="3543300"/>
                      <a:ext cx="657225" cy="671513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1818" r="-1818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17E84499-CF7E-C044-8FBE-D660F356E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5874" y="4710112"/>
                      <a:ext cx="657225" cy="671513"/>
                    </a:xfrm>
                    <a:prstGeom prst="ellips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17E84499-CF7E-C044-8FBE-D660F356E3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5874" y="4710112"/>
                      <a:ext cx="657225" cy="671513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1818" r="-1818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991EDCE7-F14E-354E-8FCB-D49C6052ED3D}"/>
                      </a:ext>
                    </a:extLst>
                  </p:cNvPr>
                  <p:cNvSpPr/>
                  <p:nvPr/>
                </p:nvSpPr>
                <p:spPr>
                  <a:xfrm>
                    <a:off x="3933824" y="4214813"/>
                    <a:ext cx="657225" cy="671513"/>
                  </a:xfrm>
                  <a:prstGeom prst="ellips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991EDCE7-F14E-354E-8FCB-D49C6052ED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3824" y="4214813"/>
                    <a:ext cx="657225" cy="67151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818" r="-181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54D9B1D-A61F-D642-A563-558B57E26149}"/>
                  </a:ext>
                </a:extLst>
              </p:cNvPr>
              <p:cNvCxnSpPr>
                <a:stCxn id="4" idx="6"/>
                <a:endCxn id="9" idx="2"/>
              </p:cNvCxnSpPr>
              <p:nvPr/>
            </p:nvCxnSpPr>
            <p:spPr>
              <a:xfrm>
                <a:off x="1943100" y="3879057"/>
                <a:ext cx="666749" cy="116681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A19C0F-C9B1-554F-A9C0-5753B93FCEF0}"/>
                  </a:ext>
                </a:extLst>
              </p:cNvPr>
              <p:cNvCxnSpPr>
                <a:stCxn id="4" idx="6"/>
                <a:endCxn id="8" idx="2"/>
              </p:cNvCxnSpPr>
              <p:nvPr/>
            </p:nvCxnSpPr>
            <p:spPr>
              <a:xfrm>
                <a:off x="1943100" y="3879057"/>
                <a:ext cx="66675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A52186B-B9CD-6448-B4D6-9165D6E7A901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 flipV="1">
                <a:off x="1943099" y="3879057"/>
                <a:ext cx="666751" cy="116681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FCFBD8D-8E91-A349-A090-67C93F256F20}"/>
                  </a:ext>
                </a:extLst>
              </p:cNvPr>
              <p:cNvCxnSpPr>
                <a:stCxn id="8" idx="6"/>
                <a:endCxn id="10" idx="2"/>
              </p:cNvCxnSpPr>
              <p:nvPr/>
            </p:nvCxnSpPr>
            <p:spPr>
              <a:xfrm>
                <a:off x="3267075" y="3879057"/>
                <a:ext cx="666749" cy="67151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6D35840-8417-7045-A7FE-BBF0FE163085}"/>
                  </a:ext>
                </a:extLst>
              </p:cNvPr>
              <p:cNvCxnSpPr>
                <a:stCxn id="9" idx="6"/>
                <a:endCxn id="10" idx="2"/>
              </p:cNvCxnSpPr>
              <p:nvPr/>
            </p:nvCxnSpPr>
            <p:spPr>
              <a:xfrm flipV="1">
                <a:off x="3267074" y="4550570"/>
                <a:ext cx="666750" cy="49529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50393EF-55C6-B74B-A599-2EEEFA8D34F4}"/>
                  </a:ext>
                </a:extLst>
              </p:cNvPr>
              <p:cNvCxnSpPr>
                <a:stCxn id="10" idx="6"/>
              </p:cNvCxnSpPr>
              <p:nvPr/>
            </p:nvCxnSpPr>
            <p:spPr>
              <a:xfrm flipV="1">
                <a:off x="4591049" y="4550569"/>
                <a:ext cx="83820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EB594A-8E96-F745-8401-DDC1D09A6758}"/>
                    </a:ext>
                  </a:extLst>
                </p:cNvPr>
                <p:cNvSpPr txBox="1"/>
                <p:nvPr/>
              </p:nvSpPr>
              <p:spPr>
                <a:xfrm>
                  <a:off x="4086225" y="4767262"/>
                  <a:ext cx="21845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EB594A-8E96-F745-8401-DDC1D09A6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225" y="4767262"/>
                  <a:ext cx="2184572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23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0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C55C-BEFF-7349-BEA4-8C34F6E1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AE692C-18F4-E744-8CCC-5BAF8AA9E12A}"/>
                  </a:ext>
                </a:extLst>
              </p:cNvPr>
              <p:cNvSpPr txBox="1"/>
              <p:nvPr/>
            </p:nvSpPr>
            <p:spPr>
              <a:xfrm>
                <a:off x="242887" y="1843088"/>
                <a:ext cx="4462463" cy="236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AE692C-18F4-E744-8CCC-5BAF8AA9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" y="1843088"/>
                <a:ext cx="4462463" cy="236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08F4BD-B4CF-D84D-A84C-D49D3E347647}"/>
                  </a:ext>
                </a:extLst>
              </p:cNvPr>
              <p:cNvSpPr txBox="1"/>
              <p:nvPr/>
            </p:nvSpPr>
            <p:spPr>
              <a:xfrm>
                <a:off x="5300663" y="2028825"/>
                <a:ext cx="2000997" cy="81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groupCh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08F4BD-B4CF-D84D-A84C-D49D3E347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63" y="2028825"/>
                <a:ext cx="2000997" cy="814582"/>
              </a:xfrm>
              <a:prstGeom prst="rect">
                <a:avLst/>
              </a:prstGeom>
              <a:blipFill>
                <a:blip r:embed="rId3"/>
                <a:stretch>
                  <a:fillRect t="-153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01A282-A177-EE40-9E6A-E747DC232A23}"/>
              </a:ext>
            </a:extLst>
          </p:cNvPr>
          <p:cNvSpPr txBox="1"/>
          <p:nvPr/>
        </p:nvSpPr>
        <p:spPr>
          <a:xfrm>
            <a:off x="5300663" y="284009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-VE or +VE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104FB6-FAE6-0E4E-8563-778CDAFF6C41}"/>
              </a:ext>
            </a:extLst>
          </p:cNvPr>
          <p:cNvSpPr/>
          <p:nvPr/>
        </p:nvSpPr>
        <p:spPr>
          <a:xfrm>
            <a:off x="3900488" y="2437334"/>
            <a:ext cx="1257300" cy="27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5643C-B39D-7745-8EE2-13D34504C7D3}"/>
              </a:ext>
            </a:extLst>
          </p:cNvPr>
          <p:cNvSpPr txBox="1"/>
          <p:nvPr/>
        </p:nvSpPr>
        <p:spPr>
          <a:xfrm>
            <a:off x="1328738" y="4400550"/>
            <a:ext cx="811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Gradient of loss w. </a:t>
            </a:r>
            <a:r>
              <a:rPr lang="en-US" dirty="0" err="1"/>
              <a:t>r.t</a:t>
            </a:r>
            <a:r>
              <a:rPr lang="en-US" dirty="0"/>
              <a:t> all weights at a particular hidden layer are either +</a:t>
            </a:r>
            <a:r>
              <a:rPr lang="en-US" dirty="0" err="1"/>
              <a:t>ve</a:t>
            </a:r>
            <a:r>
              <a:rPr lang="en-US" dirty="0"/>
              <a:t> or –</a:t>
            </a:r>
            <a:r>
              <a:rPr lang="en-US" dirty="0" err="1"/>
              <a:t>ve</a:t>
            </a:r>
            <a:r>
              <a:rPr lang="en-US" dirty="0"/>
              <a:t>.</a:t>
            </a:r>
          </a:p>
          <a:p>
            <a:r>
              <a:rPr lang="en-US" dirty="0"/>
              <a:t>This restrict the possible update direction  .</a:t>
            </a:r>
          </a:p>
        </p:txBody>
      </p:sp>
    </p:spTree>
    <p:extLst>
      <p:ext uri="{BB962C8B-B14F-4D97-AF65-F5344CB8AC3E}">
        <p14:creationId xmlns:p14="http://schemas.microsoft.com/office/powerpoint/2010/main" val="32101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5309-304A-DD41-81FF-A9C266B3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TanH</a:t>
            </a:r>
            <a:endParaRPr lang="en-US" dirty="0"/>
          </a:p>
        </p:txBody>
      </p:sp>
      <p:pic>
        <p:nvPicPr>
          <p:cNvPr id="1026" name="Picture 2" descr="Hyperbolic Tangent -- from Wolfram MathWorld">
            <a:extLst>
              <a:ext uri="{FF2B5EF4-FFF2-40B4-BE49-F238E27FC236}">
                <a16:creationId xmlns:a16="http://schemas.microsoft.com/office/drawing/2014/main" id="{361A02BF-C670-7447-8FAF-863FB3D03D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4" y="1961607"/>
            <a:ext cx="3543300" cy="270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3A497F-9949-A244-A48E-40F7F7D66413}"/>
                  </a:ext>
                </a:extLst>
              </p:cNvPr>
              <p:cNvSpPr txBox="1"/>
              <p:nvPr/>
            </p:nvSpPr>
            <p:spPr>
              <a:xfrm>
                <a:off x="4824663" y="2129589"/>
                <a:ext cx="5895474" cy="187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Book Antiqua" panose="02040602050305030304" pitchFamily="18" charset="0"/>
                  </a:rPr>
                  <a:t>Squash the real value into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Book Antiqua" panose="02040602050305030304" pitchFamily="18" charset="0"/>
                  </a:rPr>
                  <a:t>Zero Centered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Book Antiqua" panose="02040602050305030304" pitchFamily="18" charset="0"/>
                  </a:rPr>
                  <a:t>Gradient Vanishing problem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Book Antiqua" panose="02040602050305030304" pitchFamily="18" charset="0"/>
                  </a:rPr>
                  <a:t>Expensive to compute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3A497F-9949-A244-A48E-40F7F7D66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63" y="2129589"/>
                <a:ext cx="5895474" cy="1873846"/>
              </a:xfrm>
              <a:prstGeom prst="rect">
                <a:avLst/>
              </a:prstGeom>
              <a:blipFill>
                <a:blip r:embed="rId3"/>
                <a:stretch>
                  <a:fillRect l="-1288" t="-1342"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18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575</Words>
  <Application>Microsoft Macintosh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Cambria Math</vt:lpstr>
      <vt:lpstr>Office Theme</vt:lpstr>
      <vt:lpstr>Activation Functions</vt:lpstr>
      <vt:lpstr>Why to use activation in NN?</vt:lpstr>
      <vt:lpstr>Why to use activation in NN?</vt:lpstr>
      <vt:lpstr>Sigmoid</vt:lpstr>
      <vt:lpstr>Sigmoid</vt:lpstr>
      <vt:lpstr>Why does a sigmoid neuron saturate?</vt:lpstr>
      <vt:lpstr>Problem with sigmoid</vt:lpstr>
      <vt:lpstr>Problem with sigmoid</vt:lpstr>
      <vt:lpstr>TanH</vt:lpstr>
      <vt:lpstr>Relu</vt:lpstr>
      <vt:lpstr>Dead Neuron</vt:lpstr>
      <vt:lpstr>Leaky Relu</vt:lpstr>
      <vt:lpstr>Parametric Relu</vt:lpstr>
      <vt:lpstr>Exponential Relu</vt:lpstr>
      <vt:lpstr>Maxout activation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Functions</dc:title>
  <dc:creator>Hukam Singh Rana</dc:creator>
  <cp:lastModifiedBy>Hukam Singh Rana</cp:lastModifiedBy>
  <cp:revision>7</cp:revision>
  <dcterms:created xsi:type="dcterms:W3CDTF">2022-01-31T08:15:46Z</dcterms:created>
  <dcterms:modified xsi:type="dcterms:W3CDTF">2022-02-03T10:33:17Z</dcterms:modified>
</cp:coreProperties>
</file>