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78" r:id="rId14"/>
    <p:sldId id="279" r:id="rId15"/>
    <p:sldId id="283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66" r:id="rId24"/>
    <p:sldId id="274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75" r:id="rId36"/>
    <p:sldId id="273" r:id="rId37"/>
    <p:sldId id="295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69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B17E-3E02-DB4F-8B5C-C4EE8BF8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BE46-2B08-1843-A9CD-61E4BC9D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90BC-3F6A-0542-A60C-5F27DB73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F9AD-046F-A54B-B2C1-49577B64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EAB5-B0C9-B743-93F7-974951C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7511-06CC-304A-A229-A7E65E4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8E1A-EBFF-A34E-99CE-E1E6043D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3F18-B73C-A74C-AFE3-A87DBEE6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DB08-C111-6840-8E1C-97EE43BB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AAC9-7231-A944-8D9A-137BCEC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2E0D7-A198-0D49-90B2-5B94A4A7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03A8-6369-2B46-9333-854F15B76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B927-670A-0B48-811E-3007DA4F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5365-33F8-4F4F-9608-1C73C19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6D7B-EE18-0E43-8A54-A80950AF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4833-97B4-7749-AD4C-692157F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2E53-9DCC-614B-A4B0-2EAF3A79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73D6-A41F-BD47-8C7E-4AFD66E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7568-169E-054B-8E78-DA93735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E455-B70F-F54E-857C-A052D8E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B6D-C2D4-1143-AC4B-7F6589F4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DB30-FDF1-1945-95A9-E514D942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9339-82A5-3B45-9165-7ADDB93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11CE-3BDC-AA4C-81D3-4274143E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30F-3264-134B-B59E-B23F4602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F029-E2C5-5B44-9DC1-1D6025F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894-1E38-3D47-AAF4-C1B6A0163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4479-4B21-BE4B-BB49-E799A182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5EF2-A099-6C49-95DA-008FD46B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01BF-F951-7E42-8CBD-88B28E2C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0300-B2AD-6249-BAE9-9B1A97F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CF61-589A-F047-AEDA-24EA7782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8554-9B39-D446-B31F-0046DDB4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108C-67AC-C244-8670-C05839F0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C5C19-20F5-BB4F-9131-E08FE43AA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93A53-09BA-574B-B472-E28E93752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88D15-3BF7-0246-98DE-2D759990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651E0-F72C-3E49-8D9D-BBF80E60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BEBBF-1EF8-E741-A66B-2604A95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32D-8D20-8B44-8917-5919CD09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A00-25BE-D14D-83A8-8A51FBE3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754A1-DC93-2C4A-B63B-0CBDF6B5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138A5-CBD7-DA44-BEFE-E23F90F4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37AC4-DA98-1B4F-838D-ECF62AD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0BAF5-438C-4F46-9A28-8251ECD8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2B71F-F1C1-F84D-ACE3-1118906E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C10-FB61-8F44-8B30-F02C3983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9605-0C98-3D47-8A2C-E9C81B5F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95AB0-45FC-DE4E-84EA-D490F533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850F-A136-FB4A-8343-631759E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8EED5-CF69-B644-A4DF-F47DC357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B6A3-AC45-D444-B311-A49AAA4F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9471-B83A-B144-BCF6-E9D3B09A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0130-CAA8-3943-A2D0-5B89D9425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EF1C-64D8-F94A-9E79-66F6E8924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46869-3137-F842-9478-34CB04E5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7AA2A-1AA5-ED4E-BBDF-FBB0A14F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3E55-ACDA-A34E-8ED2-BDF8E6ED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F4487-C81A-0F4B-8B16-500523EE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53EB-3FEC-6B49-9D80-8E87576B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BD50-C919-514D-B3DE-8CC4B6A76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48C0-97ED-1941-8860-2B0CB54D0212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E75-2CC1-A547-8C16-729151BF4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8896-7E91-7441-8C76-CE6DCFDF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F50A-A9F6-7145-8737-EFFBF38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4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460A-B319-D843-8D68-8EB82AAC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A3B54-91E4-4C49-A847-C67C68D3F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1D925-05A5-D647-ADB1-91ACBEBF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00024"/>
            <a:ext cx="113157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835CE-F979-CA4C-BFB9-97848498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" y="171450"/>
            <a:ext cx="10985157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E54742-5A85-834C-8825-79A86C5D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1" y="200024"/>
            <a:ext cx="1117733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5CFD2-EC0E-6A40-BE8C-6D960FB3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6AAF-98CF-0043-B9B6-C5CF37D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1A21-28AB-0149-87D1-6E701C40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05104"/>
            <a:ext cx="10515600" cy="4189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General Learning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i="1" dirty="0"/>
                  <a:t> be a training dataset.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Stochastic 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ea typeface="Cambria Math" panose="02040503050406030204" pitchFamily="18" charset="0"/>
                  </a:rPr>
                  <a:t>For every training epoch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i="1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𝓛,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𝓛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nor/>
                      </m:rPr>
                      <a:rPr lang="en-US" b="0" i="1" dirty="0">
                        <a:latin typeface="Cambria Math" panose="02040503050406030204" pitchFamily="18" charset="0"/>
                      </a:rPr>
                      <m:t>𝓛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b="0" i="1" dirty="0">
                        <a:latin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  <a:blipFill>
                <a:blip r:embed="rId2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3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Descent(SGD)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D36665-F729-A745-B28B-1BAAED7E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2143125"/>
            <a:ext cx="8483600" cy="3350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193052-DA38-C247-832A-1E05360C4A46}"/>
              </a:ext>
            </a:extLst>
          </p:cNvPr>
          <p:cNvSpPr txBox="1"/>
          <p:nvPr/>
        </p:nvSpPr>
        <p:spPr>
          <a:xfrm>
            <a:off x="2071688" y="5495925"/>
            <a:ext cx="782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direction where ℒ(</a:t>
            </a:r>
            <a:r>
              <a:rPr lang="en-US" dirty="0" err="1"/>
              <a:t>w,b</a:t>
            </a:r>
            <a:r>
              <a:rPr lang="en-US" dirty="0"/>
              <a:t>) decreases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Slop give the direction in which the loss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in the direction of negative slope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to move? (learning Rate)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Descent(SGD)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74F5F-AE6C-5B43-8DD3-9C11D26BF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9542"/>
            <a:ext cx="10515600" cy="2843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3501D-AF52-D44B-A23D-52F86075D833}"/>
              </a:ext>
            </a:extLst>
          </p:cNvPr>
          <p:cNvSpPr txBox="1"/>
          <p:nvPr/>
        </p:nvSpPr>
        <p:spPr>
          <a:xfrm>
            <a:off x="3621604" y="6603841"/>
            <a:ext cx="4948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sebastianraschka.com</a:t>
            </a:r>
            <a:r>
              <a:rPr lang="en-US" sz="1000" dirty="0"/>
              <a:t>/blog/2021/dl-course.html#l01-introduction-to-deep-learning</a:t>
            </a:r>
          </a:p>
        </p:txBody>
      </p:sp>
    </p:spTree>
    <p:extLst>
      <p:ext uri="{BB962C8B-B14F-4D97-AF65-F5344CB8AC3E}">
        <p14:creationId xmlns:p14="http://schemas.microsoft.com/office/powerpoint/2010/main" val="401402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Descent(SGD)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74F5F-AE6C-5B43-8DD3-9C11D26BF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9542"/>
            <a:ext cx="10515600" cy="2843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3501D-AF52-D44B-A23D-52F86075D833}"/>
              </a:ext>
            </a:extLst>
          </p:cNvPr>
          <p:cNvSpPr txBox="1"/>
          <p:nvPr/>
        </p:nvSpPr>
        <p:spPr>
          <a:xfrm>
            <a:off x="3621604" y="6603841"/>
            <a:ext cx="4948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sebastianraschka.com</a:t>
            </a:r>
            <a:r>
              <a:rPr lang="en-US" sz="1000" dirty="0"/>
              <a:t>/blog/2021/dl-course.html#l01-introduction-to-deep-learning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34B95-7963-864A-A728-A0DFB1F4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1690688"/>
            <a:ext cx="1162929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Stochastic Gradient Descent(SGD)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3501D-AF52-D44B-A23D-52F86075D833}"/>
              </a:ext>
            </a:extLst>
          </p:cNvPr>
          <p:cNvSpPr txBox="1"/>
          <p:nvPr/>
        </p:nvSpPr>
        <p:spPr>
          <a:xfrm>
            <a:off x="3621604" y="6603841"/>
            <a:ext cx="4948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sebastianraschka.com</a:t>
            </a:r>
            <a:r>
              <a:rPr lang="en-US" sz="1000" dirty="0"/>
              <a:t>/blog/2021/dl-course.html#l01-introduction-to-deep-learning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0F62B5-2A4B-C541-A30D-B65E904A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FD2ADE-DEE7-E64F-9246-CC715786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090150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0AE-C164-0042-910A-C8E7A97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B7FB43-C8C2-A949-AF1B-5E5DB74B0905}"/>
                  </a:ext>
                </a:extLst>
              </p:cNvPr>
              <p:cNvSpPr txBox="1"/>
              <p:nvPr/>
            </p:nvSpPr>
            <p:spPr>
              <a:xfrm>
                <a:off x="6192089" y="1770324"/>
                <a:ext cx="390241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threshold function.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B7FB43-C8C2-A949-AF1B-5E5DB74B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89" y="1770324"/>
                <a:ext cx="3902414" cy="2585323"/>
              </a:xfrm>
              <a:prstGeom prst="rect">
                <a:avLst/>
              </a:prstGeom>
              <a:blipFill>
                <a:blip r:embed="rId2"/>
                <a:stretch>
                  <a:fillRect l="-974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2CB4606-E075-F04D-A36C-24ACD3CC0DCB}"/>
              </a:ext>
            </a:extLst>
          </p:cNvPr>
          <p:cNvGrpSpPr/>
          <p:nvPr/>
        </p:nvGrpSpPr>
        <p:grpSpPr>
          <a:xfrm>
            <a:off x="1671946" y="2434442"/>
            <a:ext cx="3780091" cy="3076310"/>
            <a:chOff x="1671946" y="2434442"/>
            <a:chExt cx="3780091" cy="3076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D3AAA1-BBF9-BF4C-876E-52A5DDB52F58}"/>
                </a:ext>
              </a:extLst>
            </p:cNvPr>
            <p:cNvGrpSpPr/>
            <p:nvPr/>
          </p:nvGrpSpPr>
          <p:grpSpPr>
            <a:xfrm>
              <a:off x="1671946" y="2434442"/>
              <a:ext cx="3780091" cy="3076310"/>
              <a:chOff x="1671946" y="2434442"/>
              <a:chExt cx="3780091" cy="307631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A0037D-50C4-344F-8327-57DD2C27781E}"/>
                  </a:ext>
                </a:extLst>
              </p:cNvPr>
              <p:cNvGrpSpPr/>
              <p:nvPr/>
            </p:nvGrpSpPr>
            <p:grpSpPr>
              <a:xfrm>
                <a:off x="1671946" y="2434442"/>
                <a:ext cx="3446319" cy="3076310"/>
                <a:chOff x="1671946" y="2434442"/>
                <a:chExt cx="3446319" cy="307631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EB28275-4B5D-2049-8502-6B73A5E185EF}"/>
                    </a:ext>
                  </a:extLst>
                </p:cNvPr>
                <p:cNvCxnSpPr>
                  <a:stCxn id="4" idx="6"/>
                  <a:endCxn id="7" idx="2"/>
                </p:cNvCxnSpPr>
                <p:nvPr/>
              </p:nvCxnSpPr>
              <p:spPr>
                <a:xfrm>
                  <a:off x="2505694" y="2796639"/>
                  <a:ext cx="907469" cy="90252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6664F31-D9B2-B94D-911B-848B6836EB8E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>
                  <a:off x="2505692" y="3699165"/>
                  <a:ext cx="90747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86D368E-F06E-8349-9D2C-7679D1469C07}"/>
                    </a:ext>
                  </a:extLst>
                </p:cNvPr>
                <p:cNvCxnSpPr>
                  <a:stCxn id="6" idx="6"/>
                  <a:endCxn id="7" idx="2"/>
                </p:cNvCxnSpPr>
                <p:nvPr/>
              </p:nvCxnSpPr>
              <p:spPr>
                <a:xfrm flipV="1">
                  <a:off x="2505692" y="3699165"/>
                  <a:ext cx="907471" cy="14493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95CCB50-E8AF-CC42-BE88-1C4A1D216A87}"/>
                    </a:ext>
                  </a:extLst>
                </p:cNvPr>
                <p:cNvCxnSpPr/>
                <p:nvPr/>
              </p:nvCxnSpPr>
              <p:spPr>
                <a:xfrm>
                  <a:off x="4173184" y="3699165"/>
                  <a:ext cx="9450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29AAA67-165F-6147-936C-1AF73B06E929}"/>
                    </a:ext>
                  </a:extLst>
                </p:cNvPr>
                <p:cNvCxnSpPr>
                  <a:endCxn id="7" idx="0"/>
                </p:cNvCxnSpPr>
                <p:nvPr/>
              </p:nvCxnSpPr>
              <p:spPr>
                <a:xfrm>
                  <a:off x="3793173" y="2796639"/>
                  <a:ext cx="1" cy="540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91D36C5-F8F2-8A48-8EAE-84E567A65902}"/>
                    </a:ext>
                  </a:extLst>
                </p:cNvPr>
                <p:cNvGrpSpPr/>
                <p:nvPr/>
              </p:nvGrpSpPr>
              <p:grpSpPr>
                <a:xfrm>
                  <a:off x="3413163" y="3336968"/>
                  <a:ext cx="981192" cy="724394"/>
                  <a:chOff x="3413163" y="3336968"/>
                  <a:chExt cx="981192" cy="724394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4431E3D-A4FD-444E-9626-8D35DD259DE6}"/>
                      </a:ext>
                    </a:extLst>
                  </p:cNvPr>
                  <p:cNvSpPr/>
                  <p:nvPr/>
                </p:nvSpPr>
                <p:spPr>
                  <a:xfrm>
                    <a:off x="3413163" y="333696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1399274-CABE-8549-82A3-0A18F5E4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885" y="3507965"/>
                    <a:ext cx="907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Σ</a:t>
                    </a:r>
                    <a:r>
                      <a:rPr lang="en-US" dirty="0"/>
                      <a:t> |</a:t>
                    </a:r>
                    <a:r>
                      <a:rPr lang="en-US" dirty="0" err="1"/>
                      <a:t>σ</a:t>
                    </a:r>
                    <a:endParaRPr lang="en-US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9C635DA-C327-A144-A3A7-FBBD7EB76C31}"/>
                    </a:ext>
                  </a:extLst>
                </p:cNvPr>
                <p:cNvGrpSpPr/>
                <p:nvPr/>
              </p:nvGrpSpPr>
              <p:grpSpPr>
                <a:xfrm>
                  <a:off x="1671946" y="2434442"/>
                  <a:ext cx="907470" cy="724394"/>
                  <a:chOff x="1671946" y="2434442"/>
                  <a:chExt cx="907470" cy="724394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39F491B-8630-2C4E-9422-036377CE2671}"/>
                      </a:ext>
                    </a:extLst>
                  </p:cNvPr>
                  <p:cNvSpPr/>
                  <p:nvPr/>
                </p:nvSpPr>
                <p:spPr>
                  <a:xfrm>
                    <a:off x="1745673" y="2434442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C42602B-899E-3B41-9BE4-BD30C28919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2611972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C42602B-899E-3B41-9BE4-BD30C28919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2611972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5957B5F-A353-6C41-9FA0-53B617FB84E6}"/>
                    </a:ext>
                  </a:extLst>
                </p:cNvPr>
                <p:cNvGrpSpPr/>
                <p:nvPr/>
              </p:nvGrpSpPr>
              <p:grpSpPr>
                <a:xfrm>
                  <a:off x="1671946" y="3336968"/>
                  <a:ext cx="907470" cy="724394"/>
                  <a:chOff x="1671946" y="3336968"/>
                  <a:chExt cx="907470" cy="72439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548DCCF-6379-9747-B05D-B906F2087444}"/>
                      </a:ext>
                    </a:extLst>
                  </p:cNvPr>
                  <p:cNvSpPr/>
                  <p:nvPr/>
                </p:nvSpPr>
                <p:spPr>
                  <a:xfrm>
                    <a:off x="1745671" y="333696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211276ED-5B02-EB45-A42A-CE7E51D200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3508464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211276ED-5B02-EB45-A42A-CE7E51D200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3508464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4B0DBDD-5C2B-AE40-A90A-2CF19B5B974A}"/>
                    </a:ext>
                  </a:extLst>
                </p:cNvPr>
                <p:cNvGrpSpPr/>
                <p:nvPr/>
              </p:nvGrpSpPr>
              <p:grpSpPr>
                <a:xfrm>
                  <a:off x="1671946" y="4786358"/>
                  <a:ext cx="907470" cy="724394"/>
                  <a:chOff x="1671946" y="4786358"/>
                  <a:chExt cx="907470" cy="724394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FC37338-75B7-164E-A99A-4C1AEB2F5604}"/>
                      </a:ext>
                    </a:extLst>
                  </p:cNvPr>
                  <p:cNvSpPr/>
                  <p:nvPr/>
                </p:nvSpPr>
                <p:spPr>
                  <a:xfrm>
                    <a:off x="1745671" y="478635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ADB4CF29-2F85-BE4B-8AE5-1E3288EFDD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4963888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ADB4CF29-2F85-BE4B-8AE5-1E3288EFDD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4963888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92FF8B-E67B-0646-B5BC-5D900FADC984}"/>
                    </a:ext>
                  </a:extLst>
                </p:cNvPr>
                <p:cNvSpPr txBox="1"/>
                <p:nvPr/>
              </p:nvSpPr>
              <p:spPr>
                <a:xfrm>
                  <a:off x="3639926" y="244619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50304B1-577A-DB46-AA4D-D21A863E06F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653" y="3514499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50304B1-577A-DB46-AA4D-D21A863E0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653" y="3514499"/>
                    <a:ext cx="37138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E1890-EC3F-8D4E-9F90-072D4D2AB4C0}"/>
                  </a:ext>
                </a:extLst>
              </p:cNvPr>
              <p:cNvSpPr txBox="1"/>
              <p:nvPr/>
            </p:nvSpPr>
            <p:spPr>
              <a:xfrm>
                <a:off x="1950800" y="3902588"/>
                <a:ext cx="27603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1E30EE-4E80-7F4A-95DB-BE6A40BA51C8}"/>
                    </a:ext>
                  </a:extLst>
                </p:cNvPr>
                <p:cNvSpPr txBox="1"/>
                <p:nvPr/>
              </p:nvSpPr>
              <p:spPr>
                <a:xfrm>
                  <a:off x="2358484" y="4219190"/>
                  <a:ext cx="572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1E30EE-4E80-7F4A-95DB-BE6A40BA5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484" y="4219190"/>
                  <a:ext cx="5725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36DFB8-2166-BF44-B1B7-E950A226CB95}"/>
                    </a:ext>
                  </a:extLst>
                </p:cNvPr>
                <p:cNvSpPr txBox="1"/>
                <p:nvPr/>
              </p:nvSpPr>
              <p:spPr>
                <a:xfrm>
                  <a:off x="2634802" y="277329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36DFB8-2166-BF44-B1B7-E950A226C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802" y="2773290"/>
                  <a:ext cx="5018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D92CD3-4FAD-B24A-902C-FD6CA263FDB2}"/>
                    </a:ext>
                  </a:extLst>
                </p:cNvPr>
                <p:cNvSpPr txBox="1"/>
                <p:nvPr/>
              </p:nvSpPr>
              <p:spPr>
                <a:xfrm>
                  <a:off x="2572264" y="3349536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D92CD3-4FAD-B24A-902C-FD6CA263F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264" y="3349536"/>
                  <a:ext cx="5071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975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 Descent(SGD)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3501D-AF52-D44B-A23D-52F86075D833}"/>
              </a:ext>
            </a:extLst>
          </p:cNvPr>
          <p:cNvSpPr txBox="1"/>
          <p:nvPr/>
        </p:nvSpPr>
        <p:spPr>
          <a:xfrm>
            <a:off x="3621604" y="6603841"/>
            <a:ext cx="4948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sebastianraschka.com</a:t>
            </a:r>
            <a:r>
              <a:rPr lang="en-US" sz="1000" dirty="0"/>
              <a:t>/blog/2021/dl-course.html#l01-introduction-to-deep-learning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0F62B5-2A4B-C541-A30D-B65E904A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F1418-908A-8F42-8281-914918FE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825624"/>
            <a:ext cx="11264900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CFF-2296-DB4B-951F-8A09038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Stochastic Gradient Descent(SGD)</a:t>
            </a:r>
            <a:br>
              <a:rPr lang="en-US" dirty="0"/>
            </a:br>
            <a:r>
              <a:rPr lang="en-US" dirty="0"/>
              <a:t>Parameters at Different Scale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3501D-AF52-D44B-A23D-52F86075D833}"/>
              </a:ext>
            </a:extLst>
          </p:cNvPr>
          <p:cNvSpPr txBox="1"/>
          <p:nvPr/>
        </p:nvSpPr>
        <p:spPr>
          <a:xfrm>
            <a:off x="3621604" y="6603841"/>
            <a:ext cx="4948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sebastianraschka.com</a:t>
            </a:r>
            <a:r>
              <a:rPr lang="en-US" sz="1000" dirty="0"/>
              <a:t>/blog/2021/dl-course.html#l01-introduction-to-deep-learning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DC4842-3CA3-A64A-B3C3-569D53E3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3E3-89D3-434C-964F-9463B089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259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5F3-AC9A-0E4D-9DB3-B0A9B6CB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𝐷𝑎𝑡𝑎𝑠𝑒𝑡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Rain classification problem</a:t>
                </a:r>
              </a:p>
              <a:p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023F22-94D7-CA43-BB3D-8D116F744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79443"/>
              </p:ext>
            </p:extLst>
          </p:nvPr>
        </p:nvGraphicFramePr>
        <p:xfrm>
          <a:off x="1474788" y="3996531"/>
          <a:ext cx="168275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0917">
                  <a:extLst>
                    <a:ext uri="{9D8B030D-6E8A-4147-A177-3AD203B41FA5}">
                      <a16:colId xmlns:a16="http://schemas.microsoft.com/office/drawing/2014/main" val="3307256174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val="2213957012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val="1607905981"/>
                    </a:ext>
                  </a:extLst>
                </a:gridCol>
              </a:tblGrid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81541"/>
                  </a:ext>
                </a:extLst>
              </a:tr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0765"/>
                  </a:ext>
                </a:extLst>
              </a:tr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7252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56ED706-EBBC-4646-951F-8053B7F0C246}"/>
              </a:ext>
            </a:extLst>
          </p:cNvPr>
          <p:cNvSpPr/>
          <p:nvPr/>
        </p:nvSpPr>
        <p:spPr>
          <a:xfrm>
            <a:off x="4014788" y="4038361"/>
            <a:ext cx="2314575" cy="101361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6F0E3D-B964-9B4C-99A0-BF3883C7F109}"/>
              </a:ext>
            </a:extLst>
          </p:cNvPr>
          <p:cNvCxnSpPr>
            <a:endCxn id="5" idx="2"/>
          </p:cNvCxnSpPr>
          <p:nvPr/>
        </p:nvCxnSpPr>
        <p:spPr>
          <a:xfrm>
            <a:off x="3157539" y="4545171"/>
            <a:ext cx="8572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A95287-CF35-8B49-A193-007D345871BC}"/>
              </a:ext>
            </a:extLst>
          </p:cNvPr>
          <p:cNvCxnSpPr/>
          <p:nvPr/>
        </p:nvCxnSpPr>
        <p:spPr>
          <a:xfrm>
            <a:off x="6329363" y="4570728"/>
            <a:ext cx="8572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28070E-22E8-0C4F-86DA-13C8CB808E16}"/>
              </a:ext>
            </a:extLst>
          </p:cNvPr>
          <p:cNvSpPr/>
          <p:nvPr/>
        </p:nvSpPr>
        <p:spPr>
          <a:xfrm>
            <a:off x="7186612" y="4223582"/>
            <a:ext cx="2028825" cy="694292"/>
          </a:xfrm>
          <a:prstGeom prst="round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(0 or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8DA69-1ED5-C64A-82A0-00FD9726D2A3}"/>
              </a:ext>
            </a:extLst>
          </p:cNvPr>
          <p:cNvSpPr txBox="1"/>
          <p:nvPr/>
        </p:nvSpPr>
        <p:spPr>
          <a:xfrm>
            <a:off x="1657350" y="5200650"/>
            <a:ext cx="157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Matrix</a:t>
            </a:r>
          </a:p>
        </p:txBody>
      </p:sp>
    </p:spTree>
    <p:extLst>
      <p:ext uri="{BB962C8B-B14F-4D97-AF65-F5344CB8AC3E}">
        <p14:creationId xmlns:p14="http://schemas.microsoft.com/office/powerpoint/2010/main" val="81604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5F3-AC9A-0E4D-9DB3-B0A9B6CB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𝐷𝑎𝑡𝑎𝑠𝑒𝑡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a positive number and sum of its element to 1.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023F22-94D7-CA43-BB3D-8D116F744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01673"/>
              </p:ext>
            </p:extLst>
          </p:nvPr>
        </p:nvGraphicFramePr>
        <p:xfrm>
          <a:off x="1189038" y="1867218"/>
          <a:ext cx="168275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0917">
                  <a:extLst>
                    <a:ext uri="{9D8B030D-6E8A-4147-A177-3AD203B41FA5}">
                      <a16:colId xmlns:a16="http://schemas.microsoft.com/office/drawing/2014/main" val="3307256174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val="2213957012"/>
                    </a:ext>
                  </a:extLst>
                </a:gridCol>
                <a:gridCol w="560917">
                  <a:extLst>
                    <a:ext uri="{9D8B030D-6E8A-4147-A177-3AD203B41FA5}">
                      <a16:colId xmlns:a16="http://schemas.microsoft.com/office/drawing/2014/main" val="1607905981"/>
                    </a:ext>
                  </a:extLst>
                </a:gridCol>
              </a:tblGrid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81541"/>
                  </a:ext>
                </a:extLst>
              </a:tr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30765"/>
                  </a:ext>
                </a:extLst>
              </a:tr>
              <a:tr h="264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7252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BEEF7-CCA3-174D-9137-AE72C52BB286}"/>
              </a:ext>
            </a:extLst>
          </p:cNvPr>
          <p:cNvGrpSpPr/>
          <p:nvPr/>
        </p:nvGrpSpPr>
        <p:grpSpPr>
          <a:xfrm>
            <a:off x="1357313" y="1897379"/>
            <a:ext cx="7558087" cy="1531621"/>
            <a:chOff x="1657350" y="4038361"/>
            <a:chExt cx="7558087" cy="15316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6ED706-EBBC-4646-951F-8053B7F0C246}"/>
                </a:ext>
              </a:extLst>
            </p:cNvPr>
            <p:cNvSpPr/>
            <p:nvPr/>
          </p:nvSpPr>
          <p:spPr>
            <a:xfrm>
              <a:off x="4014788" y="4038361"/>
              <a:ext cx="2314575" cy="1013619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0E3D-B964-9B4C-99A0-BF3883C7F109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3157539" y="4545171"/>
              <a:ext cx="85724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A95287-CF35-8B49-A193-007D345871BC}"/>
                </a:ext>
              </a:extLst>
            </p:cNvPr>
            <p:cNvCxnSpPr/>
            <p:nvPr/>
          </p:nvCxnSpPr>
          <p:spPr>
            <a:xfrm>
              <a:off x="6329363" y="4570728"/>
              <a:ext cx="857249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128070E-22E8-0C4F-86DA-13C8CB808E16}"/>
                </a:ext>
              </a:extLst>
            </p:cNvPr>
            <p:cNvSpPr/>
            <p:nvPr/>
          </p:nvSpPr>
          <p:spPr>
            <a:xfrm>
              <a:off x="7186612" y="4223582"/>
              <a:ext cx="2028825" cy="694292"/>
            </a:xfrm>
            <a:prstGeom prst="round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 Prob=90%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18DA69-1ED5-C64A-82A0-00FD9726D2A3}"/>
                </a:ext>
              </a:extLst>
            </p:cNvPr>
            <p:cNvSpPr txBox="1"/>
            <p:nvPr/>
          </p:nvSpPr>
          <p:spPr>
            <a:xfrm>
              <a:off x="1657350" y="5200650"/>
              <a:ext cx="157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3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82D-7CC4-FA47-A31D-1484584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(Logistic Regression)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E4CC1F-7CAB-A940-9E1C-DEAA1AC8B2A8}"/>
              </a:ext>
            </a:extLst>
          </p:cNvPr>
          <p:cNvGrpSpPr/>
          <p:nvPr/>
        </p:nvGrpSpPr>
        <p:grpSpPr>
          <a:xfrm>
            <a:off x="838200" y="1735931"/>
            <a:ext cx="5766757" cy="3386138"/>
            <a:chOff x="2228850" y="2500313"/>
            <a:chExt cx="5766757" cy="33861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145001-F868-9C47-BF7B-0B31610D90C4}"/>
                </a:ext>
              </a:extLst>
            </p:cNvPr>
            <p:cNvGrpSpPr/>
            <p:nvPr/>
          </p:nvGrpSpPr>
          <p:grpSpPr>
            <a:xfrm>
              <a:off x="2228850" y="2500313"/>
              <a:ext cx="2876550" cy="3386138"/>
              <a:chOff x="2228850" y="2500313"/>
              <a:chExt cx="2876550" cy="33861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9BF5A35-87EC-F243-A33D-5596CA669551}"/>
                      </a:ext>
                    </a:extLst>
                  </p:cNvPr>
                  <p:cNvSpPr/>
                  <p:nvPr/>
                </p:nvSpPr>
                <p:spPr>
                  <a:xfrm>
                    <a:off x="2228850" y="2500313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9BF5A35-87EC-F243-A33D-5596CA6695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0313"/>
                    <a:ext cx="742950" cy="7429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57D3C26E-EC65-2F43-8D61-28520BF72459}"/>
                      </a:ext>
                    </a:extLst>
                  </p:cNvPr>
                  <p:cNvSpPr/>
                  <p:nvPr/>
                </p:nvSpPr>
                <p:spPr>
                  <a:xfrm>
                    <a:off x="2228850" y="3821907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57D3C26E-EC65-2F43-8D61-28520BF724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3821907"/>
                    <a:ext cx="742950" cy="7429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29A371E-5B29-1A44-9A95-D8A5C5925265}"/>
                      </a:ext>
                    </a:extLst>
                  </p:cNvPr>
                  <p:cNvSpPr/>
                  <p:nvPr/>
                </p:nvSpPr>
                <p:spPr>
                  <a:xfrm>
                    <a:off x="2228850" y="5143501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29A371E-5B29-1A44-9A95-D8A5C59252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5143501"/>
                    <a:ext cx="742950" cy="7429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38D8975-95B5-9E48-91DA-FEA30B4843B1}"/>
                      </a:ext>
                    </a:extLst>
                  </p:cNvPr>
                  <p:cNvSpPr/>
                  <p:nvPr/>
                </p:nvSpPr>
                <p:spPr>
                  <a:xfrm>
                    <a:off x="4362450" y="3821907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38D8975-95B5-9E48-91DA-FEA30B484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450" y="3821907"/>
                    <a:ext cx="742950" cy="74295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F37734-8EBD-BF47-9942-60181D15D075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971800" y="2871788"/>
              <a:ext cx="1390650" cy="13215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F202D4-23C9-C243-B0DE-6A17350406F9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2971800" y="4193382"/>
              <a:ext cx="139065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62E4DF-4D0B-B848-94EC-4B1DBBFAB0A7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971800" y="4193382"/>
              <a:ext cx="1390650" cy="13215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7B60CE-4636-E345-8E9D-BED7A64D9547}"/>
                    </a:ext>
                  </a:extLst>
                </p:cNvPr>
                <p:cNvSpPr txBox="1"/>
                <p:nvPr/>
              </p:nvSpPr>
              <p:spPr>
                <a:xfrm>
                  <a:off x="3416223" y="2938464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7B60CE-4636-E345-8E9D-BED7A64D9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223" y="2938464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6645B1-7C8B-884A-B471-79C774E18314}"/>
                    </a:ext>
                  </a:extLst>
                </p:cNvPr>
                <p:cNvSpPr txBox="1"/>
                <p:nvPr/>
              </p:nvSpPr>
              <p:spPr>
                <a:xfrm>
                  <a:off x="3165321" y="3821907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6645B1-7C8B-884A-B471-79C774E18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21" y="3821907"/>
                  <a:ext cx="5071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C35B3A-8D98-7F48-B076-CBF68C87A750}"/>
                    </a:ext>
                  </a:extLst>
                </p:cNvPr>
                <p:cNvSpPr txBox="1"/>
                <p:nvPr/>
              </p:nvSpPr>
              <p:spPr>
                <a:xfrm>
                  <a:off x="3165321" y="462939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C35B3A-8D98-7F48-B076-CBF68C87A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21" y="4629390"/>
                  <a:ext cx="50712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0CE8B2-C51E-1744-8199-5547674B4513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5105400" y="4191239"/>
              <a:ext cx="795338" cy="21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0AA713-FF26-CE48-81C5-402996D38601}"/>
                    </a:ext>
                  </a:extLst>
                </p:cNvPr>
                <p:cNvSpPr txBox="1"/>
                <p:nvPr/>
              </p:nvSpPr>
              <p:spPr>
                <a:xfrm>
                  <a:off x="5900738" y="4006573"/>
                  <a:ext cx="20948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0AA713-FF26-CE48-81C5-402996D3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738" y="4006573"/>
                  <a:ext cx="2094869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DD5EF5-0A6E-AE46-B03B-3A073312C71B}"/>
                  </a:ext>
                </a:extLst>
              </p:cNvPr>
              <p:cNvSpPr txBox="1"/>
              <p:nvPr/>
            </p:nvSpPr>
            <p:spPr>
              <a:xfrm>
                <a:off x="7172326" y="2143274"/>
                <a:ext cx="2858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DD5EF5-0A6E-AE46-B03B-3A073312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326" y="2143274"/>
                <a:ext cx="2858988" cy="1200329"/>
              </a:xfrm>
              <a:prstGeom prst="rect">
                <a:avLst/>
              </a:prstGeom>
              <a:blipFill>
                <a:blip r:embed="rId10"/>
                <a:stretch>
                  <a:fillRect l="-441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77B307-A61D-B048-86EF-38BE86F9C191}"/>
                  </a:ext>
                </a:extLst>
              </p:cNvPr>
              <p:cNvSpPr txBox="1"/>
              <p:nvPr/>
            </p:nvSpPr>
            <p:spPr>
              <a:xfrm>
                <a:off x="7037916" y="3788213"/>
                <a:ext cx="4635243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77B307-A61D-B048-86EF-38BE86F9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16" y="3788213"/>
                <a:ext cx="4635243" cy="916148"/>
              </a:xfrm>
              <a:prstGeom prst="rect">
                <a:avLst/>
              </a:prstGeom>
              <a:blipFill>
                <a:blip r:embed="rId11"/>
                <a:stretch>
                  <a:fillRect t="-198630" b="-2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82D-7CC4-FA47-A31D-1484584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(Logistic Regression)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E4CC1F-7CAB-A940-9E1C-DEAA1AC8B2A8}"/>
              </a:ext>
            </a:extLst>
          </p:cNvPr>
          <p:cNvGrpSpPr/>
          <p:nvPr/>
        </p:nvGrpSpPr>
        <p:grpSpPr>
          <a:xfrm>
            <a:off x="838201" y="1735931"/>
            <a:ext cx="4876800" cy="3207544"/>
            <a:chOff x="2228850" y="2500313"/>
            <a:chExt cx="5766757" cy="33861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145001-F868-9C47-BF7B-0B31610D90C4}"/>
                </a:ext>
              </a:extLst>
            </p:cNvPr>
            <p:cNvGrpSpPr/>
            <p:nvPr/>
          </p:nvGrpSpPr>
          <p:grpSpPr>
            <a:xfrm>
              <a:off x="2228850" y="2500313"/>
              <a:ext cx="2876550" cy="3386138"/>
              <a:chOff x="2228850" y="2500313"/>
              <a:chExt cx="2876550" cy="33861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9BF5A35-87EC-F243-A33D-5596CA669551}"/>
                      </a:ext>
                    </a:extLst>
                  </p:cNvPr>
                  <p:cNvSpPr/>
                  <p:nvPr/>
                </p:nvSpPr>
                <p:spPr>
                  <a:xfrm>
                    <a:off x="2228850" y="2500313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9BF5A35-87EC-F243-A33D-5596CA6695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0313"/>
                    <a:ext cx="742950" cy="7429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57D3C26E-EC65-2F43-8D61-28520BF72459}"/>
                      </a:ext>
                    </a:extLst>
                  </p:cNvPr>
                  <p:cNvSpPr/>
                  <p:nvPr/>
                </p:nvSpPr>
                <p:spPr>
                  <a:xfrm>
                    <a:off x="2228850" y="3821907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57D3C26E-EC65-2F43-8D61-28520BF724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3821907"/>
                    <a:ext cx="742950" cy="7429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29A371E-5B29-1A44-9A95-D8A5C5925265}"/>
                      </a:ext>
                    </a:extLst>
                  </p:cNvPr>
                  <p:cNvSpPr/>
                  <p:nvPr/>
                </p:nvSpPr>
                <p:spPr>
                  <a:xfrm>
                    <a:off x="2228850" y="5143501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B29A371E-5B29-1A44-9A95-D8A5C59252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5143501"/>
                    <a:ext cx="742950" cy="7429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38D8975-95B5-9E48-91DA-FEA30B4843B1}"/>
                      </a:ext>
                    </a:extLst>
                  </p:cNvPr>
                  <p:cNvSpPr/>
                  <p:nvPr/>
                </p:nvSpPr>
                <p:spPr>
                  <a:xfrm>
                    <a:off x="4362450" y="3821907"/>
                    <a:ext cx="742950" cy="742950"/>
                  </a:xfrm>
                  <a:prstGeom prst="ellipse">
                    <a:avLst/>
                  </a:prstGeom>
                  <a:ln w="381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38D8975-95B5-9E48-91DA-FEA30B484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450" y="3821907"/>
                    <a:ext cx="742950" cy="74295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F37734-8EBD-BF47-9942-60181D15D075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971800" y="2871788"/>
              <a:ext cx="1390650" cy="13215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F202D4-23C9-C243-B0DE-6A17350406F9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2971800" y="4193382"/>
              <a:ext cx="139065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62E4DF-4D0B-B848-94EC-4B1DBBFAB0A7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2971800" y="4193382"/>
              <a:ext cx="1390650" cy="13215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7B60CE-4636-E345-8E9D-BED7A64D9547}"/>
                    </a:ext>
                  </a:extLst>
                </p:cNvPr>
                <p:cNvSpPr txBox="1"/>
                <p:nvPr/>
              </p:nvSpPr>
              <p:spPr>
                <a:xfrm>
                  <a:off x="3416223" y="2938464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7B60CE-4636-E345-8E9D-BED7A64D9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223" y="2938464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6645B1-7C8B-884A-B471-79C774E18314}"/>
                    </a:ext>
                  </a:extLst>
                </p:cNvPr>
                <p:cNvSpPr txBox="1"/>
                <p:nvPr/>
              </p:nvSpPr>
              <p:spPr>
                <a:xfrm>
                  <a:off x="3165321" y="3821907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6645B1-7C8B-884A-B471-79C774E18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21" y="3821907"/>
                  <a:ext cx="5071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C35B3A-8D98-7F48-B076-CBF68C87A750}"/>
                    </a:ext>
                  </a:extLst>
                </p:cNvPr>
                <p:cNvSpPr txBox="1"/>
                <p:nvPr/>
              </p:nvSpPr>
              <p:spPr>
                <a:xfrm>
                  <a:off x="3165321" y="462939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EC35B3A-8D98-7F48-B076-CBF68C87A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21" y="4629390"/>
                  <a:ext cx="50712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0CE8B2-C51E-1744-8199-5547674B4513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5105400" y="4191239"/>
              <a:ext cx="795338" cy="21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0AA713-FF26-CE48-81C5-402996D38601}"/>
                    </a:ext>
                  </a:extLst>
                </p:cNvPr>
                <p:cNvSpPr txBox="1"/>
                <p:nvPr/>
              </p:nvSpPr>
              <p:spPr>
                <a:xfrm>
                  <a:off x="5900738" y="4006573"/>
                  <a:ext cx="20948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0AA713-FF26-CE48-81C5-402996D3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738" y="4006573"/>
                  <a:ext cx="2094869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667" r="-709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77B307-A61D-B048-86EF-38BE86F9C191}"/>
                  </a:ext>
                </a:extLst>
              </p:cNvPr>
              <p:cNvSpPr txBox="1"/>
              <p:nvPr/>
            </p:nvSpPr>
            <p:spPr>
              <a:xfrm>
                <a:off x="6301717" y="1690688"/>
                <a:ext cx="4056047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77B307-A61D-B048-86EF-38BE86F9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717" y="1690688"/>
                <a:ext cx="4056047" cy="916148"/>
              </a:xfrm>
              <a:prstGeom prst="rect">
                <a:avLst/>
              </a:prstGeom>
              <a:blipFill>
                <a:blip r:embed="rId10"/>
                <a:stretch>
                  <a:fillRect t="-194595" b="-28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EF0EC-B35C-274B-BD90-679CBAF4DF6C}"/>
                  </a:ext>
                </a:extLst>
              </p:cNvPr>
              <p:cNvSpPr txBox="1"/>
              <p:nvPr/>
            </p:nvSpPr>
            <p:spPr>
              <a:xfrm>
                <a:off x="6387598" y="2800201"/>
                <a:ext cx="34461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EF0EC-B35C-274B-BD90-679CBAF4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98" y="2800201"/>
                <a:ext cx="3446135" cy="830997"/>
              </a:xfrm>
              <a:prstGeom prst="rect">
                <a:avLst/>
              </a:prstGeom>
              <a:blipFill>
                <a:blip r:embed="rId11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AD043C-226D-DD4D-8B37-1F48D1699F8F}"/>
                  </a:ext>
                </a:extLst>
              </p:cNvPr>
              <p:cNvSpPr txBox="1"/>
              <p:nvPr/>
            </p:nvSpPr>
            <p:spPr>
              <a:xfrm>
                <a:off x="2094789" y="4316452"/>
                <a:ext cx="9726124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Key assumption: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independent and identically distributed (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AD043C-226D-DD4D-8B37-1F48D169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789" y="4316452"/>
                <a:ext cx="9726124" cy="1469890"/>
              </a:xfrm>
              <a:prstGeom prst="rect">
                <a:avLst/>
              </a:prstGeom>
              <a:blipFill>
                <a:blip r:embed="rId12"/>
                <a:stretch>
                  <a:fillRect l="-1044" t="-79487" r="-1044" b="-96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1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82D-7CC4-FA47-A31D-1484584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(Logistic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AD043C-226D-DD4D-8B37-1F48D1699F8F}"/>
                  </a:ext>
                </a:extLst>
              </p:cNvPr>
              <p:cNvSpPr txBox="1"/>
              <p:nvPr/>
            </p:nvSpPr>
            <p:spPr>
              <a:xfrm>
                <a:off x="737476" y="1530390"/>
                <a:ext cx="5136855" cy="220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How to select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0" dirty="0"/>
                  <a:t>?</a:t>
                </a:r>
              </a:p>
              <a:p>
                <a:r>
                  <a:rPr lang="en-US" sz="2400" dirty="0"/>
                  <a:t>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0" dirty="0"/>
                  <a:t> to maximize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b="0" dirty="0"/>
                  <a:t>.</a:t>
                </a:r>
              </a:p>
              <a:p>
                <a:endParaRPr lang="en-US" sz="2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AD043C-226D-DD4D-8B37-1F48D169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76" y="1530390"/>
                <a:ext cx="5136855" cy="2209836"/>
              </a:xfrm>
              <a:prstGeom prst="rect">
                <a:avLst/>
              </a:prstGeom>
              <a:blipFill>
                <a:blip r:embed="rId2"/>
                <a:stretch>
                  <a:fillRect l="-1975" t="-5371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4F5CEC-A1AB-D842-A141-478676A719BC}"/>
                  </a:ext>
                </a:extLst>
              </p:cNvPr>
              <p:cNvSpPr txBox="1"/>
              <p:nvPr/>
            </p:nvSpPr>
            <p:spPr>
              <a:xfrm>
                <a:off x="626997" y="3740226"/>
                <a:ext cx="7243762" cy="275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4F5CEC-A1AB-D842-A141-478676A7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7" y="3740226"/>
                <a:ext cx="7243762" cy="2755113"/>
              </a:xfrm>
              <a:prstGeom prst="rect">
                <a:avLst/>
              </a:prstGeom>
              <a:blipFill>
                <a:blip r:embed="rId3"/>
                <a:stretch>
                  <a:fillRect t="-43119" b="-4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7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882D-7CC4-FA47-A31D-1484584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(Logistic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4F5CEC-A1AB-D842-A141-478676A719BC}"/>
                  </a:ext>
                </a:extLst>
              </p:cNvPr>
              <p:cNvSpPr txBox="1"/>
              <p:nvPr/>
            </p:nvSpPr>
            <p:spPr>
              <a:xfrm>
                <a:off x="112647" y="1539951"/>
                <a:ext cx="10160066" cy="444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(1−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func>
                                                <m:func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(1−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4F5CEC-A1AB-D842-A141-478676A7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7" y="1539951"/>
                <a:ext cx="10160066" cy="4449423"/>
              </a:xfrm>
              <a:prstGeom prst="rect">
                <a:avLst/>
              </a:prstGeom>
              <a:blipFill>
                <a:blip r:embed="rId2"/>
                <a:stretch>
                  <a:fillRect t="-26781" b="-17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7E9BB06-06E3-5D4D-8B2B-A3C289874A3F}"/>
              </a:ext>
            </a:extLst>
          </p:cNvPr>
          <p:cNvGrpSpPr/>
          <p:nvPr/>
        </p:nvGrpSpPr>
        <p:grpSpPr>
          <a:xfrm>
            <a:off x="9129713" y="1734374"/>
            <a:ext cx="1683543" cy="2433743"/>
            <a:chOff x="9129713" y="1734374"/>
            <a:chExt cx="1683543" cy="24337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F8C62A-07FD-6146-AD48-D3720B5CBB78}"/>
                </a:ext>
              </a:extLst>
            </p:cNvPr>
            <p:cNvSpPr txBox="1"/>
            <p:nvPr/>
          </p:nvSpPr>
          <p:spPr>
            <a:xfrm rot="5400000">
              <a:off x="9411718" y="2766580"/>
              <a:ext cx="2433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Maximum log likelihood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2B43E0A-61E9-034D-9037-EC2E233FAAEA}"/>
                </a:ext>
              </a:extLst>
            </p:cNvPr>
            <p:cNvSpPr/>
            <p:nvPr/>
          </p:nvSpPr>
          <p:spPr>
            <a:xfrm>
              <a:off x="9129713" y="3286125"/>
              <a:ext cx="1257300" cy="142875"/>
            </a:xfrm>
            <a:prstGeom prst="rightArrow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C02F4-3F76-C541-A598-97F04025BB4A}"/>
              </a:ext>
            </a:extLst>
          </p:cNvPr>
          <p:cNvGrpSpPr/>
          <p:nvPr/>
        </p:nvGrpSpPr>
        <p:grpSpPr>
          <a:xfrm>
            <a:off x="5566992" y="4765278"/>
            <a:ext cx="2310184" cy="1637553"/>
            <a:chOff x="5566992" y="4765278"/>
            <a:chExt cx="2310184" cy="16375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4EEFBA-3EC3-0143-82D4-E1E30169BB5E}"/>
                </a:ext>
              </a:extLst>
            </p:cNvPr>
            <p:cNvSpPr txBox="1"/>
            <p:nvPr/>
          </p:nvSpPr>
          <p:spPr>
            <a:xfrm>
              <a:off x="5566992" y="5479501"/>
              <a:ext cx="2310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Negative log likelihood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Binary cross Entropy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2A816E9-1D33-9A49-A787-150C7559EF30}"/>
                </a:ext>
              </a:extLst>
            </p:cNvPr>
            <p:cNvSpPr/>
            <p:nvPr/>
          </p:nvSpPr>
          <p:spPr>
            <a:xfrm>
              <a:off x="6507771" y="4765278"/>
              <a:ext cx="214313" cy="714223"/>
            </a:xfrm>
            <a:prstGeom prst="downArrow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85108B-EBF8-A34A-8FFF-3FB1662F45F8}"/>
              </a:ext>
            </a:extLst>
          </p:cNvPr>
          <p:cNvGrpSpPr/>
          <p:nvPr/>
        </p:nvGrpSpPr>
        <p:grpSpPr>
          <a:xfrm>
            <a:off x="1357310" y="1559718"/>
            <a:ext cx="3943353" cy="2917033"/>
            <a:chOff x="1357310" y="1559718"/>
            <a:chExt cx="3943353" cy="2917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859779-01E2-E14D-873A-C54C0BDB737F}"/>
                </a:ext>
              </a:extLst>
            </p:cNvPr>
            <p:cNvGrpSpPr/>
            <p:nvPr/>
          </p:nvGrpSpPr>
          <p:grpSpPr>
            <a:xfrm>
              <a:off x="1357310" y="1564482"/>
              <a:ext cx="657227" cy="2912269"/>
              <a:chOff x="1357310" y="1564482"/>
              <a:chExt cx="657227" cy="29122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/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/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/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6EFFF2-3481-A74C-9A12-B57F293DBF9C}"/>
                </a:ext>
              </a:extLst>
            </p:cNvPr>
            <p:cNvGrpSpPr/>
            <p:nvPr/>
          </p:nvGrpSpPr>
          <p:grpSpPr>
            <a:xfrm>
              <a:off x="3709985" y="1559718"/>
              <a:ext cx="657227" cy="2912269"/>
              <a:chOff x="1357310" y="1564482"/>
              <a:chExt cx="657227" cy="29122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13F7D8-4146-5041-9A60-2588FA8DC915}"/>
                  </a:ext>
                </a:extLst>
              </p:cNvPr>
              <p:cNvSpPr/>
              <p:nvPr/>
            </p:nvSpPr>
            <p:spPr>
              <a:xfrm>
                <a:off x="1357311" y="1564482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9D95B4-3C68-7345-ACD1-A258854889F5}"/>
                  </a:ext>
                </a:extLst>
              </p:cNvPr>
              <p:cNvSpPr/>
              <p:nvPr/>
            </p:nvSpPr>
            <p:spPr>
              <a:xfrm>
                <a:off x="1357310" y="270629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FBCB4D-89F4-7A45-90D3-EF2EE5B23082}"/>
                  </a:ext>
                </a:extLst>
              </p:cNvPr>
              <p:cNvSpPr/>
              <p:nvPr/>
            </p:nvSpPr>
            <p:spPr>
              <a:xfrm>
                <a:off x="1357312" y="384810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E40AD9-32B5-A24A-AB8A-A6517DA910EC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 flipV="1">
              <a:off x="2014536" y="1874043"/>
              <a:ext cx="1695450" cy="47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514C70-ABE1-FB49-B5DE-66749E937CA7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2014536" y="1878807"/>
              <a:ext cx="1695449" cy="11370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55BCC7-76AF-A949-B26F-B4DB1903320E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014536" y="1878807"/>
              <a:ext cx="1695451" cy="227885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B20567-5A79-9140-9737-5460021EA511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 flipV="1">
              <a:off x="2014535" y="1874043"/>
              <a:ext cx="1695451" cy="114657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AD0AFE-CE45-8042-8FA2-8DEB6A15DE85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 flipV="1">
              <a:off x="2014535" y="3015852"/>
              <a:ext cx="1695450" cy="476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8AE7C0-ECA5-134A-8097-E535F191D0D0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2014535" y="3020616"/>
              <a:ext cx="1695452" cy="113704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914723-0D56-BF41-8B4F-07D5EA4F985F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2014537" y="1874043"/>
              <a:ext cx="1695449" cy="22883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1488A4-9E90-FE4F-AEF8-0D74772CB52F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 flipV="1">
              <a:off x="2014537" y="3015852"/>
              <a:ext cx="1695448" cy="114657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9A264F-D971-EC42-9E81-713F89EC82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2014537" y="4157662"/>
              <a:ext cx="1695450" cy="476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AD37E0-46DE-C049-B7B9-B9C288E3FC62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4367211" y="1874042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4A5735-F11B-1245-A414-9AFF83EDB42C}"/>
                </a:ext>
              </a:extLst>
            </p:cNvPr>
            <p:cNvCxnSpPr/>
            <p:nvPr/>
          </p:nvCxnSpPr>
          <p:spPr>
            <a:xfrm flipV="1">
              <a:off x="4367210" y="3034901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6E707A-0B21-824D-8A44-12F2C377FE78}"/>
                </a:ext>
              </a:extLst>
            </p:cNvPr>
            <p:cNvCxnSpPr/>
            <p:nvPr/>
          </p:nvCxnSpPr>
          <p:spPr>
            <a:xfrm flipV="1">
              <a:off x="4367210" y="4187424"/>
              <a:ext cx="933452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/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/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/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/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/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/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7F0E6E-A4DF-2440-807F-935CE731D576}"/>
                  </a:ext>
                </a:extLst>
              </p:cNvPr>
              <p:cNvSpPr txBox="1"/>
              <p:nvPr/>
            </p:nvSpPr>
            <p:spPr>
              <a:xfrm>
                <a:off x="5374364" y="1736625"/>
                <a:ext cx="5466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C7F0E6E-A4DF-2440-807F-935CE731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64" y="1736625"/>
                <a:ext cx="546681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F0B3F2-41F8-694A-AF86-2BFE21BEE5F6}"/>
                  </a:ext>
                </a:extLst>
              </p:cNvPr>
              <p:cNvSpPr txBox="1"/>
              <p:nvPr/>
            </p:nvSpPr>
            <p:spPr>
              <a:xfrm>
                <a:off x="5294099" y="2835950"/>
                <a:ext cx="556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F0B3F2-41F8-694A-AF86-2BFE21BE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99" y="2835950"/>
                <a:ext cx="556876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FAF7F4-7F6B-5F41-9863-4A0C8D152DF7}"/>
                  </a:ext>
                </a:extLst>
              </p:cNvPr>
              <p:cNvSpPr txBox="1"/>
              <p:nvPr/>
            </p:nvSpPr>
            <p:spPr>
              <a:xfrm>
                <a:off x="5403540" y="3982523"/>
                <a:ext cx="556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FAF7F4-7F6B-5F41-9863-4A0C8D15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40" y="3982523"/>
                <a:ext cx="55687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Perceptron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dirty="0"/>
                  <a:t> be a training dataset.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╳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3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85108B-EBF8-A34A-8FFF-3FB1662F45F8}"/>
              </a:ext>
            </a:extLst>
          </p:cNvPr>
          <p:cNvGrpSpPr/>
          <p:nvPr/>
        </p:nvGrpSpPr>
        <p:grpSpPr>
          <a:xfrm>
            <a:off x="1357310" y="1559718"/>
            <a:ext cx="3943353" cy="2917033"/>
            <a:chOff x="1357310" y="1559718"/>
            <a:chExt cx="3943353" cy="2917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859779-01E2-E14D-873A-C54C0BDB737F}"/>
                </a:ext>
              </a:extLst>
            </p:cNvPr>
            <p:cNvGrpSpPr/>
            <p:nvPr/>
          </p:nvGrpSpPr>
          <p:grpSpPr>
            <a:xfrm>
              <a:off x="1357310" y="1564482"/>
              <a:ext cx="657227" cy="2912269"/>
              <a:chOff x="1357310" y="1564482"/>
              <a:chExt cx="657227" cy="29122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/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/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/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6EFFF2-3481-A74C-9A12-B57F293DBF9C}"/>
                </a:ext>
              </a:extLst>
            </p:cNvPr>
            <p:cNvGrpSpPr/>
            <p:nvPr/>
          </p:nvGrpSpPr>
          <p:grpSpPr>
            <a:xfrm>
              <a:off x="3709985" y="1559718"/>
              <a:ext cx="657227" cy="2912269"/>
              <a:chOff x="1357310" y="1564482"/>
              <a:chExt cx="657227" cy="29122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13F7D8-4146-5041-9A60-2588FA8DC915}"/>
                  </a:ext>
                </a:extLst>
              </p:cNvPr>
              <p:cNvSpPr/>
              <p:nvPr/>
            </p:nvSpPr>
            <p:spPr>
              <a:xfrm>
                <a:off x="1357311" y="1564482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9D95B4-3C68-7345-ACD1-A258854889F5}"/>
                  </a:ext>
                </a:extLst>
              </p:cNvPr>
              <p:cNvSpPr/>
              <p:nvPr/>
            </p:nvSpPr>
            <p:spPr>
              <a:xfrm>
                <a:off x="1357310" y="270629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FBCB4D-89F4-7A45-90D3-EF2EE5B23082}"/>
                  </a:ext>
                </a:extLst>
              </p:cNvPr>
              <p:cNvSpPr/>
              <p:nvPr/>
            </p:nvSpPr>
            <p:spPr>
              <a:xfrm>
                <a:off x="1357312" y="384810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E40AD9-32B5-A24A-AB8A-A6517DA910EC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 flipV="1">
              <a:off x="2014536" y="1874043"/>
              <a:ext cx="1695450" cy="47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514C70-ABE1-FB49-B5DE-66749E937CA7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2014536" y="1878807"/>
              <a:ext cx="1695449" cy="11370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55BCC7-76AF-A949-B26F-B4DB1903320E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014536" y="1878807"/>
              <a:ext cx="1695451" cy="227885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B20567-5A79-9140-9737-5460021EA511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 flipV="1">
              <a:off x="2014535" y="1874043"/>
              <a:ext cx="1695451" cy="114657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AD0AFE-CE45-8042-8FA2-8DEB6A15DE85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 flipV="1">
              <a:off x="2014535" y="3015852"/>
              <a:ext cx="1695450" cy="476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8AE7C0-ECA5-134A-8097-E535F191D0D0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2014535" y="3020616"/>
              <a:ext cx="1695452" cy="113704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914723-0D56-BF41-8B4F-07D5EA4F985F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2014537" y="1874043"/>
              <a:ext cx="1695449" cy="22883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1488A4-9E90-FE4F-AEF8-0D74772CB52F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 flipV="1">
              <a:off x="2014537" y="3015852"/>
              <a:ext cx="1695448" cy="114657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9A264F-D971-EC42-9E81-713F89EC82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2014537" y="4157662"/>
              <a:ext cx="1695450" cy="476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AD37E0-46DE-C049-B7B9-B9C288E3FC62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4367211" y="1874042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4A5735-F11B-1245-A414-9AFF83EDB42C}"/>
                </a:ext>
              </a:extLst>
            </p:cNvPr>
            <p:cNvCxnSpPr/>
            <p:nvPr/>
          </p:nvCxnSpPr>
          <p:spPr>
            <a:xfrm flipV="1">
              <a:off x="4367210" y="3034901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6E707A-0B21-824D-8A44-12F2C377FE78}"/>
                </a:ext>
              </a:extLst>
            </p:cNvPr>
            <p:cNvCxnSpPr/>
            <p:nvPr/>
          </p:nvCxnSpPr>
          <p:spPr>
            <a:xfrm flipV="1">
              <a:off x="4367210" y="4187424"/>
              <a:ext cx="933452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/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/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/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/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/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/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/>
              <p:nvPr/>
            </p:nvSpPr>
            <p:spPr>
              <a:xfrm>
                <a:off x="5429249" y="1689376"/>
                <a:ext cx="1462090" cy="263390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9" y="1689376"/>
                <a:ext cx="1462090" cy="2633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9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85108B-EBF8-A34A-8FFF-3FB1662F45F8}"/>
              </a:ext>
            </a:extLst>
          </p:cNvPr>
          <p:cNvGrpSpPr/>
          <p:nvPr/>
        </p:nvGrpSpPr>
        <p:grpSpPr>
          <a:xfrm>
            <a:off x="1357310" y="1559718"/>
            <a:ext cx="3943353" cy="2917033"/>
            <a:chOff x="1357310" y="1559718"/>
            <a:chExt cx="3943353" cy="2917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859779-01E2-E14D-873A-C54C0BDB737F}"/>
                </a:ext>
              </a:extLst>
            </p:cNvPr>
            <p:cNvGrpSpPr/>
            <p:nvPr/>
          </p:nvGrpSpPr>
          <p:grpSpPr>
            <a:xfrm>
              <a:off x="1357310" y="1564482"/>
              <a:ext cx="657227" cy="2912269"/>
              <a:chOff x="1357310" y="1564482"/>
              <a:chExt cx="657227" cy="29122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/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/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/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6EFFF2-3481-A74C-9A12-B57F293DBF9C}"/>
                </a:ext>
              </a:extLst>
            </p:cNvPr>
            <p:cNvGrpSpPr/>
            <p:nvPr/>
          </p:nvGrpSpPr>
          <p:grpSpPr>
            <a:xfrm>
              <a:off x="3709985" y="1559718"/>
              <a:ext cx="657227" cy="2912269"/>
              <a:chOff x="1357310" y="1564482"/>
              <a:chExt cx="657227" cy="29122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13F7D8-4146-5041-9A60-2588FA8DC915}"/>
                  </a:ext>
                </a:extLst>
              </p:cNvPr>
              <p:cNvSpPr/>
              <p:nvPr/>
            </p:nvSpPr>
            <p:spPr>
              <a:xfrm>
                <a:off x="1357311" y="1564482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9D95B4-3C68-7345-ACD1-A258854889F5}"/>
                  </a:ext>
                </a:extLst>
              </p:cNvPr>
              <p:cNvSpPr/>
              <p:nvPr/>
            </p:nvSpPr>
            <p:spPr>
              <a:xfrm>
                <a:off x="1357310" y="270629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FBCB4D-89F4-7A45-90D3-EF2EE5B23082}"/>
                  </a:ext>
                </a:extLst>
              </p:cNvPr>
              <p:cNvSpPr/>
              <p:nvPr/>
            </p:nvSpPr>
            <p:spPr>
              <a:xfrm>
                <a:off x="1357312" y="384810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E40AD9-32B5-A24A-AB8A-A6517DA910EC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 flipV="1">
              <a:off x="2014536" y="1874043"/>
              <a:ext cx="1695450" cy="47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514C70-ABE1-FB49-B5DE-66749E937CA7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2014536" y="1878807"/>
              <a:ext cx="1695449" cy="11370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55BCC7-76AF-A949-B26F-B4DB1903320E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014536" y="1878807"/>
              <a:ext cx="1695451" cy="227885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B20567-5A79-9140-9737-5460021EA511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 flipV="1">
              <a:off x="2014535" y="1874043"/>
              <a:ext cx="1695451" cy="114657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AD0AFE-CE45-8042-8FA2-8DEB6A15DE85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 flipV="1">
              <a:off x="2014535" y="3015852"/>
              <a:ext cx="1695450" cy="476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8AE7C0-ECA5-134A-8097-E535F191D0D0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2014535" y="3020616"/>
              <a:ext cx="1695452" cy="113704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914723-0D56-BF41-8B4F-07D5EA4F985F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2014537" y="1874043"/>
              <a:ext cx="1695449" cy="22883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1488A4-9E90-FE4F-AEF8-0D74772CB52F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 flipV="1">
              <a:off x="2014537" y="3015852"/>
              <a:ext cx="1695448" cy="114657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9A264F-D971-EC42-9E81-713F89EC82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2014537" y="4157662"/>
              <a:ext cx="1695450" cy="476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AD37E0-46DE-C049-B7B9-B9C288E3FC62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4367211" y="1874042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4A5735-F11B-1245-A414-9AFF83EDB42C}"/>
                </a:ext>
              </a:extLst>
            </p:cNvPr>
            <p:cNvCxnSpPr/>
            <p:nvPr/>
          </p:nvCxnSpPr>
          <p:spPr>
            <a:xfrm flipV="1">
              <a:off x="4367210" y="3034901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6E707A-0B21-824D-8A44-12F2C377FE78}"/>
                </a:ext>
              </a:extLst>
            </p:cNvPr>
            <p:cNvCxnSpPr/>
            <p:nvPr/>
          </p:nvCxnSpPr>
          <p:spPr>
            <a:xfrm flipV="1">
              <a:off x="4367210" y="4187424"/>
              <a:ext cx="933452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/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/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/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/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/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/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/>
              <p:nvPr/>
            </p:nvSpPr>
            <p:spPr>
              <a:xfrm>
                <a:off x="5429249" y="1689376"/>
                <a:ext cx="6272214" cy="263390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9" y="1689376"/>
                <a:ext cx="6272214" cy="2633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85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85108B-EBF8-A34A-8FFF-3FB1662F45F8}"/>
              </a:ext>
            </a:extLst>
          </p:cNvPr>
          <p:cNvGrpSpPr/>
          <p:nvPr/>
        </p:nvGrpSpPr>
        <p:grpSpPr>
          <a:xfrm>
            <a:off x="1357310" y="1559718"/>
            <a:ext cx="3943353" cy="2917033"/>
            <a:chOff x="1357310" y="1559718"/>
            <a:chExt cx="3943353" cy="2917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859779-01E2-E14D-873A-C54C0BDB737F}"/>
                </a:ext>
              </a:extLst>
            </p:cNvPr>
            <p:cNvGrpSpPr/>
            <p:nvPr/>
          </p:nvGrpSpPr>
          <p:grpSpPr>
            <a:xfrm>
              <a:off x="1357310" y="1564482"/>
              <a:ext cx="657227" cy="2912269"/>
              <a:chOff x="1357310" y="1564482"/>
              <a:chExt cx="657227" cy="29122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/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D0D77CD-F4BA-BA4D-A724-5BE7A4D06D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1" y="1564482"/>
                    <a:ext cx="657225" cy="62865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/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3C3FFB3-ADE5-0043-BBD4-9E1D664D25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0" y="2706291"/>
                    <a:ext cx="657225" cy="62865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/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6F4B4BA-31C9-BC4A-98B2-A8F218622E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2" y="3848101"/>
                    <a:ext cx="657225" cy="62865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6EFFF2-3481-A74C-9A12-B57F293DBF9C}"/>
                </a:ext>
              </a:extLst>
            </p:cNvPr>
            <p:cNvGrpSpPr/>
            <p:nvPr/>
          </p:nvGrpSpPr>
          <p:grpSpPr>
            <a:xfrm>
              <a:off x="3709985" y="1559718"/>
              <a:ext cx="657227" cy="2912269"/>
              <a:chOff x="1357310" y="1564482"/>
              <a:chExt cx="657227" cy="29122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13F7D8-4146-5041-9A60-2588FA8DC915}"/>
                  </a:ext>
                </a:extLst>
              </p:cNvPr>
              <p:cNvSpPr/>
              <p:nvPr/>
            </p:nvSpPr>
            <p:spPr>
              <a:xfrm>
                <a:off x="1357311" y="1564482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9D95B4-3C68-7345-ACD1-A258854889F5}"/>
                  </a:ext>
                </a:extLst>
              </p:cNvPr>
              <p:cNvSpPr/>
              <p:nvPr/>
            </p:nvSpPr>
            <p:spPr>
              <a:xfrm>
                <a:off x="1357310" y="270629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FBCB4D-89F4-7A45-90D3-EF2EE5B23082}"/>
                  </a:ext>
                </a:extLst>
              </p:cNvPr>
              <p:cNvSpPr/>
              <p:nvPr/>
            </p:nvSpPr>
            <p:spPr>
              <a:xfrm>
                <a:off x="1357312" y="3848101"/>
                <a:ext cx="657225" cy="628650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E40AD9-32B5-A24A-AB8A-A6517DA910EC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 flipV="1">
              <a:off x="2014536" y="1874043"/>
              <a:ext cx="1695450" cy="47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514C70-ABE1-FB49-B5DE-66749E937CA7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2014536" y="1878807"/>
              <a:ext cx="1695449" cy="11370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B55BCC7-76AF-A949-B26F-B4DB1903320E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014536" y="1878807"/>
              <a:ext cx="1695451" cy="227885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B20567-5A79-9140-9737-5460021EA511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 flipV="1">
              <a:off x="2014535" y="1874043"/>
              <a:ext cx="1695451" cy="114657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AD0AFE-CE45-8042-8FA2-8DEB6A15DE85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 flipV="1">
              <a:off x="2014535" y="3015852"/>
              <a:ext cx="1695450" cy="476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8AE7C0-ECA5-134A-8097-E535F191D0D0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2014535" y="3020616"/>
              <a:ext cx="1695452" cy="113704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914723-0D56-BF41-8B4F-07D5EA4F985F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2014537" y="1874043"/>
              <a:ext cx="1695449" cy="22883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1488A4-9E90-FE4F-AEF8-0D74772CB52F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 flipV="1">
              <a:off x="2014537" y="3015852"/>
              <a:ext cx="1695448" cy="114657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9A264F-D971-EC42-9E81-713F89EC82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2014537" y="4157662"/>
              <a:ext cx="1695450" cy="4764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AD37E0-46DE-C049-B7B9-B9C288E3FC62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4367211" y="1874042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4A5735-F11B-1245-A414-9AFF83EDB42C}"/>
                </a:ext>
              </a:extLst>
            </p:cNvPr>
            <p:cNvCxnSpPr/>
            <p:nvPr/>
          </p:nvCxnSpPr>
          <p:spPr>
            <a:xfrm flipV="1">
              <a:off x="4367210" y="3034901"/>
              <a:ext cx="933452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6E707A-0B21-824D-8A44-12F2C377FE78}"/>
                </a:ext>
              </a:extLst>
            </p:cNvPr>
            <p:cNvCxnSpPr/>
            <p:nvPr/>
          </p:nvCxnSpPr>
          <p:spPr>
            <a:xfrm flipV="1">
              <a:off x="4367210" y="4187424"/>
              <a:ext cx="933452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/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115D447-1831-4C42-BD26-4F798B17B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98" y="1689376"/>
                  <a:ext cx="4461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/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BFB544A-692E-E541-A0F6-5D852841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61" y="2812137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/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502A975-72FE-3B45-885D-99C09AA46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2" y="3953946"/>
                  <a:ext cx="45147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/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CBF7A0-84D9-984C-8CB7-609DAB8A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1528763"/>
                <a:ext cx="5995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/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5B598E-FC87-1445-A970-00FE81585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56" y="2407719"/>
                <a:ext cx="599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/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A0EACC-E6B3-CE49-9BB4-C780D9E6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61" y="3381373"/>
                <a:ext cx="599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/>
              <p:nvPr/>
            </p:nvSpPr>
            <p:spPr>
              <a:xfrm>
                <a:off x="4424357" y="1664252"/>
                <a:ext cx="7767643" cy="263390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𝑠𝑖𝑔𝑚𝑜𝑑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=.65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=.8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E717D1-6EF3-0A49-BB85-5C61E2C12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57" y="1664252"/>
                <a:ext cx="7767643" cy="2633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D47C54-8E0B-624B-8606-0FF4D26769A6}"/>
              </a:ext>
            </a:extLst>
          </p:cNvPr>
          <p:cNvSpPr txBox="1"/>
          <p:nvPr/>
        </p:nvSpPr>
        <p:spPr>
          <a:xfrm>
            <a:off x="7929563" y="4824416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probability distribution. Why?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71C13-2EE3-5248-9F02-C3E332D2AC5F}"/>
              </a:ext>
            </a:extLst>
          </p:cNvPr>
          <p:cNvCxnSpPr/>
          <p:nvPr/>
        </p:nvCxnSpPr>
        <p:spPr>
          <a:xfrm flipH="1">
            <a:off x="10015538" y="3566039"/>
            <a:ext cx="1195387" cy="120598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10B4CD-2E8B-3944-9858-0CB33159C17F}"/>
              </a:ext>
            </a:extLst>
          </p:cNvPr>
          <p:cNvGrpSpPr/>
          <p:nvPr/>
        </p:nvGrpSpPr>
        <p:grpSpPr>
          <a:xfrm>
            <a:off x="1428747" y="1955006"/>
            <a:ext cx="8377249" cy="2947988"/>
            <a:chOff x="1357310" y="1528763"/>
            <a:chExt cx="8377249" cy="29479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85108B-EBF8-A34A-8FFF-3FB1662F45F8}"/>
                </a:ext>
              </a:extLst>
            </p:cNvPr>
            <p:cNvGrpSpPr/>
            <p:nvPr/>
          </p:nvGrpSpPr>
          <p:grpSpPr>
            <a:xfrm>
              <a:off x="1357310" y="1559718"/>
              <a:ext cx="3943353" cy="2917033"/>
              <a:chOff x="1357310" y="1559718"/>
              <a:chExt cx="3943353" cy="29170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3859779-01E2-E14D-873A-C54C0BDB737F}"/>
                  </a:ext>
                </a:extLst>
              </p:cNvPr>
              <p:cNvGrpSpPr/>
              <p:nvPr/>
            </p:nvGrpSpPr>
            <p:grpSpPr>
              <a:xfrm>
                <a:off x="1357310" y="1564482"/>
                <a:ext cx="657227" cy="2912269"/>
                <a:chOff x="1357310" y="1564482"/>
                <a:chExt cx="657227" cy="291226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FD0D77CD-F4BA-BA4D-A724-5BE7A4D06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1" y="1564482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FD0D77CD-F4BA-BA4D-A724-5BE7A4D06D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1" y="1564482"/>
                      <a:ext cx="657225" cy="62865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3C3FFB3-ADE5-0043-BBD4-9E1D664D2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0" y="2706291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3C3FFB3-ADE5-0043-BBD4-9E1D664D25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0" y="2706291"/>
                      <a:ext cx="657225" cy="62865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36F4B4BA-31C9-BC4A-98B2-A8F218622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2" y="3848101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36F4B4BA-31C9-BC4A-98B2-A8F218622E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2" y="3848101"/>
                      <a:ext cx="657225" cy="62865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16EFFF2-3481-A74C-9A12-B57F293DBF9C}"/>
                  </a:ext>
                </a:extLst>
              </p:cNvPr>
              <p:cNvGrpSpPr/>
              <p:nvPr/>
            </p:nvGrpSpPr>
            <p:grpSpPr>
              <a:xfrm>
                <a:off x="3709985" y="1559718"/>
                <a:ext cx="657227" cy="2912269"/>
                <a:chOff x="1357310" y="1564482"/>
                <a:chExt cx="657227" cy="2912269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13F7D8-4146-5041-9A60-2588FA8DC915}"/>
                    </a:ext>
                  </a:extLst>
                </p:cNvPr>
                <p:cNvSpPr/>
                <p:nvPr/>
              </p:nvSpPr>
              <p:spPr>
                <a:xfrm>
                  <a:off x="1357311" y="1564482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69D95B4-3C68-7345-ACD1-A258854889F5}"/>
                    </a:ext>
                  </a:extLst>
                </p:cNvPr>
                <p:cNvSpPr/>
                <p:nvPr/>
              </p:nvSpPr>
              <p:spPr>
                <a:xfrm>
                  <a:off x="1357310" y="2706291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BFBCB4D-89F4-7A45-90D3-EF2EE5B23082}"/>
                    </a:ext>
                  </a:extLst>
                </p:cNvPr>
                <p:cNvSpPr/>
                <p:nvPr/>
              </p:nvSpPr>
              <p:spPr>
                <a:xfrm>
                  <a:off x="1357312" y="3848101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E40AD9-32B5-A24A-AB8A-A6517DA910EC}"/>
                  </a:ext>
                </a:extLst>
              </p:cNvPr>
              <p:cNvCxnSpPr>
                <a:stCxn id="4" idx="6"/>
                <a:endCxn id="12" idx="2"/>
              </p:cNvCxnSpPr>
              <p:nvPr/>
            </p:nvCxnSpPr>
            <p:spPr>
              <a:xfrm flipV="1">
                <a:off x="2014536" y="1874043"/>
                <a:ext cx="1695450" cy="476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E514C70-ABE1-FB49-B5DE-66749E937CA7}"/>
                  </a:ext>
                </a:extLst>
              </p:cNvPr>
              <p:cNvCxnSpPr>
                <a:stCxn id="4" idx="6"/>
                <a:endCxn id="13" idx="2"/>
              </p:cNvCxnSpPr>
              <p:nvPr/>
            </p:nvCxnSpPr>
            <p:spPr>
              <a:xfrm>
                <a:off x="2014536" y="1878807"/>
                <a:ext cx="1695449" cy="113704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55BCC7-76AF-A949-B26F-B4DB1903320E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2014536" y="1878807"/>
                <a:ext cx="1695451" cy="22788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0B20567-5A79-9140-9737-5460021EA511}"/>
                  </a:ext>
                </a:extLst>
              </p:cNvPr>
              <p:cNvCxnSpPr>
                <a:stCxn id="5" idx="6"/>
                <a:endCxn id="12" idx="2"/>
              </p:cNvCxnSpPr>
              <p:nvPr/>
            </p:nvCxnSpPr>
            <p:spPr>
              <a:xfrm flipV="1">
                <a:off x="2014535" y="1874043"/>
                <a:ext cx="1695451" cy="114657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DAD0AFE-CE45-8042-8FA2-8DEB6A15DE85}"/>
                  </a:ext>
                </a:extLst>
              </p:cNvPr>
              <p:cNvCxnSpPr>
                <a:stCxn id="5" idx="6"/>
                <a:endCxn id="13" idx="2"/>
              </p:cNvCxnSpPr>
              <p:nvPr/>
            </p:nvCxnSpPr>
            <p:spPr>
              <a:xfrm flipV="1">
                <a:off x="2014535" y="3015852"/>
                <a:ext cx="1695450" cy="4764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8AE7C0-ECA5-134A-8097-E535F191D0D0}"/>
                  </a:ext>
                </a:extLst>
              </p:cNvPr>
              <p:cNvCxnSpPr>
                <a:stCxn id="5" idx="6"/>
                <a:endCxn id="14" idx="2"/>
              </p:cNvCxnSpPr>
              <p:nvPr/>
            </p:nvCxnSpPr>
            <p:spPr>
              <a:xfrm>
                <a:off x="2014535" y="3020616"/>
                <a:ext cx="1695452" cy="113704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914723-0D56-BF41-8B4F-07D5EA4F985F}"/>
                  </a:ext>
                </a:extLst>
              </p:cNvPr>
              <p:cNvCxnSpPr>
                <a:stCxn id="6" idx="6"/>
                <a:endCxn id="12" idx="2"/>
              </p:cNvCxnSpPr>
              <p:nvPr/>
            </p:nvCxnSpPr>
            <p:spPr>
              <a:xfrm flipV="1">
                <a:off x="2014537" y="1874043"/>
                <a:ext cx="1695449" cy="2288383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71488A4-9E90-FE4F-AEF8-0D74772CB52F}"/>
                  </a:ext>
                </a:extLst>
              </p:cNvPr>
              <p:cNvCxnSpPr>
                <a:stCxn id="6" idx="6"/>
                <a:endCxn id="13" idx="2"/>
              </p:cNvCxnSpPr>
              <p:nvPr/>
            </p:nvCxnSpPr>
            <p:spPr>
              <a:xfrm flipV="1">
                <a:off x="2014537" y="3015852"/>
                <a:ext cx="1695448" cy="114657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A9A264F-D971-EC42-9E81-713F89EC8292}"/>
                  </a:ext>
                </a:extLst>
              </p:cNvPr>
              <p:cNvCxnSpPr>
                <a:stCxn id="6" idx="6"/>
                <a:endCxn id="14" idx="2"/>
              </p:cNvCxnSpPr>
              <p:nvPr/>
            </p:nvCxnSpPr>
            <p:spPr>
              <a:xfrm flipV="1">
                <a:off x="2014537" y="4157662"/>
                <a:ext cx="1695450" cy="476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3AD37E0-46DE-C049-B7B9-B9C288E3FC62}"/>
                  </a:ext>
                </a:extLst>
              </p:cNvPr>
              <p:cNvCxnSpPr>
                <a:stCxn id="12" idx="6"/>
              </p:cNvCxnSpPr>
              <p:nvPr/>
            </p:nvCxnSpPr>
            <p:spPr>
              <a:xfrm flipV="1">
                <a:off x="4367211" y="1874042"/>
                <a:ext cx="933452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A5735-F11B-1245-A414-9AFF83EDB42C}"/>
                  </a:ext>
                </a:extLst>
              </p:cNvPr>
              <p:cNvCxnSpPr/>
              <p:nvPr/>
            </p:nvCxnSpPr>
            <p:spPr>
              <a:xfrm flipV="1">
                <a:off x="4367210" y="3034901"/>
                <a:ext cx="933452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6E707A-0B21-824D-8A44-12F2C377FE78}"/>
                  </a:ext>
                </a:extLst>
              </p:cNvPr>
              <p:cNvCxnSpPr/>
              <p:nvPr/>
            </p:nvCxnSpPr>
            <p:spPr>
              <a:xfrm flipV="1">
                <a:off x="4367210" y="4187424"/>
                <a:ext cx="933452" cy="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15D447-1831-4C42-BD26-4F798B17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098" y="1689376"/>
                    <a:ext cx="446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15D447-1831-4C42-BD26-4F798B17B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098" y="1689376"/>
                    <a:ext cx="4461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BFB544A-692E-E541-A0F6-5D852841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861" y="2812137"/>
                    <a:ext cx="451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BFB544A-692E-E541-A0F6-5D8528411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61" y="2812137"/>
                    <a:ext cx="4514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02A975-72FE-3B45-885D-99C09AA4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2862" y="3953946"/>
                    <a:ext cx="451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02A975-72FE-3B45-885D-99C09AA4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862" y="3953946"/>
                    <a:ext cx="4514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BF7A0-84D9-984C-8CB7-609DAB8A43FC}"/>
                    </a:ext>
                  </a:extLst>
                </p:cNvPr>
                <p:cNvSpPr txBox="1"/>
                <p:nvPr/>
              </p:nvSpPr>
              <p:spPr>
                <a:xfrm>
                  <a:off x="2700338" y="1528763"/>
                  <a:ext cx="599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BF7A0-84D9-984C-8CB7-609DAB8A4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338" y="1528763"/>
                  <a:ext cx="5995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B598E-FC87-1445-A970-00FE81585CF0}"/>
                    </a:ext>
                  </a:extLst>
                </p:cNvPr>
                <p:cNvSpPr txBox="1"/>
                <p:nvPr/>
              </p:nvSpPr>
              <p:spPr>
                <a:xfrm>
                  <a:off x="1873556" y="2407719"/>
                  <a:ext cx="59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B598E-FC87-1445-A970-00FE8158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556" y="2407719"/>
                  <a:ext cx="59958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7A0EACC-E6B3-CE49-9BB4-C780D9E65489}"/>
                    </a:ext>
                  </a:extLst>
                </p:cNvPr>
                <p:cNvSpPr txBox="1"/>
                <p:nvPr/>
              </p:nvSpPr>
              <p:spPr>
                <a:xfrm>
                  <a:off x="1879661" y="3381373"/>
                  <a:ext cx="59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7A0EACC-E6B3-CE49-9BB4-C780D9E65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661" y="3381373"/>
                  <a:ext cx="59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E717D1-6EF3-0A49-BB85-5C61E2C1216C}"/>
                    </a:ext>
                  </a:extLst>
                </p:cNvPr>
                <p:cNvSpPr/>
                <p:nvPr/>
              </p:nvSpPr>
              <p:spPr>
                <a:xfrm>
                  <a:off x="8272469" y="1679852"/>
                  <a:ext cx="1462090" cy="2633902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E717D1-6EF3-0A49-BB85-5C61E2C12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469" y="1679852"/>
                  <a:ext cx="1462090" cy="26339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96462DC-7048-0344-8D5E-6F2BE41B5D0E}"/>
                    </a:ext>
                  </a:extLst>
                </p:cNvPr>
                <p:cNvSpPr/>
                <p:nvPr/>
              </p:nvSpPr>
              <p:spPr>
                <a:xfrm>
                  <a:off x="5364954" y="1679852"/>
                  <a:ext cx="1840228" cy="2633902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96462DC-7048-0344-8D5E-6F2BE41B5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54" y="1679852"/>
                  <a:ext cx="1840228" cy="2633902"/>
                </a:xfrm>
                <a:prstGeom prst="rect">
                  <a:avLst/>
                </a:prstGeom>
                <a:blipFill>
                  <a:blip r:embed="rId12"/>
                  <a:stretch>
                    <a:fillRect l="-270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C748C33-7B46-BE42-B8AB-E3C904EC0D8E}"/>
                </a:ext>
              </a:extLst>
            </p:cNvPr>
            <p:cNvSpPr/>
            <p:nvPr/>
          </p:nvSpPr>
          <p:spPr>
            <a:xfrm>
              <a:off x="7205182" y="2886877"/>
              <a:ext cx="1067287" cy="257950"/>
            </a:xfrm>
            <a:prstGeom prst="rightArrow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9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576-804C-AF41-8A0F-E278121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02"/>
            <a:ext cx="10515600" cy="1325563"/>
          </a:xfrm>
        </p:spPr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10B4CD-2E8B-3944-9858-0CB33159C17F}"/>
              </a:ext>
            </a:extLst>
          </p:cNvPr>
          <p:cNvGrpSpPr/>
          <p:nvPr/>
        </p:nvGrpSpPr>
        <p:grpSpPr>
          <a:xfrm>
            <a:off x="1764500" y="1375965"/>
            <a:ext cx="8377249" cy="2947988"/>
            <a:chOff x="1357310" y="1528763"/>
            <a:chExt cx="8377249" cy="29479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85108B-EBF8-A34A-8FFF-3FB1662F45F8}"/>
                </a:ext>
              </a:extLst>
            </p:cNvPr>
            <p:cNvGrpSpPr/>
            <p:nvPr/>
          </p:nvGrpSpPr>
          <p:grpSpPr>
            <a:xfrm>
              <a:off x="1357310" y="1559718"/>
              <a:ext cx="3943353" cy="2917033"/>
              <a:chOff x="1357310" y="1559718"/>
              <a:chExt cx="3943353" cy="29170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3859779-01E2-E14D-873A-C54C0BDB737F}"/>
                  </a:ext>
                </a:extLst>
              </p:cNvPr>
              <p:cNvGrpSpPr/>
              <p:nvPr/>
            </p:nvGrpSpPr>
            <p:grpSpPr>
              <a:xfrm>
                <a:off x="1357310" y="1564482"/>
                <a:ext cx="657227" cy="2912269"/>
                <a:chOff x="1357310" y="1564482"/>
                <a:chExt cx="657227" cy="291226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FD0D77CD-F4BA-BA4D-A724-5BE7A4D06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1" y="1564482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FD0D77CD-F4BA-BA4D-A724-5BE7A4D06D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1" y="1564482"/>
                      <a:ext cx="657225" cy="62865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3C3FFB3-ADE5-0043-BBD4-9E1D664D2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0" y="2706291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E3C3FFB3-ADE5-0043-BBD4-9E1D664D25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0" y="2706291"/>
                      <a:ext cx="657225" cy="62865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36F4B4BA-31C9-BC4A-98B2-A8F218622E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7312" y="3848101"/>
                      <a:ext cx="657225" cy="628650"/>
                    </a:xfrm>
                    <a:prstGeom prst="ellips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36F4B4BA-31C9-BC4A-98B2-A8F218622E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7312" y="3848101"/>
                      <a:ext cx="657225" cy="62865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317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16EFFF2-3481-A74C-9A12-B57F293DBF9C}"/>
                  </a:ext>
                </a:extLst>
              </p:cNvPr>
              <p:cNvGrpSpPr/>
              <p:nvPr/>
            </p:nvGrpSpPr>
            <p:grpSpPr>
              <a:xfrm>
                <a:off x="3709985" y="1559718"/>
                <a:ext cx="657227" cy="2912269"/>
                <a:chOff x="1357310" y="1564482"/>
                <a:chExt cx="657227" cy="2912269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13F7D8-4146-5041-9A60-2588FA8DC915}"/>
                    </a:ext>
                  </a:extLst>
                </p:cNvPr>
                <p:cNvSpPr/>
                <p:nvPr/>
              </p:nvSpPr>
              <p:spPr>
                <a:xfrm>
                  <a:off x="1357311" y="1564482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69D95B4-3C68-7345-ACD1-A258854889F5}"/>
                    </a:ext>
                  </a:extLst>
                </p:cNvPr>
                <p:cNvSpPr/>
                <p:nvPr/>
              </p:nvSpPr>
              <p:spPr>
                <a:xfrm>
                  <a:off x="1357310" y="2706291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BFBCB4D-89F4-7A45-90D3-EF2EE5B23082}"/>
                    </a:ext>
                  </a:extLst>
                </p:cNvPr>
                <p:cNvSpPr/>
                <p:nvPr/>
              </p:nvSpPr>
              <p:spPr>
                <a:xfrm>
                  <a:off x="1357312" y="3848101"/>
                  <a:ext cx="657225" cy="628650"/>
                </a:xfrm>
                <a:prstGeom prst="ellips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E40AD9-32B5-A24A-AB8A-A6517DA910EC}"/>
                  </a:ext>
                </a:extLst>
              </p:cNvPr>
              <p:cNvCxnSpPr>
                <a:stCxn id="4" idx="6"/>
                <a:endCxn id="12" idx="2"/>
              </p:cNvCxnSpPr>
              <p:nvPr/>
            </p:nvCxnSpPr>
            <p:spPr>
              <a:xfrm flipV="1">
                <a:off x="2014536" y="1874043"/>
                <a:ext cx="1695450" cy="476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E514C70-ABE1-FB49-B5DE-66749E937CA7}"/>
                  </a:ext>
                </a:extLst>
              </p:cNvPr>
              <p:cNvCxnSpPr>
                <a:stCxn id="4" idx="6"/>
                <a:endCxn id="13" idx="2"/>
              </p:cNvCxnSpPr>
              <p:nvPr/>
            </p:nvCxnSpPr>
            <p:spPr>
              <a:xfrm>
                <a:off x="2014536" y="1878807"/>
                <a:ext cx="1695449" cy="113704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55BCC7-76AF-A949-B26F-B4DB1903320E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2014536" y="1878807"/>
                <a:ext cx="1695451" cy="22788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0B20567-5A79-9140-9737-5460021EA511}"/>
                  </a:ext>
                </a:extLst>
              </p:cNvPr>
              <p:cNvCxnSpPr>
                <a:stCxn id="5" idx="6"/>
                <a:endCxn id="12" idx="2"/>
              </p:cNvCxnSpPr>
              <p:nvPr/>
            </p:nvCxnSpPr>
            <p:spPr>
              <a:xfrm flipV="1">
                <a:off x="2014535" y="1874043"/>
                <a:ext cx="1695451" cy="1146573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DAD0AFE-CE45-8042-8FA2-8DEB6A15DE85}"/>
                  </a:ext>
                </a:extLst>
              </p:cNvPr>
              <p:cNvCxnSpPr>
                <a:stCxn id="5" idx="6"/>
                <a:endCxn id="13" idx="2"/>
              </p:cNvCxnSpPr>
              <p:nvPr/>
            </p:nvCxnSpPr>
            <p:spPr>
              <a:xfrm flipV="1">
                <a:off x="2014535" y="3015852"/>
                <a:ext cx="1695450" cy="4764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8AE7C0-ECA5-134A-8097-E535F191D0D0}"/>
                  </a:ext>
                </a:extLst>
              </p:cNvPr>
              <p:cNvCxnSpPr>
                <a:stCxn id="5" idx="6"/>
                <a:endCxn id="14" idx="2"/>
              </p:cNvCxnSpPr>
              <p:nvPr/>
            </p:nvCxnSpPr>
            <p:spPr>
              <a:xfrm>
                <a:off x="2014535" y="3020616"/>
                <a:ext cx="1695452" cy="113704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8914723-0D56-BF41-8B4F-07D5EA4F985F}"/>
                  </a:ext>
                </a:extLst>
              </p:cNvPr>
              <p:cNvCxnSpPr>
                <a:stCxn id="6" idx="6"/>
                <a:endCxn id="12" idx="2"/>
              </p:cNvCxnSpPr>
              <p:nvPr/>
            </p:nvCxnSpPr>
            <p:spPr>
              <a:xfrm flipV="1">
                <a:off x="2014537" y="1874043"/>
                <a:ext cx="1695449" cy="2288383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71488A4-9E90-FE4F-AEF8-0D74772CB52F}"/>
                  </a:ext>
                </a:extLst>
              </p:cNvPr>
              <p:cNvCxnSpPr>
                <a:stCxn id="6" idx="6"/>
                <a:endCxn id="13" idx="2"/>
              </p:cNvCxnSpPr>
              <p:nvPr/>
            </p:nvCxnSpPr>
            <p:spPr>
              <a:xfrm flipV="1">
                <a:off x="2014537" y="3015852"/>
                <a:ext cx="1695448" cy="114657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A9A264F-D971-EC42-9E81-713F89EC8292}"/>
                  </a:ext>
                </a:extLst>
              </p:cNvPr>
              <p:cNvCxnSpPr>
                <a:stCxn id="6" idx="6"/>
                <a:endCxn id="14" idx="2"/>
              </p:cNvCxnSpPr>
              <p:nvPr/>
            </p:nvCxnSpPr>
            <p:spPr>
              <a:xfrm flipV="1">
                <a:off x="2014537" y="4157662"/>
                <a:ext cx="1695450" cy="476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3AD37E0-46DE-C049-B7B9-B9C288E3FC62}"/>
                  </a:ext>
                </a:extLst>
              </p:cNvPr>
              <p:cNvCxnSpPr>
                <a:stCxn id="12" idx="6"/>
              </p:cNvCxnSpPr>
              <p:nvPr/>
            </p:nvCxnSpPr>
            <p:spPr>
              <a:xfrm flipV="1">
                <a:off x="4367211" y="1874042"/>
                <a:ext cx="933452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A5735-F11B-1245-A414-9AFF83EDB42C}"/>
                  </a:ext>
                </a:extLst>
              </p:cNvPr>
              <p:cNvCxnSpPr/>
              <p:nvPr/>
            </p:nvCxnSpPr>
            <p:spPr>
              <a:xfrm flipV="1">
                <a:off x="4367210" y="3034901"/>
                <a:ext cx="933452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6E707A-0B21-824D-8A44-12F2C377FE78}"/>
                  </a:ext>
                </a:extLst>
              </p:cNvPr>
              <p:cNvCxnSpPr/>
              <p:nvPr/>
            </p:nvCxnSpPr>
            <p:spPr>
              <a:xfrm flipV="1">
                <a:off x="4367210" y="4187424"/>
                <a:ext cx="933452" cy="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15D447-1831-4C42-BD26-4F798B17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098" y="1689376"/>
                    <a:ext cx="446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15D447-1831-4C42-BD26-4F798B17B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098" y="1689376"/>
                    <a:ext cx="44614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BFB544A-692E-E541-A0F6-5D852841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4861" y="2812137"/>
                    <a:ext cx="451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BFB544A-692E-E541-A0F6-5D8528411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61" y="2812137"/>
                    <a:ext cx="45147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02A975-72FE-3B45-885D-99C09AA4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2862" y="3953946"/>
                    <a:ext cx="451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9502A975-72FE-3B45-885D-99C09AA4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862" y="3953946"/>
                    <a:ext cx="4514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BF7A0-84D9-984C-8CB7-609DAB8A43FC}"/>
                    </a:ext>
                  </a:extLst>
                </p:cNvPr>
                <p:cNvSpPr txBox="1"/>
                <p:nvPr/>
              </p:nvSpPr>
              <p:spPr>
                <a:xfrm>
                  <a:off x="2700338" y="1528763"/>
                  <a:ext cx="599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BF7A0-84D9-984C-8CB7-609DAB8A4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338" y="1528763"/>
                  <a:ext cx="59958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B598E-FC87-1445-A970-00FE81585CF0}"/>
                    </a:ext>
                  </a:extLst>
                </p:cNvPr>
                <p:cNvSpPr txBox="1"/>
                <p:nvPr/>
              </p:nvSpPr>
              <p:spPr>
                <a:xfrm>
                  <a:off x="1873556" y="2407719"/>
                  <a:ext cx="59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B598E-FC87-1445-A970-00FE81585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556" y="2407719"/>
                  <a:ext cx="59958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7A0EACC-E6B3-CE49-9BB4-C780D9E65489}"/>
                    </a:ext>
                  </a:extLst>
                </p:cNvPr>
                <p:cNvSpPr txBox="1"/>
                <p:nvPr/>
              </p:nvSpPr>
              <p:spPr>
                <a:xfrm>
                  <a:off x="1879661" y="3381373"/>
                  <a:ext cx="59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7A0EACC-E6B3-CE49-9BB4-C780D9E65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661" y="3381373"/>
                  <a:ext cx="59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E717D1-6EF3-0A49-BB85-5C61E2C1216C}"/>
                    </a:ext>
                  </a:extLst>
                </p:cNvPr>
                <p:cNvSpPr/>
                <p:nvPr/>
              </p:nvSpPr>
              <p:spPr>
                <a:xfrm>
                  <a:off x="8272469" y="1679852"/>
                  <a:ext cx="1462090" cy="2633902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E717D1-6EF3-0A49-BB85-5C61E2C12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469" y="1679852"/>
                  <a:ext cx="1462090" cy="26339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96462DC-7048-0344-8D5E-6F2BE41B5D0E}"/>
                    </a:ext>
                  </a:extLst>
                </p:cNvPr>
                <p:cNvSpPr/>
                <p:nvPr/>
              </p:nvSpPr>
              <p:spPr>
                <a:xfrm>
                  <a:off x="5364954" y="1679852"/>
                  <a:ext cx="1840228" cy="2633902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96462DC-7048-0344-8D5E-6F2BE41B5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54" y="1679852"/>
                  <a:ext cx="1840228" cy="2633902"/>
                </a:xfrm>
                <a:prstGeom prst="rect">
                  <a:avLst/>
                </a:prstGeom>
                <a:blipFill>
                  <a:blip r:embed="rId12"/>
                  <a:stretch>
                    <a:fillRect l="-202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C748C33-7B46-BE42-B8AB-E3C904EC0D8E}"/>
                </a:ext>
              </a:extLst>
            </p:cNvPr>
            <p:cNvSpPr/>
            <p:nvPr/>
          </p:nvSpPr>
          <p:spPr>
            <a:xfrm>
              <a:off x="7205182" y="2886877"/>
              <a:ext cx="1067287" cy="257950"/>
            </a:xfrm>
            <a:prstGeom prst="rightArrow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03697E-FF1C-EF42-BEBB-F903E7E87DBE}"/>
                  </a:ext>
                </a:extLst>
              </p:cNvPr>
              <p:cNvSpPr txBox="1"/>
              <p:nvPr/>
            </p:nvSpPr>
            <p:spPr>
              <a:xfrm>
                <a:off x="2386013" y="4957763"/>
                <a:ext cx="6720366" cy="144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03697E-FF1C-EF42-BEBB-F903E7E8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13" y="4957763"/>
                <a:ext cx="6720366" cy="1444306"/>
              </a:xfrm>
              <a:prstGeom prst="rect">
                <a:avLst/>
              </a:prstGeom>
              <a:blipFill>
                <a:blip r:embed="rId13"/>
                <a:stretch>
                  <a:fillRect t="-1739" b="-3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35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5F3-AC9A-0E4D-9DB3-B0A9B6CB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46341-ED26-DD45-83F1-F8B85CBED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318B4D64-69A6-4B4E-BDC7-896F3A692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43586"/>
              </p:ext>
            </p:extLst>
          </p:nvPr>
        </p:nvGraphicFramePr>
        <p:xfrm>
          <a:off x="960438" y="1825625"/>
          <a:ext cx="232568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1422">
                  <a:extLst>
                    <a:ext uri="{9D8B030D-6E8A-4147-A177-3AD203B41FA5}">
                      <a16:colId xmlns:a16="http://schemas.microsoft.com/office/drawing/2014/main" val="226327137"/>
                    </a:ext>
                  </a:extLst>
                </a:gridCol>
                <a:gridCol w="581422">
                  <a:extLst>
                    <a:ext uri="{9D8B030D-6E8A-4147-A177-3AD203B41FA5}">
                      <a16:colId xmlns:a16="http://schemas.microsoft.com/office/drawing/2014/main" val="3983242853"/>
                    </a:ext>
                  </a:extLst>
                </a:gridCol>
                <a:gridCol w="581422">
                  <a:extLst>
                    <a:ext uri="{9D8B030D-6E8A-4147-A177-3AD203B41FA5}">
                      <a16:colId xmlns:a16="http://schemas.microsoft.com/office/drawing/2014/main" val="3569171807"/>
                    </a:ext>
                  </a:extLst>
                </a:gridCol>
                <a:gridCol w="581422">
                  <a:extLst>
                    <a:ext uri="{9D8B030D-6E8A-4147-A177-3AD203B41FA5}">
                      <a16:colId xmlns:a16="http://schemas.microsoft.com/office/drawing/2014/main" val="154608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203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20D7D-5B05-F543-B604-182B75DDCB8D}"/>
                  </a:ext>
                </a:extLst>
              </p:cNvPr>
              <p:cNvSpPr txBox="1"/>
              <p:nvPr/>
            </p:nvSpPr>
            <p:spPr>
              <a:xfrm>
                <a:off x="3598271" y="2182584"/>
                <a:ext cx="20370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220D7D-5B05-F543-B604-182B75DD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71" y="2182584"/>
                <a:ext cx="2037096" cy="769441"/>
              </a:xfrm>
              <a:prstGeom prst="rect">
                <a:avLst/>
              </a:prstGeom>
              <a:blipFill>
                <a:blip r:embed="rId3"/>
                <a:stretch>
                  <a:fillRect t="-1613" r="-49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88164A-1AF1-C749-9766-CC2430DFC316}"/>
                  </a:ext>
                </a:extLst>
              </p:cNvPr>
              <p:cNvSpPr txBox="1"/>
              <p:nvPr/>
            </p:nvSpPr>
            <p:spPr>
              <a:xfrm>
                <a:off x="838200" y="4056662"/>
                <a:ext cx="964174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…(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r>
                  <a:rPr lang="en-US" sz="2400" b="1" i="1" dirty="0"/>
                  <a:t>Key Assumption: </a:t>
                </a:r>
                <a:r>
                  <a:rPr lang="en-US" sz="2400" i="1" dirty="0"/>
                  <a:t>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𝑖𝑑𝑒𝑛𝑡𝑖𝑐𝑎𝑙𝑙𝑦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𝑑𝑖𝑠𝑡𝑟𝑖𝑏𝑢𝑡𝑒𝑑</m:t>
                    </m:r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88164A-1AF1-C749-9766-CC2430DF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6662"/>
                <a:ext cx="9641742" cy="1015663"/>
              </a:xfrm>
              <a:prstGeom prst="rect">
                <a:avLst/>
              </a:prstGeom>
              <a:blipFill>
                <a:blip r:embed="rId4"/>
                <a:stretch>
                  <a:fillRect l="-1053" t="-3704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A517-4970-1C4D-A2BD-F15C1D2D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distribution parameters?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86714-C5F7-1B40-ACBB-DC33DA841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86714-C5F7-1B40-ACBB-DC33DA841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0756" b="-27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818EBE-2DCA-6249-8EE0-F55043F5BEBC}"/>
              </a:ext>
            </a:extLst>
          </p:cNvPr>
          <p:cNvGrpSpPr/>
          <p:nvPr/>
        </p:nvGrpSpPr>
        <p:grpSpPr>
          <a:xfrm>
            <a:off x="7772400" y="4257675"/>
            <a:ext cx="4276339" cy="442913"/>
            <a:chOff x="7772400" y="4257675"/>
            <a:chExt cx="4276339" cy="4429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8860A6-9F29-484C-B717-61C0B068974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772400" y="4442341"/>
              <a:ext cx="1085850" cy="258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E48C74-7A8E-1645-8547-348894497344}"/>
                </a:ext>
              </a:extLst>
            </p:cNvPr>
            <p:cNvSpPr txBox="1"/>
            <p:nvPr/>
          </p:nvSpPr>
          <p:spPr>
            <a:xfrm>
              <a:off x="8858250" y="4257675"/>
              <a:ext cx="3190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Maximum Likelihood Estimation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CCB9C-CD82-3445-9D6F-3E5BAB70509C}"/>
              </a:ext>
            </a:extLst>
          </p:cNvPr>
          <p:cNvGrpSpPr/>
          <p:nvPr/>
        </p:nvGrpSpPr>
        <p:grpSpPr>
          <a:xfrm>
            <a:off x="7915661" y="4959071"/>
            <a:ext cx="3971512" cy="442913"/>
            <a:chOff x="7772400" y="4257675"/>
            <a:chExt cx="3971512" cy="4429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848264-2776-6C40-911D-147968CAB47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772400" y="4442341"/>
              <a:ext cx="1085850" cy="258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9B9C2-13EF-B749-B95A-17E7D710DCF9}"/>
                </a:ext>
              </a:extLst>
            </p:cNvPr>
            <p:cNvSpPr txBox="1"/>
            <p:nvPr/>
          </p:nvSpPr>
          <p:spPr>
            <a:xfrm>
              <a:off x="8858250" y="4257675"/>
              <a:ext cx="2885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 Log Likelihood(NLL)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A517-4970-1C4D-A2BD-F15C1D2D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86714-C5F7-1B40-ACBB-DC33DA841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86714-C5F7-1B40-ACBB-DC33DA841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756" b="-1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5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DD78-9C9F-AA49-94B7-92AE1FE2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solving a machine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E6DA-71DD-2A4A-AAEF-93530E62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model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</a:rPr>
              <a:t>What ?</a:t>
            </a:r>
          </a:p>
          <a:p>
            <a:r>
              <a:rPr lang="en-US" dirty="0"/>
              <a:t>Define loss function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r>
              <a:rPr lang="en-US" dirty="0"/>
              <a:t>Pick optimizer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</a:rPr>
              <a:t>How?	</a:t>
            </a:r>
          </a:p>
          <a:p>
            <a:r>
              <a:rPr lang="en-US" dirty="0"/>
              <a:t>Train on machine</a:t>
            </a:r>
          </a:p>
        </p:txBody>
      </p:sp>
    </p:spTree>
    <p:extLst>
      <p:ext uri="{BB962C8B-B14F-4D97-AF65-F5344CB8AC3E}">
        <p14:creationId xmlns:p14="http://schemas.microsoft.com/office/powerpoint/2010/main" val="15196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General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i="1" dirty="0"/>
                  <a:t> be a training dataset.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On-Line Learning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05104"/>
            <a:ext cx="10515600" cy="4189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General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i="1" dirty="0"/>
                  <a:t> be a training dataset.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Batch Learning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ea typeface="Cambria Math" panose="02040503050406030204" pitchFamily="18" charset="0"/>
                  </a:rPr>
                  <a:t>For every training epoch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Initialize ∆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i="1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m:rPr>
                        <m:nor/>
                      </m:rPr>
                      <a:rPr lang="en-US" b="0" i="1" dirty="0" smtClean="0"/>
                      <m:t>b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w and b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m:rPr>
                        <m:nor/>
                      </m:rPr>
                      <a:rPr lang="en-US" b="0" i="1" dirty="0" smtClean="0"/>
                      <m:t>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  <a:blipFill>
                <a:blip r:embed="rId2"/>
                <a:stretch>
                  <a:fillRect l="-1086" t="-2915" r="-241" b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05104"/>
            <a:ext cx="10515600" cy="4189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General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i="1" dirty="0"/>
                  <a:t> be a training dataset.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Mini batch Mode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ea typeface="Cambria Math" panose="02040503050406030204" pitchFamily="18" charset="0"/>
                  </a:rPr>
                  <a:t>For every training epoch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Initialize ∆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=0∈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&gt;,&lt;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i="1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𝑈𝑝𝑑𝑎𝑡𝑒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m:rPr>
                        <m:nor/>
                      </m:rPr>
                      <a:rPr lang="en-US" b="0" i="1" dirty="0" smtClean="0"/>
                      <m:t>b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w and b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 smtClean="0"/>
                      <m:t>∆</m:t>
                    </m:r>
                    <m:r>
                      <m:rPr>
                        <m:nor/>
                      </m:rPr>
                      <a:rPr lang="en-US" b="0" i="1" dirty="0" smtClean="0"/>
                      <m:t>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  <a:blipFill>
                <a:blip r:embed="rId2"/>
                <a:stretch>
                  <a:fillRect l="-1086" t="-2915" r="-241" b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0AE-C164-0042-910A-C8E7A97A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B7FB43-C8C2-A949-AF1B-5E5DB74B0905}"/>
                  </a:ext>
                </a:extLst>
              </p:cNvPr>
              <p:cNvSpPr txBox="1"/>
              <p:nvPr/>
            </p:nvSpPr>
            <p:spPr>
              <a:xfrm>
                <a:off x="6192089" y="1770324"/>
                <a:ext cx="390241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an identity function.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B7FB43-C8C2-A949-AF1B-5E5DB74B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89" y="1770324"/>
                <a:ext cx="3902414" cy="2585323"/>
              </a:xfrm>
              <a:prstGeom prst="rect">
                <a:avLst/>
              </a:prstGeom>
              <a:blipFill>
                <a:blip r:embed="rId2"/>
                <a:stretch>
                  <a:fillRect l="-974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2CB4606-E075-F04D-A36C-24ACD3CC0DCB}"/>
              </a:ext>
            </a:extLst>
          </p:cNvPr>
          <p:cNvGrpSpPr/>
          <p:nvPr/>
        </p:nvGrpSpPr>
        <p:grpSpPr>
          <a:xfrm>
            <a:off x="1671946" y="2434442"/>
            <a:ext cx="3780091" cy="3076310"/>
            <a:chOff x="1671946" y="2434442"/>
            <a:chExt cx="3780091" cy="3076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D3AAA1-BBF9-BF4C-876E-52A5DDB52F58}"/>
                </a:ext>
              </a:extLst>
            </p:cNvPr>
            <p:cNvGrpSpPr/>
            <p:nvPr/>
          </p:nvGrpSpPr>
          <p:grpSpPr>
            <a:xfrm>
              <a:off x="1671946" y="2434442"/>
              <a:ext cx="3780091" cy="3076310"/>
              <a:chOff x="1671946" y="2434442"/>
              <a:chExt cx="3780091" cy="307631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A0037D-50C4-344F-8327-57DD2C27781E}"/>
                  </a:ext>
                </a:extLst>
              </p:cNvPr>
              <p:cNvGrpSpPr/>
              <p:nvPr/>
            </p:nvGrpSpPr>
            <p:grpSpPr>
              <a:xfrm>
                <a:off x="1671946" y="2434442"/>
                <a:ext cx="3446319" cy="3076310"/>
                <a:chOff x="1671946" y="2434442"/>
                <a:chExt cx="3446319" cy="307631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EB28275-4B5D-2049-8502-6B73A5E185EF}"/>
                    </a:ext>
                  </a:extLst>
                </p:cNvPr>
                <p:cNvCxnSpPr>
                  <a:stCxn id="4" idx="6"/>
                  <a:endCxn id="7" idx="2"/>
                </p:cNvCxnSpPr>
                <p:nvPr/>
              </p:nvCxnSpPr>
              <p:spPr>
                <a:xfrm>
                  <a:off x="2505694" y="2796639"/>
                  <a:ext cx="907469" cy="90252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6664F31-D9B2-B94D-911B-848B6836EB8E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>
                  <a:off x="2505692" y="3699165"/>
                  <a:ext cx="90747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86D368E-F06E-8349-9D2C-7679D1469C07}"/>
                    </a:ext>
                  </a:extLst>
                </p:cNvPr>
                <p:cNvCxnSpPr>
                  <a:stCxn id="6" idx="6"/>
                  <a:endCxn id="7" idx="2"/>
                </p:cNvCxnSpPr>
                <p:nvPr/>
              </p:nvCxnSpPr>
              <p:spPr>
                <a:xfrm flipV="1">
                  <a:off x="2505692" y="3699165"/>
                  <a:ext cx="907471" cy="14493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95CCB50-E8AF-CC42-BE88-1C4A1D216A87}"/>
                    </a:ext>
                  </a:extLst>
                </p:cNvPr>
                <p:cNvCxnSpPr/>
                <p:nvPr/>
              </p:nvCxnSpPr>
              <p:spPr>
                <a:xfrm>
                  <a:off x="4173184" y="3699165"/>
                  <a:ext cx="9450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29AAA67-165F-6147-936C-1AF73B06E929}"/>
                    </a:ext>
                  </a:extLst>
                </p:cNvPr>
                <p:cNvCxnSpPr>
                  <a:endCxn id="7" idx="0"/>
                </p:cNvCxnSpPr>
                <p:nvPr/>
              </p:nvCxnSpPr>
              <p:spPr>
                <a:xfrm>
                  <a:off x="3793173" y="2796639"/>
                  <a:ext cx="1" cy="5403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91D36C5-F8F2-8A48-8EAE-84E567A65902}"/>
                    </a:ext>
                  </a:extLst>
                </p:cNvPr>
                <p:cNvGrpSpPr/>
                <p:nvPr/>
              </p:nvGrpSpPr>
              <p:grpSpPr>
                <a:xfrm>
                  <a:off x="3413163" y="3336968"/>
                  <a:ext cx="981192" cy="724394"/>
                  <a:chOff x="3413163" y="3336968"/>
                  <a:chExt cx="981192" cy="724394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4431E3D-A4FD-444E-9626-8D35DD259DE6}"/>
                      </a:ext>
                    </a:extLst>
                  </p:cNvPr>
                  <p:cNvSpPr/>
                  <p:nvPr/>
                </p:nvSpPr>
                <p:spPr>
                  <a:xfrm>
                    <a:off x="3413163" y="333696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1399274-CABE-8549-82A3-0A18F5E4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885" y="3507965"/>
                    <a:ext cx="907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Σ</a:t>
                    </a:r>
                    <a:r>
                      <a:rPr lang="en-US" dirty="0"/>
                      <a:t> |</a:t>
                    </a:r>
                    <a:r>
                      <a:rPr lang="en-US" dirty="0" err="1"/>
                      <a:t>σ</a:t>
                    </a:r>
                    <a:endParaRPr lang="en-US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9C635DA-C327-A144-A3A7-FBBD7EB76C31}"/>
                    </a:ext>
                  </a:extLst>
                </p:cNvPr>
                <p:cNvGrpSpPr/>
                <p:nvPr/>
              </p:nvGrpSpPr>
              <p:grpSpPr>
                <a:xfrm>
                  <a:off x="1671946" y="2434442"/>
                  <a:ext cx="907470" cy="724394"/>
                  <a:chOff x="1671946" y="2434442"/>
                  <a:chExt cx="907470" cy="724394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39F491B-8630-2C4E-9422-036377CE2671}"/>
                      </a:ext>
                    </a:extLst>
                  </p:cNvPr>
                  <p:cNvSpPr/>
                  <p:nvPr/>
                </p:nvSpPr>
                <p:spPr>
                  <a:xfrm>
                    <a:off x="1745673" y="2434442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C42602B-899E-3B41-9BE4-BD30C28919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2611972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C42602B-899E-3B41-9BE4-BD30C28919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2611972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5957B5F-A353-6C41-9FA0-53B617FB84E6}"/>
                    </a:ext>
                  </a:extLst>
                </p:cNvPr>
                <p:cNvGrpSpPr/>
                <p:nvPr/>
              </p:nvGrpSpPr>
              <p:grpSpPr>
                <a:xfrm>
                  <a:off x="1671946" y="3336968"/>
                  <a:ext cx="907470" cy="724394"/>
                  <a:chOff x="1671946" y="3336968"/>
                  <a:chExt cx="907470" cy="72439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548DCCF-6379-9747-B05D-B906F2087444}"/>
                      </a:ext>
                    </a:extLst>
                  </p:cNvPr>
                  <p:cNvSpPr/>
                  <p:nvPr/>
                </p:nvSpPr>
                <p:spPr>
                  <a:xfrm>
                    <a:off x="1745671" y="333696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211276ED-5B02-EB45-A42A-CE7E51D200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3508464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211276ED-5B02-EB45-A42A-CE7E51D200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3508464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4B0DBDD-5C2B-AE40-A90A-2CF19B5B974A}"/>
                    </a:ext>
                  </a:extLst>
                </p:cNvPr>
                <p:cNvGrpSpPr/>
                <p:nvPr/>
              </p:nvGrpSpPr>
              <p:grpSpPr>
                <a:xfrm>
                  <a:off x="1671946" y="4786358"/>
                  <a:ext cx="907470" cy="724394"/>
                  <a:chOff x="1671946" y="4786358"/>
                  <a:chExt cx="907470" cy="724394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FC37338-75B7-164E-A99A-4C1AEB2F5604}"/>
                      </a:ext>
                    </a:extLst>
                  </p:cNvPr>
                  <p:cNvSpPr/>
                  <p:nvPr/>
                </p:nvSpPr>
                <p:spPr>
                  <a:xfrm>
                    <a:off x="1745671" y="4786358"/>
                    <a:ext cx="760021" cy="72439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ADB4CF29-2F85-BE4B-8AE5-1E3288EFDD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1946" y="4963888"/>
                        <a:ext cx="9074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ADB4CF29-2F85-BE4B-8AE5-1E3288EFDD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946" y="4963888"/>
                        <a:ext cx="90747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792FF8B-E67B-0646-B5BC-5D900FADC984}"/>
                    </a:ext>
                  </a:extLst>
                </p:cNvPr>
                <p:cNvSpPr txBox="1"/>
                <p:nvPr/>
              </p:nvSpPr>
              <p:spPr>
                <a:xfrm>
                  <a:off x="3639926" y="244619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50304B1-577A-DB46-AA4D-D21A863E06F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653" y="3514499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50304B1-577A-DB46-AA4D-D21A863E0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653" y="3514499"/>
                    <a:ext cx="37138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6E1890-EC3F-8D4E-9F90-072D4D2AB4C0}"/>
                  </a:ext>
                </a:extLst>
              </p:cNvPr>
              <p:cNvSpPr txBox="1"/>
              <p:nvPr/>
            </p:nvSpPr>
            <p:spPr>
              <a:xfrm>
                <a:off x="1950800" y="3902588"/>
                <a:ext cx="27603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.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1E30EE-4E80-7F4A-95DB-BE6A40BA51C8}"/>
                    </a:ext>
                  </a:extLst>
                </p:cNvPr>
                <p:cNvSpPr txBox="1"/>
                <p:nvPr/>
              </p:nvSpPr>
              <p:spPr>
                <a:xfrm>
                  <a:off x="2358484" y="4219190"/>
                  <a:ext cx="572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1E30EE-4E80-7F4A-95DB-BE6A40BA5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484" y="4219190"/>
                  <a:ext cx="5725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36DFB8-2166-BF44-B1B7-E950A226CB95}"/>
                    </a:ext>
                  </a:extLst>
                </p:cNvPr>
                <p:cNvSpPr txBox="1"/>
                <p:nvPr/>
              </p:nvSpPr>
              <p:spPr>
                <a:xfrm>
                  <a:off x="2634802" y="277329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36DFB8-2166-BF44-B1B7-E950A226C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802" y="2773290"/>
                  <a:ext cx="5018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D92CD3-4FAD-B24A-902C-FD6CA263FDB2}"/>
                    </a:ext>
                  </a:extLst>
                </p:cNvPr>
                <p:cNvSpPr txBox="1"/>
                <p:nvPr/>
              </p:nvSpPr>
              <p:spPr>
                <a:xfrm>
                  <a:off x="2572264" y="3349536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D92CD3-4FAD-B24A-902C-FD6CA263F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264" y="3349536"/>
                  <a:ext cx="5071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849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7A8-B47A-1942-81A1-336F7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05104"/>
            <a:ext cx="10515600" cy="4189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General Learning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&gt;,…,&lt;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{0,1}</m:t>
                    </m:r>
                  </m:oMath>
                </a14:m>
                <a:r>
                  <a:rPr lang="en-US" i="1" dirty="0"/>
                  <a:t> be a training dataset.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B0F0"/>
                    </a:solidFill>
                  </a:rPr>
                  <a:t>Stochastic 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ea typeface="Cambria Math" panose="02040503050406030204" pitchFamily="18" charset="0"/>
                  </a:rPr>
                  <a:t>For every training epoch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i="1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𝔇</m:t>
                    </m:r>
                  </m:oMath>
                </a14:m>
                <a:endParaRPr lang="en-US" i="1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𝓛=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𝓛=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nor/>
                      </m:rPr>
                      <a:rPr lang="en-US" b="0" i="1" dirty="0">
                        <a:latin typeface="Cambria Math" panose="02040503050406030204" pitchFamily="18" charset="0"/>
                      </a:rPr>
                      <m:t>𝓛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b="0" i="1" dirty="0">
                        <a:latin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D71D7-4193-1A46-B63D-BB0A18BD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5818"/>
                <a:ext cx="10515600" cy="4351338"/>
              </a:xfrm>
              <a:blipFill>
                <a:blip r:embed="rId2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7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34D-F2BB-AE47-9BAE-4B0A29D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(Derivatives)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7DFFF-AADE-8342-AB54-EAEB6D392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62" y="1460500"/>
            <a:ext cx="1023707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1207</Words>
  <Application>Microsoft Macintosh PowerPoint</Application>
  <PresentationFormat>Widescreen</PresentationFormat>
  <Paragraphs>293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Learning Rules</vt:lpstr>
      <vt:lpstr>Perceptron</vt:lpstr>
      <vt:lpstr> Perceptron Learning Rule</vt:lpstr>
      <vt:lpstr> General Learning Rule</vt:lpstr>
      <vt:lpstr> General Learning Rule</vt:lpstr>
      <vt:lpstr> General Learning Rule</vt:lpstr>
      <vt:lpstr>Linear Regression</vt:lpstr>
      <vt:lpstr> General Learning Rule</vt:lpstr>
      <vt:lpstr>Differential Calculus (Derivatives)</vt:lpstr>
      <vt:lpstr>PowerPoint Presentation</vt:lpstr>
      <vt:lpstr>PowerPoint Presentation</vt:lpstr>
      <vt:lpstr>PowerPoint Presentation</vt:lpstr>
      <vt:lpstr>PowerPoint Presentation</vt:lpstr>
      <vt:lpstr>Example</vt:lpstr>
      <vt:lpstr> General Learning Rule</vt:lpstr>
      <vt:lpstr>Stochastic Gradient Descent(SGD)</vt:lpstr>
      <vt:lpstr>Stochastic Gradient Descent(SGD)</vt:lpstr>
      <vt:lpstr>Stochastic Gradient Descent(SGD)</vt:lpstr>
      <vt:lpstr>Batch Stochastic Gradient Descent(SGD)</vt:lpstr>
      <vt:lpstr>Mini-Batch Stochastic Gradient Descent(SGD)</vt:lpstr>
      <vt:lpstr>Mini Stochastic Gradient Descent(SGD) Parameters at Different Scale</vt:lpstr>
      <vt:lpstr>Logistic Regression</vt:lpstr>
      <vt:lpstr>Supervised Machine Learning</vt:lpstr>
      <vt:lpstr>Classification</vt:lpstr>
      <vt:lpstr>Binary Classification (Logistic Regression)</vt:lpstr>
      <vt:lpstr>Binary Classification (Logistic Regression)</vt:lpstr>
      <vt:lpstr>Binary Classification (Logistic Regression)</vt:lpstr>
      <vt:lpstr>Binary Classification (Logistic Regression)</vt:lpstr>
      <vt:lpstr>Multinomial Logistic Regression</vt:lpstr>
      <vt:lpstr>Multinomial Logistic Regression</vt:lpstr>
      <vt:lpstr>Multinomial Logistic Regression</vt:lpstr>
      <vt:lpstr>Multinomial Logistic Regression</vt:lpstr>
      <vt:lpstr>Multinomial Logistic Regression</vt:lpstr>
      <vt:lpstr>Multinomial Logistic Regression</vt:lpstr>
      <vt:lpstr>Multinomial Logistic Regression</vt:lpstr>
      <vt:lpstr>How to choose distribution parameters?</vt:lpstr>
      <vt:lpstr>Cross Entropy</vt:lpstr>
      <vt:lpstr>Steps in solving a machine learning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Hukam Singh Rana</dc:creator>
  <cp:lastModifiedBy>Hukam Singh Rana</cp:lastModifiedBy>
  <cp:revision>7</cp:revision>
  <dcterms:created xsi:type="dcterms:W3CDTF">2022-01-17T13:30:55Z</dcterms:created>
  <dcterms:modified xsi:type="dcterms:W3CDTF">2022-01-24T16:58:48Z</dcterms:modified>
</cp:coreProperties>
</file>