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0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303F-814F-6D44-900D-25BBB6C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4C2F7-60CB-7C44-902C-B32865DB7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99BF-E23D-B840-8860-B3FC168A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C675-3212-E14F-B4C4-9BB95780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A64-5B3A-D441-A18B-89A142CD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B4D-59B0-7E46-ABBA-F6691091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CFB24-7DFE-D942-9659-D581EE16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C0AA-A36A-584B-81EE-151D727B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473B-7070-414E-9A61-747984BD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7E55-D24B-2141-BFD1-F65CE2AF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BFD7C-9159-F54B-B020-9B9817D1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E5FD2-AA07-044A-B47B-0FBF01EB0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2053-37F3-7446-A8EF-EB24EBC9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40E5-7628-D644-9571-A9B47EF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16F2-AACF-2C41-90F4-5B75A0DF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BEF8-1D27-F04A-8D97-C1DD4D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FCC9-D28A-804D-9F0F-46238F6C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71B-387A-AB4C-B9F0-D6217060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0E54-D3E3-0248-BF50-BAC64AEC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BE02-CEA0-3E45-B2C2-981340E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2667-7850-3E4B-A348-B7660057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C24F2-2035-EA47-A20F-B423C882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E7B0-6D0F-814E-BC3D-4A152193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B290-3D5C-BD45-89A8-CDFB1C2C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134C-B450-994E-B83A-6A13DCDC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9F6E-0933-F04D-A279-AEC5C72C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A5A2-05DD-4948-9D8F-5CC1693A2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89A6B-8BFE-E145-8F38-BE0AABAA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156E3-286E-7E47-9B4C-2CE8D27E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7A715-E535-E043-9134-275B199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515E-C1BB-5F45-8483-5675ED3F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4FC9-D769-D04E-8508-63378E48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B633-D1AF-4A48-9120-1C035F65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E6CC-ECD1-BB47-BC34-57380DD3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20AC-D168-524F-8EC8-3338E8272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82A7D-ED2D-9146-982D-972167C2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36957-0025-2B4C-996E-1238ACBC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BA40-94F3-874F-98EF-24928B45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72A13-9037-9B4B-B064-09AAAB82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D33C-9516-C04A-9491-DCC78300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EEDC-B455-1C43-985B-22C8E873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629C-E36C-FA4F-AF77-FF9325DB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10CC1-9A95-1441-96A4-6274449C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8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45ED0-5463-1443-ADE3-F76DAD49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7FF71-0B45-8445-8B3F-ECA909EE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21FBD-F86C-324D-B96A-1B5520C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F76-FFA2-2543-A6E3-9928FD01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E898-2255-6041-870A-61010EA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0D8E-C414-B945-B58F-E1BD4B02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CE72-6A16-F349-BBEE-A5C5C2DD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51AF-77AF-9441-9A0F-89B84282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09198-8978-0748-BA80-D8369912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2A5F-0133-D249-BDAE-46C15664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A1E3B-D379-6043-A7AC-E86A52067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0656E-F96E-3A4A-A7DF-B1317CA9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7FD5-DD5A-C043-B7C1-A5F222F4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BEC1-689D-0645-9901-17E51A68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41EE9-864D-6742-A73C-5EA0A235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B39E7-87AA-E74E-BF25-37AD5273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2283-E28B-1F44-89DD-91FBD1B9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966A-FE49-F94C-BDA5-A85BE2919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CD6B-E224-9A43-9AC4-73C3ADBE370E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4B3C0-3BAB-CA41-9461-E86585D7A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01EF-44E0-8747-AA97-9C5541E49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7659-67A8-6F4B-8483-7DE1098EC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2F8-93CF-FD45-8376-43B53A1F6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for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0AFB-FD63-FD4A-BF83-FB03EB1BE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9C59-F10F-9745-A1E8-C3A6D7B2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Adadelta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FD8A8-847E-2042-84A3-5F57B2CC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8" y="1379538"/>
            <a:ext cx="38989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C8216-BEE9-DF49-94AE-372D6E9B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1"/>
            <a:ext cx="2298700" cy="1028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0B149-7A43-FB4E-A11F-FF08EE24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8" y="3051068"/>
            <a:ext cx="35687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60B29-FA66-5B46-9BB8-8056B36D6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88" y="4989298"/>
            <a:ext cx="3606800" cy="132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BC430-8532-DB4A-B67F-824930821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88" y="4038385"/>
            <a:ext cx="3759200" cy="762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7610335-EDB4-8B49-807C-AD7ED819D5FA}"/>
              </a:ext>
            </a:extLst>
          </p:cNvPr>
          <p:cNvGrpSpPr/>
          <p:nvPr/>
        </p:nvGrpSpPr>
        <p:grpSpPr>
          <a:xfrm>
            <a:off x="3037490" y="2322786"/>
            <a:ext cx="1822256" cy="630621"/>
            <a:chOff x="3037490" y="2322786"/>
            <a:chExt cx="1822256" cy="630621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E7213FA5-3030-3E42-9FA1-629710AF24EE}"/>
                </a:ext>
              </a:extLst>
            </p:cNvPr>
            <p:cNvSpPr/>
            <p:nvPr/>
          </p:nvSpPr>
          <p:spPr>
            <a:xfrm>
              <a:off x="3037490" y="2322786"/>
              <a:ext cx="346622" cy="63062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76921B5-FD92-5E45-AEF3-C7A89238CA6C}"/>
                    </a:ext>
                  </a:extLst>
                </p:cNvPr>
                <p:cNvSpPr txBox="1"/>
                <p:nvPr/>
              </p:nvSpPr>
              <p:spPr>
                <a:xfrm>
                  <a:off x="3555928" y="2453430"/>
                  <a:ext cx="1303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𝑆𝐺𝐷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𝑅𝑢𝑙𝑒𝑠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76921B5-FD92-5E45-AEF3-C7A89238C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928" y="2453430"/>
                  <a:ext cx="130381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0CE1A-17DF-C344-89F2-EBE63AA2DF26}"/>
              </a:ext>
            </a:extLst>
          </p:cNvPr>
          <p:cNvGrpSpPr/>
          <p:nvPr/>
        </p:nvGrpSpPr>
        <p:grpSpPr>
          <a:xfrm>
            <a:off x="3739480" y="3241371"/>
            <a:ext cx="2206272" cy="630621"/>
            <a:chOff x="3037490" y="2322786"/>
            <a:chExt cx="2206272" cy="63062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BA1A7976-D5D6-5843-9023-F9175B8C6774}"/>
                </a:ext>
              </a:extLst>
            </p:cNvPr>
            <p:cNvSpPr/>
            <p:nvPr/>
          </p:nvSpPr>
          <p:spPr>
            <a:xfrm>
              <a:off x="3037490" y="2322786"/>
              <a:ext cx="346622" cy="63062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E01F1D-78E9-9C46-ACF1-ADC6DE8E1D3D}"/>
                    </a:ext>
                  </a:extLst>
                </p:cNvPr>
                <p:cNvSpPr txBox="1"/>
                <p:nvPr/>
              </p:nvSpPr>
              <p:spPr>
                <a:xfrm>
                  <a:off x="3555928" y="2453430"/>
                  <a:ext cx="1687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𝐴𝑑𝑎𝑔𝑟𝑎𝑑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𝑅𝑢𝑙𝑒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E01F1D-78E9-9C46-ACF1-ADC6DE8E1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928" y="2453430"/>
                  <a:ext cx="16878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BC358E-2D67-4E45-ADB2-635EE1F80545}"/>
              </a:ext>
            </a:extLst>
          </p:cNvPr>
          <p:cNvGrpSpPr/>
          <p:nvPr/>
        </p:nvGrpSpPr>
        <p:grpSpPr>
          <a:xfrm>
            <a:off x="4086102" y="4104074"/>
            <a:ext cx="1447154" cy="630621"/>
            <a:chOff x="3037490" y="2322786"/>
            <a:chExt cx="1447154" cy="6306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487CBAC-396E-E541-8C68-CA2C35D0C667}"/>
                </a:ext>
              </a:extLst>
            </p:cNvPr>
            <p:cNvSpPr/>
            <p:nvPr/>
          </p:nvSpPr>
          <p:spPr>
            <a:xfrm>
              <a:off x="3037490" y="2322786"/>
              <a:ext cx="346622" cy="63062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C6DCEA-D648-6746-AD1C-1CE42F373F2A}"/>
                    </a:ext>
                  </a:extLst>
                </p:cNvPr>
                <p:cNvSpPr txBox="1"/>
                <p:nvPr/>
              </p:nvSpPr>
              <p:spPr>
                <a:xfrm>
                  <a:off x="3555928" y="2453430"/>
                  <a:ext cx="928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C6DCEA-D648-6746-AD1C-1CE42F373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928" y="2453430"/>
                  <a:ext cx="9287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1D2046E-F8DB-3548-B3FF-98EC982D0F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621" y="4104074"/>
            <a:ext cx="3947313" cy="69631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692BDCF-488C-864B-AFF6-669B6BE24C3D}"/>
              </a:ext>
            </a:extLst>
          </p:cNvPr>
          <p:cNvGrpSpPr/>
          <p:nvPr/>
        </p:nvGrpSpPr>
        <p:grpSpPr>
          <a:xfrm>
            <a:off x="3843400" y="5082643"/>
            <a:ext cx="2517516" cy="1072090"/>
            <a:chOff x="3037490" y="2322786"/>
            <a:chExt cx="2517516" cy="6306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A22AE332-11E3-E746-B5C8-85F220C79DB0}"/>
                </a:ext>
              </a:extLst>
            </p:cNvPr>
            <p:cNvSpPr/>
            <p:nvPr/>
          </p:nvSpPr>
          <p:spPr>
            <a:xfrm>
              <a:off x="3037490" y="2322786"/>
              <a:ext cx="346622" cy="63062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DA349E-4B62-544E-BE56-63FEC30C9BDF}"/>
                    </a:ext>
                  </a:extLst>
                </p:cNvPr>
                <p:cNvSpPr txBox="1"/>
                <p:nvPr/>
              </p:nvSpPr>
              <p:spPr>
                <a:xfrm>
                  <a:off x="3556574" y="2527139"/>
                  <a:ext cx="1998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𝐴𝑑𝑎𝐷𝑒𝑙𝑡𝑎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𝑅𝑢𝑙𝑒𝑠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DA349E-4B62-544E-BE56-63FEC30C9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574" y="2527139"/>
                  <a:ext cx="199843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342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6B4-CB51-9F42-8025-FCF6BB03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RMSprop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69144-8BEA-DF46-A381-2B1C8396A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38" y="1690688"/>
            <a:ext cx="38608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A8F2-ED42-D443-B636-D8B6DCA3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Adam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27BB3D-1A28-4E4B-9ABA-FAFDE8D43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084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2DB66-50F1-7148-B057-874CA4B1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29" y="2719388"/>
            <a:ext cx="22479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4BFF3-218A-944B-BC3C-72A742E3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76" y="4522788"/>
            <a:ext cx="8890000" cy="157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89955-2736-6E40-A6F5-7B53FE8562B4}"/>
                  </a:ext>
                </a:extLst>
              </p:cNvPr>
              <p:cNvSpPr txBox="1"/>
              <p:nvPr/>
            </p:nvSpPr>
            <p:spPr>
              <a:xfrm>
                <a:off x="4719987" y="1855828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𝒎𝒐𝒎𝒆𝒏𝒕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89955-2736-6E40-A6F5-7B53FE85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87" y="1855828"/>
                <a:ext cx="2315057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C86E3-2873-5941-88C6-F924F974F639}"/>
                  </a:ext>
                </a:extLst>
              </p:cNvPr>
              <p:cNvSpPr txBox="1"/>
              <p:nvPr/>
            </p:nvSpPr>
            <p:spPr>
              <a:xfrm>
                <a:off x="4719987" y="2225160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𝒎𝒐𝒎𝒆𝒏𝒕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C86E3-2873-5941-88C6-F924F974F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87" y="2225160"/>
                <a:ext cx="231505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EB8961-8732-5A49-85B2-F63CDDEFE759}"/>
                  </a:ext>
                </a:extLst>
              </p:cNvPr>
              <p:cNvSpPr txBox="1"/>
              <p:nvPr/>
            </p:nvSpPr>
            <p:spPr>
              <a:xfrm>
                <a:off x="3474128" y="3137456"/>
                <a:ext cx="4104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𝒔𝒕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𝒎𝒐𝒎𝒆𝒏𝒕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𝒄𝒐𝒓𝒓𝒆𝒄𝒕𝒊𝒐𝒏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EB8961-8732-5A49-85B2-F63CDDEF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28" y="3137456"/>
                <a:ext cx="4104009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2CD0C-624E-FA45-A462-4CC98311E49B}"/>
                  </a:ext>
                </a:extLst>
              </p:cNvPr>
              <p:cNvSpPr txBox="1"/>
              <p:nvPr/>
            </p:nvSpPr>
            <p:spPr>
              <a:xfrm>
                <a:off x="3541329" y="3924856"/>
                <a:ext cx="4190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𝒏𝒅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𝒎𝒐𝒎𝒆𝒏𝒕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𝒄𝒐𝒓𝒓𝒆𝒄𝒕𝒊𝒐𝒏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2CD0C-624E-FA45-A462-4CC98311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329" y="3924856"/>
                <a:ext cx="4190571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5DAEC-47D3-E248-87AE-E75D057B01CB}"/>
                  </a:ext>
                </a:extLst>
              </p:cNvPr>
              <p:cNvSpPr txBox="1"/>
              <p:nvPr/>
            </p:nvSpPr>
            <p:spPr>
              <a:xfrm>
                <a:off x="4050916" y="4712256"/>
                <a:ext cx="316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𝑷𝒂𝒓𝒂𝒎𝒆𝒕𝒆𝒓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𝒖𝒑𝒅𝒂𝒕𝒊𝒐𝒏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𝑹𝒖𝒍𝒆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B5DAEC-47D3-E248-87AE-E75D057B0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16" y="4712256"/>
                <a:ext cx="3163045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7A212-37ED-BB46-BEFB-A3A1BE2B74EE}"/>
                  </a:ext>
                </a:extLst>
              </p:cNvPr>
              <p:cNvSpPr txBox="1"/>
              <p:nvPr/>
            </p:nvSpPr>
            <p:spPr>
              <a:xfrm>
                <a:off x="1417253" y="6159024"/>
                <a:ext cx="81868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𝐹𝑖𝑟𝑠𝑡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𝑂𝑟𝑑𝑒𝑟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𝑀𝑜𝑚𝑒𝑛𝑡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𝐷𝑒𝑐𝑎𝑦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7A212-37ED-BB46-BEFB-A3A1BE2B7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53" y="6159024"/>
                <a:ext cx="818685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7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CB23-B32C-664D-9430-71CC01AB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3F54B0-2240-0E46-BA0C-9199D8864A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33" y="2087343"/>
            <a:ext cx="3903315" cy="2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4360C9C-AC56-E948-BBE4-42D77B55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23" y="1837202"/>
            <a:ext cx="3903315" cy="31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3132B9-6CAA-F44E-AF05-86A01AE5BEDC}"/>
              </a:ext>
            </a:extLst>
          </p:cNvPr>
          <p:cNvSpPr/>
          <p:nvPr/>
        </p:nvSpPr>
        <p:spPr>
          <a:xfrm>
            <a:off x="1088965" y="5167311"/>
            <a:ext cx="417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5D7179"/>
                </a:solidFill>
                <a:effectLst/>
                <a:latin typeface="-apple-system"/>
              </a:rPr>
              <a:t> SGD optimization on loss surface contours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7766B-7BDA-824C-96C1-26B1F0216E1F}"/>
              </a:ext>
            </a:extLst>
          </p:cNvPr>
          <p:cNvSpPr/>
          <p:nvPr/>
        </p:nvSpPr>
        <p:spPr>
          <a:xfrm>
            <a:off x="7148144" y="5167311"/>
            <a:ext cx="331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u="none" strike="noStrike" dirty="0">
                <a:solidFill>
                  <a:srgbClr val="5D7179"/>
                </a:solidFill>
                <a:effectLst/>
                <a:latin typeface="-apple-system"/>
              </a:rPr>
              <a:t>SGD optimization on saddle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14F5-79BA-A044-97CF-DF89A394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967-062E-414D-A930-AC6E38A6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https://ruder.io/optimizing-gradient-descent/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F08D-E097-C94B-AEA1-46E744AF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FF02-BC51-814F-91D0-7F4AA656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an algorithm to minimize the loss function </a:t>
            </a:r>
            <a:r>
              <a:rPr lang="en-US" dirty="0" err="1"/>
              <a:t>w.r.t</a:t>
            </a:r>
            <a:r>
              <a:rPr lang="en-US" dirty="0"/>
              <a:t> parameters.</a:t>
            </a:r>
          </a:p>
          <a:p>
            <a:r>
              <a:rPr lang="en-US" dirty="0"/>
              <a:t>Types of Gradient Descent</a:t>
            </a:r>
          </a:p>
          <a:p>
            <a:pPr lvl="1"/>
            <a:r>
              <a:rPr lang="en-US" dirty="0"/>
              <a:t>Batch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 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06939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3A6-6A8B-034C-B058-C5C28A8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96F-1692-C54F-8F9B-434EEBC2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Gradient Descent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7FC67-A6BD-2A4A-BC52-D58FB7AC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61" y="2298590"/>
            <a:ext cx="2755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3A6-6A8B-034C-B058-C5C28A8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658F8-82B6-0C4A-B222-E38C39C3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49" y="2303955"/>
            <a:ext cx="3378200" cy="736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AA56-2D10-D943-BF45-5CAE9556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ACA1BFA-8F1D-1547-94D3-A3CFEFF3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9" y="3175492"/>
            <a:ext cx="3378200" cy="26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1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3A6-6A8B-034C-B058-C5C28A8B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96F-1692-C54F-8F9B-434EEBC2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Mini Batch Gradient Descent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D9637-6045-A84A-A031-C702B54B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19" y="2808233"/>
            <a:ext cx="4406900" cy="80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574D1-2C9C-314D-9F5F-20E99AE911C1}"/>
              </a:ext>
            </a:extLst>
          </p:cNvPr>
          <p:cNvSpPr txBox="1"/>
          <p:nvPr/>
        </p:nvSpPr>
        <p:spPr>
          <a:xfrm>
            <a:off x="1203158" y="4153984"/>
            <a:ext cx="6828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Need to tune the learning rate carefully.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same learning rate to update all parameters.</a:t>
            </a:r>
          </a:p>
          <a:p>
            <a:pPr lvl="1"/>
            <a:r>
              <a:rPr lang="en-US" dirty="0"/>
              <a:t>Less frequent feature parameter should receive the larger update </a:t>
            </a:r>
          </a:p>
          <a:p>
            <a:pPr lvl="1"/>
            <a:r>
              <a:rPr lang="en-US" dirty="0"/>
              <a:t>Compare to the most frequent feature parameter</a:t>
            </a:r>
          </a:p>
        </p:txBody>
      </p:sp>
    </p:spTree>
    <p:extLst>
      <p:ext uri="{BB962C8B-B14F-4D97-AF65-F5344CB8AC3E}">
        <p14:creationId xmlns:p14="http://schemas.microsoft.com/office/powerpoint/2010/main" val="215142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D16F-D86D-0848-AAEB-83ED7B64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A31A31-B555-E345-A475-A132BC1A1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8" y="2160670"/>
            <a:ext cx="350739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39E101B-B79A-0E49-9FE9-A0E6DFAD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10" y="2160670"/>
            <a:ext cx="350739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F7225-0877-8046-8240-C4524BD24C0C}"/>
              </a:ext>
            </a:extLst>
          </p:cNvPr>
          <p:cNvSpPr txBox="1"/>
          <p:nvPr/>
        </p:nvSpPr>
        <p:spPr>
          <a:xfrm>
            <a:off x="1178556" y="4471120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without Momentum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16122-CAE6-F54A-9FA1-5BB22B9BC55C}"/>
              </a:ext>
            </a:extLst>
          </p:cNvPr>
          <p:cNvSpPr txBox="1"/>
          <p:nvPr/>
        </p:nvSpPr>
        <p:spPr>
          <a:xfrm>
            <a:off x="5880538" y="4471120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 Momentum</a:t>
            </a:r>
          </a:p>
        </p:txBody>
      </p:sp>
    </p:spTree>
    <p:extLst>
      <p:ext uri="{BB962C8B-B14F-4D97-AF65-F5344CB8AC3E}">
        <p14:creationId xmlns:p14="http://schemas.microsoft.com/office/powerpoint/2010/main" val="132686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D16F-D86D-0848-AAEB-83ED7B64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A31A31-B555-E345-A475-A132BC1A1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8" y="2160670"/>
            <a:ext cx="350739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39E101B-B79A-0E49-9FE9-A0E6DFAD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10" y="2160670"/>
            <a:ext cx="350739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F7225-0877-8046-8240-C4524BD24C0C}"/>
              </a:ext>
            </a:extLst>
          </p:cNvPr>
          <p:cNvSpPr txBox="1"/>
          <p:nvPr/>
        </p:nvSpPr>
        <p:spPr>
          <a:xfrm>
            <a:off x="1178556" y="4471120"/>
            <a:ext cx="254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without Momentum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16122-CAE6-F54A-9FA1-5BB22B9BC55C}"/>
              </a:ext>
            </a:extLst>
          </p:cNvPr>
          <p:cNvSpPr txBox="1"/>
          <p:nvPr/>
        </p:nvSpPr>
        <p:spPr>
          <a:xfrm>
            <a:off x="5880538" y="4471120"/>
            <a:ext cx="222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SGD with Momentum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9F7B0-D84E-4B40-A12B-0B8D75B6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088" y="5340569"/>
            <a:ext cx="30861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0B28-2776-2749-BC3A-80581E7AF198}"/>
              </a:ext>
            </a:extLst>
          </p:cNvPr>
          <p:cNvSpPr txBox="1"/>
          <p:nvPr/>
        </p:nvSpPr>
        <p:spPr>
          <a:xfrm>
            <a:off x="6870032" y="5053263"/>
            <a:ext cx="420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Cons: Oscillate  around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149148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061-8AD5-C34B-8470-067F7BA1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Nesterov</a:t>
            </a:r>
            <a:r>
              <a:rPr lang="en-IN" b="1" dirty="0"/>
              <a:t> accelerated gradient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49090-EB3D-184F-A2D8-3E929965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626628"/>
            <a:ext cx="4191000" cy="1193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37F8C-1945-DC4F-A351-664AD3D64A5C}"/>
                  </a:ext>
                </a:extLst>
              </p:cNvPr>
              <p:cNvSpPr txBox="1"/>
              <p:nvPr/>
            </p:nvSpPr>
            <p:spPr>
              <a:xfrm>
                <a:off x="2286000" y="3957638"/>
                <a:ext cx="2674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37F8C-1945-DC4F-A351-664AD3D64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57638"/>
                <a:ext cx="26741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638E-6929-9047-B22C-6207549A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Adagrad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718B2-3423-094F-A7EF-00717F00D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50" y="1253331"/>
            <a:ext cx="694690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E6CCF-8404-0F43-882E-FAFC2BD6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5604669"/>
            <a:ext cx="6946900" cy="2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190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Office Theme</vt:lpstr>
      <vt:lpstr>Optimization for Neural Networks</vt:lpstr>
      <vt:lpstr>Gradient Descent</vt:lpstr>
      <vt:lpstr>Gradient Descent</vt:lpstr>
      <vt:lpstr>Gradient Descent</vt:lpstr>
      <vt:lpstr>Gradient Descent</vt:lpstr>
      <vt:lpstr>Momentum</vt:lpstr>
      <vt:lpstr>Momentum</vt:lpstr>
      <vt:lpstr>Nesterov accelerated gradient </vt:lpstr>
      <vt:lpstr>Adagrad </vt:lpstr>
      <vt:lpstr>Adadelta </vt:lpstr>
      <vt:lpstr>RMSprop </vt:lpstr>
      <vt:lpstr>Adam 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for Neural Networks</dc:title>
  <dc:creator>Hukam Singh Rana</dc:creator>
  <cp:lastModifiedBy>Hukam Singh Rana</cp:lastModifiedBy>
  <cp:revision>13</cp:revision>
  <dcterms:created xsi:type="dcterms:W3CDTF">2021-02-17T03:23:32Z</dcterms:created>
  <dcterms:modified xsi:type="dcterms:W3CDTF">2022-02-11T03:25:36Z</dcterms:modified>
</cp:coreProperties>
</file>