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A11D-37B2-CC47-9B0B-AF71A49C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88AB4-CF14-664C-A0DD-B7F0D7EFA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ED4F-5939-1541-B9DD-0EC51C9D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3F8D-2300-E641-8433-ECE90683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39D5-3E33-774B-9D75-9D689E3F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E4C2-0016-3E4F-8E31-28E40D4D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F5FD-2A5F-8F4E-9726-DEF34DED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395A-7926-0E4B-B6D1-3CF6A4A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DEA7-3282-194D-9FB5-20B7F53A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2EDA-4BF4-D842-84D6-7B2EB0BB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07BCB-7207-504A-A3F4-6810DA690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C23B-B8E4-B14D-8D1A-74BCB0A4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C4C2-626F-CB4D-BCBC-AAE91619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94F0-6729-BA48-9D69-071CD833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52D6-61E6-4443-9EC9-A833F878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2E79-220C-BC46-B400-11E4FCE1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B616-C13D-0C43-9990-2B093869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5656-69AC-CF47-8973-4AEC0830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7F6A-E84B-F64E-96E6-556EE371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915F-BD78-E540-A0AA-DF522CC6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CACE-B126-9D40-A2BC-D7F0B9D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0F46-DAB5-5C48-8A33-00FFF413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9FD5-2227-2E48-B946-7613C7BE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1716-F881-5A46-8628-E87BF0E4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9D1E-3906-F948-8C64-366BEA29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A626-8C20-CA44-A9C4-F83EE37F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0651-AA7F-B542-BC33-EED73830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58F8-6CE0-D34D-B0DF-478310AF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3FE8-8E12-CF4A-9CF3-8BCBF698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35DF-8709-1140-9A78-FC8FEA5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E479-4B46-FC49-8969-CA8060E9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5B1E-D18B-7A4B-AFD8-32947BCC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B089-D2CE-BB4D-B78D-494CAA21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DD34-510F-C546-89A6-3B95CB7D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26B3-97D5-114F-8D73-A68AA3A7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24CF5-5365-9544-9D49-EAB6A72F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8D536-383C-124D-A6CF-D2EE28C7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9A6D5-1BD8-814A-BEC8-86232170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28E19-9B46-EC44-AE07-10E17E00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AFC6-794A-DD4A-B792-DCB7E1E4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54E04-0D18-A847-B673-F540C354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1C711-D094-2B4E-B75E-61F6527C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6D493-8E62-A044-8663-2EEE004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3555F-ADA2-B149-B85F-D005C430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D9187-0A21-894B-A925-A9249061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8AD96-5211-FE4F-9710-6383B02C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DD01-6D67-934F-993A-840C792D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A4F4-E75B-D447-A76F-5E99FAD9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D3DE-DC7B-2849-9072-F2851071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B1CF4-E2A2-2845-8A33-26DA224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92D5-AC63-3C48-9EFF-C4C1A676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7088-06F8-3E4D-9EBB-24E8C4AC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C417-237C-6249-9103-52F9E170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F06C5-EDE3-E741-BDD5-509A47FD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1CAE-4AF9-0E40-9C14-A7A402FB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9D8C-9576-4640-998C-ED4326B8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BA13-5384-EE45-A659-EBEF9860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D6C5-9F9B-AC46-BB9D-59679D1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33EF6-61DF-1D4F-B165-A9C5B6F4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876B-21D8-584F-AF27-A3D5E9F9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3FFE-F0DA-B84A-83EB-1D3E244D3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0920-CB14-6443-AADC-2F31D4BB53D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F54-7086-B945-8D29-277634DCC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161E-868D-6C46-95BD-6817E96D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D50E-BAD2-E94C-AE24-AC9AFC58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AFF4-3FAC-8B46-A721-435E8D86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A401-AFAC-FC49-B0D4-AEC94B33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838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AE14-9C08-E44A-B5BD-BE945DE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weights are initialized randomly?</a:t>
            </a:r>
            <a:br>
              <a:rPr lang="en-US" dirty="0"/>
            </a:br>
            <a:r>
              <a:rPr lang="en-US" dirty="0"/>
              <a:t>Forward Pass: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8A15-93A2-314C-ADB2-BCFC3A5CD298}"/>
              </a:ext>
            </a:extLst>
          </p:cNvPr>
          <p:cNvGrpSpPr/>
          <p:nvPr/>
        </p:nvGrpSpPr>
        <p:grpSpPr>
          <a:xfrm>
            <a:off x="323851" y="2517746"/>
            <a:ext cx="5348287" cy="1822507"/>
            <a:chOff x="838200" y="1435043"/>
            <a:chExt cx="8847120" cy="26738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46617-3781-5C4D-8B34-FBAFC32AE8C0}"/>
                </a:ext>
              </a:extLst>
            </p:cNvPr>
            <p:cNvGrpSpPr/>
            <p:nvPr/>
          </p:nvGrpSpPr>
          <p:grpSpPr>
            <a:xfrm>
              <a:off x="838200" y="1508165"/>
              <a:ext cx="1769424" cy="2600697"/>
              <a:chOff x="838200" y="1508165"/>
              <a:chExt cx="1769424" cy="260069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F007C18-5F45-434C-B539-DD09A1AC20F5}"/>
                  </a:ext>
                </a:extLst>
              </p:cNvPr>
              <p:cNvSpPr/>
              <p:nvPr/>
            </p:nvSpPr>
            <p:spPr>
              <a:xfrm>
                <a:off x="838200" y="1508165"/>
                <a:ext cx="914400" cy="2600697"/>
              </a:xfrm>
              <a:prstGeom prst="roundRect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570A2B77-A8D6-0444-833E-17A489D688C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813A2-CC0C-CE4F-9832-C3F005C64113}"/>
                </a:ext>
              </a:extLst>
            </p:cNvPr>
            <p:cNvGrpSpPr/>
            <p:nvPr/>
          </p:nvGrpSpPr>
          <p:grpSpPr>
            <a:xfrm>
              <a:off x="2607624" y="150816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10638" r="-10638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54849B65-8168-0843-BC96-D87D712CBC3E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65DC9B-F7A7-074D-A2DF-ED1530F5E188}"/>
                </a:ext>
              </a:extLst>
            </p:cNvPr>
            <p:cNvGrpSpPr/>
            <p:nvPr/>
          </p:nvGrpSpPr>
          <p:grpSpPr>
            <a:xfrm>
              <a:off x="4377048" y="1507602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0638" r="-12766"/>
                    </a:stretch>
                  </a:blipFill>
                  <a:ln w="2540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85781288-BFC2-4E48-81FA-C004611CCA73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CD74EF-9492-4F49-90F4-2EC1C22E986C}"/>
                </a:ext>
              </a:extLst>
            </p:cNvPr>
            <p:cNvGrpSpPr/>
            <p:nvPr/>
          </p:nvGrpSpPr>
          <p:grpSpPr>
            <a:xfrm>
              <a:off x="6146472" y="143504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3043" r="-1304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B2AFD0D-836D-0949-A96D-4063E47CAB49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F336F-A105-5140-8F17-D94426C3EA82}"/>
                </a:ext>
              </a:extLst>
            </p:cNvPr>
            <p:cNvGrpSpPr/>
            <p:nvPr/>
          </p:nvGrpSpPr>
          <p:grpSpPr>
            <a:xfrm>
              <a:off x="7915896" y="1507600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l="-12766" r="-10638"/>
                    </a:stretch>
                  </a:blipFill>
                  <a:ln w="254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A344F2C7-39AA-2A43-9080-5613C96F126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/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/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/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/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FA72D3C-BBE2-DB4C-8CE1-E6285AC4C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8033" y="1162528"/>
            <a:ext cx="6388100" cy="4483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D4516E-DACC-E742-82F0-38B9EA5126AF}"/>
              </a:ext>
            </a:extLst>
          </p:cNvPr>
          <p:cNvSpPr txBox="1"/>
          <p:nvPr/>
        </p:nvSpPr>
        <p:spPr>
          <a:xfrm>
            <a:off x="3471801" y="6196659"/>
            <a:ext cx="713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www.cse.iitm.ac.in</a:t>
            </a:r>
            <a:r>
              <a:rPr lang="en-US" dirty="0"/>
              <a:t>/~</a:t>
            </a:r>
            <a:r>
              <a:rPr lang="en-US" dirty="0" err="1"/>
              <a:t>miteshk</a:t>
            </a:r>
            <a:r>
              <a:rPr lang="en-US" dirty="0"/>
              <a:t>/CS7015/Slides/Handout/Lecture9.pdf</a:t>
            </a:r>
          </a:p>
        </p:txBody>
      </p:sp>
    </p:spTree>
    <p:extLst>
      <p:ext uri="{BB962C8B-B14F-4D97-AF65-F5344CB8AC3E}">
        <p14:creationId xmlns:p14="http://schemas.microsoft.com/office/powerpoint/2010/main" val="17421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4A35-16AA-6A42-9972-68DC4CD3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from the last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E0BA-E714-544C-A656-16205C0C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Network should not be initialize to the zero or constant weights.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should not be initialize with the large weights.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should not be initialize to the smaller weights.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of the activation should be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Variance in the activations should remain almost same in all the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D375-4C5F-A449-AE3D-65406F07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Refresher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0E61A-D6C8-814D-8DCD-FCF058544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𝑖𝑛𝑑𝑒𝑝𝑒𝑛𝑑𝑎𝑛𝑡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0E61A-D6C8-814D-8DCD-FCF058544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0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C552-1381-B845-B523-96DB607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the same variance in the activations across the layers?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D1A8E4-992B-6442-ACB6-513DC51BE3D9}"/>
              </a:ext>
            </a:extLst>
          </p:cNvPr>
          <p:cNvGrpSpPr/>
          <p:nvPr/>
        </p:nvGrpSpPr>
        <p:grpSpPr>
          <a:xfrm>
            <a:off x="623887" y="1834121"/>
            <a:ext cx="4095751" cy="4658754"/>
            <a:chOff x="623887" y="1834121"/>
            <a:chExt cx="4095751" cy="46587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FC1E53-D55B-EA4A-87A0-597E5B6D5284}"/>
                </a:ext>
              </a:extLst>
            </p:cNvPr>
            <p:cNvGrpSpPr/>
            <p:nvPr/>
          </p:nvGrpSpPr>
          <p:grpSpPr>
            <a:xfrm>
              <a:off x="623887" y="5800725"/>
              <a:ext cx="4095751" cy="692150"/>
              <a:chOff x="623887" y="5800725"/>
              <a:chExt cx="4095751" cy="69215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5AC07A-C523-BA47-9413-BF552A6564C3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B83FA6-627E-914C-8042-7579E7C0E6DE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07F80E-C26A-DE48-9AA2-BC8224992B0B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A35DD-6716-BE4B-9ED1-B353BB4E47BC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993EF3-D948-714E-AF05-221A25B3EBCD}"/>
                </a:ext>
              </a:extLst>
            </p:cNvPr>
            <p:cNvGrpSpPr/>
            <p:nvPr/>
          </p:nvGrpSpPr>
          <p:grpSpPr>
            <a:xfrm>
              <a:off x="623887" y="4638675"/>
              <a:ext cx="4095751" cy="692150"/>
              <a:chOff x="623887" y="5800725"/>
              <a:chExt cx="4095751" cy="69215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8092CA-3C10-FF4A-A13A-7E19223F2A62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D41F5-0437-9844-B834-993B88A118A5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68F4A44-F37A-6D44-A247-EE5FEF7126C9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97521-DA52-C144-9361-6E21A8499159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985F23-6153-5549-A61D-7FED4812D29E}"/>
                </a:ext>
              </a:extLst>
            </p:cNvPr>
            <p:cNvGrpSpPr/>
            <p:nvPr/>
          </p:nvGrpSpPr>
          <p:grpSpPr>
            <a:xfrm>
              <a:off x="623887" y="3451476"/>
              <a:ext cx="4095751" cy="692150"/>
              <a:chOff x="623887" y="5800725"/>
              <a:chExt cx="4095751" cy="6921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A8A5FF-B780-4E46-8AC6-246544717B39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5D13BB-7200-5147-A8B1-02935CD445D9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824C8A-1365-CB4B-AEDC-C326612457BB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103A5A-6C55-5742-819B-016DF7FE4268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123A92-0137-4145-84C0-C41E7CDC20A5}"/>
                </a:ext>
              </a:extLst>
            </p:cNvPr>
            <p:cNvGrpSpPr/>
            <p:nvPr/>
          </p:nvGrpSpPr>
          <p:grpSpPr>
            <a:xfrm>
              <a:off x="941224" y="5330825"/>
              <a:ext cx="3161037" cy="571263"/>
              <a:chOff x="969169" y="5330825"/>
              <a:chExt cx="3161037" cy="57126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923BC5D-BD56-6844-886B-D0436EC40450}"/>
                  </a:ext>
                </a:extLst>
              </p:cNvPr>
              <p:cNvCxnSpPr>
                <a:stCxn id="4" idx="0"/>
                <a:endCxn id="10" idx="4"/>
              </p:cNvCxnSpPr>
              <p:nvPr/>
            </p:nvCxnSpPr>
            <p:spPr>
              <a:xfrm flipV="1">
                <a:off x="969169" y="5330825"/>
                <a:ext cx="0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428A5BF-B413-DC4C-A449-4F43E618D59A}"/>
                  </a:ext>
                </a:extLst>
              </p:cNvPr>
              <p:cNvCxnSpPr>
                <a:stCxn id="5" idx="0"/>
                <a:endCxn id="10" idx="4"/>
              </p:cNvCxnSpPr>
              <p:nvPr/>
            </p:nvCxnSpPr>
            <p:spPr>
              <a:xfrm flipH="1" flipV="1">
                <a:off x="969169" y="5330825"/>
                <a:ext cx="1207293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B29A567-CBE1-B342-B4B3-6021A6CC501B}"/>
                  </a:ext>
                </a:extLst>
              </p:cNvPr>
              <p:cNvCxnSpPr>
                <a:stCxn id="6" idx="1"/>
                <a:endCxn id="10" idx="4"/>
              </p:cNvCxnSpPr>
              <p:nvPr/>
            </p:nvCxnSpPr>
            <p:spPr>
              <a:xfrm flipH="1" flipV="1">
                <a:off x="969169" y="5330825"/>
                <a:ext cx="3161037" cy="57126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481D00-14F8-714E-BC22-33C6DD4BBE87}"/>
                </a:ext>
              </a:extLst>
            </p:cNvPr>
            <p:cNvGrpSpPr/>
            <p:nvPr/>
          </p:nvGrpSpPr>
          <p:grpSpPr>
            <a:xfrm>
              <a:off x="933447" y="4155263"/>
              <a:ext cx="3161037" cy="571263"/>
              <a:chOff x="969169" y="5330825"/>
              <a:chExt cx="3161037" cy="57126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B1BC02E-3840-AB43-8B2A-C66F1E93CDE1}"/>
                  </a:ext>
                </a:extLst>
              </p:cNvPr>
              <p:cNvCxnSpPr/>
              <p:nvPr/>
            </p:nvCxnSpPr>
            <p:spPr>
              <a:xfrm flipV="1">
                <a:off x="969169" y="5330825"/>
                <a:ext cx="0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B16B9B-0386-CF46-B8F7-3CCA547A51B3}"/>
                  </a:ext>
                </a:extLst>
              </p:cNvPr>
              <p:cNvCxnSpPr/>
              <p:nvPr/>
            </p:nvCxnSpPr>
            <p:spPr>
              <a:xfrm flipH="1" flipV="1">
                <a:off x="969169" y="5330825"/>
                <a:ext cx="1207293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08EEFC-6716-C44D-88D3-6A070B5DC1A8}"/>
                  </a:ext>
                </a:extLst>
              </p:cNvPr>
              <p:cNvCxnSpPr/>
              <p:nvPr/>
            </p:nvCxnSpPr>
            <p:spPr>
              <a:xfrm flipH="1" flipV="1">
                <a:off x="969169" y="5330825"/>
                <a:ext cx="3161037" cy="57126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0ABBB7-7522-ED47-9526-7285CFFE2AA6}"/>
                </a:ext>
              </a:extLst>
            </p:cNvPr>
            <p:cNvSpPr txBox="1"/>
            <p:nvPr/>
          </p:nvSpPr>
          <p:spPr>
            <a:xfrm>
              <a:off x="2785186" y="2239528"/>
              <a:ext cx="28886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  <a:p>
              <a:r>
                <a:rPr lang="en-US" sz="3200" dirty="0"/>
                <a:t>.</a:t>
              </a:r>
            </a:p>
            <a:p>
              <a:r>
                <a:rPr lang="en-US" sz="3200" dirty="0"/>
                <a:t>.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5CBDC3-75B8-3D43-89A6-05C3D1A7A552}"/>
                </a:ext>
              </a:extLst>
            </p:cNvPr>
            <p:cNvSpPr/>
            <p:nvPr/>
          </p:nvSpPr>
          <p:spPr>
            <a:xfrm>
              <a:off x="2584335" y="1834121"/>
              <a:ext cx="690563" cy="692150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/>
              <p:nvPr/>
            </p:nvSpPr>
            <p:spPr>
              <a:xfrm>
                <a:off x="5786438" y="1690688"/>
                <a:ext cx="4640950" cy="4869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Let us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38" y="1690688"/>
                <a:ext cx="4640950" cy="4869090"/>
              </a:xfrm>
              <a:prstGeom prst="rect">
                <a:avLst/>
              </a:prstGeom>
              <a:blipFill>
                <a:blip r:embed="rId2"/>
                <a:stretch>
                  <a:fillRect l="-1362" t="-21558" b="-2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2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C552-1381-B845-B523-96DB607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the same variance in the activations across the layers?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D1A8E4-992B-6442-ACB6-513DC51BE3D9}"/>
              </a:ext>
            </a:extLst>
          </p:cNvPr>
          <p:cNvGrpSpPr/>
          <p:nvPr/>
        </p:nvGrpSpPr>
        <p:grpSpPr>
          <a:xfrm>
            <a:off x="623887" y="1834121"/>
            <a:ext cx="4095751" cy="4658754"/>
            <a:chOff x="623887" y="1834121"/>
            <a:chExt cx="4095751" cy="46587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FC1E53-D55B-EA4A-87A0-597E5B6D5284}"/>
                </a:ext>
              </a:extLst>
            </p:cNvPr>
            <p:cNvGrpSpPr/>
            <p:nvPr/>
          </p:nvGrpSpPr>
          <p:grpSpPr>
            <a:xfrm>
              <a:off x="623887" y="5800725"/>
              <a:ext cx="4095751" cy="692150"/>
              <a:chOff x="623887" y="5800725"/>
              <a:chExt cx="4095751" cy="69215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5AC07A-C523-BA47-9413-BF552A6564C3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B83FA6-627E-914C-8042-7579E7C0E6DE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07F80E-C26A-DE48-9AA2-BC8224992B0B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A35DD-6716-BE4B-9ED1-B353BB4E47BC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993EF3-D948-714E-AF05-221A25B3EBCD}"/>
                </a:ext>
              </a:extLst>
            </p:cNvPr>
            <p:cNvGrpSpPr/>
            <p:nvPr/>
          </p:nvGrpSpPr>
          <p:grpSpPr>
            <a:xfrm>
              <a:off x="623887" y="4638675"/>
              <a:ext cx="4095751" cy="692150"/>
              <a:chOff x="623887" y="5800725"/>
              <a:chExt cx="4095751" cy="69215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8092CA-3C10-FF4A-A13A-7E19223F2A62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D41F5-0437-9844-B834-993B88A118A5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68F4A44-F37A-6D44-A247-EE5FEF7126C9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97521-DA52-C144-9361-6E21A8499159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985F23-6153-5549-A61D-7FED4812D29E}"/>
                </a:ext>
              </a:extLst>
            </p:cNvPr>
            <p:cNvGrpSpPr/>
            <p:nvPr/>
          </p:nvGrpSpPr>
          <p:grpSpPr>
            <a:xfrm>
              <a:off x="623887" y="3451476"/>
              <a:ext cx="4095751" cy="692150"/>
              <a:chOff x="623887" y="5800725"/>
              <a:chExt cx="4095751" cy="6921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A8A5FF-B780-4E46-8AC6-246544717B39}"/>
                  </a:ext>
                </a:extLst>
              </p:cNvPr>
              <p:cNvSpPr/>
              <p:nvPr/>
            </p:nvSpPr>
            <p:spPr>
              <a:xfrm>
                <a:off x="623887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5D13BB-7200-5147-A8B1-02935CD445D9}"/>
                  </a:ext>
                </a:extLst>
              </p:cNvPr>
              <p:cNvSpPr/>
              <p:nvPr/>
            </p:nvSpPr>
            <p:spPr>
              <a:xfrm>
                <a:off x="1831180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824C8A-1365-CB4B-AEDC-C326612457BB}"/>
                  </a:ext>
                </a:extLst>
              </p:cNvPr>
              <p:cNvSpPr/>
              <p:nvPr/>
            </p:nvSpPr>
            <p:spPr>
              <a:xfrm>
                <a:off x="4029075" y="5800725"/>
                <a:ext cx="690563" cy="69215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103A5A-6C55-5742-819B-016DF7FE4268}"/>
                  </a:ext>
                </a:extLst>
              </p:cNvPr>
              <p:cNvSpPr txBox="1"/>
              <p:nvPr/>
            </p:nvSpPr>
            <p:spPr>
              <a:xfrm>
                <a:off x="3038473" y="5854412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123A92-0137-4145-84C0-C41E7CDC20A5}"/>
                </a:ext>
              </a:extLst>
            </p:cNvPr>
            <p:cNvGrpSpPr/>
            <p:nvPr/>
          </p:nvGrpSpPr>
          <p:grpSpPr>
            <a:xfrm>
              <a:off x="941224" y="5330825"/>
              <a:ext cx="3161037" cy="571263"/>
              <a:chOff x="969169" y="5330825"/>
              <a:chExt cx="3161037" cy="57126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923BC5D-BD56-6844-886B-D0436EC40450}"/>
                  </a:ext>
                </a:extLst>
              </p:cNvPr>
              <p:cNvCxnSpPr>
                <a:stCxn id="4" idx="0"/>
                <a:endCxn id="10" idx="4"/>
              </p:cNvCxnSpPr>
              <p:nvPr/>
            </p:nvCxnSpPr>
            <p:spPr>
              <a:xfrm flipV="1">
                <a:off x="969169" y="5330825"/>
                <a:ext cx="0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428A5BF-B413-DC4C-A449-4F43E618D59A}"/>
                  </a:ext>
                </a:extLst>
              </p:cNvPr>
              <p:cNvCxnSpPr>
                <a:stCxn id="5" idx="0"/>
                <a:endCxn id="10" idx="4"/>
              </p:cNvCxnSpPr>
              <p:nvPr/>
            </p:nvCxnSpPr>
            <p:spPr>
              <a:xfrm flipH="1" flipV="1">
                <a:off x="969169" y="5330825"/>
                <a:ext cx="1207293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B29A567-CBE1-B342-B4B3-6021A6CC501B}"/>
                  </a:ext>
                </a:extLst>
              </p:cNvPr>
              <p:cNvCxnSpPr>
                <a:stCxn id="6" idx="1"/>
                <a:endCxn id="10" idx="4"/>
              </p:cNvCxnSpPr>
              <p:nvPr/>
            </p:nvCxnSpPr>
            <p:spPr>
              <a:xfrm flipH="1" flipV="1">
                <a:off x="969169" y="5330825"/>
                <a:ext cx="3161037" cy="57126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481D00-14F8-714E-BC22-33C6DD4BBE87}"/>
                </a:ext>
              </a:extLst>
            </p:cNvPr>
            <p:cNvGrpSpPr/>
            <p:nvPr/>
          </p:nvGrpSpPr>
          <p:grpSpPr>
            <a:xfrm>
              <a:off x="933447" y="4155263"/>
              <a:ext cx="3161037" cy="571263"/>
              <a:chOff x="969169" y="5330825"/>
              <a:chExt cx="3161037" cy="57126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B1BC02E-3840-AB43-8B2A-C66F1E93CDE1}"/>
                  </a:ext>
                </a:extLst>
              </p:cNvPr>
              <p:cNvCxnSpPr/>
              <p:nvPr/>
            </p:nvCxnSpPr>
            <p:spPr>
              <a:xfrm flipV="1">
                <a:off x="969169" y="5330825"/>
                <a:ext cx="0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B16B9B-0386-CF46-B8F7-3CCA547A51B3}"/>
                  </a:ext>
                </a:extLst>
              </p:cNvPr>
              <p:cNvCxnSpPr/>
              <p:nvPr/>
            </p:nvCxnSpPr>
            <p:spPr>
              <a:xfrm flipH="1" flipV="1">
                <a:off x="969169" y="5330825"/>
                <a:ext cx="1207293" cy="4699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08EEFC-6716-C44D-88D3-6A070B5DC1A8}"/>
                  </a:ext>
                </a:extLst>
              </p:cNvPr>
              <p:cNvCxnSpPr/>
              <p:nvPr/>
            </p:nvCxnSpPr>
            <p:spPr>
              <a:xfrm flipH="1" flipV="1">
                <a:off x="969169" y="5330825"/>
                <a:ext cx="3161037" cy="57126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0ABBB7-7522-ED47-9526-7285CFFE2AA6}"/>
                </a:ext>
              </a:extLst>
            </p:cNvPr>
            <p:cNvSpPr txBox="1"/>
            <p:nvPr/>
          </p:nvSpPr>
          <p:spPr>
            <a:xfrm>
              <a:off x="2785186" y="2239528"/>
              <a:ext cx="28886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  <a:p>
              <a:r>
                <a:rPr lang="en-US" sz="3200" dirty="0"/>
                <a:t>.</a:t>
              </a:r>
            </a:p>
            <a:p>
              <a:r>
                <a:rPr lang="en-US" sz="3200" dirty="0"/>
                <a:t>.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5CBDC3-75B8-3D43-89A6-05C3D1A7A552}"/>
                </a:ext>
              </a:extLst>
            </p:cNvPr>
            <p:cNvSpPr/>
            <p:nvPr/>
          </p:nvSpPr>
          <p:spPr>
            <a:xfrm>
              <a:off x="2584335" y="1834121"/>
              <a:ext cx="690563" cy="692150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/>
              <p:nvPr/>
            </p:nvSpPr>
            <p:spPr>
              <a:xfrm>
                <a:off x="6574496" y="1778699"/>
                <a:ext cx="4727576" cy="5895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96" y="1778699"/>
                <a:ext cx="4727576" cy="5895653"/>
              </a:xfrm>
              <a:prstGeom prst="rect">
                <a:avLst/>
              </a:prstGeom>
              <a:blipFill>
                <a:blip r:embed="rId2"/>
                <a:stretch>
                  <a:fillRect t="-1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4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C552-1381-B845-B523-96DB607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the same variance in the activations across the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/>
              <p:nvPr/>
            </p:nvSpPr>
            <p:spPr>
              <a:xfrm>
                <a:off x="488021" y="1609726"/>
                <a:ext cx="4553619" cy="2786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9D12B8-31C5-E04C-816D-DE1DA99F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1" y="1609726"/>
                <a:ext cx="4553619" cy="2786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379F0F-1456-624F-A24D-817CB230D6AE}"/>
              </a:ext>
            </a:extLst>
          </p:cNvPr>
          <p:cNvSpPr txBox="1"/>
          <p:nvPr/>
        </p:nvSpPr>
        <p:spPr>
          <a:xfrm>
            <a:off x="6286500" y="1971675"/>
            <a:ext cx="442781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What happens if var(w)&gt;&gt;1?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What happens if var(w)&lt;&lt;1?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B5E99A-13E3-EF4E-888A-E0E8CFFB4464}"/>
                  </a:ext>
                </a:extLst>
              </p:cNvPr>
              <p:cNvSpPr txBox="1"/>
              <p:nvPr/>
            </p:nvSpPr>
            <p:spPr>
              <a:xfrm>
                <a:off x="6527206" y="4099321"/>
                <a:ext cx="3946401" cy="4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ook Antiqua" panose="02040602050305030304" pitchFamily="18" charset="0"/>
                  </a:rPr>
                  <a:t>S</a:t>
                </a:r>
                <a:r>
                  <a:rPr lang="en-US" sz="2400" dirty="0">
                    <a:latin typeface="Book Antiqua" panose="02040602050305030304" pitchFamily="18" charset="0"/>
                  </a:rPr>
                  <a:t>olution: Keep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B5E99A-13E3-EF4E-888A-E0E8CFFB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06" y="4099321"/>
                <a:ext cx="3946401" cy="475515"/>
              </a:xfrm>
              <a:prstGeom prst="rect">
                <a:avLst/>
              </a:prstGeom>
              <a:blipFill>
                <a:blip r:embed="rId3"/>
                <a:stretch>
                  <a:fillRect l="-1608" t="-2632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C552-1381-B845-B523-96DB607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the same variance in the activations across the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B5E99A-13E3-EF4E-888A-E0E8CFFB4464}"/>
                  </a:ext>
                </a:extLst>
              </p:cNvPr>
              <p:cNvSpPr txBox="1"/>
              <p:nvPr/>
            </p:nvSpPr>
            <p:spPr>
              <a:xfrm>
                <a:off x="1097956" y="2213371"/>
                <a:ext cx="5555623" cy="4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ook Antiqua" panose="02040602050305030304" pitchFamily="18" charset="0"/>
                  </a:rPr>
                  <a:t>S</a:t>
                </a:r>
                <a:r>
                  <a:rPr lang="en-US" sz="2400" dirty="0">
                    <a:latin typeface="Book Antiqua" panose="02040602050305030304" pitchFamily="18" charset="0"/>
                  </a:rPr>
                  <a:t>olution: Keep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>
                  <a:latin typeface="Book Antiqua" panose="02040602050305030304" pitchFamily="18" charset="0"/>
                </a:endParaRPr>
              </a:p>
              <a:p>
                <a:endParaRPr lang="en-US" sz="2400" b="0" dirty="0">
                  <a:latin typeface="Book Antiqua" panose="02040602050305030304" pitchFamily="18" charset="0"/>
                </a:endParaRPr>
              </a:p>
              <a:p>
                <a:r>
                  <a:rPr lang="en-US" sz="2400" dirty="0"/>
                  <a:t>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i="1" dirty="0">
                    <a:ea typeface="Cambria Math" panose="02040503050406030204" pitchFamily="18" charset="0"/>
                  </a:rPr>
                  <a:t>n=number of neurons in the previous layer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B5E99A-13E3-EF4E-888A-E0E8CFFB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56" y="2213371"/>
                <a:ext cx="5555623" cy="4469109"/>
              </a:xfrm>
              <a:prstGeom prst="rect">
                <a:avLst/>
              </a:prstGeom>
              <a:blipFill>
                <a:blip r:embed="rId2"/>
                <a:stretch>
                  <a:fillRect l="-1826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3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7A5-B17C-F04D-9458-240DE8AD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weight?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/>
              <p:nvPr/>
            </p:nvSpPr>
            <p:spPr>
              <a:xfrm>
                <a:off x="1308760" y="2244669"/>
                <a:ext cx="2965364" cy="236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Xavier initialization: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60" y="2244669"/>
                <a:ext cx="2965364" cy="2368662"/>
              </a:xfrm>
              <a:prstGeom prst="rect">
                <a:avLst/>
              </a:prstGeom>
              <a:blipFill>
                <a:blip r:embed="rId2"/>
                <a:stretch>
                  <a:fillRect l="-3419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C6B5A3-83D3-CE45-B7BA-3435F98B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84" y="1690688"/>
            <a:ext cx="63373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7A5-B17C-F04D-9458-240DE8AD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02127"/>
            <a:ext cx="10515600" cy="1325563"/>
          </a:xfrm>
        </p:spPr>
        <p:txBody>
          <a:bodyPr/>
          <a:lstStyle/>
          <a:p>
            <a:r>
              <a:rPr lang="en-US" dirty="0"/>
              <a:t>How to Choose the weight?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/>
              <p:nvPr/>
            </p:nvSpPr>
            <p:spPr>
              <a:xfrm>
                <a:off x="1385887" y="2001781"/>
                <a:ext cx="3214687" cy="2368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Xavier initialization: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7" y="2001781"/>
                <a:ext cx="3214687" cy="2368662"/>
              </a:xfrm>
              <a:prstGeom prst="rect">
                <a:avLst/>
              </a:prstGeom>
              <a:blipFill>
                <a:blip r:embed="rId2"/>
                <a:stretch>
                  <a:fillRect l="-2745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6F8CC35-7C77-5D47-830E-45706989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34" y="1293812"/>
            <a:ext cx="6400800" cy="378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FD7D1-5A3D-8548-AE7C-B550BC559494}"/>
              </a:ext>
            </a:extLst>
          </p:cNvPr>
          <p:cNvSpPr txBox="1"/>
          <p:nvPr/>
        </p:nvSpPr>
        <p:spPr>
          <a:xfrm>
            <a:off x="7072366" y="5379522"/>
            <a:ext cx="224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</a:t>
            </a:r>
          </a:p>
        </p:txBody>
      </p:sp>
    </p:spTree>
    <p:extLst>
      <p:ext uri="{BB962C8B-B14F-4D97-AF65-F5344CB8AC3E}">
        <p14:creationId xmlns:p14="http://schemas.microsoft.com/office/powerpoint/2010/main" val="236568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7A5-B17C-F04D-9458-240DE8AD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Choose the weight?</a:t>
            </a:r>
            <a:br>
              <a:rPr lang="en-US" dirty="0"/>
            </a:br>
            <a:r>
              <a:rPr lang="en-US" dirty="0" err="1"/>
              <a:t>Relu</a:t>
            </a:r>
            <a:r>
              <a:rPr lang="en-US" dirty="0"/>
              <a:t> Activation: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/>
              <p:nvPr/>
            </p:nvSpPr>
            <p:spPr>
              <a:xfrm>
                <a:off x="755980" y="1814512"/>
                <a:ext cx="4243387" cy="4659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Intuition: output spreads only on the positive side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initialization: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0,1 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81E75-E86A-CD41-AF64-7F0BBD84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0" y="1814512"/>
                <a:ext cx="4243387" cy="4659161"/>
              </a:xfrm>
              <a:prstGeom prst="rect">
                <a:avLst/>
              </a:prstGeom>
              <a:blipFill>
                <a:blip r:embed="rId2"/>
                <a:stretch>
                  <a:fillRect l="-2388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9FD7D1-5A3D-8548-AE7C-B550BC559494}"/>
              </a:ext>
            </a:extLst>
          </p:cNvPr>
          <p:cNvSpPr txBox="1"/>
          <p:nvPr/>
        </p:nvSpPr>
        <p:spPr>
          <a:xfrm>
            <a:off x="7361033" y="5508110"/>
            <a:ext cx="224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3F736-DB12-7442-B16B-A2105F73E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63" y="1690688"/>
            <a:ext cx="6489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1F48-9494-9D49-B8B7-DF5D659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perceptron(MLP)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64ADCE4-37C0-8944-AAC0-D7A37B8B40CE}"/>
              </a:ext>
            </a:extLst>
          </p:cNvPr>
          <p:cNvGrpSpPr/>
          <p:nvPr/>
        </p:nvGrpSpPr>
        <p:grpSpPr>
          <a:xfrm rot="167200">
            <a:off x="838200" y="1589036"/>
            <a:ext cx="6085607" cy="3869934"/>
            <a:chOff x="838200" y="1494033"/>
            <a:chExt cx="6085607" cy="38699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D115D7-6789-D741-AE85-8ED14D762B64}"/>
                </a:ext>
              </a:extLst>
            </p:cNvPr>
            <p:cNvGrpSpPr/>
            <p:nvPr/>
          </p:nvGrpSpPr>
          <p:grpSpPr>
            <a:xfrm>
              <a:off x="838200" y="1690688"/>
              <a:ext cx="705592" cy="2804123"/>
              <a:chOff x="838200" y="1690688"/>
              <a:chExt cx="705592" cy="2804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2CBA2-131B-B04B-B264-32889695920D}"/>
                  </a:ext>
                </a:extLst>
              </p:cNvPr>
              <p:cNvSpPr/>
              <p:nvPr/>
            </p:nvSpPr>
            <p:spPr>
              <a:xfrm>
                <a:off x="838200" y="1690688"/>
                <a:ext cx="705592" cy="67250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C635948-CF2B-EB43-BB4B-25E1C70C5D3C}"/>
                  </a:ext>
                </a:extLst>
              </p:cNvPr>
              <p:cNvSpPr/>
              <p:nvPr/>
            </p:nvSpPr>
            <p:spPr>
              <a:xfrm>
                <a:off x="838200" y="2756498"/>
                <a:ext cx="705592" cy="67250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28419E-0AAE-F146-A018-35769F5567EE}"/>
                  </a:ext>
                </a:extLst>
              </p:cNvPr>
              <p:cNvSpPr/>
              <p:nvPr/>
            </p:nvSpPr>
            <p:spPr>
              <a:xfrm>
                <a:off x="838200" y="3822309"/>
                <a:ext cx="705592" cy="67250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EB6FC3-E8C9-5341-950F-21BF2F09FFEA}"/>
                </a:ext>
              </a:extLst>
            </p:cNvPr>
            <p:cNvGrpSpPr/>
            <p:nvPr/>
          </p:nvGrpSpPr>
          <p:grpSpPr>
            <a:xfrm>
              <a:off x="2617519" y="1494033"/>
              <a:ext cx="705592" cy="3869934"/>
              <a:chOff x="2344387" y="1690687"/>
              <a:chExt cx="705592" cy="386993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7691C4A-A16C-7F41-BEA1-D0E9EB54F218}"/>
                  </a:ext>
                </a:extLst>
              </p:cNvPr>
              <p:cNvGrpSpPr/>
              <p:nvPr/>
            </p:nvGrpSpPr>
            <p:grpSpPr>
              <a:xfrm>
                <a:off x="2344387" y="1690687"/>
                <a:ext cx="705592" cy="2804123"/>
                <a:chOff x="838200" y="1690688"/>
                <a:chExt cx="705592" cy="2804123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7C6CDC-67A2-0343-B45F-758A5F653BC0}"/>
                    </a:ext>
                  </a:extLst>
                </p:cNvPr>
                <p:cNvSpPr/>
                <p:nvPr/>
              </p:nvSpPr>
              <p:spPr>
                <a:xfrm>
                  <a:off x="838200" y="1690688"/>
                  <a:ext cx="705592" cy="672502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7E1666-F5FF-8B46-B4D4-46FCC1042740}"/>
                    </a:ext>
                  </a:extLst>
                </p:cNvPr>
                <p:cNvSpPr/>
                <p:nvPr/>
              </p:nvSpPr>
              <p:spPr>
                <a:xfrm>
                  <a:off x="838200" y="2756498"/>
                  <a:ext cx="705592" cy="672502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D57D798-EF99-9742-B303-60471E8E488B}"/>
                    </a:ext>
                  </a:extLst>
                </p:cNvPr>
                <p:cNvSpPr/>
                <p:nvPr/>
              </p:nvSpPr>
              <p:spPr>
                <a:xfrm>
                  <a:off x="838200" y="3822309"/>
                  <a:ext cx="705592" cy="672502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EF502D-5291-3042-91E1-5BBCCBDD0BFF}"/>
                  </a:ext>
                </a:extLst>
              </p:cNvPr>
              <p:cNvSpPr/>
              <p:nvPr/>
            </p:nvSpPr>
            <p:spPr>
              <a:xfrm>
                <a:off x="2344387" y="4888119"/>
                <a:ext cx="705592" cy="672502"/>
              </a:xfrm>
              <a:prstGeom prst="ellips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0F4B75-63A4-3946-A2DB-72E879B813EA}"/>
                </a:ext>
              </a:extLst>
            </p:cNvPr>
            <p:cNvGrpSpPr/>
            <p:nvPr/>
          </p:nvGrpSpPr>
          <p:grpSpPr>
            <a:xfrm>
              <a:off x="4396837" y="1690687"/>
              <a:ext cx="705593" cy="3039547"/>
              <a:chOff x="838199" y="1690688"/>
              <a:chExt cx="705593" cy="30395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095F1D2-8D6A-B348-8C9E-524FE8237C68}"/>
                  </a:ext>
                </a:extLst>
              </p:cNvPr>
              <p:cNvSpPr/>
              <p:nvPr/>
            </p:nvSpPr>
            <p:spPr>
              <a:xfrm>
                <a:off x="838200" y="1690688"/>
                <a:ext cx="705592" cy="672502"/>
              </a:xfrm>
              <a:prstGeom prst="ellips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FA7A66D-4096-BC45-9D18-2838E365C868}"/>
                  </a:ext>
                </a:extLst>
              </p:cNvPr>
              <p:cNvSpPr/>
              <p:nvPr/>
            </p:nvSpPr>
            <p:spPr>
              <a:xfrm>
                <a:off x="838199" y="2852326"/>
                <a:ext cx="705592" cy="672502"/>
              </a:xfrm>
              <a:prstGeom prst="ellips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A4C62DA-6E5A-754D-A07E-F3CE43D15845}"/>
                  </a:ext>
                </a:extLst>
              </p:cNvPr>
              <p:cNvSpPr/>
              <p:nvPr/>
            </p:nvSpPr>
            <p:spPr>
              <a:xfrm>
                <a:off x="838199" y="4057733"/>
                <a:ext cx="705592" cy="672502"/>
              </a:xfrm>
              <a:prstGeom prst="ellips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64812E-793E-4D47-9858-21106D2A565E}"/>
                </a:ext>
              </a:extLst>
            </p:cNvPr>
            <p:cNvGrpSpPr/>
            <p:nvPr/>
          </p:nvGrpSpPr>
          <p:grpSpPr>
            <a:xfrm>
              <a:off x="1543792" y="1830284"/>
              <a:ext cx="1073727" cy="3197432"/>
              <a:chOff x="1543792" y="1830284"/>
              <a:chExt cx="1073727" cy="31974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F260E45-99E6-2447-8DF0-CEE183672DD7}"/>
                  </a:ext>
                </a:extLst>
              </p:cNvPr>
              <p:cNvCxnSpPr>
                <a:stCxn id="5" idx="6"/>
                <a:endCxn id="10" idx="2"/>
              </p:cNvCxnSpPr>
              <p:nvPr/>
            </p:nvCxnSpPr>
            <p:spPr>
              <a:xfrm flipV="1">
                <a:off x="1543792" y="1830284"/>
                <a:ext cx="1073727" cy="1966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251F502-D1F0-F549-B3AF-7B4442FC47C6}"/>
                  </a:ext>
                </a:extLst>
              </p:cNvPr>
              <p:cNvCxnSpPr>
                <a:stCxn id="5" idx="6"/>
                <a:endCxn id="11" idx="2"/>
              </p:cNvCxnSpPr>
              <p:nvPr/>
            </p:nvCxnSpPr>
            <p:spPr>
              <a:xfrm>
                <a:off x="1543792" y="2026939"/>
                <a:ext cx="1073727" cy="8691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21E4A42-AA66-824C-95BB-921E4BF8DA93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1543792" y="2026939"/>
                <a:ext cx="1073726" cy="19064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9B55BF2-F25A-F849-BECE-C6ABF426F3EB}"/>
                  </a:ext>
                </a:extLst>
              </p:cNvPr>
              <p:cNvCxnSpPr>
                <a:stCxn id="5" idx="6"/>
                <a:endCxn id="13" idx="2"/>
              </p:cNvCxnSpPr>
              <p:nvPr/>
            </p:nvCxnSpPr>
            <p:spPr>
              <a:xfrm>
                <a:off x="1543792" y="2026939"/>
                <a:ext cx="1073727" cy="30007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59B6FF-4BC4-554D-B616-3ABFC6AE24D1}"/>
                </a:ext>
              </a:extLst>
            </p:cNvPr>
            <p:cNvGrpSpPr/>
            <p:nvPr/>
          </p:nvGrpSpPr>
          <p:grpSpPr>
            <a:xfrm>
              <a:off x="3323109" y="1830284"/>
              <a:ext cx="1073729" cy="2563699"/>
              <a:chOff x="1543790" y="2026939"/>
              <a:chExt cx="1073729" cy="256369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8F58D4F-92BE-7747-B9DC-0B3AB4217CB2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1543792" y="2026939"/>
                <a:ext cx="1073727" cy="1966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147F567-DBD2-5A4C-9C89-1F42626B9FB2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1543791" y="2122767"/>
                <a:ext cx="1073727" cy="12624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3BDEF39-446C-DC4F-91D1-E08BAE4F7571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1543790" y="2144651"/>
                <a:ext cx="1073728" cy="244598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8C02744-B07E-6F4F-830F-B1F0110A37C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1543792" y="1830284"/>
              <a:ext cx="1073727" cy="1262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D17364-B029-6D4E-ABE2-21BF1FBA225C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 flipV="1">
              <a:off x="1543792" y="2896094"/>
              <a:ext cx="1073727" cy="1966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3ED9E0-F048-414C-8E1F-45CA180E6A44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1543792" y="3092749"/>
              <a:ext cx="1073727" cy="869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DC45CB-70FA-3B43-8185-CBC6A569FC52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1543792" y="3092749"/>
              <a:ext cx="1073727" cy="19349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C176D63-5DB8-184E-A80A-C611984CD29F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1543792" y="1830284"/>
              <a:ext cx="1073727" cy="232827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7EBBE18-383E-7A49-BFA6-15E5A11CE2DC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543792" y="2896094"/>
              <a:ext cx="1073727" cy="126246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195E83-632E-4847-93EF-79E70F47BEE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1543792" y="3961905"/>
              <a:ext cx="1073727" cy="19665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BF2C405-3482-9547-A91D-22A0A9F843EB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>
              <a:off x="1543792" y="4158560"/>
              <a:ext cx="1073727" cy="86915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688FB3F-A75D-EB42-8BED-34604AF0403D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3323111" y="2026938"/>
              <a:ext cx="1073727" cy="8691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270C14A-A4B7-2248-9C67-3386B6872C99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>
              <a:off x="3323111" y="2896094"/>
              <a:ext cx="1073726" cy="29248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03FD50-3A0E-9B4C-BA02-0E09D0FEF9C1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>
              <a:off x="3323111" y="2896094"/>
              <a:ext cx="1073726" cy="149788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397C410-1CA5-D144-85A7-62CEE0CB6944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>
              <a:off x="3323111" y="3961905"/>
              <a:ext cx="1073726" cy="43207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C6EE7B9-9C62-3F49-BC9A-BF9CEABEA772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3323111" y="3188576"/>
              <a:ext cx="1073726" cy="773329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4052FE-A8B5-E84B-9D2E-F02AAE68D82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 flipV="1">
              <a:off x="3323111" y="2026938"/>
              <a:ext cx="1073727" cy="1934967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681EE3F-8B96-F548-81E2-096C8CAB00BE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 flipV="1">
              <a:off x="3323111" y="2026938"/>
              <a:ext cx="1073727" cy="30007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8FFF13-E409-B54E-A19E-89C92402C1D0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 flipV="1">
              <a:off x="3323111" y="3188576"/>
              <a:ext cx="1073726" cy="18391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B64A916-0EC1-A244-B486-3CB809408639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3323111" y="4393983"/>
              <a:ext cx="1073726" cy="633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63BFD8-F135-2C43-88E4-65ECF9A15E49}"/>
                </a:ext>
              </a:extLst>
            </p:cNvPr>
            <p:cNvSpPr/>
            <p:nvPr/>
          </p:nvSpPr>
          <p:spPr>
            <a:xfrm>
              <a:off x="6218215" y="2125265"/>
              <a:ext cx="705592" cy="672502"/>
            </a:xfrm>
            <a:prstGeom prst="ellips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E4545BA-3BD0-AA4A-9EE2-9EFE7F3D293F}"/>
                </a:ext>
              </a:extLst>
            </p:cNvPr>
            <p:cNvSpPr/>
            <p:nvPr/>
          </p:nvSpPr>
          <p:spPr>
            <a:xfrm>
              <a:off x="6218215" y="3524827"/>
              <a:ext cx="705592" cy="672502"/>
            </a:xfrm>
            <a:prstGeom prst="ellips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8D3A42-734F-484A-B829-ED5D214299CC}"/>
                </a:ext>
              </a:extLst>
            </p:cNvPr>
            <p:cNvCxnSpPr>
              <a:stCxn id="16" idx="6"/>
              <a:endCxn id="77" idx="2"/>
            </p:cNvCxnSpPr>
            <p:nvPr/>
          </p:nvCxnSpPr>
          <p:spPr>
            <a:xfrm>
              <a:off x="5102430" y="2026938"/>
              <a:ext cx="1115785" cy="434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392ED73-6E92-3E4B-BB3D-361575E87592}"/>
                </a:ext>
              </a:extLst>
            </p:cNvPr>
            <p:cNvCxnSpPr>
              <a:stCxn id="16" idx="6"/>
              <a:endCxn id="78" idx="2"/>
            </p:cNvCxnSpPr>
            <p:nvPr/>
          </p:nvCxnSpPr>
          <p:spPr>
            <a:xfrm>
              <a:off x="5102430" y="2026938"/>
              <a:ext cx="1115785" cy="18341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9382DC9-4CC1-7B4E-A73C-AA552BAE9049}"/>
                </a:ext>
              </a:extLst>
            </p:cNvPr>
            <p:cNvCxnSpPr>
              <a:stCxn id="17" idx="6"/>
              <a:endCxn id="77" idx="2"/>
            </p:cNvCxnSpPr>
            <p:nvPr/>
          </p:nvCxnSpPr>
          <p:spPr>
            <a:xfrm flipV="1">
              <a:off x="5102429" y="2461516"/>
              <a:ext cx="1115786" cy="7270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9CF09CE-B2F1-7643-B3A4-6EC21EB016D3}"/>
                </a:ext>
              </a:extLst>
            </p:cNvPr>
            <p:cNvCxnSpPr>
              <a:stCxn id="17" idx="6"/>
              <a:endCxn id="78" idx="2"/>
            </p:cNvCxnSpPr>
            <p:nvPr/>
          </p:nvCxnSpPr>
          <p:spPr>
            <a:xfrm>
              <a:off x="5102429" y="3188576"/>
              <a:ext cx="1115786" cy="6725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5CAE427-3D77-CC48-8460-8E6432AE269B}"/>
                </a:ext>
              </a:extLst>
            </p:cNvPr>
            <p:cNvCxnSpPr>
              <a:stCxn id="18" idx="6"/>
              <a:endCxn id="78" idx="2"/>
            </p:cNvCxnSpPr>
            <p:nvPr/>
          </p:nvCxnSpPr>
          <p:spPr>
            <a:xfrm flipV="1">
              <a:off x="5102429" y="3861078"/>
              <a:ext cx="1115786" cy="53290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1C0FFB8-3DE5-7642-9A53-9AD305CDA3B8}"/>
                </a:ext>
              </a:extLst>
            </p:cNvPr>
            <p:cNvCxnSpPr>
              <a:stCxn id="18" idx="6"/>
              <a:endCxn id="77" idx="2"/>
            </p:cNvCxnSpPr>
            <p:nvPr/>
          </p:nvCxnSpPr>
          <p:spPr>
            <a:xfrm flipV="1">
              <a:off x="5102429" y="2461516"/>
              <a:ext cx="1115786" cy="193246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95CECFE-8084-DF48-A902-B7B35A02D025}"/>
                  </a:ext>
                </a:extLst>
              </p:cNvPr>
              <p:cNvSpPr txBox="1"/>
              <p:nvPr/>
            </p:nvSpPr>
            <p:spPr>
              <a:xfrm>
                <a:off x="2576756" y="5438600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95CECFE-8084-DF48-A902-B7B35A02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56" y="5438600"/>
                <a:ext cx="463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5DD51C5-64A0-674D-8CE8-8D367DA2B984}"/>
                  </a:ext>
                </a:extLst>
              </p:cNvPr>
              <p:cNvSpPr txBox="1"/>
              <p:nvPr/>
            </p:nvSpPr>
            <p:spPr>
              <a:xfrm>
                <a:off x="924541" y="459640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5DD51C5-64A0-674D-8CE8-8D367DA2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41" y="4596403"/>
                <a:ext cx="4683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C1F3A36-1774-A144-BAC3-506B6EE7823B}"/>
                  </a:ext>
                </a:extLst>
              </p:cNvPr>
              <p:cNvSpPr txBox="1"/>
              <p:nvPr/>
            </p:nvSpPr>
            <p:spPr>
              <a:xfrm>
                <a:off x="4353760" y="4990550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C1F3A36-1774-A144-BAC3-506B6EE7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60" y="4990550"/>
                <a:ext cx="4683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70520D-B8B8-864E-AF21-AE96B7BBFE13}"/>
                  </a:ext>
                </a:extLst>
              </p:cNvPr>
              <p:cNvSpPr txBox="1"/>
              <p:nvPr/>
            </p:nvSpPr>
            <p:spPr>
              <a:xfrm>
                <a:off x="6472377" y="4439357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70520D-B8B8-864E-AF21-AE96B7BBF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77" y="4439357"/>
                <a:ext cx="4683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CC1662B-2640-E343-B37E-4793C5CAF667}"/>
              </a:ext>
            </a:extLst>
          </p:cNvPr>
          <p:cNvSpPr txBox="1"/>
          <p:nvPr/>
        </p:nvSpPr>
        <p:spPr>
          <a:xfrm>
            <a:off x="7980218" y="1828800"/>
            <a:ext cx="4072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Fully Connected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of layers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of biases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of Parameters(weights and biases)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Activation function?</a:t>
            </a:r>
          </a:p>
        </p:txBody>
      </p:sp>
    </p:spTree>
    <p:extLst>
      <p:ext uri="{BB962C8B-B14F-4D97-AF65-F5344CB8AC3E}">
        <p14:creationId xmlns:p14="http://schemas.microsoft.com/office/powerpoint/2010/main" val="17745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7E-169B-6043-AFA9-28F6C496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633F-7BB0-7846-83A2-6B74F491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model weights and biases</a:t>
            </a:r>
          </a:p>
          <a:p>
            <a:r>
              <a:rPr lang="en-US" dirty="0"/>
              <a:t>Choose </a:t>
            </a:r>
            <a:r>
              <a:rPr lang="en-US"/>
              <a:t>optimization algorithm</a:t>
            </a:r>
            <a:endParaRPr lang="en-US" dirty="0"/>
          </a:p>
          <a:p>
            <a:r>
              <a:rPr lang="en-US" dirty="0"/>
              <a:t>For every epoch</a:t>
            </a:r>
          </a:p>
          <a:p>
            <a:pPr lvl="1"/>
            <a:r>
              <a:rPr lang="en-US" dirty="0"/>
              <a:t>For every batch</a:t>
            </a:r>
          </a:p>
          <a:p>
            <a:pPr lvl="2"/>
            <a:r>
              <a:rPr lang="en-US" dirty="0"/>
              <a:t>Compute the output</a:t>
            </a:r>
          </a:p>
          <a:p>
            <a:pPr lvl="2"/>
            <a:r>
              <a:rPr lang="en-US" dirty="0"/>
              <a:t>Compute the error</a:t>
            </a:r>
          </a:p>
          <a:p>
            <a:pPr lvl="2"/>
            <a:r>
              <a:rPr lang="en-US" dirty="0"/>
              <a:t>Compute the gradient of loss </a:t>
            </a:r>
            <a:r>
              <a:rPr lang="en-US" dirty="0" err="1"/>
              <a:t>wrt</a:t>
            </a:r>
            <a:r>
              <a:rPr lang="en-US" dirty="0"/>
              <a:t> to model parameters</a:t>
            </a:r>
          </a:p>
          <a:p>
            <a:pPr lvl="2"/>
            <a:r>
              <a:rPr lang="en-US" dirty="0"/>
              <a:t>Update model parameters(based on optimization algorithm)</a:t>
            </a:r>
          </a:p>
        </p:txBody>
      </p:sp>
    </p:spTree>
    <p:extLst>
      <p:ext uri="{BB962C8B-B14F-4D97-AF65-F5344CB8AC3E}">
        <p14:creationId xmlns:p14="http://schemas.microsoft.com/office/powerpoint/2010/main" val="30416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C23-A581-BF4B-8549-E61FCD71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 to initialize the weight to zero?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0D9A4-35FD-F74B-803F-E82F4184390F}"/>
              </a:ext>
            </a:extLst>
          </p:cNvPr>
          <p:cNvGrpSpPr/>
          <p:nvPr/>
        </p:nvGrpSpPr>
        <p:grpSpPr>
          <a:xfrm>
            <a:off x="838200" y="1690687"/>
            <a:ext cx="4705350" cy="2107406"/>
            <a:chOff x="838200" y="1690687"/>
            <a:chExt cx="4705350" cy="21074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457C71-B964-B148-98AA-856AA91814E8}"/>
                </a:ext>
              </a:extLst>
            </p:cNvPr>
            <p:cNvGrpSpPr/>
            <p:nvPr/>
          </p:nvGrpSpPr>
          <p:grpSpPr>
            <a:xfrm>
              <a:off x="838200" y="1690687"/>
              <a:ext cx="719138" cy="2107406"/>
              <a:chOff x="838200" y="1690687"/>
              <a:chExt cx="719138" cy="21074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1EE0CB99-1056-404A-9D83-06B8BE195E0C}"/>
                      </a:ext>
                    </a:extLst>
                  </p:cNvPr>
                  <p:cNvSpPr/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1EE0CB99-1056-404A-9D83-06B8BE195E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EFD3082-D2AD-AE4C-A3DE-D2A3C04E7FBD}"/>
                      </a:ext>
                    </a:extLst>
                  </p:cNvPr>
                  <p:cNvSpPr/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EFD3082-D2AD-AE4C-A3DE-D2A3C04E7F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5C90C6-8544-3D4D-8C10-74CCFF1E235C}"/>
                </a:ext>
              </a:extLst>
            </p:cNvPr>
            <p:cNvGrpSpPr/>
            <p:nvPr/>
          </p:nvGrpSpPr>
          <p:grpSpPr>
            <a:xfrm>
              <a:off x="2419350" y="1690687"/>
              <a:ext cx="719138" cy="2107406"/>
              <a:chOff x="838200" y="1690687"/>
              <a:chExt cx="719138" cy="21074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4E4080F-8ADB-9E49-8B92-C6474707B89E}"/>
                      </a:ext>
                    </a:extLst>
                  </p:cNvPr>
                  <p:cNvSpPr/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4E4080F-8ADB-9E49-8B92-C6474707B8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CDD464-B5DF-444C-9366-640F7FC26956}"/>
                      </a:ext>
                    </a:extLst>
                  </p:cNvPr>
                  <p:cNvSpPr/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CDD464-B5DF-444C-9366-640F7FC269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321F0F-CB75-4943-AA20-D48F3FD9BCAD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1557338" y="2059781"/>
              <a:ext cx="8620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7CAECD-21F4-2343-B22C-CD385BF978F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557338" y="2059781"/>
              <a:ext cx="862012" cy="13692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ABD5C7-4F9B-FC4B-9AF6-ADE0DCE1255F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1557338" y="3429000"/>
              <a:ext cx="8620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77F929-CB87-A04C-AC11-6446392F6DDA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1557338" y="2059781"/>
              <a:ext cx="862012" cy="13692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750CC42-C319-124B-BFFE-B4310C5E1F26}"/>
                    </a:ext>
                  </a:extLst>
                </p:cNvPr>
                <p:cNvSpPr/>
                <p:nvPr/>
              </p:nvSpPr>
              <p:spPr>
                <a:xfrm>
                  <a:off x="4129087" y="2321719"/>
                  <a:ext cx="719138" cy="738187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750CC42-C319-124B-BFFE-B4310C5E1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087" y="2321719"/>
                  <a:ext cx="719138" cy="73818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9F383-A17C-6D48-A993-0AA509DFFB66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3138488" y="2690813"/>
              <a:ext cx="990599" cy="7381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2CA37A-B954-8544-A696-4113BD91A08E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3138488" y="2059781"/>
              <a:ext cx="990599" cy="631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246FF2-D9C0-314A-9EF5-4A0D765F43C6}"/>
                </a:ext>
              </a:extLst>
            </p:cNvPr>
            <p:cNvCxnSpPr>
              <a:stCxn id="20" idx="6"/>
            </p:cNvCxnSpPr>
            <p:nvPr/>
          </p:nvCxnSpPr>
          <p:spPr>
            <a:xfrm flipV="1">
              <a:off x="4848225" y="2643188"/>
              <a:ext cx="695325" cy="476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01555-4231-884F-84F1-84C5C6E1B90D}"/>
                </a:ext>
              </a:extLst>
            </p:cNvPr>
            <p:cNvSpPr txBox="1"/>
            <p:nvPr/>
          </p:nvSpPr>
          <p:spPr>
            <a:xfrm>
              <a:off x="1464972" y="25594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D3651-3429-4148-8454-E11A7F3C8B9D}"/>
                  </a:ext>
                </a:extLst>
              </p:cNvPr>
              <p:cNvSpPr txBox="1"/>
              <p:nvPr/>
            </p:nvSpPr>
            <p:spPr>
              <a:xfrm>
                <a:off x="1163782" y="4132613"/>
                <a:ext cx="1901738" cy="551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D3651-3429-4148-8454-E11A7F3C8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4132613"/>
                <a:ext cx="1901738" cy="551626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0F840-815A-DC4A-A7EA-DACA27C4E119}"/>
                  </a:ext>
                </a:extLst>
              </p:cNvPr>
              <p:cNvSpPr txBox="1"/>
              <p:nvPr/>
            </p:nvSpPr>
            <p:spPr>
              <a:xfrm>
                <a:off x="6648452" y="1690687"/>
                <a:ext cx="3071867" cy="4951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0F840-815A-DC4A-A7EA-DACA27C4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2" y="1690687"/>
                <a:ext cx="3071867" cy="49512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1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C23-A581-BF4B-8549-E61FCD71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initialize the weight to zero or constant?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0F840-815A-DC4A-A7EA-DACA27C4E119}"/>
                  </a:ext>
                </a:extLst>
              </p:cNvPr>
              <p:cNvSpPr txBox="1"/>
              <p:nvPr/>
            </p:nvSpPr>
            <p:spPr>
              <a:xfrm>
                <a:off x="728520" y="4429125"/>
                <a:ext cx="3522846" cy="2049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0F840-815A-DC4A-A7EA-DACA27C4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20" y="4429125"/>
                <a:ext cx="3522846" cy="2049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DD15B-FD4A-B947-9385-C76E24690C52}"/>
                  </a:ext>
                </a:extLst>
              </p:cNvPr>
              <p:cNvSpPr txBox="1"/>
              <p:nvPr/>
            </p:nvSpPr>
            <p:spPr>
              <a:xfrm>
                <a:off x="6887689" y="1451427"/>
                <a:ext cx="5134804" cy="542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By the same reason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will lead the same updates in the in weight pairs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This symmetry never break during the training.</a:t>
                </a:r>
              </a:p>
              <a:p>
                <a:r>
                  <a:rPr lang="en-US" dirty="0"/>
                  <a:t>Use random initialization to break the symmetry.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DD15B-FD4A-B947-9385-C76E24690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89" y="1451427"/>
                <a:ext cx="5134804" cy="5421805"/>
              </a:xfrm>
              <a:prstGeom prst="rect">
                <a:avLst/>
              </a:prstGeo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5FBAB39-3208-3A4D-A564-5A9EA9B1FAB8}"/>
              </a:ext>
            </a:extLst>
          </p:cNvPr>
          <p:cNvGrpSpPr/>
          <p:nvPr/>
        </p:nvGrpSpPr>
        <p:grpSpPr>
          <a:xfrm>
            <a:off x="838200" y="1690687"/>
            <a:ext cx="4682094" cy="2107406"/>
            <a:chOff x="838200" y="1690687"/>
            <a:chExt cx="4682094" cy="21074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6362E8-EE3F-6E49-9931-03A7D546FBAE}"/>
                </a:ext>
              </a:extLst>
            </p:cNvPr>
            <p:cNvGrpSpPr/>
            <p:nvPr/>
          </p:nvGrpSpPr>
          <p:grpSpPr>
            <a:xfrm>
              <a:off x="838200" y="1690687"/>
              <a:ext cx="719138" cy="2107406"/>
              <a:chOff x="838200" y="1690687"/>
              <a:chExt cx="719138" cy="21074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92A0EED-1612-5C4C-99FE-04794DA4BAC0}"/>
                      </a:ext>
                    </a:extLst>
                  </p:cNvPr>
                  <p:cNvSpPr/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1EE0CB99-1056-404A-9D83-06B8BE195E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C63CFCB-1154-5F4E-AC84-CE4A347EACC2}"/>
                      </a:ext>
                    </a:extLst>
                  </p:cNvPr>
                  <p:cNvSpPr/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EFD3082-D2AD-AE4C-A3DE-D2A3C04E7F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B857C6-2BFC-BE49-B37F-C03FB580BE4A}"/>
                </a:ext>
              </a:extLst>
            </p:cNvPr>
            <p:cNvGrpSpPr/>
            <p:nvPr/>
          </p:nvGrpSpPr>
          <p:grpSpPr>
            <a:xfrm>
              <a:off x="2419350" y="1690687"/>
              <a:ext cx="719138" cy="2107406"/>
              <a:chOff x="838200" y="1690687"/>
              <a:chExt cx="719138" cy="21074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4314BEC-A105-CC46-9B91-997D97690448}"/>
                      </a:ext>
                    </a:extLst>
                  </p:cNvPr>
                  <p:cNvSpPr/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4E4080F-8ADB-9E49-8B92-C6474707B8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7"/>
                    <a:ext cx="719138" cy="7381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6449B53-8F3D-984A-A321-D8CD7B62E1CB}"/>
                      </a:ext>
                    </a:extLst>
                  </p:cNvPr>
                  <p:cNvSpPr/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CDD464-B5DF-444C-9366-640F7FC269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059906"/>
                    <a:ext cx="719138" cy="7381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4E7A5B-75D9-F34C-842C-62D173C3C670}"/>
                </a:ext>
              </a:extLst>
            </p:cNvPr>
            <p:cNvCxnSpPr>
              <a:stCxn id="38" idx="6"/>
              <a:endCxn id="36" idx="2"/>
            </p:cNvCxnSpPr>
            <p:nvPr/>
          </p:nvCxnSpPr>
          <p:spPr>
            <a:xfrm>
              <a:off x="1557338" y="2059781"/>
              <a:ext cx="8620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51F5A0-A241-8D45-94AE-F6210539BA63}"/>
                </a:ext>
              </a:extLst>
            </p:cNvPr>
            <p:cNvCxnSpPr>
              <a:stCxn id="38" idx="6"/>
            </p:cNvCxnSpPr>
            <p:nvPr/>
          </p:nvCxnSpPr>
          <p:spPr>
            <a:xfrm>
              <a:off x="1557338" y="2059781"/>
              <a:ext cx="862012" cy="13692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A196E0-F72F-D549-BD2F-62611CA93FBF}"/>
                </a:ext>
              </a:extLst>
            </p:cNvPr>
            <p:cNvCxnSpPr>
              <a:stCxn id="39" idx="6"/>
              <a:endCxn id="37" idx="2"/>
            </p:cNvCxnSpPr>
            <p:nvPr/>
          </p:nvCxnSpPr>
          <p:spPr>
            <a:xfrm>
              <a:off x="1557338" y="3429000"/>
              <a:ext cx="8620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963BE3-295D-2447-8814-7FA39272C0CA}"/>
                </a:ext>
              </a:extLst>
            </p:cNvPr>
            <p:cNvCxnSpPr>
              <a:stCxn id="39" idx="6"/>
              <a:endCxn id="36" idx="2"/>
            </p:cNvCxnSpPr>
            <p:nvPr/>
          </p:nvCxnSpPr>
          <p:spPr>
            <a:xfrm flipV="1">
              <a:off x="1557338" y="2059781"/>
              <a:ext cx="862012" cy="13692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12AB52E-D941-F641-9ACC-028530439D10}"/>
                    </a:ext>
                  </a:extLst>
                </p:cNvPr>
                <p:cNvSpPr/>
                <p:nvPr/>
              </p:nvSpPr>
              <p:spPr>
                <a:xfrm>
                  <a:off x="4129087" y="2321719"/>
                  <a:ext cx="719138" cy="738187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12AB52E-D941-F641-9ACC-028530439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087" y="2321719"/>
                  <a:ext cx="719138" cy="73818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FA64F2-4B42-2044-9030-3450CA2F55E9}"/>
                </a:ext>
              </a:extLst>
            </p:cNvPr>
            <p:cNvCxnSpPr>
              <a:stCxn id="37" idx="6"/>
              <a:endCxn id="31" idx="2"/>
            </p:cNvCxnSpPr>
            <p:nvPr/>
          </p:nvCxnSpPr>
          <p:spPr>
            <a:xfrm flipV="1">
              <a:off x="3138488" y="2690813"/>
              <a:ext cx="990599" cy="7381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1DD765-3665-A843-ACE1-C84F49495EB4}"/>
                </a:ext>
              </a:extLst>
            </p:cNvPr>
            <p:cNvCxnSpPr>
              <a:stCxn id="36" idx="6"/>
              <a:endCxn id="31" idx="2"/>
            </p:cNvCxnSpPr>
            <p:nvPr/>
          </p:nvCxnSpPr>
          <p:spPr>
            <a:xfrm>
              <a:off x="3138488" y="2059781"/>
              <a:ext cx="990599" cy="631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639110-6375-704A-834D-391E3616B9F2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4848225" y="2690813"/>
              <a:ext cx="6720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C3BD20-C6E2-4441-BABF-01D53A2A5DAC}"/>
                </a:ext>
              </a:extLst>
            </p:cNvPr>
            <p:cNvSpPr txBox="1"/>
            <p:nvPr/>
          </p:nvSpPr>
          <p:spPr>
            <a:xfrm>
              <a:off x="1464972" y="25594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66AD2-76DB-3D4B-BDEE-0F6A51FA642F}"/>
                  </a:ext>
                </a:extLst>
              </p:cNvPr>
              <p:cNvSpPr txBox="1"/>
              <p:nvPr/>
            </p:nvSpPr>
            <p:spPr>
              <a:xfrm>
                <a:off x="4878798" y="2244208"/>
                <a:ext cx="1018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66AD2-76DB-3D4B-BDEE-0F6A51FA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98" y="2244208"/>
                <a:ext cx="101829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AE14-9C08-E44A-B5BD-BE945DE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weights are initialized randomly?</a:t>
            </a:r>
            <a:br>
              <a:rPr lang="en-US" dirty="0"/>
            </a:br>
            <a:r>
              <a:rPr lang="en-US"/>
              <a:t>Small Weights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8A15-93A2-314C-ADB2-BCFC3A5CD298}"/>
              </a:ext>
            </a:extLst>
          </p:cNvPr>
          <p:cNvGrpSpPr/>
          <p:nvPr/>
        </p:nvGrpSpPr>
        <p:grpSpPr>
          <a:xfrm>
            <a:off x="652463" y="2092090"/>
            <a:ext cx="8847120" cy="2673819"/>
            <a:chOff x="838200" y="1435043"/>
            <a:chExt cx="8847120" cy="26738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46617-3781-5C4D-8B34-FBAFC32AE8C0}"/>
                </a:ext>
              </a:extLst>
            </p:cNvPr>
            <p:cNvGrpSpPr/>
            <p:nvPr/>
          </p:nvGrpSpPr>
          <p:grpSpPr>
            <a:xfrm>
              <a:off x="838200" y="1508165"/>
              <a:ext cx="1769424" cy="2600697"/>
              <a:chOff x="838200" y="1508165"/>
              <a:chExt cx="1769424" cy="260069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F007C18-5F45-434C-B539-DD09A1AC20F5}"/>
                  </a:ext>
                </a:extLst>
              </p:cNvPr>
              <p:cNvSpPr/>
              <p:nvPr/>
            </p:nvSpPr>
            <p:spPr>
              <a:xfrm>
                <a:off x="838200" y="1508165"/>
                <a:ext cx="914400" cy="2600697"/>
              </a:xfrm>
              <a:prstGeom prst="roundRect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570A2B77-A8D6-0444-833E-17A489D688C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813A2-CC0C-CE4F-9832-C3F005C64113}"/>
                </a:ext>
              </a:extLst>
            </p:cNvPr>
            <p:cNvGrpSpPr/>
            <p:nvPr/>
          </p:nvGrpSpPr>
          <p:grpSpPr>
            <a:xfrm>
              <a:off x="2607624" y="150816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54849B65-8168-0843-BC96-D87D712CBC3E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65DC9B-F7A7-074D-A2DF-ED1530F5E188}"/>
                </a:ext>
              </a:extLst>
            </p:cNvPr>
            <p:cNvGrpSpPr/>
            <p:nvPr/>
          </p:nvGrpSpPr>
          <p:grpSpPr>
            <a:xfrm>
              <a:off x="4377048" y="1507602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85781288-BFC2-4E48-81FA-C004611CCA73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CD74EF-9492-4F49-90F4-2EC1C22E986C}"/>
                </a:ext>
              </a:extLst>
            </p:cNvPr>
            <p:cNvGrpSpPr/>
            <p:nvPr/>
          </p:nvGrpSpPr>
          <p:grpSpPr>
            <a:xfrm>
              <a:off x="6146472" y="143504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B2AFD0D-836D-0949-A96D-4063E47CAB49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F336F-A105-5140-8F17-D94426C3EA82}"/>
                </a:ext>
              </a:extLst>
            </p:cNvPr>
            <p:cNvGrpSpPr/>
            <p:nvPr/>
          </p:nvGrpSpPr>
          <p:grpSpPr>
            <a:xfrm>
              <a:off x="7915896" y="1507600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A344F2C7-39AA-2A43-9080-5613C96F126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/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/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/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/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07827-3EC9-6247-A72E-EE77A6DE9885}"/>
                  </a:ext>
                </a:extLst>
              </p:cNvPr>
              <p:cNvSpPr txBox="1"/>
              <p:nvPr/>
            </p:nvSpPr>
            <p:spPr>
              <a:xfrm>
                <a:off x="548643" y="5250776"/>
                <a:ext cx="39128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∗.01</m:t>
                      </m:r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000" dirty="0"/>
                  <a:t>(0,1)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07827-3EC9-6247-A72E-EE77A6DE9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3" y="5250776"/>
                <a:ext cx="3912802" cy="707886"/>
              </a:xfrm>
              <a:prstGeom prst="rect">
                <a:avLst/>
              </a:prstGeom>
              <a:blipFill>
                <a:blip r:embed="rId10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AE14-9C08-E44A-B5BD-BE945DE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weights are initialized randomly?</a:t>
            </a:r>
            <a:br>
              <a:rPr lang="en-US" dirty="0"/>
            </a:br>
            <a:r>
              <a:rPr lang="en-US" dirty="0"/>
              <a:t>Forward Pass: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8A15-93A2-314C-ADB2-BCFC3A5CD298}"/>
              </a:ext>
            </a:extLst>
          </p:cNvPr>
          <p:cNvGrpSpPr/>
          <p:nvPr/>
        </p:nvGrpSpPr>
        <p:grpSpPr>
          <a:xfrm>
            <a:off x="323851" y="2517746"/>
            <a:ext cx="5348287" cy="1822507"/>
            <a:chOff x="838200" y="1435043"/>
            <a:chExt cx="8847120" cy="26738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46617-3781-5C4D-8B34-FBAFC32AE8C0}"/>
                </a:ext>
              </a:extLst>
            </p:cNvPr>
            <p:cNvGrpSpPr/>
            <p:nvPr/>
          </p:nvGrpSpPr>
          <p:grpSpPr>
            <a:xfrm>
              <a:off x="838200" y="1508165"/>
              <a:ext cx="1769424" cy="2600697"/>
              <a:chOff x="838200" y="1508165"/>
              <a:chExt cx="1769424" cy="260069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F007C18-5F45-434C-B539-DD09A1AC20F5}"/>
                  </a:ext>
                </a:extLst>
              </p:cNvPr>
              <p:cNvSpPr/>
              <p:nvPr/>
            </p:nvSpPr>
            <p:spPr>
              <a:xfrm>
                <a:off x="838200" y="1508165"/>
                <a:ext cx="914400" cy="2600697"/>
              </a:xfrm>
              <a:prstGeom prst="roundRect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570A2B77-A8D6-0444-833E-17A489D688C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813A2-CC0C-CE4F-9832-C3F005C64113}"/>
                </a:ext>
              </a:extLst>
            </p:cNvPr>
            <p:cNvGrpSpPr/>
            <p:nvPr/>
          </p:nvGrpSpPr>
          <p:grpSpPr>
            <a:xfrm>
              <a:off x="2607624" y="150816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10638" r="-10638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54849B65-8168-0843-BC96-D87D712CBC3E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65DC9B-F7A7-074D-A2DF-ED1530F5E188}"/>
                </a:ext>
              </a:extLst>
            </p:cNvPr>
            <p:cNvGrpSpPr/>
            <p:nvPr/>
          </p:nvGrpSpPr>
          <p:grpSpPr>
            <a:xfrm>
              <a:off x="4377048" y="1507602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0638" r="-12766"/>
                    </a:stretch>
                  </a:blipFill>
                  <a:ln w="2540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85781288-BFC2-4E48-81FA-C004611CCA73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CD74EF-9492-4F49-90F4-2EC1C22E986C}"/>
                </a:ext>
              </a:extLst>
            </p:cNvPr>
            <p:cNvGrpSpPr/>
            <p:nvPr/>
          </p:nvGrpSpPr>
          <p:grpSpPr>
            <a:xfrm>
              <a:off x="6146472" y="143504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3043" r="-1304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B2AFD0D-836D-0949-A96D-4063E47CAB49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F336F-A105-5140-8F17-D94426C3EA82}"/>
                </a:ext>
              </a:extLst>
            </p:cNvPr>
            <p:cNvGrpSpPr/>
            <p:nvPr/>
          </p:nvGrpSpPr>
          <p:grpSpPr>
            <a:xfrm>
              <a:off x="7915896" y="1507600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l="-12766" r="-10638"/>
                    </a:stretch>
                  </a:blipFill>
                  <a:ln w="254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A344F2C7-39AA-2A43-9080-5613C96F126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/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/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/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/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5A0CB4-D9E6-C844-9D8A-0F6411B53F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3770" y="1520440"/>
            <a:ext cx="6299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AE14-9C08-E44A-B5BD-BE945DE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weights are initialized randomly?</a:t>
            </a:r>
            <a:br>
              <a:rPr lang="en-US" dirty="0"/>
            </a:br>
            <a:r>
              <a:rPr lang="en-US" dirty="0"/>
              <a:t>Backward pass: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8A15-93A2-314C-ADB2-BCFC3A5CD298}"/>
              </a:ext>
            </a:extLst>
          </p:cNvPr>
          <p:cNvGrpSpPr/>
          <p:nvPr/>
        </p:nvGrpSpPr>
        <p:grpSpPr>
          <a:xfrm>
            <a:off x="180975" y="2517746"/>
            <a:ext cx="5348287" cy="1822507"/>
            <a:chOff x="838200" y="1435043"/>
            <a:chExt cx="8847120" cy="26738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46617-3781-5C4D-8B34-FBAFC32AE8C0}"/>
                </a:ext>
              </a:extLst>
            </p:cNvPr>
            <p:cNvGrpSpPr/>
            <p:nvPr/>
          </p:nvGrpSpPr>
          <p:grpSpPr>
            <a:xfrm>
              <a:off x="838200" y="1508165"/>
              <a:ext cx="1769424" cy="2600697"/>
              <a:chOff x="838200" y="1508165"/>
              <a:chExt cx="1769424" cy="260069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F007C18-5F45-434C-B539-DD09A1AC20F5}"/>
                  </a:ext>
                </a:extLst>
              </p:cNvPr>
              <p:cNvSpPr/>
              <p:nvPr/>
            </p:nvSpPr>
            <p:spPr>
              <a:xfrm>
                <a:off x="838200" y="1508165"/>
                <a:ext cx="914400" cy="2600697"/>
              </a:xfrm>
              <a:prstGeom prst="roundRect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570A2B77-A8D6-0444-833E-17A489D688C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813A2-CC0C-CE4F-9832-C3F005C64113}"/>
                </a:ext>
              </a:extLst>
            </p:cNvPr>
            <p:cNvGrpSpPr/>
            <p:nvPr/>
          </p:nvGrpSpPr>
          <p:grpSpPr>
            <a:xfrm>
              <a:off x="2607624" y="150816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10638" r="-10638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54849B65-8168-0843-BC96-D87D712CBC3E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65DC9B-F7A7-074D-A2DF-ED1530F5E188}"/>
                </a:ext>
              </a:extLst>
            </p:cNvPr>
            <p:cNvGrpSpPr/>
            <p:nvPr/>
          </p:nvGrpSpPr>
          <p:grpSpPr>
            <a:xfrm>
              <a:off x="4377048" y="1507602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0638" r="-12766"/>
                    </a:stretch>
                  </a:blipFill>
                  <a:ln w="2540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85781288-BFC2-4E48-81FA-C004611CCA73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CD74EF-9492-4F49-90F4-2EC1C22E986C}"/>
                </a:ext>
              </a:extLst>
            </p:cNvPr>
            <p:cNvGrpSpPr/>
            <p:nvPr/>
          </p:nvGrpSpPr>
          <p:grpSpPr>
            <a:xfrm>
              <a:off x="6146472" y="143504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0638" r="-1276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B2AFD0D-836D-0949-A96D-4063E47CAB49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F336F-A105-5140-8F17-D94426C3EA82}"/>
                </a:ext>
              </a:extLst>
            </p:cNvPr>
            <p:cNvGrpSpPr/>
            <p:nvPr/>
          </p:nvGrpSpPr>
          <p:grpSpPr>
            <a:xfrm>
              <a:off x="7915896" y="1507600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l="-13043" r="-13043"/>
                    </a:stretch>
                  </a:blipFill>
                  <a:ln w="254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A344F2C7-39AA-2A43-9080-5613C96F126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/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571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/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/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448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/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035D97E-D52D-0B40-9C4F-DA6803EFA7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4977" y="1712781"/>
            <a:ext cx="5362249" cy="36838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EE86AD-8D36-7A4E-A198-C51B2E3C0E65}"/>
              </a:ext>
            </a:extLst>
          </p:cNvPr>
          <p:cNvSpPr txBox="1"/>
          <p:nvPr/>
        </p:nvSpPr>
        <p:spPr>
          <a:xfrm>
            <a:off x="3471801" y="6196659"/>
            <a:ext cx="713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www.cse.iitm.ac.in</a:t>
            </a:r>
            <a:r>
              <a:rPr lang="en-US" dirty="0"/>
              <a:t>/~</a:t>
            </a:r>
            <a:r>
              <a:rPr lang="en-US" dirty="0" err="1"/>
              <a:t>miteshk</a:t>
            </a:r>
            <a:r>
              <a:rPr lang="en-US" dirty="0"/>
              <a:t>/CS7015/Slides/Handout/Lecture9.pdf</a:t>
            </a:r>
          </a:p>
        </p:txBody>
      </p:sp>
    </p:spTree>
    <p:extLst>
      <p:ext uri="{BB962C8B-B14F-4D97-AF65-F5344CB8AC3E}">
        <p14:creationId xmlns:p14="http://schemas.microsoft.com/office/powerpoint/2010/main" val="35973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AE14-9C08-E44A-B5BD-BE945DE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weights are initialized randomly?</a:t>
            </a:r>
            <a:br>
              <a:rPr lang="en-US" dirty="0"/>
            </a:br>
            <a:r>
              <a:rPr lang="en-US" dirty="0"/>
              <a:t>Large Weights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8A15-93A2-314C-ADB2-BCFC3A5CD298}"/>
              </a:ext>
            </a:extLst>
          </p:cNvPr>
          <p:cNvGrpSpPr/>
          <p:nvPr/>
        </p:nvGrpSpPr>
        <p:grpSpPr>
          <a:xfrm>
            <a:off x="652463" y="2092090"/>
            <a:ext cx="8847120" cy="2673819"/>
            <a:chOff x="838200" y="1435043"/>
            <a:chExt cx="8847120" cy="26738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46617-3781-5C4D-8B34-FBAFC32AE8C0}"/>
                </a:ext>
              </a:extLst>
            </p:cNvPr>
            <p:cNvGrpSpPr/>
            <p:nvPr/>
          </p:nvGrpSpPr>
          <p:grpSpPr>
            <a:xfrm>
              <a:off x="838200" y="1508165"/>
              <a:ext cx="1769424" cy="2600697"/>
              <a:chOff x="838200" y="1508165"/>
              <a:chExt cx="1769424" cy="260069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F007C18-5F45-434C-B539-DD09A1AC20F5}"/>
                  </a:ext>
                </a:extLst>
              </p:cNvPr>
              <p:cNvSpPr/>
              <p:nvPr/>
            </p:nvSpPr>
            <p:spPr>
              <a:xfrm>
                <a:off x="838200" y="1508165"/>
                <a:ext cx="914400" cy="2600697"/>
              </a:xfrm>
              <a:prstGeom prst="roundRect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570A2B77-A8D6-0444-833E-17A489D688C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813A2-CC0C-CE4F-9832-C3F005C64113}"/>
                </a:ext>
              </a:extLst>
            </p:cNvPr>
            <p:cNvGrpSpPr/>
            <p:nvPr/>
          </p:nvGrpSpPr>
          <p:grpSpPr>
            <a:xfrm>
              <a:off x="2607624" y="150816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22A3F69-B2C8-9B49-8F9B-E732F0581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54849B65-8168-0843-BC96-D87D712CBC3E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65DC9B-F7A7-074D-A2DF-ED1530F5E188}"/>
                </a:ext>
              </a:extLst>
            </p:cNvPr>
            <p:cNvGrpSpPr/>
            <p:nvPr/>
          </p:nvGrpSpPr>
          <p:grpSpPr>
            <a:xfrm>
              <a:off x="4377048" y="1507602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E7A40BED-95F2-B749-B258-067829065E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85781288-BFC2-4E48-81FA-C004611CCA73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CD74EF-9492-4F49-90F4-2EC1C22E986C}"/>
                </a:ext>
              </a:extLst>
            </p:cNvPr>
            <p:cNvGrpSpPr/>
            <p:nvPr/>
          </p:nvGrpSpPr>
          <p:grpSpPr>
            <a:xfrm>
              <a:off x="6146472" y="1435043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ounded Rectangle 13">
                    <a:extLst>
                      <a:ext uri="{FF2B5EF4-FFF2-40B4-BE49-F238E27FC236}">
                        <a16:creationId xmlns:a16="http://schemas.microsoft.com/office/drawing/2014/main" id="{B208FC11-3985-3843-819D-6C427501D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B2AFD0D-836D-0949-A96D-4063E47CAB49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F336F-A105-5140-8F17-D94426C3EA82}"/>
                </a:ext>
              </a:extLst>
            </p:cNvPr>
            <p:cNvGrpSpPr/>
            <p:nvPr/>
          </p:nvGrpSpPr>
          <p:grpSpPr>
            <a:xfrm>
              <a:off x="7915896" y="1507600"/>
              <a:ext cx="1769424" cy="2600697"/>
              <a:chOff x="838200" y="1508165"/>
              <a:chExt cx="1769424" cy="2600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/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33E5191-34C2-AA41-A36A-BB2E4F5A2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508165"/>
                    <a:ext cx="914400" cy="2600697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A344F2C7-39AA-2A43-9080-5613C96F1262}"/>
                  </a:ext>
                </a:extLst>
              </p:cNvPr>
              <p:cNvSpPr/>
              <p:nvPr/>
            </p:nvSpPr>
            <p:spPr>
              <a:xfrm>
                <a:off x="1752600" y="2660071"/>
                <a:ext cx="855024" cy="296883"/>
              </a:xfrm>
              <a:prstGeom prst="rightArrow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/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822DD5-2A75-0546-BE08-D6CDB962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544" y="2290174"/>
                  <a:ext cx="5740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/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94BA85-D419-1D4A-BB39-CFFB2D2C9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34" y="2290174"/>
                  <a:ext cx="5789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/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83798C-199C-2044-8E96-9AFDB0E6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8" y="2290174"/>
                  <a:ext cx="5789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/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1B44CB-3DFE-5845-92CB-D38E8D22F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382" y="2217617"/>
                  <a:ext cx="5789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07827-3EC9-6247-A72E-EE77A6DE9885}"/>
                  </a:ext>
                </a:extLst>
              </p:cNvPr>
              <p:cNvSpPr txBox="1"/>
              <p:nvPr/>
            </p:nvSpPr>
            <p:spPr>
              <a:xfrm>
                <a:off x="548643" y="5250776"/>
                <a:ext cx="35616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000" dirty="0"/>
                  <a:t>(0,1)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07827-3EC9-6247-A72E-EE77A6DE9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3" y="5250776"/>
                <a:ext cx="3561616" cy="707886"/>
              </a:xfrm>
              <a:prstGeom prst="rect">
                <a:avLst/>
              </a:prstGeom>
              <a:blipFill>
                <a:blip r:embed="rId10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2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863</Words>
  <Application>Microsoft Macintosh PowerPoint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Cambria Math</vt:lpstr>
      <vt:lpstr>Times New Roman</vt:lpstr>
      <vt:lpstr>Office Theme</vt:lpstr>
      <vt:lpstr>Multilayer perceptron</vt:lpstr>
      <vt:lpstr>Multilayer perceptron(MLP)</vt:lpstr>
      <vt:lpstr>Training MLP</vt:lpstr>
      <vt:lpstr>Why no to initialize the weight to zero?</vt:lpstr>
      <vt:lpstr>Why not to initialize the weight to zero or constant?</vt:lpstr>
      <vt:lpstr>What if weights are initialized randomly? Small Weights</vt:lpstr>
      <vt:lpstr>What if weights are initialized randomly? Forward Pass:</vt:lpstr>
      <vt:lpstr>What if weights are initialized randomly? Backward pass:</vt:lpstr>
      <vt:lpstr>What if weights are initialized randomly? Large Weights</vt:lpstr>
      <vt:lpstr>What if weights are initialized randomly? Forward Pass:</vt:lpstr>
      <vt:lpstr>What did we learn from the last experiments?</vt:lpstr>
      <vt:lpstr>Statistics Refresher</vt:lpstr>
      <vt:lpstr>How to ensure the same variance in the activations across the layers?</vt:lpstr>
      <vt:lpstr>How to ensure the same variance in the activations across the layers?</vt:lpstr>
      <vt:lpstr>How to ensure the same variance in the activations across the layers?</vt:lpstr>
      <vt:lpstr>How to ensure the same variance in the activations across the layers?</vt:lpstr>
      <vt:lpstr>How to Choose the weight?</vt:lpstr>
      <vt:lpstr>How to Choose the weight?</vt:lpstr>
      <vt:lpstr>How to Choose the weight? Relu Activation: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Initialization</dc:title>
  <dc:creator>Hukam Singh Rana</dc:creator>
  <cp:lastModifiedBy>Hukam Singh Rana</cp:lastModifiedBy>
  <cp:revision>10</cp:revision>
  <dcterms:created xsi:type="dcterms:W3CDTF">2022-02-02T03:53:27Z</dcterms:created>
  <dcterms:modified xsi:type="dcterms:W3CDTF">2022-02-09T10:41:47Z</dcterms:modified>
</cp:coreProperties>
</file>