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1"/>
  </p:notesMasterIdLst>
  <p:sldIdLst>
    <p:sldId id="256" r:id="rId2"/>
    <p:sldId id="261" r:id="rId3"/>
    <p:sldId id="262" r:id="rId4"/>
    <p:sldId id="312" r:id="rId5"/>
    <p:sldId id="289" r:id="rId6"/>
    <p:sldId id="314" r:id="rId7"/>
    <p:sldId id="315" r:id="rId8"/>
    <p:sldId id="316" r:id="rId9"/>
    <p:sldId id="317" r:id="rId10"/>
    <p:sldId id="319" r:id="rId11"/>
    <p:sldId id="318" r:id="rId12"/>
    <p:sldId id="320" r:id="rId13"/>
    <p:sldId id="321" r:id="rId14"/>
    <p:sldId id="322" r:id="rId15"/>
    <p:sldId id="324" r:id="rId16"/>
    <p:sldId id="323" r:id="rId17"/>
    <p:sldId id="326" r:id="rId18"/>
    <p:sldId id="325" r:id="rId19"/>
    <p:sldId id="327" r:id="rId20"/>
  </p:sldIdLst>
  <p:sldSz cx="9144000" cy="5143500" type="screen16x9"/>
  <p:notesSz cx="6858000" cy="9144000"/>
  <p:embeddedFontLst>
    <p:embeddedFont>
      <p:font typeface="Commissioner" panose="020B0604020202020204" charset="0"/>
      <p:regular r:id="rId22"/>
      <p:bold r:id="rId23"/>
    </p:embeddedFont>
    <p:embeddedFont>
      <p:font typeface="Golos Text" panose="020B0604020202020204" charset="0"/>
      <p:regular r:id="rId24"/>
      <p:bold r:id="rId25"/>
    </p:embeddedFont>
    <p:embeddedFont>
      <p:font typeface="Golos Text SemiBold"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2FAA02-9D58-4D50-909B-FA9D20C9952F}">
  <a:tblStyle styleId="{132FAA02-9D58-4D50-909B-FA9D20C995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4660"/>
  </p:normalViewPr>
  <p:slideViewPr>
    <p:cSldViewPr snapToGrid="0">
      <p:cViewPr>
        <p:scale>
          <a:sx n="101" d="100"/>
          <a:sy n="101"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24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3167f2aa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3167f2aa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01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129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3167f2aa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3167f2aa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10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114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644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37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2b9ccab91_0_2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2b9ccab91_0_2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95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789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7"/>
        <p:cNvGrpSpPr/>
        <p:nvPr/>
      </p:nvGrpSpPr>
      <p:grpSpPr>
        <a:xfrm>
          <a:off x="0" y="0"/>
          <a:ext cx="0" cy="0"/>
          <a:chOff x="0" y="0"/>
          <a:chExt cx="0" cy="0"/>
        </a:xfrm>
      </p:grpSpPr>
      <p:sp>
        <p:nvSpPr>
          <p:cNvPr id="4798" name="Google Shape;4798;g131ff7c0f5b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9" name="Google Shape;4799;g131ff7c0f5b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6748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3167f2aa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3167f2aa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87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97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3167f2aa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3167f2aa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04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132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3167f2aa4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3167f2aa4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103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131ff7c0f5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131ff7c0f5b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64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00" name="Google Shape;200;p28"/>
          <p:cNvSpPr txBox="1">
            <a:spLocks noGrp="1"/>
          </p:cNvSpPr>
          <p:nvPr>
            <p:ph type="subTitle" idx="1"/>
          </p:nvPr>
        </p:nvSpPr>
        <p:spPr>
          <a:xfrm>
            <a:off x="865625" y="3694227"/>
            <a:ext cx="2262600" cy="64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1" name="Google Shape;201;p28"/>
          <p:cNvSpPr txBox="1">
            <a:spLocks noGrp="1"/>
          </p:cNvSpPr>
          <p:nvPr>
            <p:ph type="subTitle" idx="2"/>
          </p:nvPr>
        </p:nvSpPr>
        <p:spPr>
          <a:xfrm>
            <a:off x="865625" y="3103975"/>
            <a:ext cx="22626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02" name="Google Shape;202;p28"/>
          <p:cNvSpPr txBox="1">
            <a:spLocks noGrp="1"/>
          </p:cNvSpPr>
          <p:nvPr>
            <p:ph type="subTitle" idx="3"/>
          </p:nvPr>
        </p:nvSpPr>
        <p:spPr>
          <a:xfrm>
            <a:off x="6015775" y="3694227"/>
            <a:ext cx="2262600" cy="64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3" name="Google Shape;203;p28"/>
          <p:cNvSpPr txBox="1">
            <a:spLocks noGrp="1"/>
          </p:cNvSpPr>
          <p:nvPr>
            <p:ph type="subTitle" idx="4"/>
          </p:nvPr>
        </p:nvSpPr>
        <p:spPr>
          <a:xfrm>
            <a:off x="6015775" y="3103975"/>
            <a:ext cx="22626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04" name="Google Shape;204;p28"/>
          <p:cNvSpPr txBox="1">
            <a:spLocks noGrp="1"/>
          </p:cNvSpPr>
          <p:nvPr>
            <p:ph type="subTitle" idx="5"/>
          </p:nvPr>
        </p:nvSpPr>
        <p:spPr>
          <a:xfrm>
            <a:off x="3440700" y="3694227"/>
            <a:ext cx="2262600" cy="64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5" name="Google Shape;205;p28"/>
          <p:cNvSpPr txBox="1">
            <a:spLocks noGrp="1"/>
          </p:cNvSpPr>
          <p:nvPr>
            <p:ph type="subTitle" idx="6"/>
          </p:nvPr>
        </p:nvSpPr>
        <p:spPr>
          <a:xfrm>
            <a:off x="3440700" y="3103975"/>
            <a:ext cx="22626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06" name="Google Shape;206;p28"/>
          <p:cNvSpPr/>
          <p:nvPr/>
        </p:nvSpPr>
        <p:spPr>
          <a:xfrm>
            <a:off x="0" y="4876025"/>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8"/>
          <p:cNvGrpSpPr/>
          <p:nvPr/>
        </p:nvGrpSpPr>
        <p:grpSpPr>
          <a:xfrm>
            <a:off x="283800" y="-48"/>
            <a:ext cx="8860200" cy="5009873"/>
            <a:chOff x="283800" y="-48"/>
            <a:chExt cx="8860200" cy="5009873"/>
          </a:xfrm>
        </p:grpSpPr>
        <p:cxnSp>
          <p:nvCxnSpPr>
            <p:cNvPr id="208" name="Google Shape;208;p28"/>
            <p:cNvCxnSpPr/>
            <p:nvPr/>
          </p:nvCxnSpPr>
          <p:spPr>
            <a:xfrm>
              <a:off x="4572000" y="5009825"/>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28"/>
            <p:cNvCxnSpPr/>
            <p:nvPr/>
          </p:nvCxnSpPr>
          <p:spPr>
            <a:xfrm rot="10800000">
              <a:off x="283800" y="-48"/>
              <a:ext cx="0" cy="291930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34587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43050" y="1461775"/>
            <a:ext cx="4857900" cy="8004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60" name="Google Shape;60;p9"/>
          <p:cNvSpPr txBox="1">
            <a:spLocks noGrp="1"/>
          </p:cNvSpPr>
          <p:nvPr>
            <p:ph type="subTitle" idx="1"/>
          </p:nvPr>
        </p:nvSpPr>
        <p:spPr>
          <a:xfrm>
            <a:off x="2143050" y="2360663"/>
            <a:ext cx="4857900" cy="12465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61" name="Google Shape;61;p9"/>
          <p:cNvSpPr/>
          <p:nvPr/>
        </p:nvSpPr>
        <p:spPr>
          <a:xfrm>
            <a:off x="75" y="4426700"/>
            <a:ext cx="91440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712700" y="1685400"/>
              <a:ext cx="0" cy="3458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83150" y="3920175"/>
            <a:ext cx="7577700" cy="55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subTitle" idx="1"/>
          </p:nvPr>
        </p:nvSpPr>
        <p:spPr>
          <a:xfrm>
            <a:off x="783150" y="1931831"/>
            <a:ext cx="7577700" cy="1911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500"/>
              <a:buNone/>
              <a:defRPr sz="3100"/>
            </a:lvl1pPr>
            <a:lvl2pPr lvl="1" algn="ctr" rtl="0">
              <a:lnSpc>
                <a:spcPct val="115000"/>
              </a:lnSpc>
              <a:spcBef>
                <a:spcPts val="0"/>
              </a:spcBef>
              <a:spcAft>
                <a:spcPts val="0"/>
              </a:spcAft>
              <a:buSzPts val="3500"/>
              <a:buNone/>
              <a:defRPr sz="3500"/>
            </a:lvl2pPr>
            <a:lvl3pPr lvl="2" algn="ctr" rtl="0">
              <a:lnSpc>
                <a:spcPct val="115000"/>
              </a:lnSpc>
              <a:spcBef>
                <a:spcPts val="0"/>
              </a:spcBef>
              <a:spcAft>
                <a:spcPts val="0"/>
              </a:spcAft>
              <a:buSzPts val="3500"/>
              <a:buNone/>
              <a:defRPr sz="3500"/>
            </a:lvl3pPr>
            <a:lvl4pPr lvl="3" algn="ctr" rtl="0">
              <a:lnSpc>
                <a:spcPct val="115000"/>
              </a:lnSpc>
              <a:spcBef>
                <a:spcPts val="0"/>
              </a:spcBef>
              <a:spcAft>
                <a:spcPts val="0"/>
              </a:spcAft>
              <a:buSzPts val="3500"/>
              <a:buNone/>
              <a:defRPr sz="3500"/>
            </a:lvl4pPr>
            <a:lvl5pPr lvl="4" algn="ctr" rtl="0">
              <a:lnSpc>
                <a:spcPct val="115000"/>
              </a:lnSpc>
              <a:spcBef>
                <a:spcPts val="0"/>
              </a:spcBef>
              <a:spcAft>
                <a:spcPts val="0"/>
              </a:spcAft>
              <a:buSzPts val="3500"/>
              <a:buNone/>
              <a:defRPr sz="3500"/>
            </a:lvl5pPr>
            <a:lvl6pPr lvl="5" algn="ctr" rtl="0">
              <a:lnSpc>
                <a:spcPct val="115000"/>
              </a:lnSpc>
              <a:spcBef>
                <a:spcPts val="0"/>
              </a:spcBef>
              <a:spcAft>
                <a:spcPts val="0"/>
              </a:spcAft>
              <a:buSzPts val="3500"/>
              <a:buNone/>
              <a:defRPr sz="3500"/>
            </a:lvl6pPr>
            <a:lvl7pPr lvl="6" algn="ctr" rtl="0">
              <a:lnSpc>
                <a:spcPct val="115000"/>
              </a:lnSpc>
              <a:spcBef>
                <a:spcPts val="0"/>
              </a:spcBef>
              <a:spcAft>
                <a:spcPts val="0"/>
              </a:spcAft>
              <a:buSzPts val="3500"/>
              <a:buNone/>
              <a:defRPr sz="3500"/>
            </a:lvl7pPr>
            <a:lvl8pPr lvl="7" algn="ctr" rtl="0">
              <a:lnSpc>
                <a:spcPct val="115000"/>
              </a:lnSpc>
              <a:spcBef>
                <a:spcPts val="0"/>
              </a:spcBef>
              <a:spcAft>
                <a:spcPts val="0"/>
              </a:spcAft>
              <a:buSzPts val="3500"/>
              <a:buNone/>
              <a:defRPr sz="3500"/>
            </a:lvl8pPr>
            <a:lvl9pPr lvl="8" algn="ctr" rtl="0">
              <a:lnSpc>
                <a:spcPct val="115000"/>
              </a:lnSpc>
              <a:spcBef>
                <a:spcPts val="0"/>
              </a:spcBef>
              <a:spcAft>
                <a:spcPts val="0"/>
              </a:spcAft>
              <a:buSzPts val="3500"/>
              <a:buNone/>
              <a:defRPr sz="3500"/>
            </a:lvl9pPr>
          </a:lstStyle>
          <a:p>
            <a:endParaRPr/>
          </a:p>
        </p:txBody>
      </p:sp>
      <p:cxnSp>
        <p:nvCxnSpPr>
          <p:cNvPr id="95" name="Google Shape;95;p14"/>
          <p:cNvCxnSpPr/>
          <p:nvPr/>
        </p:nvCxnSpPr>
        <p:spPr>
          <a:xfrm rot="10800000">
            <a:off x="75" y="4876025"/>
            <a:ext cx="825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32"/>
        <p:cNvGrpSpPr/>
        <p:nvPr/>
      </p:nvGrpSpPr>
      <p:grpSpPr>
        <a:xfrm>
          <a:off x="0" y="0"/>
          <a:ext cx="0" cy="0"/>
          <a:chOff x="0" y="0"/>
          <a:chExt cx="0" cy="0"/>
        </a:xfrm>
      </p:grpSpPr>
      <p:grpSp>
        <p:nvGrpSpPr>
          <p:cNvPr id="133" name="Google Shape;133;p20"/>
          <p:cNvGrpSpPr/>
          <p:nvPr/>
        </p:nvGrpSpPr>
        <p:grpSpPr>
          <a:xfrm>
            <a:off x="0" y="0"/>
            <a:ext cx="9144075" cy="5143500"/>
            <a:chOff x="0" y="0"/>
            <a:chExt cx="9144075" cy="5143500"/>
          </a:xfrm>
        </p:grpSpPr>
        <p:sp>
          <p:nvSpPr>
            <p:cNvPr id="134" name="Google Shape;134;p20"/>
            <p:cNvSpPr/>
            <p:nvPr/>
          </p:nvSpPr>
          <p:spPr>
            <a:xfrm>
              <a:off x="4185975" y="4426700"/>
              <a:ext cx="49581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4035075" y="1441250"/>
            <a:ext cx="3428100" cy="118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200"/>
              <a:buNone/>
              <a:defRPr sz="65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a:endParaRPr/>
          </a:p>
        </p:txBody>
      </p:sp>
      <p:sp>
        <p:nvSpPr>
          <p:cNvPr id="137" name="Google Shape;137;p20"/>
          <p:cNvSpPr txBox="1">
            <a:spLocks noGrp="1"/>
          </p:cNvSpPr>
          <p:nvPr>
            <p:ph type="subTitle" idx="1"/>
          </p:nvPr>
        </p:nvSpPr>
        <p:spPr>
          <a:xfrm>
            <a:off x="4035075" y="2568000"/>
            <a:ext cx="3428100" cy="972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ctr" rtl="0">
              <a:lnSpc>
                <a:spcPct val="115000"/>
              </a:lnSpc>
              <a:spcBef>
                <a:spcPts val="0"/>
              </a:spcBef>
              <a:spcAft>
                <a:spcPts val="0"/>
              </a:spcAft>
              <a:buSzPts val="1850"/>
              <a:buNone/>
              <a:defRPr sz="1850"/>
            </a:lvl2pPr>
            <a:lvl3pPr lvl="2" algn="ctr" rtl="0">
              <a:lnSpc>
                <a:spcPct val="115000"/>
              </a:lnSpc>
              <a:spcBef>
                <a:spcPts val="0"/>
              </a:spcBef>
              <a:spcAft>
                <a:spcPts val="0"/>
              </a:spcAft>
              <a:buSzPts val="1850"/>
              <a:buNone/>
              <a:defRPr sz="1850"/>
            </a:lvl3pPr>
            <a:lvl4pPr lvl="3" algn="ctr" rtl="0">
              <a:lnSpc>
                <a:spcPct val="115000"/>
              </a:lnSpc>
              <a:spcBef>
                <a:spcPts val="0"/>
              </a:spcBef>
              <a:spcAft>
                <a:spcPts val="0"/>
              </a:spcAft>
              <a:buSzPts val="1850"/>
              <a:buNone/>
              <a:defRPr sz="1850"/>
            </a:lvl4pPr>
            <a:lvl5pPr lvl="4" algn="ctr" rtl="0">
              <a:lnSpc>
                <a:spcPct val="115000"/>
              </a:lnSpc>
              <a:spcBef>
                <a:spcPts val="0"/>
              </a:spcBef>
              <a:spcAft>
                <a:spcPts val="0"/>
              </a:spcAft>
              <a:buSzPts val="1850"/>
              <a:buNone/>
              <a:defRPr sz="1850"/>
            </a:lvl5pPr>
            <a:lvl6pPr lvl="5" algn="ctr" rtl="0">
              <a:lnSpc>
                <a:spcPct val="115000"/>
              </a:lnSpc>
              <a:spcBef>
                <a:spcPts val="0"/>
              </a:spcBef>
              <a:spcAft>
                <a:spcPts val="0"/>
              </a:spcAft>
              <a:buSzPts val="1850"/>
              <a:buNone/>
              <a:defRPr sz="1850"/>
            </a:lvl6pPr>
            <a:lvl7pPr lvl="6" algn="ctr" rtl="0">
              <a:lnSpc>
                <a:spcPct val="115000"/>
              </a:lnSpc>
              <a:spcBef>
                <a:spcPts val="0"/>
              </a:spcBef>
              <a:spcAft>
                <a:spcPts val="0"/>
              </a:spcAft>
              <a:buSzPts val="1850"/>
              <a:buNone/>
              <a:defRPr sz="1850"/>
            </a:lvl7pPr>
            <a:lvl8pPr lvl="7" algn="ctr" rtl="0">
              <a:lnSpc>
                <a:spcPct val="115000"/>
              </a:lnSpc>
              <a:spcBef>
                <a:spcPts val="0"/>
              </a:spcBef>
              <a:spcAft>
                <a:spcPts val="0"/>
              </a:spcAft>
              <a:buSzPts val="1850"/>
              <a:buNone/>
              <a:defRPr sz="1850"/>
            </a:lvl8pPr>
            <a:lvl9pPr lvl="8" algn="ctr" rtl="0">
              <a:lnSpc>
                <a:spcPct val="115000"/>
              </a:lnSpc>
              <a:spcBef>
                <a:spcPts val="0"/>
              </a:spcBef>
              <a:spcAft>
                <a:spcPts val="0"/>
              </a:spcAft>
              <a:buSzPts val="1850"/>
              <a:buNone/>
              <a:defRPr sz="1850"/>
            </a:lvl9pPr>
          </a:lstStyle>
          <a:p>
            <a:endParaRPr/>
          </a:p>
        </p:txBody>
      </p:sp>
      <p:grpSp>
        <p:nvGrpSpPr>
          <p:cNvPr id="138" name="Google Shape;138;p20"/>
          <p:cNvGrpSpPr/>
          <p:nvPr/>
        </p:nvGrpSpPr>
        <p:grpSpPr>
          <a:xfrm>
            <a:off x="150" y="539500"/>
            <a:ext cx="8430625" cy="4604000"/>
            <a:chOff x="150" y="539500"/>
            <a:chExt cx="8430625" cy="4604000"/>
          </a:xfrm>
        </p:grpSpPr>
        <p:cxnSp>
          <p:nvCxnSpPr>
            <p:cNvPr id="139" name="Google Shape;139;p20"/>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cxnSp>
          <p:nvCxnSpPr>
            <p:cNvPr id="140" name="Google Shape;140;p20"/>
            <p:cNvCxnSpPr/>
            <p:nvPr/>
          </p:nvCxnSpPr>
          <p:spPr>
            <a:xfrm rot="10800000">
              <a:off x="150" y="539500"/>
              <a:ext cx="4336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84" name="Google Shape;184;p26"/>
          <p:cNvSpPr txBox="1">
            <a:spLocks noGrp="1"/>
          </p:cNvSpPr>
          <p:nvPr>
            <p:ph type="subTitle" idx="1"/>
          </p:nvPr>
        </p:nvSpPr>
        <p:spPr>
          <a:xfrm>
            <a:off x="110687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5" name="Google Shape;185;p26"/>
          <p:cNvSpPr txBox="1">
            <a:spLocks noGrp="1"/>
          </p:cNvSpPr>
          <p:nvPr>
            <p:ph type="subTitle" idx="2"/>
          </p:nvPr>
        </p:nvSpPr>
        <p:spPr>
          <a:xfrm>
            <a:off x="4836725" y="1964500"/>
            <a:ext cx="3200400" cy="1887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86" name="Google Shape;186;p26"/>
          <p:cNvSpPr/>
          <p:nvPr/>
        </p:nvSpPr>
        <p:spPr>
          <a:xfrm rot="10800000">
            <a:off x="8860200" y="-26"/>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26"/>
            <p:cNvCxnSpPr/>
            <p:nvPr/>
          </p:nvCxnSpPr>
          <p:spPr>
            <a:xfrm rot="10800000">
              <a:off x="141900" y="-26"/>
              <a:ext cx="0" cy="3958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ive columns">
  <p:cSld name="CUSTOM_6_1">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24" name="Google Shape;224;p30"/>
          <p:cNvSpPr txBox="1">
            <a:spLocks noGrp="1"/>
          </p:cNvSpPr>
          <p:nvPr>
            <p:ph type="subTitle" idx="1"/>
          </p:nvPr>
        </p:nvSpPr>
        <p:spPr>
          <a:xfrm>
            <a:off x="7132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5" name="Google Shape;225;p30"/>
          <p:cNvSpPr txBox="1">
            <a:spLocks noGrp="1"/>
          </p:cNvSpPr>
          <p:nvPr>
            <p:ph type="subTitle" idx="2"/>
          </p:nvPr>
        </p:nvSpPr>
        <p:spPr>
          <a:xfrm>
            <a:off x="7132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26" name="Google Shape;226;p30"/>
          <p:cNvSpPr txBox="1">
            <a:spLocks noGrp="1"/>
          </p:cNvSpPr>
          <p:nvPr>
            <p:ph type="subTitle" idx="3"/>
          </p:nvPr>
        </p:nvSpPr>
        <p:spPr>
          <a:xfrm>
            <a:off x="60304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7" name="Google Shape;227;p30"/>
          <p:cNvSpPr txBox="1">
            <a:spLocks noGrp="1"/>
          </p:cNvSpPr>
          <p:nvPr>
            <p:ph type="subTitle" idx="4"/>
          </p:nvPr>
        </p:nvSpPr>
        <p:spPr>
          <a:xfrm>
            <a:off x="60304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28" name="Google Shape;228;p30"/>
          <p:cNvSpPr txBox="1">
            <a:spLocks noGrp="1"/>
          </p:cNvSpPr>
          <p:nvPr>
            <p:ph type="subTitle" idx="5"/>
          </p:nvPr>
        </p:nvSpPr>
        <p:spPr>
          <a:xfrm>
            <a:off x="3371850" y="3515601"/>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9" name="Google Shape;229;p30"/>
          <p:cNvSpPr txBox="1">
            <a:spLocks noGrp="1"/>
          </p:cNvSpPr>
          <p:nvPr>
            <p:ph type="subTitle" idx="6"/>
          </p:nvPr>
        </p:nvSpPr>
        <p:spPr>
          <a:xfrm>
            <a:off x="3371850" y="3040799"/>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30" name="Google Shape;230;p30"/>
          <p:cNvSpPr txBox="1">
            <a:spLocks noGrp="1"/>
          </p:cNvSpPr>
          <p:nvPr>
            <p:ph type="subTitle" idx="7"/>
          </p:nvPr>
        </p:nvSpPr>
        <p:spPr>
          <a:xfrm>
            <a:off x="2042531"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1" name="Google Shape;231;p30"/>
          <p:cNvSpPr txBox="1">
            <a:spLocks noGrp="1"/>
          </p:cNvSpPr>
          <p:nvPr>
            <p:ph type="subTitle" idx="8"/>
          </p:nvPr>
        </p:nvSpPr>
        <p:spPr>
          <a:xfrm>
            <a:off x="2042531"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32" name="Google Shape;232;p30"/>
          <p:cNvSpPr txBox="1">
            <a:spLocks noGrp="1"/>
          </p:cNvSpPr>
          <p:nvPr>
            <p:ph type="subTitle" idx="9"/>
          </p:nvPr>
        </p:nvSpPr>
        <p:spPr>
          <a:xfrm>
            <a:off x="4701169" y="1850002"/>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3" name="Google Shape;233;p30"/>
          <p:cNvSpPr txBox="1">
            <a:spLocks noGrp="1"/>
          </p:cNvSpPr>
          <p:nvPr>
            <p:ph type="subTitle" idx="13"/>
          </p:nvPr>
        </p:nvSpPr>
        <p:spPr>
          <a:xfrm>
            <a:off x="4701169" y="1375200"/>
            <a:ext cx="2400300" cy="52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234" name="Google Shape;234;p30"/>
          <p:cNvSpPr/>
          <p:nvPr/>
        </p:nvSpPr>
        <p:spPr>
          <a:xfrm>
            <a:off x="0" y="4876025"/>
            <a:ext cx="84306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30"/>
          <p:cNvGrpSpPr/>
          <p:nvPr/>
        </p:nvGrpSpPr>
        <p:grpSpPr>
          <a:xfrm flipH="1">
            <a:off x="283800" y="-4100"/>
            <a:ext cx="8576400" cy="5147625"/>
            <a:chOff x="283800" y="-4100"/>
            <a:chExt cx="8576400" cy="5147625"/>
          </a:xfrm>
        </p:grpSpPr>
        <p:cxnSp>
          <p:nvCxnSpPr>
            <p:cNvPr id="236" name="Google Shape;236;p30"/>
            <p:cNvCxnSpPr/>
            <p:nvPr/>
          </p:nvCxnSpPr>
          <p:spPr>
            <a:xfrm>
              <a:off x="8860200" y="2571925"/>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0"/>
            <p:cNvCxnSpPr/>
            <p:nvPr/>
          </p:nvCxnSpPr>
          <p:spPr>
            <a:xfrm>
              <a:off x="283800" y="-4100"/>
              <a:ext cx="0" cy="25758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2654700" y="530250"/>
            <a:ext cx="3834600" cy="11082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sp>
        <p:nvSpPr>
          <p:cNvPr id="258" name="Google Shape;258;p32"/>
          <p:cNvSpPr txBox="1">
            <a:spLocks noGrp="1"/>
          </p:cNvSpPr>
          <p:nvPr>
            <p:ph type="subTitle" idx="1"/>
          </p:nvPr>
        </p:nvSpPr>
        <p:spPr>
          <a:xfrm>
            <a:off x="2654700" y="2342156"/>
            <a:ext cx="3834600" cy="97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50"/>
              <a:buNone/>
              <a:defRPr sz="1550" b="1"/>
            </a:lvl1pPr>
            <a:lvl2pPr lvl="1" algn="ctr" rtl="0">
              <a:lnSpc>
                <a:spcPct val="115000"/>
              </a:lnSpc>
              <a:spcBef>
                <a:spcPts val="0"/>
              </a:spcBef>
              <a:spcAft>
                <a:spcPts val="0"/>
              </a:spcAft>
              <a:buSzPts val="1650"/>
              <a:buNone/>
              <a:defRPr sz="1650" b="1"/>
            </a:lvl2pPr>
            <a:lvl3pPr lvl="2" algn="ctr" rtl="0">
              <a:lnSpc>
                <a:spcPct val="115000"/>
              </a:lnSpc>
              <a:spcBef>
                <a:spcPts val="0"/>
              </a:spcBef>
              <a:spcAft>
                <a:spcPts val="0"/>
              </a:spcAft>
              <a:buSzPts val="1650"/>
              <a:buNone/>
              <a:defRPr sz="1650" b="1"/>
            </a:lvl3pPr>
            <a:lvl4pPr lvl="3" algn="ctr" rtl="0">
              <a:lnSpc>
                <a:spcPct val="115000"/>
              </a:lnSpc>
              <a:spcBef>
                <a:spcPts val="0"/>
              </a:spcBef>
              <a:spcAft>
                <a:spcPts val="0"/>
              </a:spcAft>
              <a:buSzPts val="1650"/>
              <a:buNone/>
              <a:defRPr sz="1650" b="1"/>
            </a:lvl4pPr>
            <a:lvl5pPr lvl="4" algn="ctr" rtl="0">
              <a:lnSpc>
                <a:spcPct val="115000"/>
              </a:lnSpc>
              <a:spcBef>
                <a:spcPts val="0"/>
              </a:spcBef>
              <a:spcAft>
                <a:spcPts val="0"/>
              </a:spcAft>
              <a:buSzPts val="1650"/>
              <a:buNone/>
              <a:defRPr sz="1650" b="1"/>
            </a:lvl5pPr>
            <a:lvl6pPr lvl="5" algn="ctr" rtl="0">
              <a:lnSpc>
                <a:spcPct val="115000"/>
              </a:lnSpc>
              <a:spcBef>
                <a:spcPts val="0"/>
              </a:spcBef>
              <a:spcAft>
                <a:spcPts val="0"/>
              </a:spcAft>
              <a:buSzPts val="1650"/>
              <a:buNone/>
              <a:defRPr sz="1650" b="1"/>
            </a:lvl6pPr>
            <a:lvl7pPr lvl="6" algn="ctr" rtl="0">
              <a:lnSpc>
                <a:spcPct val="115000"/>
              </a:lnSpc>
              <a:spcBef>
                <a:spcPts val="0"/>
              </a:spcBef>
              <a:spcAft>
                <a:spcPts val="0"/>
              </a:spcAft>
              <a:buSzPts val="1650"/>
              <a:buNone/>
              <a:defRPr sz="1650" b="1"/>
            </a:lvl7pPr>
            <a:lvl8pPr lvl="7" algn="ctr" rtl="0">
              <a:lnSpc>
                <a:spcPct val="115000"/>
              </a:lnSpc>
              <a:spcBef>
                <a:spcPts val="0"/>
              </a:spcBef>
              <a:spcAft>
                <a:spcPts val="0"/>
              </a:spcAft>
              <a:buSzPts val="1650"/>
              <a:buNone/>
              <a:defRPr sz="1650" b="1"/>
            </a:lvl8pPr>
            <a:lvl9pPr lvl="8" algn="ctr" rtl="0">
              <a:lnSpc>
                <a:spcPct val="115000"/>
              </a:lnSpc>
              <a:spcBef>
                <a:spcPts val="0"/>
              </a:spcBef>
              <a:spcAft>
                <a:spcPts val="0"/>
              </a:spcAft>
              <a:buSzPts val="1650"/>
              <a:buNone/>
              <a:defRPr sz="1650" b="1"/>
            </a:lvl9pPr>
          </a:lstStyle>
          <a:p>
            <a:endParaRPr/>
          </a:p>
        </p:txBody>
      </p:sp>
      <p:sp>
        <p:nvSpPr>
          <p:cNvPr id="259" name="Google Shape;259;p32"/>
          <p:cNvSpPr txBox="1">
            <a:spLocks noGrp="1"/>
          </p:cNvSpPr>
          <p:nvPr>
            <p:ph type="subTitle" idx="2"/>
          </p:nvPr>
        </p:nvSpPr>
        <p:spPr>
          <a:xfrm>
            <a:off x="2654700" y="4111851"/>
            <a:ext cx="3834600" cy="338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300"/>
              <a:buNone/>
              <a:defRPr sz="1000"/>
            </a:lvl1pPr>
            <a:lvl2pPr lvl="1" algn="ctr" rtl="0">
              <a:lnSpc>
                <a:spcPct val="115000"/>
              </a:lnSpc>
              <a:spcBef>
                <a:spcPts val="0"/>
              </a:spcBef>
              <a:spcAft>
                <a:spcPts val="0"/>
              </a:spcAft>
              <a:buSzPts val="1300"/>
              <a:buNone/>
              <a:defRPr sz="1300" b="1"/>
            </a:lvl2pPr>
            <a:lvl3pPr lvl="2" algn="ctr" rtl="0">
              <a:lnSpc>
                <a:spcPct val="115000"/>
              </a:lnSpc>
              <a:spcBef>
                <a:spcPts val="0"/>
              </a:spcBef>
              <a:spcAft>
                <a:spcPts val="0"/>
              </a:spcAft>
              <a:buSzPts val="1300"/>
              <a:buNone/>
              <a:defRPr sz="1300" b="1"/>
            </a:lvl3pPr>
            <a:lvl4pPr lvl="3" algn="ctr" rtl="0">
              <a:lnSpc>
                <a:spcPct val="115000"/>
              </a:lnSpc>
              <a:spcBef>
                <a:spcPts val="0"/>
              </a:spcBef>
              <a:spcAft>
                <a:spcPts val="0"/>
              </a:spcAft>
              <a:buSzPts val="1300"/>
              <a:buNone/>
              <a:defRPr sz="1300" b="1"/>
            </a:lvl4pPr>
            <a:lvl5pPr lvl="4" algn="ctr" rtl="0">
              <a:lnSpc>
                <a:spcPct val="115000"/>
              </a:lnSpc>
              <a:spcBef>
                <a:spcPts val="0"/>
              </a:spcBef>
              <a:spcAft>
                <a:spcPts val="0"/>
              </a:spcAft>
              <a:buSzPts val="1300"/>
              <a:buNone/>
              <a:defRPr sz="1300" b="1"/>
            </a:lvl5pPr>
            <a:lvl6pPr lvl="5" algn="ctr" rtl="0">
              <a:lnSpc>
                <a:spcPct val="115000"/>
              </a:lnSpc>
              <a:spcBef>
                <a:spcPts val="0"/>
              </a:spcBef>
              <a:spcAft>
                <a:spcPts val="0"/>
              </a:spcAft>
              <a:buSzPts val="1300"/>
              <a:buNone/>
              <a:defRPr sz="1300" b="1"/>
            </a:lvl6pPr>
            <a:lvl7pPr lvl="6" algn="ctr" rtl="0">
              <a:lnSpc>
                <a:spcPct val="115000"/>
              </a:lnSpc>
              <a:spcBef>
                <a:spcPts val="0"/>
              </a:spcBef>
              <a:spcAft>
                <a:spcPts val="0"/>
              </a:spcAft>
              <a:buSzPts val="1300"/>
              <a:buNone/>
              <a:defRPr sz="1300" b="1"/>
            </a:lvl7pPr>
            <a:lvl8pPr lvl="7" algn="ctr" rtl="0">
              <a:lnSpc>
                <a:spcPct val="115000"/>
              </a:lnSpc>
              <a:spcBef>
                <a:spcPts val="0"/>
              </a:spcBef>
              <a:spcAft>
                <a:spcPts val="0"/>
              </a:spcAft>
              <a:buSzPts val="1300"/>
              <a:buNone/>
              <a:defRPr sz="1300" b="1"/>
            </a:lvl8pPr>
            <a:lvl9pPr lvl="8" algn="ctr" rtl="0">
              <a:lnSpc>
                <a:spcPct val="115000"/>
              </a:lnSpc>
              <a:spcBef>
                <a:spcPts val="0"/>
              </a:spcBef>
              <a:spcAft>
                <a:spcPts val="0"/>
              </a:spcAft>
              <a:buSzPts val="1300"/>
              <a:buNone/>
              <a:defRPr sz="1300" b="1"/>
            </a:lvl9pPr>
          </a:lstStyle>
          <a:p>
            <a:endParaRPr/>
          </a:p>
        </p:txBody>
      </p:sp>
      <p:grpSp>
        <p:nvGrpSpPr>
          <p:cNvPr id="260" name="Google Shape;260;p32"/>
          <p:cNvGrpSpPr/>
          <p:nvPr/>
        </p:nvGrpSpPr>
        <p:grpSpPr>
          <a:xfrm>
            <a:off x="713688" y="2579400"/>
            <a:ext cx="8430488" cy="2564100"/>
            <a:chOff x="713688" y="2579400"/>
            <a:chExt cx="8430488" cy="2564100"/>
          </a:xfrm>
        </p:grpSpPr>
        <p:cxnSp>
          <p:nvCxnSpPr>
            <p:cNvPr id="261" name="Google Shape;261;p32"/>
            <p:cNvCxnSpPr/>
            <p:nvPr/>
          </p:nvCxnSpPr>
          <p:spPr>
            <a:xfrm>
              <a:off x="2839075" y="4876025"/>
              <a:ext cx="6305100" cy="0"/>
            </a:xfrm>
            <a:prstGeom prst="straightConnector1">
              <a:avLst/>
            </a:prstGeom>
            <a:noFill/>
            <a:ln w="9525" cap="flat" cmpd="sng">
              <a:solidFill>
                <a:schemeClr val="dk1"/>
              </a:solidFill>
              <a:prstDash val="solid"/>
              <a:round/>
              <a:headEnd type="none" w="med" len="med"/>
              <a:tailEnd type="none" w="med" len="med"/>
            </a:ln>
          </p:spPr>
        </p:cxnSp>
        <p:cxnSp>
          <p:nvCxnSpPr>
            <p:cNvPr id="262" name="Google Shape;262;p32"/>
            <p:cNvCxnSpPr/>
            <p:nvPr/>
          </p:nvCxnSpPr>
          <p:spPr>
            <a:xfrm rot="10800000">
              <a:off x="713688" y="2579400"/>
              <a:ext cx="0" cy="2564100"/>
            </a:xfrm>
            <a:prstGeom prst="straightConnector1">
              <a:avLst/>
            </a:prstGeom>
            <a:noFill/>
            <a:ln w="9525" cap="flat" cmpd="sng">
              <a:solidFill>
                <a:schemeClr val="dk1"/>
              </a:solidFill>
              <a:prstDash val="solid"/>
              <a:round/>
              <a:headEnd type="none" w="med" len="med"/>
              <a:tailEnd type="none" w="med" len="med"/>
            </a:ln>
          </p:spPr>
        </p:cxnSp>
      </p:grpSp>
      <p:sp>
        <p:nvSpPr>
          <p:cNvPr id="263" name="Google Shape;263;p32"/>
          <p:cNvSpPr txBox="1"/>
          <p:nvPr/>
        </p:nvSpPr>
        <p:spPr>
          <a:xfrm>
            <a:off x="2654700" y="3304597"/>
            <a:ext cx="3834600" cy="79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018"/>
              <a:buNone/>
            </a:pPr>
            <a:r>
              <a:rPr lang="en" sz="1200">
                <a:solidFill>
                  <a:schemeClr val="dk1"/>
                </a:solidFill>
                <a:latin typeface="Commissioner"/>
                <a:ea typeface="Commissioner"/>
                <a:cs typeface="Commissioner"/>
                <a:sym typeface="Commissioner"/>
              </a:rPr>
              <a:t>Credits: This presentation template was created by </a:t>
            </a:r>
            <a:r>
              <a:rPr lang="en" sz="1200" b="1" u="sng">
                <a:solidFill>
                  <a:schemeClr val="dk1"/>
                </a:solidFill>
                <a:latin typeface="Commissioner"/>
                <a:ea typeface="Commissioner"/>
                <a:cs typeface="Commissioner"/>
                <a:sym typeface="Commissioner"/>
                <a:hlinkClick r:id="rId2">
                  <a:extLst>
                    <a:ext uri="{A12FA001-AC4F-418D-AE19-62706E023703}">
                      <ahyp:hlinkClr xmlns:ahyp="http://schemas.microsoft.com/office/drawing/2018/hyperlinkcolor" val="tx"/>
                    </a:ext>
                  </a:extLst>
                </a:hlinkClick>
              </a:rPr>
              <a:t>Slidesgo</a:t>
            </a:r>
            <a:r>
              <a:rPr lang="en" sz="1200">
                <a:solidFill>
                  <a:schemeClr val="dk1"/>
                </a:solidFill>
                <a:latin typeface="Commissioner"/>
                <a:ea typeface="Commissioner"/>
                <a:cs typeface="Commissioner"/>
                <a:sym typeface="Commissioner"/>
              </a:rPr>
              <a:t>, and includes icons by </a:t>
            </a:r>
            <a:r>
              <a:rPr lang="en" sz="1200" b="1" u="sng">
                <a:solidFill>
                  <a:schemeClr val="dk1"/>
                </a:solidFill>
                <a:latin typeface="Commissioner"/>
                <a:ea typeface="Commissioner"/>
                <a:cs typeface="Commissioner"/>
                <a:sym typeface="Commissioner"/>
                <a:hlinkClick r:id="rId3">
                  <a:extLst>
                    <a:ext uri="{A12FA001-AC4F-418D-AE19-62706E023703}">
                      <ahyp:hlinkClr xmlns:ahyp="http://schemas.microsoft.com/office/drawing/2018/hyperlinkcolor" val="tx"/>
                    </a:ext>
                  </a:extLst>
                </a:hlinkClick>
              </a:rPr>
              <a:t>Flaticon</a:t>
            </a:r>
            <a:r>
              <a:rPr lang="en" sz="1200">
                <a:solidFill>
                  <a:schemeClr val="dk1"/>
                </a:solidFill>
                <a:latin typeface="Commissioner"/>
                <a:ea typeface="Commissioner"/>
                <a:cs typeface="Commissioner"/>
                <a:sym typeface="Commissioner"/>
              </a:rPr>
              <a:t>, and infographics &amp; images by </a:t>
            </a:r>
            <a:r>
              <a:rPr lang="en" sz="1200" b="1" u="sng">
                <a:solidFill>
                  <a:schemeClr val="dk1"/>
                </a:solidFill>
                <a:latin typeface="Commissioner"/>
                <a:ea typeface="Commissioner"/>
                <a:cs typeface="Commissioner"/>
                <a:sym typeface="Commissioner"/>
                <a:hlinkClick r:id="rId4">
                  <a:extLst>
                    <a:ext uri="{A12FA001-AC4F-418D-AE19-62706E023703}">
                      <ahyp:hlinkClr xmlns:ahyp="http://schemas.microsoft.com/office/drawing/2018/hyperlinkcolor" val="tx"/>
                    </a:ext>
                  </a:extLst>
                </a:hlinkClick>
              </a:rPr>
              <a:t>Freepi</a:t>
            </a:r>
            <a:r>
              <a:rPr lang="en" sz="1200" b="1" u="sng">
                <a:solidFill>
                  <a:schemeClr val="dk1"/>
                </a:solidFill>
                <a:latin typeface="Commissioner"/>
                <a:ea typeface="Commissioner"/>
                <a:cs typeface="Commissioner"/>
                <a:sym typeface="Commissioner"/>
                <a:hlinkClick r:id="rId4">
                  <a:extLst>
                    <a:ext uri="{A12FA001-AC4F-418D-AE19-62706E023703}">
                      <ahyp:hlinkClr xmlns:ahyp="http://schemas.microsoft.com/office/drawing/2018/hyperlinkcolor" val="tx"/>
                    </a:ext>
                  </a:extLst>
                </a:hlinkClick>
              </a:rPr>
              <a:t>k</a:t>
            </a:r>
            <a:endParaRPr sz="1200">
              <a:solidFill>
                <a:schemeClr val="dk1"/>
              </a:solidFill>
              <a:latin typeface="Commissioner"/>
              <a:ea typeface="Commissioner"/>
              <a:cs typeface="Commissioner"/>
              <a:sym typeface="Commission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6" name="Google Shape;266;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8" name="Google Shape;268;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6" r:id="rId5"/>
    <p:sldLayoutId id="2147483672" r:id="rId6"/>
    <p:sldLayoutId id="2147483676" r:id="rId7"/>
    <p:sldLayoutId id="2147483678" r:id="rId8"/>
    <p:sldLayoutId id="2147483679" r:id="rId9"/>
    <p:sldLayoutId id="2147483680"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mailto:rohanppp1232@gmail.com"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www.linkedin.com/in/rohanp1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ctrTitle"/>
          </p:nvPr>
        </p:nvSpPr>
        <p:spPr>
          <a:xfrm>
            <a:off x="713225" y="1332200"/>
            <a:ext cx="5004900" cy="19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dirty="0"/>
              <a:t>Pizza Sales </a:t>
            </a:r>
            <a:r>
              <a:rPr lang="en" sz="4100" dirty="0">
                <a:solidFill>
                  <a:schemeClr val="accent1"/>
                </a:solidFill>
              </a:rPr>
              <a:t>Analysis</a:t>
            </a:r>
            <a:br>
              <a:rPr lang="en" sz="4100" dirty="0">
                <a:solidFill>
                  <a:schemeClr val="accent1"/>
                </a:solidFill>
              </a:rPr>
            </a:br>
            <a:r>
              <a:rPr lang="en" sz="3300" dirty="0"/>
              <a:t>(using SQL)</a:t>
            </a:r>
            <a:endParaRPr dirty="0"/>
          </a:p>
        </p:txBody>
      </p:sp>
      <p:sp>
        <p:nvSpPr>
          <p:cNvPr id="291" name="Google Shape;291;p41"/>
          <p:cNvSpPr txBox="1">
            <a:spLocks noGrp="1"/>
          </p:cNvSpPr>
          <p:nvPr>
            <p:ph type="subTitle" idx="1"/>
          </p:nvPr>
        </p:nvSpPr>
        <p:spPr>
          <a:xfrm>
            <a:off x="713225" y="3315975"/>
            <a:ext cx="5004900" cy="4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Rohan Patil</a:t>
            </a:r>
            <a:endParaRPr dirty="0"/>
          </a:p>
        </p:txBody>
      </p:sp>
      <p:pic>
        <p:nvPicPr>
          <p:cNvPr id="3" name="Picture 2" descr="A slice of pizza with different toppings&#10;&#10;Description automatically generated">
            <a:extLst>
              <a:ext uri="{FF2B5EF4-FFF2-40B4-BE49-F238E27FC236}">
                <a16:creationId xmlns:a16="http://schemas.microsoft.com/office/drawing/2014/main" id="{03900F05-E103-0095-D509-AFBDD807E3B9}"/>
              </a:ext>
            </a:extLst>
          </p:cNvPr>
          <p:cNvPicPr>
            <a:picLocks noChangeAspect="1"/>
          </p:cNvPicPr>
          <p:nvPr/>
        </p:nvPicPr>
        <p:blipFill>
          <a:blip r:embed="rId3"/>
          <a:stretch>
            <a:fillRect/>
          </a:stretch>
        </p:blipFill>
        <p:spPr>
          <a:xfrm rot="16200000">
            <a:off x="4760895" y="1075444"/>
            <a:ext cx="2992612" cy="29926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959034" y="477450"/>
            <a:ext cx="3988274"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Determine the distribution of </a:t>
            </a:r>
            <a:br>
              <a:rPr lang="en-US" sz="2000" dirty="0"/>
            </a:br>
            <a:r>
              <a:rPr lang="en-US" sz="2000" dirty="0"/>
              <a:t>orders by hour of the day.</a:t>
            </a:r>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371648" y="1653328"/>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4633164" y="4164700"/>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extLst>
              <p:ext uri="{D42A27DB-BD31-4B8C-83A1-F6EECF244321}">
                <p14:modId xmlns:p14="http://schemas.microsoft.com/office/powerpoint/2010/main" val="1046356759"/>
              </p:ext>
            </p:extLst>
          </p:nvPr>
        </p:nvGraphicFramePr>
        <p:xfrm>
          <a:off x="5965870" y="477450"/>
          <a:ext cx="2806482" cy="4312920"/>
        </p:xfrm>
        <a:graphic>
          <a:graphicData uri="http://schemas.openxmlformats.org/drawingml/2006/table">
            <a:tbl>
              <a:tblPr firstRow="1" bandRow="1">
                <a:tableStyleId>{132FAA02-9D58-4D50-909B-FA9D20C9952F}</a:tableStyleId>
              </a:tblPr>
              <a:tblGrid>
                <a:gridCol w="352330">
                  <a:extLst>
                    <a:ext uri="{9D8B030D-6E8A-4147-A177-3AD203B41FA5}">
                      <a16:colId xmlns:a16="http://schemas.microsoft.com/office/drawing/2014/main" val="3208093802"/>
                    </a:ext>
                  </a:extLst>
                </a:gridCol>
                <a:gridCol w="1116011">
                  <a:extLst>
                    <a:ext uri="{9D8B030D-6E8A-4147-A177-3AD203B41FA5}">
                      <a16:colId xmlns:a16="http://schemas.microsoft.com/office/drawing/2014/main" val="2304411379"/>
                    </a:ext>
                  </a:extLst>
                </a:gridCol>
                <a:gridCol w="1338141">
                  <a:extLst>
                    <a:ext uri="{9D8B030D-6E8A-4147-A177-3AD203B41FA5}">
                      <a16:colId xmlns:a16="http://schemas.microsoft.com/office/drawing/2014/main" val="1427436118"/>
                    </a:ext>
                  </a:extLst>
                </a:gridCol>
              </a:tblGrid>
              <a:tr h="393189">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HOUR(order_time)</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Order_count</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11</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1231</a:t>
                      </a:r>
                    </a:p>
                  </a:txBody>
                  <a:tcPr/>
                </a:tc>
                <a:extLst>
                  <a:ext uri="{0D108BD9-81ED-4DB2-BD59-A6C34878D82A}">
                    <a16:rowId xmlns:a16="http://schemas.microsoft.com/office/drawing/2014/main" val="2196041965"/>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12</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2520</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70697199"/>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13</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2455</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73082861"/>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14</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1472</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34809783"/>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15</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1468</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6991396"/>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16</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1920</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61873561"/>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17</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2336</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01740187"/>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18</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2399</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4199114"/>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19</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2009</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97671672"/>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20</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1642</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48308939"/>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21</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1198</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894808882"/>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22</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663</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166007215"/>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23</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28</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9082327"/>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10</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8</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6227049"/>
                  </a:ext>
                </a:extLst>
              </a:tr>
              <a:tr h="237963">
                <a:tc>
                  <a:txBody>
                    <a:bodyPr/>
                    <a:lstStyle/>
                    <a:p>
                      <a:endParaRPr lang="en-IN" sz="1100" dirty="0"/>
                    </a:p>
                  </a:txBody>
                  <a:tcPr/>
                </a:tc>
                <a:tc>
                  <a:txBody>
                    <a:bodyPr/>
                    <a:lstStyle/>
                    <a:p>
                      <a:r>
                        <a:rPr lang="en-US" sz="1100" dirty="0">
                          <a:latin typeface="Courier New" panose="02070309020205020404" pitchFamily="49" charset="0"/>
                          <a:cs typeface="Courier New" panose="02070309020205020404" pitchFamily="49" charset="0"/>
                        </a:rPr>
                        <a:t>9</a:t>
                      </a:r>
                      <a:endParaRPr lang="en-IN" sz="1100" dirty="0">
                        <a:latin typeface="Courier New" panose="02070309020205020404" pitchFamily="49" charset="0"/>
                        <a:cs typeface="Courier New" panose="02070309020205020404" pitchFamily="49" charset="0"/>
                      </a:endParaRPr>
                    </a:p>
                  </a:txBody>
                  <a:tcPr/>
                </a:tc>
                <a:tc>
                  <a:txBody>
                    <a:bodyPr/>
                    <a:lstStyle/>
                    <a:p>
                      <a:r>
                        <a:rPr lang="en-US" sz="1100" dirty="0">
                          <a:latin typeface="Courier New" panose="02070309020205020404" pitchFamily="49" charset="0"/>
                          <a:cs typeface="Courier New" panose="02070309020205020404" pitchFamily="49" charset="0"/>
                        </a:rPr>
                        <a:t>1</a:t>
                      </a:r>
                      <a:endParaRPr lang="en-IN"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66392527"/>
                  </a:ext>
                </a:extLst>
              </a:tr>
            </a:tbl>
          </a:graphicData>
        </a:graphic>
      </p:graphicFrame>
      <p:pic>
        <p:nvPicPr>
          <p:cNvPr id="4" name="Picture 3">
            <a:extLst>
              <a:ext uri="{FF2B5EF4-FFF2-40B4-BE49-F238E27FC236}">
                <a16:creationId xmlns:a16="http://schemas.microsoft.com/office/drawing/2014/main" id="{07A87043-05AF-0B75-05DF-72170908D613}"/>
              </a:ext>
            </a:extLst>
          </p:cNvPr>
          <p:cNvPicPr>
            <a:picLocks noChangeAspect="1"/>
          </p:cNvPicPr>
          <p:nvPr/>
        </p:nvPicPr>
        <p:blipFill>
          <a:blip r:embed="rId3"/>
          <a:stretch>
            <a:fillRect/>
          </a:stretch>
        </p:blipFill>
        <p:spPr>
          <a:xfrm>
            <a:off x="371648" y="2265987"/>
            <a:ext cx="4848902" cy="1286054"/>
          </a:xfrm>
          <a:prstGeom prst="rect">
            <a:avLst/>
          </a:prstGeom>
        </p:spPr>
      </p:pic>
    </p:spTree>
    <p:extLst>
      <p:ext uri="{BB962C8B-B14F-4D97-AF65-F5344CB8AC3E}">
        <p14:creationId xmlns:p14="http://schemas.microsoft.com/office/powerpoint/2010/main" val="325552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4" name="Google Shape;4787;p74">
            <a:extLst>
              <a:ext uri="{FF2B5EF4-FFF2-40B4-BE49-F238E27FC236}">
                <a16:creationId xmlns:a16="http://schemas.microsoft.com/office/drawing/2014/main" id="{6FBF1CC8-620E-8DC8-71BA-CE2F2F9CC9C0}"/>
              </a:ext>
            </a:extLst>
          </p:cNvPr>
          <p:cNvSpPr txBox="1">
            <a:spLocks noGrp="1"/>
          </p:cNvSpPr>
          <p:nvPr>
            <p:ph type="title"/>
          </p:nvPr>
        </p:nvSpPr>
        <p:spPr>
          <a:xfrm>
            <a:off x="2074402" y="438108"/>
            <a:ext cx="4995192" cy="82986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Join relevant tables to find the </a:t>
            </a:r>
            <a:br>
              <a:rPr lang="en-US" sz="2000" dirty="0"/>
            </a:br>
            <a:r>
              <a:rPr lang="en-US" sz="2000" dirty="0"/>
              <a:t>category-wise distribution of pizzas.</a:t>
            </a:r>
          </a:p>
        </p:txBody>
      </p:sp>
      <p:graphicFrame>
        <p:nvGraphicFramePr>
          <p:cNvPr id="29" name="Table 29">
            <a:extLst>
              <a:ext uri="{FF2B5EF4-FFF2-40B4-BE49-F238E27FC236}">
                <a16:creationId xmlns:a16="http://schemas.microsoft.com/office/drawing/2014/main" id="{95342F75-010D-A4D5-C280-D2F4F2395555}"/>
              </a:ext>
            </a:extLst>
          </p:cNvPr>
          <p:cNvGraphicFramePr>
            <a:graphicFrameLocks noGrp="1"/>
          </p:cNvGraphicFramePr>
          <p:nvPr>
            <p:extLst>
              <p:ext uri="{D42A27DB-BD31-4B8C-83A1-F6EECF244321}">
                <p14:modId xmlns:p14="http://schemas.microsoft.com/office/powerpoint/2010/main" val="3036621833"/>
              </p:ext>
            </p:extLst>
          </p:nvPr>
        </p:nvGraphicFramePr>
        <p:xfrm>
          <a:off x="2421552" y="3294247"/>
          <a:ext cx="4300895" cy="1371600"/>
        </p:xfrm>
        <a:graphic>
          <a:graphicData uri="http://schemas.openxmlformats.org/drawingml/2006/table">
            <a:tbl>
              <a:tblPr firstRow="1" bandRow="1">
                <a:tableStyleId>{132FAA02-9D58-4D50-909B-FA9D20C9952F}</a:tableStyleId>
              </a:tblPr>
              <a:tblGrid>
                <a:gridCol w="430019">
                  <a:extLst>
                    <a:ext uri="{9D8B030D-6E8A-4147-A177-3AD203B41FA5}">
                      <a16:colId xmlns:a16="http://schemas.microsoft.com/office/drawing/2014/main" val="3208093802"/>
                    </a:ext>
                  </a:extLst>
                </a:gridCol>
                <a:gridCol w="2295222">
                  <a:extLst>
                    <a:ext uri="{9D8B030D-6E8A-4147-A177-3AD203B41FA5}">
                      <a16:colId xmlns:a16="http://schemas.microsoft.com/office/drawing/2014/main" val="2304411379"/>
                    </a:ext>
                  </a:extLst>
                </a:gridCol>
                <a:gridCol w="1575654">
                  <a:extLst>
                    <a:ext uri="{9D8B030D-6E8A-4147-A177-3AD203B41FA5}">
                      <a16:colId xmlns:a16="http://schemas.microsoft.com/office/drawing/2014/main" val="3673307079"/>
                    </a:ext>
                  </a:extLst>
                </a:gridCol>
              </a:tblGrid>
              <a:tr h="255306">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category</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Count(name)</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90358047"/>
                  </a:ext>
                </a:extLst>
              </a:tr>
              <a:tr h="255306">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Chicken</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6</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55641143"/>
                  </a:ext>
                </a:extLst>
              </a:tr>
              <a:tr h="25530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Classic</a:t>
                      </a:r>
                    </a:p>
                  </a:txBody>
                  <a:tcPr/>
                </a:tc>
                <a:tc>
                  <a:txBody>
                    <a:bodyPr/>
                    <a:lstStyle/>
                    <a:p>
                      <a:r>
                        <a:rPr lang="en-US" sz="1200" dirty="0">
                          <a:latin typeface="Courier New" panose="02070309020205020404" pitchFamily="49" charset="0"/>
                          <a:cs typeface="Courier New" panose="02070309020205020404" pitchFamily="49" charset="0"/>
                        </a:rPr>
                        <a:t>8</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90336138"/>
                  </a:ext>
                </a:extLst>
              </a:tr>
              <a:tr h="25530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Supreme</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9</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22263030"/>
                  </a:ext>
                </a:extLst>
              </a:tr>
              <a:tr h="25530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Veggie</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9</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39161922"/>
                  </a:ext>
                </a:extLst>
              </a:tr>
            </a:tbl>
          </a:graphicData>
        </a:graphic>
      </p:graphicFrame>
      <p:sp>
        <p:nvSpPr>
          <p:cNvPr id="30" name="Google Shape;4788;p74">
            <a:extLst>
              <a:ext uri="{FF2B5EF4-FFF2-40B4-BE49-F238E27FC236}">
                <a16:creationId xmlns:a16="http://schemas.microsoft.com/office/drawing/2014/main" id="{03E83F3C-FB87-B419-2BFD-E56598250BA5}"/>
              </a:ext>
            </a:extLst>
          </p:cNvPr>
          <p:cNvSpPr txBox="1">
            <a:spLocks noGrp="1"/>
          </p:cNvSpPr>
          <p:nvPr>
            <p:ph type="subTitle" idx="1"/>
          </p:nvPr>
        </p:nvSpPr>
        <p:spPr>
          <a:xfrm>
            <a:off x="704902" y="1652191"/>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31" name="Google Shape;4788;p74">
            <a:extLst>
              <a:ext uri="{FF2B5EF4-FFF2-40B4-BE49-F238E27FC236}">
                <a16:creationId xmlns:a16="http://schemas.microsoft.com/office/drawing/2014/main" id="{6FFD13AB-931D-EE55-922A-A61D20DFF1E2}"/>
              </a:ext>
            </a:extLst>
          </p:cNvPr>
          <p:cNvSpPr txBox="1">
            <a:spLocks/>
          </p:cNvSpPr>
          <p:nvPr/>
        </p:nvSpPr>
        <p:spPr>
          <a:xfrm>
            <a:off x="704902" y="3294247"/>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pic>
        <p:nvPicPr>
          <p:cNvPr id="6" name="Picture 5">
            <a:extLst>
              <a:ext uri="{FF2B5EF4-FFF2-40B4-BE49-F238E27FC236}">
                <a16:creationId xmlns:a16="http://schemas.microsoft.com/office/drawing/2014/main" id="{0F474610-6135-CCB9-F5F8-A9F0B5CB249E}"/>
              </a:ext>
            </a:extLst>
          </p:cNvPr>
          <p:cNvPicPr>
            <a:picLocks noChangeAspect="1"/>
          </p:cNvPicPr>
          <p:nvPr/>
        </p:nvPicPr>
        <p:blipFill>
          <a:blip r:embed="rId3"/>
          <a:stretch>
            <a:fillRect/>
          </a:stretch>
        </p:blipFill>
        <p:spPr>
          <a:xfrm>
            <a:off x="3347865" y="1642845"/>
            <a:ext cx="2448267" cy="1276528"/>
          </a:xfrm>
          <a:prstGeom prst="rect">
            <a:avLst/>
          </a:prstGeom>
        </p:spPr>
      </p:pic>
    </p:spTree>
    <p:extLst>
      <p:ext uri="{BB962C8B-B14F-4D97-AF65-F5344CB8AC3E}">
        <p14:creationId xmlns:p14="http://schemas.microsoft.com/office/powerpoint/2010/main" val="387088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1105161" y="309516"/>
            <a:ext cx="6933678"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Group the orders by date and calculate the average number of pizzas ordered per day.</a:t>
            </a:r>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422527" y="1291669"/>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422527" y="3829985"/>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extLst>
              <p:ext uri="{D42A27DB-BD31-4B8C-83A1-F6EECF244321}">
                <p14:modId xmlns:p14="http://schemas.microsoft.com/office/powerpoint/2010/main" val="3604433508"/>
              </p:ext>
            </p:extLst>
          </p:nvPr>
        </p:nvGraphicFramePr>
        <p:xfrm>
          <a:off x="3378342" y="3973568"/>
          <a:ext cx="2387316" cy="683736"/>
        </p:xfrm>
        <a:graphic>
          <a:graphicData uri="http://schemas.openxmlformats.org/drawingml/2006/table">
            <a:tbl>
              <a:tblPr firstRow="1" bandRow="1">
                <a:tableStyleId>{132FAA02-9D58-4D50-909B-FA9D20C9952F}</a:tableStyleId>
              </a:tblPr>
              <a:tblGrid>
                <a:gridCol w="368104">
                  <a:extLst>
                    <a:ext uri="{9D8B030D-6E8A-4147-A177-3AD203B41FA5}">
                      <a16:colId xmlns:a16="http://schemas.microsoft.com/office/drawing/2014/main" val="3208093802"/>
                    </a:ext>
                  </a:extLst>
                </a:gridCol>
                <a:gridCol w="2019212">
                  <a:extLst>
                    <a:ext uri="{9D8B030D-6E8A-4147-A177-3AD203B41FA5}">
                      <a16:colId xmlns:a16="http://schemas.microsoft.com/office/drawing/2014/main" val="2304411379"/>
                    </a:ext>
                  </a:extLst>
                </a:gridCol>
              </a:tblGrid>
              <a:tr h="312896">
                <a:tc>
                  <a:txBody>
                    <a:bodyPr/>
                    <a:lstStyle/>
                    <a:p>
                      <a:endParaRPr lang="en-IN"/>
                    </a:p>
                  </a:txBody>
                  <a:tcPr/>
                </a:tc>
                <a:tc>
                  <a:txBody>
                    <a:bodyPr/>
                    <a:lstStyle/>
                    <a:p>
                      <a:r>
                        <a:rPr lang="en-US" dirty="0">
                          <a:latin typeface="Courier New" panose="02070309020205020404" pitchFamily="49" charset="0"/>
                          <a:cs typeface="Courier New" panose="02070309020205020404" pitchFamily="49" charset="0"/>
                        </a:rPr>
                        <a:t>Average_orders</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138</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96041965"/>
                  </a:ext>
                </a:extLst>
              </a:tr>
            </a:tbl>
          </a:graphicData>
        </a:graphic>
      </p:graphicFrame>
      <p:pic>
        <p:nvPicPr>
          <p:cNvPr id="3" name="Picture 2">
            <a:extLst>
              <a:ext uri="{FF2B5EF4-FFF2-40B4-BE49-F238E27FC236}">
                <a16:creationId xmlns:a16="http://schemas.microsoft.com/office/drawing/2014/main" id="{B2CDCC60-29CD-4540-73E5-45D3E7EFDBF8}"/>
              </a:ext>
            </a:extLst>
          </p:cNvPr>
          <p:cNvPicPr>
            <a:picLocks noChangeAspect="1"/>
          </p:cNvPicPr>
          <p:nvPr/>
        </p:nvPicPr>
        <p:blipFill>
          <a:blip r:embed="rId3"/>
          <a:stretch>
            <a:fillRect/>
          </a:stretch>
        </p:blipFill>
        <p:spPr>
          <a:xfrm>
            <a:off x="1597299" y="1291669"/>
            <a:ext cx="6526503" cy="2383330"/>
          </a:xfrm>
          <a:prstGeom prst="rect">
            <a:avLst/>
          </a:prstGeom>
        </p:spPr>
      </p:pic>
    </p:spTree>
    <p:extLst>
      <p:ext uri="{BB962C8B-B14F-4D97-AF65-F5344CB8AC3E}">
        <p14:creationId xmlns:p14="http://schemas.microsoft.com/office/powerpoint/2010/main" val="113082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4" name="Google Shape;4787;p74">
            <a:extLst>
              <a:ext uri="{FF2B5EF4-FFF2-40B4-BE49-F238E27FC236}">
                <a16:creationId xmlns:a16="http://schemas.microsoft.com/office/drawing/2014/main" id="{6FBF1CC8-620E-8DC8-71BA-CE2F2F9CC9C0}"/>
              </a:ext>
            </a:extLst>
          </p:cNvPr>
          <p:cNvSpPr txBox="1">
            <a:spLocks noGrp="1"/>
          </p:cNvSpPr>
          <p:nvPr>
            <p:ph type="title"/>
          </p:nvPr>
        </p:nvSpPr>
        <p:spPr>
          <a:xfrm>
            <a:off x="260716" y="212790"/>
            <a:ext cx="8622566" cy="82986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Determine the top 3 most ordered pizza types based on revenue.</a:t>
            </a:r>
          </a:p>
        </p:txBody>
      </p:sp>
      <p:graphicFrame>
        <p:nvGraphicFramePr>
          <p:cNvPr id="29" name="Table 29">
            <a:extLst>
              <a:ext uri="{FF2B5EF4-FFF2-40B4-BE49-F238E27FC236}">
                <a16:creationId xmlns:a16="http://schemas.microsoft.com/office/drawing/2014/main" id="{95342F75-010D-A4D5-C280-D2F4F2395555}"/>
              </a:ext>
            </a:extLst>
          </p:cNvPr>
          <p:cNvGraphicFramePr>
            <a:graphicFrameLocks noGrp="1"/>
          </p:cNvGraphicFramePr>
          <p:nvPr>
            <p:extLst>
              <p:ext uri="{D42A27DB-BD31-4B8C-83A1-F6EECF244321}">
                <p14:modId xmlns:p14="http://schemas.microsoft.com/office/powerpoint/2010/main" val="2561220369"/>
              </p:ext>
            </p:extLst>
          </p:nvPr>
        </p:nvGraphicFramePr>
        <p:xfrm>
          <a:off x="2421548" y="3681789"/>
          <a:ext cx="4300895" cy="1097280"/>
        </p:xfrm>
        <a:graphic>
          <a:graphicData uri="http://schemas.openxmlformats.org/drawingml/2006/table">
            <a:tbl>
              <a:tblPr firstRow="1" bandRow="1">
                <a:tableStyleId>{132FAA02-9D58-4D50-909B-FA9D20C9952F}</a:tableStyleId>
              </a:tblPr>
              <a:tblGrid>
                <a:gridCol w="430019">
                  <a:extLst>
                    <a:ext uri="{9D8B030D-6E8A-4147-A177-3AD203B41FA5}">
                      <a16:colId xmlns:a16="http://schemas.microsoft.com/office/drawing/2014/main" val="3208093802"/>
                    </a:ext>
                  </a:extLst>
                </a:gridCol>
                <a:gridCol w="2876656">
                  <a:extLst>
                    <a:ext uri="{9D8B030D-6E8A-4147-A177-3AD203B41FA5}">
                      <a16:colId xmlns:a16="http://schemas.microsoft.com/office/drawing/2014/main" val="2304411379"/>
                    </a:ext>
                  </a:extLst>
                </a:gridCol>
                <a:gridCol w="994220">
                  <a:extLst>
                    <a:ext uri="{9D8B030D-6E8A-4147-A177-3AD203B41FA5}">
                      <a16:colId xmlns:a16="http://schemas.microsoft.com/office/drawing/2014/main" val="3673307079"/>
                    </a:ext>
                  </a:extLst>
                </a:gridCol>
              </a:tblGrid>
              <a:tr h="255306">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Name</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Revenue</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90358047"/>
                  </a:ext>
                </a:extLst>
              </a:tr>
              <a:tr h="25530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The Thai Chicken Pizza</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43434.25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55641143"/>
                  </a:ext>
                </a:extLst>
              </a:tr>
              <a:tr h="25530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The Barbecue Chicken Pizza</a:t>
                      </a:r>
                    </a:p>
                  </a:txBody>
                  <a:tcPr/>
                </a:tc>
                <a:tc>
                  <a:txBody>
                    <a:bodyPr/>
                    <a:lstStyle/>
                    <a:p>
                      <a:r>
                        <a:rPr lang="en-US" sz="1200" dirty="0">
                          <a:latin typeface="Courier New" panose="02070309020205020404" pitchFamily="49" charset="0"/>
                          <a:cs typeface="Courier New" panose="02070309020205020404" pitchFamily="49" charset="0"/>
                        </a:rPr>
                        <a:t>42768</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90336138"/>
                  </a:ext>
                </a:extLst>
              </a:tr>
              <a:tr h="25530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The California Chicken Pizza</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41409.5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22263030"/>
                  </a:ext>
                </a:extLst>
              </a:tr>
            </a:tbl>
          </a:graphicData>
        </a:graphic>
      </p:graphicFrame>
      <p:sp>
        <p:nvSpPr>
          <p:cNvPr id="30" name="Google Shape;4788;p74">
            <a:extLst>
              <a:ext uri="{FF2B5EF4-FFF2-40B4-BE49-F238E27FC236}">
                <a16:creationId xmlns:a16="http://schemas.microsoft.com/office/drawing/2014/main" id="{03E83F3C-FB87-B419-2BFD-E56598250BA5}"/>
              </a:ext>
            </a:extLst>
          </p:cNvPr>
          <p:cNvSpPr txBox="1">
            <a:spLocks noGrp="1"/>
          </p:cNvSpPr>
          <p:nvPr>
            <p:ph type="subTitle" idx="1"/>
          </p:nvPr>
        </p:nvSpPr>
        <p:spPr>
          <a:xfrm>
            <a:off x="583989" y="1034300"/>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31" name="Google Shape;4788;p74">
            <a:extLst>
              <a:ext uri="{FF2B5EF4-FFF2-40B4-BE49-F238E27FC236}">
                <a16:creationId xmlns:a16="http://schemas.microsoft.com/office/drawing/2014/main" id="{6FFD13AB-931D-EE55-922A-A61D20DFF1E2}"/>
              </a:ext>
            </a:extLst>
          </p:cNvPr>
          <p:cNvSpPr txBox="1">
            <a:spLocks/>
          </p:cNvSpPr>
          <p:nvPr/>
        </p:nvSpPr>
        <p:spPr>
          <a:xfrm>
            <a:off x="583989" y="3903786"/>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pic>
        <p:nvPicPr>
          <p:cNvPr id="3" name="Picture 2">
            <a:extLst>
              <a:ext uri="{FF2B5EF4-FFF2-40B4-BE49-F238E27FC236}">
                <a16:creationId xmlns:a16="http://schemas.microsoft.com/office/drawing/2014/main" id="{D5A14EDA-D779-2C1A-867E-6BBB65FBD6CC}"/>
              </a:ext>
            </a:extLst>
          </p:cNvPr>
          <p:cNvPicPr>
            <a:picLocks noChangeAspect="1"/>
          </p:cNvPicPr>
          <p:nvPr/>
        </p:nvPicPr>
        <p:blipFill>
          <a:blip r:embed="rId3"/>
          <a:stretch>
            <a:fillRect/>
          </a:stretch>
        </p:blipFill>
        <p:spPr>
          <a:xfrm>
            <a:off x="1854826" y="845591"/>
            <a:ext cx="5434341" cy="2623782"/>
          </a:xfrm>
          <a:prstGeom prst="rect">
            <a:avLst/>
          </a:prstGeom>
        </p:spPr>
      </p:pic>
    </p:spTree>
    <p:extLst>
      <p:ext uri="{BB962C8B-B14F-4D97-AF65-F5344CB8AC3E}">
        <p14:creationId xmlns:p14="http://schemas.microsoft.com/office/powerpoint/2010/main" val="382876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1851471" y="199667"/>
            <a:ext cx="5441058"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Calculate the percentage contribution of each pizza type to total revenue.</a:t>
            </a:r>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385408" y="1098506"/>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5963197" y="1098506"/>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extLst>
              <p:ext uri="{D42A27DB-BD31-4B8C-83A1-F6EECF244321}">
                <p14:modId xmlns:p14="http://schemas.microsoft.com/office/powerpoint/2010/main" val="138669451"/>
              </p:ext>
            </p:extLst>
          </p:nvPr>
        </p:nvGraphicFramePr>
        <p:xfrm>
          <a:off x="5963197" y="2101769"/>
          <a:ext cx="2932127" cy="1796256"/>
        </p:xfrm>
        <a:graphic>
          <a:graphicData uri="http://schemas.openxmlformats.org/drawingml/2006/table">
            <a:tbl>
              <a:tblPr firstRow="1" bandRow="1">
                <a:tableStyleId>{132FAA02-9D58-4D50-909B-FA9D20C9952F}</a:tableStyleId>
              </a:tblPr>
              <a:tblGrid>
                <a:gridCol w="368104">
                  <a:extLst>
                    <a:ext uri="{9D8B030D-6E8A-4147-A177-3AD203B41FA5}">
                      <a16:colId xmlns:a16="http://schemas.microsoft.com/office/drawing/2014/main" val="3208093802"/>
                    </a:ext>
                  </a:extLst>
                </a:gridCol>
                <a:gridCol w="1165974">
                  <a:extLst>
                    <a:ext uri="{9D8B030D-6E8A-4147-A177-3AD203B41FA5}">
                      <a16:colId xmlns:a16="http://schemas.microsoft.com/office/drawing/2014/main" val="2304411379"/>
                    </a:ext>
                  </a:extLst>
                </a:gridCol>
                <a:gridCol w="1398049">
                  <a:extLst>
                    <a:ext uri="{9D8B030D-6E8A-4147-A177-3AD203B41FA5}">
                      <a16:colId xmlns:a16="http://schemas.microsoft.com/office/drawing/2014/main" val="1427436118"/>
                    </a:ext>
                  </a:extLst>
                </a:gridCol>
              </a:tblGrid>
              <a:tr h="312896">
                <a:tc>
                  <a:txBody>
                    <a:bodyPr/>
                    <a:lstStyle/>
                    <a:p>
                      <a:endParaRPr lang="en-IN"/>
                    </a:p>
                  </a:txBody>
                  <a:tcPr/>
                </a:tc>
                <a:tc>
                  <a:txBody>
                    <a:bodyPr/>
                    <a:lstStyle/>
                    <a:p>
                      <a:r>
                        <a:rPr lang="en-US" dirty="0">
                          <a:latin typeface="Courier New" panose="02070309020205020404" pitchFamily="49" charset="0"/>
                          <a:cs typeface="Courier New" panose="02070309020205020404" pitchFamily="49" charset="0"/>
                        </a:rPr>
                        <a:t>Category</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Revenue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Classic</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26.91</a:t>
                      </a:r>
                    </a:p>
                  </a:txBody>
                  <a:tcPr/>
                </a:tc>
                <a:extLst>
                  <a:ext uri="{0D108BD9-81ED-4DB2-BD59-A6C34878D82A}">
                    <a16:rowId xmlns:a16="http://schemas.microsoft.com/office/drawing/2014/main" val="2196041965"/>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Supreme</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25.46</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70697199"/>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Veggie</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23.96</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73082861"/>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Chicken</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23.68</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34809783"/>
                  </a:ext>
                </a:extLst>
              </a:tr>
            </a:tbl>
          </a:graphicData>
        </a:graphic>
      </p:graphicFrame>
      <p:pic>
        <p:nvPicPr>
          <p:cNvPr id="5" name="Picture 4">
            <a:extLst>
              <a:ext uri="{FF2B5EF4-FFF2-40B4-BE49-F238E27FC236}">
                <a16:creationId xmlns:a16="http://schemas.microsoft.com/office/drawing/2014/main" id="{6A1CA0B5-602D-1082-E1AA-125B282294BC}"/>
              </a:ext>
            </a:extLst>
          </p:cNvPr>
          <p:cNvPicPr>
            <a:picLocks noChangeAspect="1"/>
          </p:cNvPicPr>
          <p:nvPr/>
        </p:nvPicPr>
        <p:blipFill>
          <a:blip r:embed="rId3"/>
          <a:stretch>
            <a:fillRect/>
          </a:stretch>
        </p:blipFill>
        <p:spPr>
          <a:xfrm>
            <a:off x="385408" y="1564301"/>
            <a:ext cx="5441058" cy="3182167"/>
          </a:xfrm>
          <a:prstGeom prst="rect">
            <a:avLst/>
          </a:prstGeom>
        </p:spPr>
      </p:pic>
    </p:spTree>
    <p:extLst>
      <p:ext uri="{BB962C8B-B14F-4D97-AF65-F5344CB8AC3E}">
        <p14:creationId xmlns:p14="http://schemas.microsoft.com/office/powerpoint/2010/main" val="205741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1209124" y="199667"/>
            <a:ext cx="6725752"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Analyze the cumulative revenue generated over time.</a:t>
            </a:r>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385408" y="1098506"/>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5963197" y="1026834"/>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nvGraphicFramePr>
        <p:xfrm>
          <a:off x="6068995" y="1420957"/>
          <a:ext cx="2795396" cy="3387276"/>
        </p:xfrm>
        <a:graphic>
          <a:graphicData uri="http://schemas.openxmlformats.org/drawingml/2006/table">
            <a:tbl>
              <a:tblPr firstRow="1" bandRow="1">
                <a:tableStyleId>{132FAA02-9D58-4D50-909B-FA9D20C9952F}</a:tableStyleId>
              </a:tblPr>
              <a:tblGrid>
                <a:gridCol w="237081">
                  <a:extLst>
                    <a:ext uri="{9D8B030D-6E8A-4147-A177-3AD203B41FA5}">
                      <a16:colId xmlns:a16="http://schemas.microsoft.com/office/drawing/2014/main" val="3208093802"/>
                    </a:ext>
                  </a:extLst>
                </a:gridCol>
                <a:gridCol w="1225460">
                  <a:extLst>
                    <a:ext uri="{9D8B030D-6E8A-4147-A177-3AD203B41FA5}">
                      <a16:colId xmlns:a16="http://schemas.microsoft.com/office/drawing/2014/main" val="2304411379"/>
                    </a:ext>
                  </a:extLst>
                </a:gridCol>
                <a:gridCol w="1332855">
                  <a:extLst>
                    <a:ext uri="{9D8B030D-6E8A-4147-A177-3AD203B41FA5}">
                      <a16:colId xmlns:a16="http://schemas.microsoft.com/office/drawing/2014/main" val="1427436118"/>
                    </a:ext>
                  </a:extLst>
                </a:gridCol>
              </a:tblGrid>
              <a:tr h="238778">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order_date</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Cum_Revenue</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2015-01-01</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2713.85</a:t>
                      </a:r>
                    </a:p>
                  </a:txBody>
                  <a:tcPr/>
                </a:tc>
                <a:extLst>
                  <a:ext uri="{0D108BD9-81ED-4DB2-BD59-A6C34878D82A}">
                    <a16:rowId xmlns:a16="http://schemas.microsoft.com/office/drawing/2014/main" val="2196041965"/>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2015-01-02</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5445.75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70697199"/>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2015-01-03</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8108.15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73082861"/>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2015-01-04</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9863.6</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34809783"/>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2015-01-05</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11929.55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99358476"/>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2015-01-06</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14358.5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10603927"/>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2015-01-07</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16560.7</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72135813"/>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2015-01-08</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19399.05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988773894"/>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2015-01-09</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21526.4</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0410014"/>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2015-01-10</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23990.35</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70167351"/>
                  </a:ext>
                </a:extLst>
              </a:tr>
              <a:tr h="282996">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and so on </a:t>
                      </a:r>
                      <a:endParaRPr lang="en-IN" sz="1200" dirty="0">
                        <a:latin typeface="Courier New" panose="02070309020205020404" pitchFamily="49" charset="0"/>
                        <a:cs typeface="Courier New" panose="02070309020205020404" pitchFamily="49" charset="0"/>
                      </a:endParaRPr>
                    </a:p>
                  </a:txBody>
                  <a:tcPr/>
                </a:tc>
                <a:tc>
                  <a:txBody>
                    <a:bodyPr/>
                    <a:lstStyle/>
                    <a:p>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612986896"/>
                  </a:ext>
                </a:extLst>
              </a:tr>
            </a:tbl>
          </a:graphicData>
        </a:graphic>
      </p:graphicFrame>
      <p:pic>
        <p:nvPicPr>
          <p:cNvPr id="3" name="Picture 2">
            <a:extLst>
              <a:ext uri="{FF2B5EF4-FFF2-40B4-BE49-F238E27FC236}">
                <a16:creationId xmlns:a16="http://schemas.microsoft.com/office/drawing/2014/main" id="{C2B4FB70-4558-50A4-698C-3B4B8EF75D5A}"/>
              </a:ext>
            </a:extLst>
          </p:cNvPr>
          <p:cNvPicPr>
            <a:picLocks noChangeAspect="1"/>
          </p:cNvPicPr>
          <p:nvPr/>
        </p:nvPicPr>
        <p:blipFill>
          <a:blip r:embed="rId3"/>
          <a:stretch>
            <a:fillRect/>
          </a:stretch>
        </p:blipFill>
        <p:spPr>
          <a:xfrm>
            <a:off x="385408" y="1563606"/>
            <a:ext cx="5497445" cy="2087266"/>
          </a:xfrm>
          <a:prstGeom prst="rect">
            <a:avLst/>
          </a:prstGeom>
        </p:spPr>
      </p:pic>
    </p:spTree>
    <p:extLst>
      <p:ext uri="{BB962C8B-B14F-4D97-AF65-F5344CB8AC3E}">
        <p14:creationId xmlns:p14="http://schemas.microsoft.com/office/powerpoint/2010/main" val="332618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1398049" y="199667"/>
            <a:ext cx="6347901"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Determine the top 3 most ordered pizza types based on revenue for each pizza category.</a:t>
            </a:r>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355179" y="980570"/>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5963197" y="1026834"/>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extLst>
              <p:ext uri="{D42A27DB-BD31-4B8C-83A1-F6EECF244321}">
                <p14:modId xmlns:p14="http://schemas.microsoft.com/office/powerpoint/2010/main" val="3405286211"/>
              </p:ext>
            </p:extLst>
          </p:nvPr>
        </p:nvGraphicFramePr>
        <p:xfrm>
          <a:off x="5220962" y="1397600"/>
          <a:ext cx="3899688" cy="3449239"/>
        </p:xfrm>
        <a:graphic>
          <a:graphicData uri="http://schemas.openxmlformats.org/drawingml/2006/table">
            <a:tbl>
              <a:tblPr firstRow="1" bandRow="1">
                <a:tableStyleId>{132FAA02-9D58-4D50-909B-FA9D20C9952F}</a:tableStyleId>
              </a:tblPr>
              <a:tblGrid>
                <a:gridCol w="208280">
                  <a:extLst>
                    <a:ext uri="{9D8B030D-6E8A-4147-A177-3AD203B41FA5}">
                      <a16:colId xmlns:a16="http://schemas.microsoft.com/office/drawing/2014/main" val="3208093802"/>
                    </a:ext>
                  </a:extLst>
                </a:gridCol>
                <a:gridCol w="2154246">
                  <a:extLst>
                    <a:ext uri="{9D8B030D-6E8A-4147-A177-3AD203B41FA5}">
                      <a16:colId xmlns:a16="http://schemas.microsoft.com/office/drawing/2014/main" val="2304411379"/>
                    </a:ext>
                  </a:extLst>
                </a:gridCol>
                <a:gridCol w="789695">
                  <a:extLst>
                    <a:ext uri="{9D8B030D-6E8A-4147-A177-3AD203B41FA5}">
                      <a16:colId xmlns:a16="http://schemas.microsoft.com/office/drawing/2014/main" val="1427436118"/>
                    </a:ext>
                  </a:extLst>
                </a:gridCol>
                <a:gridCol w="747467">
                  <a:extLst>
                    <a:ext uri="{9D8B030D-6E8A-4147-A177-3AD203B41FA5}">
                      <a16:colId xmlns:a16="http://schemas.microsoft.com/office/drawing/2014/main" val="4059058537"/>
                    </a:ext>
                  </a:extLst>
                </a:gridCol>
              </a:tblGrid>
              <a:tr h="266898">
                <a:tc>
                  <a:txBody>
                    <a:bodyPr/>
                    <a:lstStyle/>
                    <a:p>
                      <a:endParaRPr lang="en-IN" sz="1000"/>
                    </a:p>
                  </a:txBody>
                  <a:tcPr/>
                </a:tc>
                <a:tc>
                  <a:txBody>
                    <a:bodyPr/>
                    <a:lstStyle/>
                    <a:p>
                      <a:pPr algn="l"/>
                      <a:r>
                        <a:rPr lang="en-US" sz="900" dirty="0">
                          <a:latin typeface="Courier New" panose="02070309020205020404" pitchFamily="49" charset="0"/>
                          <a:cs typeface="Courier New" panose="02070309020205020404" pitchFamily="49" charset="0"/>
                        </a:rPr>
                        <a:t>name</a:t>
                      </a:r>
                      <a:endParaRPr lang="en-IN" sz="900" dirty="0">
                        <a:latin typeface="Courier New" panose="02070309020205020404" pitchFamily="49" charset="0"/>
                        <a:cs typeface="Courier New" panose="02070309020205020404" pitchFamily="49" charset="0"/>
                      </a:endParaRPr>
                    </a:p>
                  </a:txBody>
                  <a:tcPr anchor="ctr"/>
                </a:tc>
                <a:tc>
                  <a:txBody>
                    <a:bodyPr/>
                    <a:lstStyle/>
                    <a:p>
                      <a:pPr algn="l"/>
                      <a:r>
                        <a:rPr lang="en-US" sz="900" dirty="0">
                          <a:latin typeface="Courier New" panose="02070309020205020404" pitchFamily="49" charset="0"/>
                          <a:cs typeface="Courier New" panose="02070309020205020404" pitchFamily="49" charset="0"/>
                        </a:rPr>
                        <a:t>revenue</a:t>
                      </a:r>
                      <a:endParaRPr lang="en-IN" sz="900" dirty="0">
                        <a:latin typeface="Courier New" panose="02070309020205020404" pitchFamily="49" charset="0"/>
                        <a:cs typeface="Courier New" panose="02070309020205020404" pitchFamily="49" charset="0"/>
                      </a:endParaRPr>
                    </a:p>
                  </a:txBody>
                  <a:tcPr anchor="ctr"/>
                </a:tc>
                <a:tc>
                  <a:txBody>
                    <a:bodyPr/>
                    <a:lstStyle/>
                    <a:p>
                      <a:pPr algn="l"/>
                      <a:r>
                        <a:rPr lang="en-US" sz="900" dirty="0">
                          <a:latin typeface="Courier New" panose="02070309020205020404" pitchFamily="49" charset="0"/>
                          <a:cs typeface="Courier New" panose="02070309020205020404" pitchFamily="49" charset="0"/>
                        </a:rPr>
                        <a:t>category</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960540164"/>
                  </a:ext>
                </a:extLst>
              </a:tr>
              <a:tr h="232186">
                <a:tc>
                  <a:txBody>
                    <a:bodyPr/>
                    <a:lstStyle/>
                    <a:p>
                      <a:endParaRPr lang="en-IN" sz="1000" dirty="0"/>
                    </a:p>
                  </a:txBody>
                  <a:tcPr/>
                </a:tc>
                <a:tc>
                  <a:txBody>
                    <a:bodyPr/>
                    <a:lstStyle/>
                    <a:p>
                      <a:pPr algn="l"/>
                      <a:r>
                        <a:rPr lang="en-US" sz="900" dirty="0">
                          <a:latin typeface="Courier New" panose="02070309020205020404" pitchFamily="49" charset="0"/>
                          <a:cs typeface="Courier New" panose="02070309020205020404" pitchFamily="49" charset="0"/>
                        </a:rPr>
                        <a:t>The Thai Chicken Pizza</a:t>
                      </a:r>
                      <a:endParaRPr lang="en-IN" sz="900" dirty="0">
                        <a:latin typeface="Courier New" panose="02070309020205020404" pitchFamily="49" charset="0"/>
                        <a:cs typeface="Courier New" panose="02070309020205020404" pitchFamily="49" charset="0"/>
                      </a:endParaRPr>
                    </a:p>
                  </a:txBody>
                  <a:tcPr anchor="ctr"/>
                </a:tc>
                <a:tc>
                  <a:txBody>
                    <a:bodyPr/>
                    <a:lstStyle/>
                    <a:p>
                      <a:pPr algn="l"/>
                      <a:r>
                        <a:rPr lang="en-US" sz="900" dirty="0">
                          <a:latin typeface="Courier New" panose="02070309020205020404" pitchFamily="49" charset="0"/>
                          <a:cs typeface="Courier New" panose="02070309020205020404" pitchFamily="49" charset="0"/>
                        </a:rPr>
                        <a:t>43434.25</a:t>
                      </a:r>
                    </a:p>
                  </a:txBody>
                  <a:tcPr anchor="ctr"/>
                </a:tc>
                <a:tc>
                  <a:txBody>
                    <a:bodyPr/>
                    <a:lstStyle/>
                    <a:p>
                      <a:pPr algn="l"/>
                      <a:r>
                        <a:rPr lang="en-US" sz="900" dirty="0">
                          <a:latin typeface="Courier New" panose="02070309020205020404" pitchFamily="49" charset="0"/>
                          <a:cs typeface="Courier New" panose="02070309020205020404" pitchFamily="49" charset="0"/>
                        </a:rPr>
                        <a:t>Chicken</a:t>
                      </a:r>
                    </a:p>
                  </a:txBody>
                  <a:tcPr anchor="ctr"/>
                </a:tc>
                <a:extLst>
                  <a:ext uri="{0D108BD9-81ED-4DB2-BD59-A6C34878D82A}">
                    <a16:rowId xmlns:a16="http://schemas.microsoft.com/office/drawing/2014/main" val="2196041965"/>
                  </a:ext>
                </a:extLst>
              </a:tr>
              <a:tr h="244942">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Barbecue Chicken Pizza</a:t>
                      </a:r>
                    </a:p>
                  </a:txBody>
                  <a:tcPr anchor="ctr"/>
                </a:tc>
                <a:tc>
                  <a:txBody>
                    <a:bodyPr/>
                    <a:lstStyle/>
                    <a:p>
                      <a:pPr algn="l"/>
                      <a:r>
                        <a:rPr lang="en-US" sz="900" dirty="0">
                          <a:latin typeface="Courier New" panose="02070309020205020404" pitchFamily="49" charset="0"/>
                          <a:cs typeface="Courier New" panose="02070309020205020404" pitchFamily="49" charset="0"/>
                        </a:rPr>
                        <a:t>42768</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Chicken</a:t>
                      </a:r>
                    </a:p>
                  </a:txBody>
                  <a:tcPr anchor="ctr"/>
                </a:tc>
                <a:extLst>
                  <a:ext uri="{0D108BD9-81ED-4DB2-BD59-A6C34878D82A}">
                    <a16:rowId xmlns:a16="http://schemas.microsoft.com/office/drawing/2014/main" val="2770697199"/>
                  </a:ext>
                </a:extLst>
              </a:tr>
              <a:tr h="328893">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California Chicken Pizza</a:t>
                      </a:r>
                    </a:p>
                  </a:txBody>
                  <a:tcPr anchor="ctr"/>
                </a:tc>
                <a:tc>
                  <a:txBody>
                    <a:bodyPr/>
                    <a:lstStyle/>
                    <a:p>
                      <a:pPr algn="l"/>
                      <a:r>
                        <a:rPr lang="en-US" sz="900" dirty="0">
                          <a:latin typeface="Courier New" panose="02070309020205020404" pitchFamily="49" charset="0"/>
                          <a:cs typeface="Courier New" panose="02070309020205020404" pitchFamily="49" charset="0"/>
                        </a:rPr>
                        <a:t>41409.5</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Chicken</a:t>
                      </a:r>
                    </a:p>
                  </a:txBody>
                  <a:tcPr anchor="ctr"/>
                </a:tc>
                <a:extLst>
                  <a:ext uri="{0D108BD9-81ED-4DB2-BD59-A6C34878D82A}">
                    <a16:rowId xmlns:a16="http://schemas.microsoft.com/office/drawing/2014/main" val="3773082861"/>
                  </a:ext>
                </a:extLst>
              </a:tr>
              <a:tr h="232186">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Classic Deluxe Pizza</a:t>
                      </a:r>
                    </a:p>
                  </a:txBody>
                  <a:tcPr anchor="ctr"/>
                </a:tc>
                <a:tc>
                  <a:txBody>
                    <a:bodyPr/>
                    <a:lstStyle/>
                    <a:p>
                      <a:pPr algn="l"/>
                      <a:r>
                        <a:rPr lang="en-US" sz="900" dirty="0">
                          <a:latin typeface="Courier New" panose="02070309020205020404" pitchFamily="49" charset="0"/>
                          <a:cs typeface="Courier New" panose="02070309020205020404" pitchFamily="49" charset="0"/>
                        </a:rPr>
                        <a:t>38180.5</a:t>
                      </a:r>
                      <a:endParaRPr lang="en-IN" sz="900" dirty="0">
                        <a:latin typeface="Courier New" panose="02070309020205020404" pitchFamily="49" charset="0"/>
                        <a:cs typeface="Courier New" panose="02070309020205020404" pitchFamily="49" charset="0"/>
                      </a:endParaRPr>
                    </a:p>
                  </a:txBody>
                  <a:tcPr anchor="ctr"/>
                </a:tc>
                <a:tc>
                  <a:txBody>
                    <a:bodyPr/>
                    <a:lstStyle/>
                    <a:p>
                      <a:pPr algn="l"/>
                      <a:r>
                        <a:rPr lang="en-US" sz="900" dirty="0">
                          <a:latin typeface="Courier New" panose="02070309020205020404" pitchFamily="49" charset="0"/>
                          <a:cs typeface="Courier New" panose="02070309020205020404" pitchFamily="49" charset="0"/>
                        </a:rPr>
                        <a:t>Classic</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4134809783"/>
                  </a:ext>
                </a:extLst>
              </a:tr>
              <a:tr h="328893">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Hawaiian Pizza</a:t>
                      </a:r>
                    </a:p>
                  </a:txBody>
                  <a:tcPr anchor="ctr"/>
                </a:tc>
                <a:tc>
                  <a:txBody>
                    <a:bodyPr/>
                    <a:lstStyle/>
                    <a:p>
                      <a:pPr algn="l"/>
                      <a:r>
                        <a:rPr lang="en-US" sz="900" dirty="0">
                          <a:latin typeface="Courier New" panose="02070309020205020404" pitchFamily="49" charset="0"/>
                          <a:cs typeface="Courier New" panose="02070309020205020404" pitchFamily="49" charset="0"/>
                        </a:rPr>
                        <a:t>32273.25</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Classic</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399358476"/>
                  </a:ext>
                </a:extLst>
              </a:tr>
              <a:tr h="328893">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Pepperoni Pizza</a:t>
                      </a:r>
                    </a:p>
                  </a:txBody>
                  <a:tcPr anchor="ctr"/>
                </a:tc>
                <a:tc>
                  <a:txBody>
                    <a:bodyPr/>
                    <a:lstStyle/>
                    <a:p>
                      <a:pPr algn="l"/>
                      <a:r>
                        <a:rPr lang="en-US" sz="900" dirty="0">
                          <a:latin typeface="Courier New" panose="02070309020205020404" pitchFamily="49" charset="0"/>
                          <a:cs typeface="Courier New" panose="02070309020205020404" pitchFamily="49" charset="0"/>
                        </a:rPr>
                        <a:t>30161.75</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Classic</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4110603927"/>
                  </a:ext>
                </a:extLst>
              </a:tr>
              <a:tr h="232186">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Spicy Italian Pizza</a:t>
                      </a:r>
                    </a:p>
                  </a:txBody>
                  <a:tcPr anchor="ctr"/>
                </a:tc>
                <a:tc>
                  <a:txBody>
                    <a:bodyPr/>
                    <a:lstStyle/>
                    <a:p>
                      <a:pPr algn="l"/>
                      <a:r>
                        <a:rPr lang="en-US" sz="900" dirty="0">
                          <a:latin typeface="Courier New" panose="02070309020205020404" pitchFamily="49" charset="0"/>
                          <a:cs typeface="Courier New" panose="02070309020205020404" pitchFamily="49" charset="0"/>
                        </a:rPr>
                        <a:t>34831.25</a:t>
                      </a:r>
                      <a:endParaRPr lang="en-IN" sz="900" dirty="0">
                        <a:latin typeface="Courier New" panose="02070309020205020404" pitchFamily="49" charset="0"/>
                        <a:cs typeface="Courier New" panose="02070309020205020404" pitchFamily="49" charset="0"/>
                      </a:endParaRPr>
                    </a:p>
                  </a:txBody>
                  <a:tcPr anchor="ctr"/>
                </a:tc>
                <a:tc>
                  <a:txBody>
                    <a:bodyPr/>
                    <a:lstStyle/>
                    <a:p>
                      <a:pPr algn="l"/>
                      <a:r>
                        <a:rPr lang="en-US" sz="900" dirty="0">
                          <a:latin typeface="Courier New" panose="02070309020205020404" pitchFamily="49" charset="0"/>
                          <a:cs typeface="Courier New" panose="02070309020205020404" pitchFamily="49" charset="0"/>
                        </a:rPr>
                        <a:t>Supreme</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4272135813"/>
                  </a:ext>
                </a:extLst>
              </a:tr>
              <a:tr h="232186">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Italian Supreme Pizza</a:t>
                      </a:r>
                    </a:p>
                  </a:txBody>
                  <a:tcPr anchor="ctr"/>
                </a:tc>
                <a:tc>
                  <a:txBody>
                    <a:bodyPr/>
                    <a:lstStyle/>
                    <a:p>
                      <a:pPr algn="l"/>
                      <a:r>
                        <a:rPr lang="en-US" sz="900" dirty="0">
                          <a:latin typeface="Courier New" panose="02070309020205020404" pitchFamily="49" charset="0"/>
                          <a:cs typeface="Courier New" panose="02070309020205020404" pitchFamily="49" charset="0"/>
                        </a:rPr>
                        <a:t>33476.75</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Supreme</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988773894"/>
                  </a:ext>
                </a:extLst>
              </a:tr>
              <a:tr h="232186">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Sicilian Pizza</a:t>
                      </a:r>
                    </a:p>
                  </a:txBody>
                  <a:tcPr anchor="ctr"/>
                </a:tc>
                <a:tc>
                  <a:txBody>
                    <a:bodyPr/>
                    <a:lstStyle/>
                    <a:p>
                      <a:pPr algn="l"/>
                      <a:r>
                        <a:rPr lang="en-US" sz="900" dirty="0">
                          <a:latin typeface="Courier New" panose="02070309020205020404" pitchFamily="49" charset="0"/>
                          <a:cs typeface="Courier New" panose="02070309020205020404" pitchFamily="49" charset="0"/>
                        </a:rPr>
                        <a:t>30940.5</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Supreme</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70410014"/>
                  </a:ext>
                </a:extLst>
              </a:tr>
              <a:tr h="232186">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Four Cheese Pizza</a:t>
                      </a:r>
                    </a:p>
                  </a:txBody>
                  <a:tcPr anchor="ctr"/>
                </a:tc>
                <a:tc>
                  <a:txBody>
                    <a:bodyPr/>
                    <a:lstStyle/>
                    <a:p>
                      <a:pPr algn="l"/>
                      <a:r>
                        <a:rPr lang="en-US" sz="900" dirty="0">
                          <a:latin typeface="Courier New" panose="02070309020205020404" pitchFamily="49" charset="0"/>
                          <a:cs typeface="Courier New" panose="02070309020205020404" pitchFamily="49" charset="0"/>
                        </a:rPr>
                        <a:t>32265.70</a:t>
                      </a:r>
                      <a:endParaRPr lang="en-IN" sz="900" dirty="0">
                        <a:latin typeface="Courier New" panose="02070309020205020404" pitchFamily="49" charset="0"/>
                        <a:cs typeface="Courier New" panose="02070309020205020404" pitchFamily="49" charset="0"/>
                      </a:endParaRPr>
                    </a:p>
                  </a:txBody>
                  <a:tcPr anchor="ctr"/>
                </a:tc>
                <a:tc>
                  <a:txBody>
                    <a:bodyPr/>
                    <a:lstStyle/>
                    <a:p>
                      <a:pPr algn="l"/>
                      <a:r>
                        <a:rPr lang="en-US" sz="900" dirty="0">
                          <a:latin typeface="Courier New" panose="02070309020205020404" pitchFamily="49" charset="0"/>
                          <a:cs typeface="Courier New" panose="02070309020205020404" pitchFamily="49" charset="0"/>
                        </a:rPr>
                        <a:t>Veggie</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270167351"/>
                  </a:ext>
                </a:extLst>
              </a:tr>
              <a:tr h="232186">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Mexicana Pizza</a:t>
                      </a:r>
                    </a:p>
                  </a:txBody>
                  <a:tcPr anchor="ctr"/>
                </a:tc>
                <a:tc>
                  <a:txBody>
                    <a:bodyPr/>
                    <a:lstStyle/>
                    <a:p>
                      <a:pPr algn="l"/>
                      <a:r>
                        <a:rPr lang="en-US" sz="900" dirty="0">
                          <a:latin typeface="Courier New" panose="02070309020205020404" pitchFamily="49" charset="0"/>
                          <a:cs typeface="Courier New" panose="02070309020205020404" pitchFamily="49" charset="0"/>
                        </a:rPr>
                        <a:t>26780.75</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Veggie</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612986896"/>
                  </a:ext>
                </a:extLst>
              </a:tr>
              <a:tr h="232186">
                <a:tc>
                  <a:txBody>
                    <a:bodyPr/>
                    <a:lstStyle/>
                    <a:p>
                      <a:endParaRPr lang="en-IN" sz="1000" dirty="0"/>
                    </a:p>
                  </a:txBody>
                  <a:tcPr/>
                </a:tc>
                <a:tc>
                  <a:txBody>
                    <a:bodyPr/>
                    <a:lstStyle/>
                    <a:p>
                      <a:pPr algn="l"/>
                      <a:r>
                        <a:rPr lang="en-IN" sz="900" dirty="0">
                          <a:latin typeface="Courier New" panose="02070309020205020404" pitchFamily="49" charset="0"/>
                          <a:cs typeface="Courier New" panose="02070309020205020404" pitchFamily="49" charset="0"/>
                        </a:rPr>
                        <a:t>The Five Cheese Pizza</a:t>
                      </a:r>
                    </a:p>
                  </a:txBody>
                  <a:tcPr anchor="ctr"/>
                </a:tc>
                <a:tc>
                  <a:txBody>
                    <a:bodyPr/>
                    <a:lstStyle/>
                    <a:p>
                      <a:pPr algn="l"/>
                      <a:r>
                        <a:rPr lang="en-US" sz="900" dirty="0">
                          <a:latin typeface="Courier New" panose="02070309020205020404" pitchFamily="49" charset="0"/>
                          <a:cs typeface="Courier New" panose="02070309020205020404" pitchFamily="49" charset="0"/>
                        </a:rPr>
                        <a:t>26066.5</a:t>
                      </a:r>
                      <a:endParaRPr lang="en-IN" sz="900"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latin typeface="Courier New" panose="02070309020205020404" pitchFamily="49" charset="0"/>
                          <a:cs typeface="Courier New" panose="02070309020205020404" pitchFamily="49" charset="0"/>
                        </a:rPr>
                        <a:t>Veggie</a:t>
                      </a:r>
                      <a:endParaRPr lang="en-IN" sz="9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026723052"/>
                  </a:ext>
                </a:extLst>
              </a:tr>
            </a:tbl>
          </a:graphicData>
        </a:graphic>
      </p:graphicFrame>
      <p:pic>
        <p:nvPicPr>
          <p:cNvPr id="12" name="Picture 11">
            <a:extLst>
              <a:ext uri="{FF2B5EF4-FFF2-40B4-BE49-F238E27FC236}">
                <a16:creationId xmlns:a16="http://schemas.microsoft.com/office/drawing/2014/main" id="{4CA389EB-6A8F-FF9C-C643-BF5DBBB80D39}"/>
              </a:ext>
            </a:extLst>
          </p:cNvPr>
          <p:cNvPicPr>
            <a:picLocks noChangeAspect="1"/>
          </p:cNvPicPr>
          <p:nvPr/>
        </p:nvPicPr>
        <p:blipFill>
          <a:blip r:embed="rId3"/>
          <a:stretch>
            <a:fillRect/>
          </a:stretch>
        </p:blipFill>
        <p:spPr>
          <a:xfrm>
            <a:off x="317393" y="1420957"/>
            <a:ext cx="4880898" cy="3173478"/>
          </a:xfrm>
          <a:prstGeom prst="rect">
            <a:avLst/>
          </a:prstGeom>
        </p:spPr>
      </p:pic>
    </p:spTree>
    <p:extLst>
      <p:ext uri="{BB962C8B-B14F-4D97-AF65-F5344CB8AC3E}">
        <p14:creationId xmlns:p14="http://schemas.microsoft.com/office/powerpoint/2010/main" val="235563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4"/>
          <p:cNvSpPr txBox="1">
            <a:spLocks noGrp="1"/>
          </p:cNvSpPr>
          <p:nvPr>
            <p:ph type="title"/>
          </p:nvPr>
        </p:nvSpPr>
        <p:spPr>
          <a:xfrm>
            <a:off x="3402244" y="773722"/>
            <a:ext cx="2339512" cy="750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Insights</a:t>
            </a:r>
            <a:endParaRPr sz="4000" dirty="0"/>
          </a:p>
        </p:txBody>
      </p:sp>
      <p:sp>
        <p:nvSpPr>
          <p:cNvPr id="4" name="TextBox 3">
            <a:extLst>
              <a:ext uri="{FF2B5EF4-FFF2-40B4-BE49-F238E27FC236}">
                <a16:creationId xmlns:a16="http://schemas.microsoft.com/office/drawing/2014/main" id="{E55DBBDE-4E91-DE33-00C8-577AA6C4864A}"/>
              </a:ext>
            </a:extLst>
          </p:cNvPr>
          <p:cNvSpPr txBox="1"/>
          <p:nvPr/>
        </p:nvSpPr>
        <p:spPr>
          <a:xfrm>
            <a:off x="925736" y="1733415"/>
            <a:ext cx="7406497" cy="2636363"/>
          </a:xfrm>
          <a:prstGeom prst="rect">
            <a:avLst/>
          </a:prstGeom>
          <a:noFill/>
        </p:spPr>
        <p:txBody>
          <a:bodyPr wrap="square">
            <a:spAutoFit/>
          </a:bodyPr>
          <a:lstStyle/>
          <a:p>
            <a:pPr marL="400050" lvl="0" indent="-400050" algn="l" eaLnBrk="0" fontAlgn="base" hangingPunct="0">
              <a:lnSpc>
                <a:spcPct val="150000"/>
              </a:lnSpc>
              <a:spcBef>
                <a:spcPct val="0"/>
              </a:spcBef>
              <a:spcAft>
                <a:spcPct val="0"/>
              </a:spcAft>
              <a:buClrTx/>
              <a:buSzTx/>
              <a:buFont typeface="+mj-lt"/>
              <a:buAutoNum type="romanLcPeriod"/>
            </a:pPr>
            <a:r>
              <a:rPr lang="en-US" altLang="en-US" sz="1400" dirty="0">
                <a:solidFill>
                  <a:schemeClr val="tx1"/>
                </a:solidFill>
                <a:latin typeface="Golos Text" panose="020B0604020202020204" charset="0"/>
                <a:cs typeface="Golos Text" panose="020B0604020202020204" charset="0"/>
              </a:rPr>
              <a:t>Large pizzas are the most frequently ordered size, with a total of 18,526 orders.</a:t>
            </a:r>
          </a:p>
          <a:p>
            <a:pPr marL="400050" lvl="0" indent="-400050" algn="l" eaLnBrk="0" fontAlgn="base" hangingPunct="0">
              <a:lnSpc>
                <a:spcPct val="150000"/>
              </a:lnSpc>
              <a:spcBef>
                <a:spcPct val="0"/>
              </a:spcBef>
              <a:spcAft>
                <a:spcPct val="0"/>
              </a:spcAft>
              <a:buClrTx/>
              <a:buSzTx/>
              <a:buFont typeface="+mj-lt"/>
              <a:buAutoNum type="romanLcPeriod"/>
            </a:pPr>
            <a:r>
              <a:rPr lang="en-US" altLang="en-US" sz="1400" dirty="0">
                <a:solidFill>
                  <a:schemeClr val="tx1"/>
                </a:solidFill>
                <a:latin typeface="Golos Text" panose="020B0604020202020204" charset="0"/>
                <a:cs typeface="Golos Text" panose="020B0604020202020204" charset="0"/>
              </a:rPr>
              <a:t>The Thai Chicken Pizza stands out as a top revenue generator.</a:t>
            </a:r>
          </a:p>
          <a:p>
            <a:pPr marL="400050" lvl="0" indent="-400050" algn="l" eaLnBrk="0" fontAlgn="base" hangingPunct="0">
              <a:lnSpc>
                <a:spcPct val="150000"/>
              </a:lnSpc>
              <a:spcBef>
                <a:spcPct val="0"/>
              </a:spcBef>
              <a:spcAft>
                <a:spcPct val="0"/>
              </a:spcAft>
              <a:buClrTx/>
              <a:buSzTx/>
              <a:buFont typeface="+mj-lt"/>
              <a:buAutoNum type="romanLcPeriod"/>
            </a:pPr>
            <a:r>
              <a:rPr lang="en-US" altLang="en-US" sz="1400" dirty="0">
                <a:solidFill>
                  <a:schemeClr val="tx1"/>
                </a:solidFill>
                <a:latin typeface="Golos Text" panose="020B0604020202020204" charset="0"/>
                <a:cs typeface="Golos Text" panose="020B0604020202020204" charset="0"/>
              </a:rPr>
              <a:t>The average pizza sale amounts to 138.</a:t>
            </a:r>
          </a:p>
          <a:p>
            <a:pPr marL="400050" lvl="0" indent="-400050" algn="l" eaLnBrk="0" fontAlgn="base" hangingPunct="0">
              <a:lnSpc>
                <a:spcPct val="150000"/>
              </a:lnSpc>
              <a:spcBef>
                <a:spcPct val="0"/>
              </a:spcBef>
              <a:spcAft>
                <a:spcPct val="0"/>
              </a:spcAft>
              <a:buClrTx/>
              <a:buSzTx/>
              <a:buFont typeface="+mj-lt"/>
              <a:buAutoNum type="romanLcPeriod"/>
            </a:pPr>
            <a:r>
              <a:rPr lang="en-US" altLang="en-US" sz="1400" dirty="0">
                <a:solidFill>
                  <a:schemeClr val="tx1"/>
                </a:solidFill>
                <a:latin typeface="Golos Text" panose="020B0604020202020204" charset="0"/>
                <a:cs typeface="Golos Text" panose="020B0604020202020204" charset="0"/>
              </a:rPr>
              <a:t>The Veggie category reaches a peak of 9.</a:t>
            </a:r>
          </a:p>
          <a:p>
            <a:pPr marL="400050" lvl="0" indent="-400050" algn="l" eaLnBrk="0" fontAlgn="base" hangingPunct="0">
              <a:lnSpc>
                <a:spcPct val="150000"/>
              </a:lnSpc>
              <a:spcBef>
                <a:spcPct val="0"/>
              </a:spcBef>
              <a:spcAft>
                <a:spcPct val="0"/>
              </a:spcAft>
              <a:buClrTx/>
              <a:buSzTx/>
              <a:buFont typeface="+mj-lt"/>
              <a:buAutoNum type="romanLcPeriod"/>
            </a:pPr>
            <a:r>
              <a:rPr lang="en-US" altLang="en-US" sz="1400" dirty="0">
                <a:solidFill>
                  <a:schemeClr val="tx1"/>
                </a:solidFill>
                <a:latin typeface="Golos Text" panose="020B0604020202020204" charset="0"/>
                <a:cs typeface="Golos Text" panose="020B0604020202020204" charset="0"/>
              </a:rPr>
              <a:t>The total revenue from pizza sales is $817,860.05.</a:t>
            </a:r>
          </a:p>
          <a:p>
            <a:pPr marL="400050" lvl="0" indent="-400050" algn="l" eaLnBrk="0" fontAlgn="base" hangingPunct="0">
              <a:lnSpc>
                <a:spcPct val="150000"/>
              </a:lnSpc>
              <a:spcBef>
                <a:spcPct val="0"/>
              </a:spcBef>
              <a:spcAft>
                <a:spcPct val="0"/>
              </a:spcAft>
              <a:buClrTx/>
              <a:buSzTx/>
              <a:buFont typeface="+mj-lt"/>
              <a:buAutoNum type="romanLcPeriod"/>
            </a:pPr>
            <a:r>
              <a:rPr lang="en-US" altLang="en-US" sz="1400" dirty="0">
                <a:solidFill>
                  <a:schemeClr val="tx1"/>
                </a:solidFill>
                <a:latin typeface="Golos Text" panose="020B0604020202020204" charset="0"/>
                <a:cs typeface="Golos Text" panose="020B0604020202020204" charset="0"/>
              </a:rPr>
              <a:t>The Classic Deluxe Pizza is the most popular, with 2,453 orders.</a:t>
            </a:r>
          </a:p>
          <a:p>
            <a:pPr marL="400050" lvl="0" indent="-400050" algn="l" eaLnBrk="0" fontAlgn="base" hangingPunct="0">
              <a:lnSpc>
                <a:spcPct val="150000"/>
              </a:lnSpc>
              <a:spcBef>
                <a:spcPct val="0"/>
              </a:spcBef>
              <a:spcAft>
                <a:spcPct val="0"/>
              </a:spcAft>
              <a:buClrTx/>
              <a:buSzTx/>
              <a:buFont typeface="+mj-lt"/>
              <a:buAutoNum type="romanLcPeriod"/>
            </a:pPr>
            <a:r>
              <a:rPr lang="en-US" altLang="en-US" sz="1400" dirty="0">
                <a:solidFill>
                  <a:schemeClr val="tx1"/>
                </a:solidFill>
                <a:latin typeface="Golos Text" panose="020B0604020202020204" charset="0"/>
                <a:cs typeface="Golos Text" panose="020B0604020202020204" charset="0"/>
              </a:rPr>
              <a:t>Classic pizzas lead in revenue contribution, accounting for 26.91% of total sales. </a:t>
            </a:r>
          </a:p>
        </p:txBody>
      </p:sp>
    </p:spTree>
    <p:extLst>
      <p:ext uri="{BB962C8B-B14F-4D97-AF65-F5344CB8AC3E}">
        <p14:creationId xmlns:p14="http://schemas.microsoft.com/office/powerpoint/2010/main" val="3491690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grpSp>
        <p:nvGrpSpPr>
          <p:cNvPr id="544" name="Google Shape;544;p57"/>
          <p:cNvGrpSpPr/>
          <p:nvPr/>
        </p:nvGrpSpPr>
        <p:grpSpPr>
          <a:xfrm>
            <a:off x="0" y="0"/>
            <a:ext cx="9144000" cy="2571600"/>
            <a:chOff x="0" y="0"/>
            <a:chExt cx="9144000" cy="2571600"/>
          </a:xfrm>
        </p:grpSpPr>
        <p:sp>
          <p:nvSpPr>
            <p:cNvPr id="545" name="Google Shape;545;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6" name="Google Shape;546;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2" name="Google Shape;326;p44">
            <a:extLst>
              <a:ext uri="{FF2B5EF4-FFF2-40B4-BE49-F238E27FC236}">
                <a16:creationId xmlns:a16="http://schemas.microsoft.com/office/drawing/2014/main" id="{C280CE36-39B8-D89D-878C-01F1EAFAAC1B}"/>
              </a:ext>
            </a:extLst>
          </p:cNvPr>
          <p:cNvSpPr txBox="1">
            <a:spLocks/>
          </p:cNvSpPr>
          <p:nvPr/>
        </p:nvSpPr>
        <p:spPr>
          <a:xfrm>
            <a:off x="2857950" y="840300"/>
            <a:ext cx="3428100" cy="10705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IN" sz="4000" dirty="0"/>
              <a:t>Conclusion</a:t>
            </a:r>
          </a:p>
        </p:txBody>
      </p:sp>
      <p:sp>
        <p:nvSpPr>
          <p:cNvPr id="7" name="Google Shape;4787;p74">
            <a:extLst>
              <a:ext uri="{FF2B5EF4-FFF2-40B4-BE49-F238E27FC236}">
                <a16:creationId xmlns:a16="http://schemas.microsoft.com/office/drawing/2014/main" id="{57AE6DE0-1FB6-4243-F0BD-9C3DCD8ECFC3}"/>
              </a:ext>
            </a:extLst>
          </p:cNvPr>
          <p:cNvSpPr txBox="1">
            <a:spLocks noGrp="1"/>
          </p:cNvSpPr>
          <p:nvPr>
            <p:ph type="title"/>
          </p:nvPr>
        </p:nvSpPr>
        <p:spPr>
          <a:xfrm>
            <a:off x="921957" y="2158016"/>
            <a:ext cx="7300086" cy="220238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Through the analysis of pizza sales data, we have gained valuable insights into customer preferences and behaviors, which are crucial for thriving in a competitive market. Our findings reveal which menu categories drive higher sales, the impact of pricing strategies on revenue, and key customer choices that influence purchasing patterns. By understanding these elements, we can refine our offerings to better meet customer demands, enhance pricing strategies, and improve overall operational efficiency. The data-driven insights from this project will enable us to make informed decisions that not only enhance the customer experience but also support sustainable growth and strategic planning for the future.</a:t>
            </a:r>
            <a:endParaRPr lang="en-US" sz="2000" dirty="0"/>
          </a:p>
        </p:txBody>
      </p:sp>
    </p:spTree>
    <p:extLst>
      <p:ext uri="{BB962C8B-B14F-4D97-AF65-F5344CB8AC3E}">
        <p14:creationId xmlns:p14="http://schemas.microsoft.com/office/powerpoint/2010/main" val="31338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0"/>
        <p:cNvGrpSpPr/>
        <p:nvPr/>
      </p:nvGrpSpPr>
      <p:grpSpPr>
        <a:xfrm>
          <a:off x="0" y="0"/>
          <a:ext cx="0" cy="0"/>
          <a:chOff x="0" y="0"/>
          <a:chExt cx="0" cy="0"/>
        </a:xfrm>
      </p:grpSpPr>
      <p:grpSp>
        <p:nvGrpSpPr>
          <p:cNvPr id="4801" name="Google Shape;4801;p75"/>
          <p:cNvGrpSpPr/>
          <p:nvPr/>
        </p:nvGrpSpPr>
        <p:grpSpPr>
          <a:xfrm>
            <a:off x="0" y="510629"/>
            <a:ext cx="9144000" cy="2572200"/>
            <a:chOff x="0" y="-150"/>
            <a:chExt cx="9144000" cy="2572200"/>
          </a:xfrm>
        </p:grpSpPr>
        <p:sp>
          <p:nvSpPr>
            <p:cNvPr id="4802" name="Google Shape;4802;p75"/>
            <p:cNvSpPr/>
            <p:nvPr/>
          </p:nvSpPr>
          <p:spPr>
            <a:xfrm>
              <a:off x="0" y="1113850"/>
              <a:ext cx="9144000" cy="5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803" name="Google Shape;4803;p75"/>
            <p:cNvCxnSpPr/>
            <p:nvPr/>
          </p:nvCxnSpPr>
          <p:spPr>
            <a:xfrm rot="10800000">
              <a:off x="8430313" y="-150"/>
              <a:ext cx="0" cy="2572200"/>
            </a:xfrm>
            <a:prstGeom prst="straightConnector1">
              <a:avLst/>
            </a:prstGeom>
            <a:noFill/>
            <a:ln w="9525" cap="flat" cmpd="sng">
              <a:solidFill>
                <a:schemeClr val="dk1"/>
              </a:solidFill>
              <a:prstDash val="solid"/>
              <a:round/>
              <a:headEnd type="none" w="med" len="med"/>
              <a:tailEnd type="none" w="med" len="med"/>
            </a:ln>
          </p:spPr>
        </p:cxnSp>
      </p:grpSp>
      <p:sp>
        <p:nvSpPr>
          <p:cNvPr id="4804" name="Google Shape;4804;p75"/>
          <p:cNvSpPr txBox="1">
            <a:spLocks noGrp="1"/>
          </p:cNvSpPr>
          <p:nvPr>
            <p:ph type="title"/>
          </p:nvPr>
        </p:nvSpPr>
        <p:spPr>
          <a:xfrm>
            <a:off x="2654700" y="530250"/>
            <a:ext cx="38346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4" name="Rectangle 3">
            <a:extLst>
              <a:ext uri="{FF2B5EF4-FFF2-40B4-BE49-F238E27FC236}">
                <a16:creationId xmlns:a16="http://schemas.microsoft.com/office/drawing/2014/main" id="{28CB4281-ABB7-8FB4-7B80-645B59B244E9}"/>
              </a:ext>
            </a:extLst>
          </p:cNvPr>
          <p:cNvSpPr/>
          <p:nvPr/>
        </p:nvSpPr>
        <p:spPr>
          <a:xfrm>
            <a:off x="2592060" y="3317534"/>
            <a:ext cx="4012780" cy="899286"/>
          </a:xfrm>
          <a:prstGeom prst="rect">
            <a:avLst/>
          </a:prstGeom>
          <a:solidFill>
            <a:srgbClr val="F9F9F9"/>
          </a:solidFill>
          <a:ln>
            <a:solidFill>
              <a:srgbClr val="F9F9F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1ED0BA7-1216-694B-D9F6-8F270A0AD3C6}"/>
              </a:ext>
            </a:extLst>
          </p:cNvPr>
          <p:cNvSpPr txBox="1"/>
          <p:nvPr/>
        </p:nvSpPr>
        <p:spPr>
          <a:xfrm>
            <a:off x="2282222" y="2397459"/>
            <a:ext cx="4579556" cy="830997"/>
          </a:xfrm>
          <a:prstGeom prst="rect">
            <a:avLst/>
          </a:prstGeom>
          <a:noFill/>
        </p:spPr>
        <p:txBody>
          <a:bodyPr wrap="square">
            <a:spAutoFit/>
          </a:bodyPr>
          <a:lstStyle/>
          <a:p>
            <a:pPr algn="just"/>
            <a:r>
              <a:rPr lang="en-US" sz="1200" dirty="0">
                <a:latin typeface="Golos Text" panose="020B0604020202020204" charset="0"/>
                <a:cs typeface="Golos Text" panose="020B0604020202020204" charset="0"/>
              </a:rPr>
              <a:t>I hope you found the analysis helpful. Your feedback is important to me and helps improve future presentations. Feel free to share any comments or questions you have. I appreciate your input and look forward to hearing from you!</a:t>
            </a:r>
            <a:endParaRPr lang="en-IN" sz="1200" dirty="0">
              <a:latin typeface="Golos Text" panose="020B0604020202020204" charset="0"/>
              <a:cs typeface="Golos Text" panose="020B0604020202020204" charset="0"/>
            </a:endParaRPr>
          </a:p>
        </p:txBody>
      </p:sp>
      <p:sp>
        <p:nvSpPr>
          <p:cNvPr id="4805" name="Google Shape;4805;p75"/>
          <p:cNvSpPr txBox="1">
            <a:spLocks noGrp="1"/>
          </p:cNvSpPr>
          <p:nvPr>
            <p:ph type="subTitle" idx="1"/>
          </p:nvPr>
        </p:nvSpPr>
        <p:spPr>
          <a:xfrm>
            <a:off x="2592060" y="3730820"/>
            <a:ext cx="3834600" cy="9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hlinkClick r:id="rId3"/>
              </a:rPr>
              <a:t>rohanppp1232@gmail.com</a:t>
            </a:r>
            <a:endParaRPr lang="en-US" b="0" dirty="0"/>
          </a:p>
          <a:p>
            <a:pPr marL="0" lvl="0" indent="0" algn="ctr" rtl="0">
              <a:spcBef>
                <a:spcPts val="0"/>
              </a:spcBef>
              <a:spcAft>
                <a:spcPts val="0"/>
              </a:spcAft>
              <a:buNone/>
            </a:pPr>
            <a:r>
              <a:rPr lang="en-IN" b="0" dirty="0">
                <a:hlinkClick r:id="rId4"/>
              </a:rPr>
              <a:t>https://www.linkedin.com/in/rohanp14/</a:t>
            </a:r>
            <a:endParaRPr b="0" dirty="0"/>
          </a:p>
        </p:txBody>
      </p:sp>
    </p:spTree>
    <p:extLst>
      <p:ext uri="{BB962C8B-B14F-4D97-AF65-F5344CB8AC3E}">
        <p14:creationId xmlns:p14="http://schemas.microsoft.com/office/powerpoint/2010/main" val="279215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2143050" y="1159494"/>
            <a:ext cx="48579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a:t>
            </a:r>
            <a:endParaRPr dirty="0"/>
          </a:p>
        </p:txBody>
      </p:sp>
      <p:sp>
        <p:nvSpPr>
          <p:cNvPr id="343" name="Google Shape;343;p46"/>
          <p:cNvSpPr txBox="1">
            <a:spLocks noGrp="1"/>
          </p:cNvSpPr>
          <p:nvPr>
            <p:ph type="subTitle" idx="1"/>
          </p:nvPr>
        </p:nvSpPr>
        <p:spPr>
          <a:xfrm>
            <a:off x="1608074" y="2164180"/>
            <a:ext cx="5927852" cy="17276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objective of this project is to analyze pizza sales data to evaluate restaurant performance and identify key sales trends. By assessing total sales, customer preferences, and peak sales periods, we aim to provide actionable insights that will support data-driven decision-making, optimize operational strategies, and plan effectively for future growth.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713249" y="445986"/>
            <a:ext cx="77175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Agenda</a:t>
            </a:r>
            <a:endParaRPr dirty="0"/>
          </a:p>
        </p:txBody>
      </p:sp>
      <p:sp>
        <p:nvSpPr>
          <p:cNvPr id="349" name="Google Shape;349;p47"/>
          <p:cNvSpPr txBox="1">
            <a:spLocks noGrp="1"/>
          </p:cNvSpPr>
          <p:nvPr>
            <p:ph type="subTitle" idx="1"/>
          </p:nvPr>
        </p:nvSpPr>
        <p:spPr>
          <a:xfrm>
            <a:off x="1049424" y="995886"/>
            <a:ext cx="7045151" cy="4147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200" b="1" dirty="0"/>
              <a:t>BASIC</a:t>
            </a:r>
          </a:p>
          <a:p>
            <a:pPr marL="342900" lvl="0" indent="-342900" algn="l" rtl="0">
              <a:spcBef>
                <a:spcPts val="0"/>
              </a:spcBef>
              <a:spcAft>
                <a:spcPts val="0"/>
              </a:spcAft>
              <a:buFont typeface="+mj-lt"/>
              <a:buAutoNum type="arabicPeriod"/>
            </a:pPr>
            <a:r>
              <a:rPr lang="en-US" sz="1200" dirty="0"/>
              <a:t>Retrieve the total number of orders placed.</a:t>
            </a:r>
          </a:p>
          <a:p>
            <a:pPr marL="342900" lvl="0" indent="-342900" algn="l" rtl="0">
              <a:spcBef>
                <a:spcPts val="0"/>
              </a:spcBef>
              <a:spcAft>
                <a:spcPts val="0"/>
              </a:spcAft>
              <a:buFont typeface="+mj-lt"/>
              <a:buAutoNum type="arabicPeriod"/>
            </a:pPr>
            <a:r>
              <a:rPr lang="en-US" sz="1200" dirty="0"/>
              <a:t>Calculate the total revenue generated from pizza sales.</a:t>
            </a:r>
          </a:p>
          <a:p>
            <a:pPr marL="342900" lvl="0" indent="-342900" algn="l" rtl="0">
              <a:spcBef>
                <a:spcPts val="0"/>
              </a:spcBef>
              <a:spcAft>
                <a:spcPts val="0"/>
              </a:spcAft>
              <a:buFont typeface="+mj-lt"/>
              <a:buAutoNum type="arabicPeriod"/>
            </a:pPr>
            <a:r>
              <a:rPr lang="en-US" sz="1200" dirty="0"/>
              <a:t>Identify the highest-priced pizza.</a:t>
            </a:r>
          </a:p>
          <a:p>
            <a:pPr marL="342900" lvl="0" indent="-342900" algn="l" rtl="0">
              <a:spcBef>
                <a:spcPts val="0"/>
              </a:spcBef>
              <a:spcAft>
                <a:spcPts val="0"/>
              </a:spcAft>
              <a:buFont typeface="+mj-lt"/>
              <a:buAutoNum type="arabicPeriod"/>
            </a:pPr>
            <a:r>
              <a:rPr lang="en-US" sz="1200" dirty="0"/>
              <a:t>Identify the most common pizza size ordered.</a:t>
            </a:r>
          </a:p>
          <a:p>
            <a:pPr marL="342900" lvl="0" indent="-342900" algn="l" rtl="0">
              <a:spcBef>
                <a:spcPts val="0"/>
              </a:spcBef>
              <a:spcAft>
                <a:spcPts val="0"/>
              </a:spcAft>
              <a:buFont typeface="+mj-lt"/>
              <a:buAutoNum type="arabicPeriod"/>
            </a:pPr>
            <a:r>
              <a:rPr lang="en-US" sz="1200" dirty="0"/>
              <a:t>List the top 5 most ordered pizza types along with their quantities.</a:t>
            </a:r>
          </a:p>
          <a:p>
            <a:pPr marL="0" lvl="0" indent="0" algn="l" rtl="0">
              <a:spcBef>
                <a:spcPts val="0"/>
              </a:spcBef>
              <a:spcAft>
                <a:spcPts val="0"/>
              </a:spcAft>
            </a:pPr>
            <a:endParaRPr lang="en-US" sz="1200" dirty="0"/>
          </a:p>
          <a:p>
            <a:pPr marL="0" lvl="0" indent="0" algn="l" rtl="0">
              <a:spcBef>
                <a:spcPts val="0"/>
              </a:spcBef>
              <a:spcAft>
                <a:spcPts val="0"/>
              </a:spcAft>
            </a:pPr>
            <a:r>
              <a:rPr lang="en-US" sz="1200" b="1" dirty="0"/>
              <a:t>INTERMEDIATE</a:t>
            </a:r>
          </a:p>
          <a:p>
            <a:pPr marL="342900" lvl="0" indent="-342900" algn="l" rtl="0">
              <a:spcBef>
                <a:spcPts val="0"/>
              </a:spcBef>
              <a:spcAft>
                <a:spcPts val="0"/>
              </a:spcAft>
              <a:buFont typeface="+mj-lt"/>
              <a:buAutoNum type="arabicPeriod"/>
            </a:pPr>
            <a:r>
              <a:rPr lang="en-US" sz="1200" dirty="0"/>
              <a:t>Join the necessary tables to find the total quantity of each pizza category ordered.</a:t>
            </a:r>
          </a:p>
          <a:p>
            <a:pPr marL="342900" lvl="0" indent="-342900" algn="l" rtl="0">
              <a:spcBef>
                <a:spcPts val="0"/>
              </a:spcBef>
              <a:spcAft>
                <a:spcPts val="0"/>
              </a:spcAft>
              <a:buFont typeface="+mj-lt"/>
              <a:buAutoNum type="arabicPeriod"/>
            </a:pPr>
            <a:r>
              <a:rPr lang="en-US" sz="1200" dirty="0"/>
              <a:t>Determine the distribution of orders by hour of the day.</a:t>
            </a:r>
          </a:p>
          <a:p>
            <a:pPr marL="342900" lvl="0" indent="-342900" algn="l" rtl="0">
              <a:spcBef>
                <a:spcPts val="0"/>
              </a:spcBef>
              <a:spcAft>
                <a:spcPts val="0"/>
              </a:spcAft>
              <a:buFont typeface="+mj-lt"/>
              <a:buAutoNum type="arabicPeriod"/>
            </a:pPr>
            <a:r>
              <a:rPr lang="en-US" sz="1200" dirty="0"/>
              <a:t>Join relevant tables to find the category-wise distribution of pizzas.</a:t>
            </a:r>
          </a:p>
          <a:p>
            <a:pPr marL="342900" lvl="0" indent="-342900" algn="l" rtl="0">
              <a:spcBef>
                <a:spcPts val="0"/>
              </a:spcBef>
              <a:spcAft>
                <a:spcPts val="0"/>
              </a:spcAft>
              <a:buFont typeface="+mj-lt"/>
              <a:buAutoNum type="arabicPeriod"/>
            </a:pPr>
            <a:r>
              <a:rPr lang="en-US" sz="1200" dirty="0"/>
              <a:t>Group the orders by date and calculate the average number of pizzas ordered per day.</a:t>
            </a:r>
          </a:p>
          <a:p>
            <a:pPr marL="342900" lvl="0" indent="-342900" algn="l" rtl="0">
              <a:spcBef>
                <a:spcPts val="0"/>
              </a:spcBef>
              <a:spcAft>
                <a:spcPts val="0"/>
              </a:spcAft>
              <a:buFont typeface="+mj-lt"/>
              <a:buAutoNum type="arabicPeriod"/>
            </a:pPr>
            <a:r>
              <a:rPr lang="en-US" sz="1200" dirty="0"/>
              <a:t>Determine the top 3 most ordered pizza types based on revenue.</a:t>
            </a:r>
          </a:p>
          <a:p>
            <a:pPr marL="0" lvl="0" indent="0" algn="l" rtl="0">
              <a:spcBef>
                <a:spcPts val="0"/>
              </a:spcBef>
              <a:spcAft>
                <a:spcPts val="0"/>
              </a:spcAft>
            </a:pPr>
            <a:endParaRPr lang="en-US" sz="1200" dirty="0"/>
          </a:p>
          <a:p>
            <a:pPr marL="0" lvl="0" indent="0" algn="l" rtl="0">
              <a:spcBef>
                <a:spcPts val="0"/>
              </a:spcBef>
              <a:spcAft>
                <a:spcPts val="0"/>
              </a:spcAft>
            </a:pPr>
            <a:r>
              <a:rPr lang="en-US" sz="1200" b="1" dirty="0"/>
              <a:t>ADVANCED</a:t>
            </a:r>
          </a:p>
          <a:p>
            <a:pPr marL="342900" lvl="0" indent="-342900" algn="l" rtl="0">
              <a:spcBef>
                <a:spcPts val="0"/>
              </a:spcBef>
              <a:spcAft>
                <a:spcPts val="0"/>
              </a:spcAft>
              <a:buFont typeface="+mj-lt"/>
              <a:buAutoNum type="arabicPeriod"/>
            </a:pPr>
            <a:r>
              <a:rPr lang="en-US" sz="1200" dirty="0"/>
              <a:t>Calculate the percentage contribution of each pizza type to total revenue.</a:t>
            </a:r>
          </a:p>
          <a:p>
            <a:pPr marL="342900" lvl="0" indent="-342900" algn="l" rtl="0">
              <a:spcBef>
                <a:spcPts val="0"/>
              </a:spcBef>
              <a:spcAft>
                <a:spcPts val="0"/>
              </a:spcAft>
              <a:buFont typeface="+mj-lt"/>
              <a:buAutoNum type="arabicPeriod"/>
            </a:pPr>
            <a:r>
              <a:rPr lang="en-US" sz="1200" dirty="0"/>
              <a:t>Analyze the cumulative revenue generated over time.</a:t>
            </a:r>
          </a:p>
          <a:p>
            <a:pPr marL="342900" lvl="0" indent="-342900" algn="l" rtl="0">
              <a:spcBef>
                <a:spcPts val="0"/>
              </a:spcBef>
              <a:spcAft>
                <a:spcPts val="0"/>
              </a:spcAft>
              <a:buFont typeface="+mj-lt"/>
              <a:buAutoNum type="arabicPeriod"/>
            </a:pPr>
            <a:r>
              <a:rPr lang="en-US" sz="1200" dirty="0"/>
              <a:t>Determine the top 3 most ordered pizza types based on revenue for each pizza category.</a:t>
            </a:r>
          </a:p>
          <a:p>
            <a:pPr marL="342900" lvl="0" indent="-342900" algn="l" rtl="0">
              <a:spcBef>
                <a:spcPts val="0"/>
              </a:spcBef>
              <a:spcAft>
                <a:spcPts val="0"/>
              </a:spcAft>
              <a:buFont typeface="+mj-lt"/>
              <a:buAutoNum type="arabicPeriod"/>
            </a:pPr>
            <a:endParaRPr lang="en-US" sz="1200" dirty="0"/>
          </a:p>
          <a:p>
            <a:pPr marL="342900" lvl="0" indent="-342900" algn="l" rtl="0">
              <a:spcBef>
                <a:spcPts val="0"/>
              </a:spcBef>
              <a:spcAft>
                <a:spcPts val="0"/>
              </a:spcAft>
              <a:buFont typeface="+mj-lt"/>
              <a:buAutoNum type="arabicPeriod"/>
            </a:pP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4" name="Google Shape;4787;p74">
            <a:extLst>
              <a:ext uri="{FF2B5EF4-FFF2-40B4-BE49-F238E27FC236}">
                <a16:creationId xmlns:a16="http://schemas.microsoft.com/office/drawing/2014/main" id="{6FBF1CC8-620E-8DC8-71BA-CE2F2F9CC9C0}"/>
              </a:ext>
            </a:extLst>
          </p:cNvPr>
          <p:cNvSpPr txBox="1">
            <a:spLocks noGrp="1"/>
          </p:cNvSpPr>
          <p:nvPr>
            <p:ph type="title"/>
          </p:nvPr>
        </p:nvSpPr>
        <p:spPr>
          <a:xfrm>
            <a:off x="1507519" y="381957"/>
            <a:ext cx="6128961"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Retrieve the total number of orders placed.</a:t>
            </a:r>
            <a:endParaRPr sz="2000" dirty="0"/>
          </a:p>
        </p:txBody>
      </p:sp>
      <p:pic>
        <p:nvPicPr>
          <p:cNvPr id="26" name="Picture 25">
            <a:extLst>
              <a:ext uri="{FF2B5EF4-FFF2-40B4-BE49-F238E27FC236}">
                <a16:creationId xmlns:a16="http://schemas.microsoft.com/office/drawing/2014/main" id="{8B705EEC-1AE0-3CE7-0C3B-F0FAAAD832CB}"/>
              </a:ext>
            </a:extLst>
          </p:cNvPr>
          <p:cNvPicPr>
            <a:picLocks noChangeAspect="1"/>
          </p:cNvPicPr>
          <p:nvPr/>
        </p:nvPicPr>
        <p:blipFill>
          <a:blip r:embed="rId3"/>
          <a:stretch>
            <a:fillRect/>
          </a:stretch>
        </p:blipFill>
        <p:spPr>
          <a:xfrm>
            <a:off x="2114204" y="1644126"/>
            <a:ext cx="4915586" cy="1124107"/>
          </a:xfrm>
          <a:prstGeom prst="rect">
            <a:avLst/>
          </a:prstGeom>
        </p:spPr>
      </p:pic>
      <p:graphicFrame>
        <p:nvGraphicFramePr>
          <p:cNvPr id="29" name="Table 29">
            <a:extLst>
              <a:ext uri="{FF2B5EF4-FFF2-40B4-BE49-F238E27FC236}">
                <a16:creationId xmlns:a16="http://schemas.microsoft.com/office/drawing/2014/main" id="{95342F75-010D-A4D5-C280-D2F4F2395555}"/>
              </a:ext>
            </a:extLst>
          </p:cNvPr>
          <p:cNvGraphicFramePr>
            <a:graphicFrameLocks noGrp="1"/>
          </p:cNvGraphicFramePr>
          <p:nvPr>
            <p:extLst>
              <p:ext uri="{D42A27DB-BD31-4B8C-83A1-F6EECF244321}">
                <p14:modId xmlns:p14="http://schemas.microsoft.com/office/powerpoint/2010/main" val="1159914373"/>
              </p:ext>
            </p:extLst>
          </p:nvPr>
        </p:nvGraphicFramePr>
        <p:xfrm>
          <a:off x="3113491" y="3710025"/>
          <a:ext cx="2917013" cy="741680"/>
        </p:xfrm>
        <a:graphic>
          <a:graphicData uri="http://schemas.openxmlformats.org/drawingml/2006/table">
            <a:tbl>
              <a:tblPr firstRow="1" bandRow="1">
                <a:tableStyleId>{132FAA02-9D58-4D50-909B-FA9D20C9952F}</a:tableStyleId>
              </a:tblPr>
              <a:tblGrid>
                <a:gridCol w="725475">
                  <a:extLst>
                    <a:ext uri="{9D8B030D-6E8A-4147-A177-3AD203B41FA5}">
                      <a16:colId xmlns:a16="http://schemas.microsoft.com/office/drawing/2014/main" val="3208093802"/>
                    </a:ext>
                  </a:extLst>
                </a:gridCol>
                <a:gridCol w="2191538">
                  <a:extLst>
                    <a:ext uri="{9D8B030D-6E8A-4147-A177-3AD203B41FA5}">
                      <a16:colId xmlns:a16="http://schemas.microsoft.com/office/drawing/2014/main" val="2304411379"/>
                    </a:ext>
                  </a:extLst>
                </a:gridCol>
              </a:tblGrid>
              <a:tr h="370840">
                <a:tc>
                  <a:txBody>
                    <a:bodyPr/>
                    <a:lstStyle/>
                    <a:p>
                      <a:endParaRPr lang="en-IN"/>
                    </a:p>
                  </a:txBody>
                  <a:tcPr/>
                </a:tc>
                <a:tc>
                  <a:txBody>
                    <a:bodyPr/>
                    <a:lstStyle/>
                    <a:p>
                      <a:r>
                        <a:rPr lang="en-US" dirty="0">
                          <a:latin typeface="Courier New" panose="02070309020205020404" pitchFamily="49" charset="0"/>
                          <a:cs typeface="Courier New" panose="02070309020205020404" pitchFamily="49" charset="0"/>
                        </a:rPr>
                        <a:t>total_orders</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21350</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96041965"/>
                  </a:ext>
                </a:extLst>
              </a:tr>
            </a:tbl>
          </a:graphicData>
        </a:graphic>
      </p:graphicFrame>
      <p:sp>
        <p:nvSpPr>
          <p:cNvPr id="30" name="Google Shape;4788;p74">
            <a:extLst>
              <a:ext uri="{FF2B5EF4-FFF2-40B4-BE49-F238E27FC236}">
                <a16:creationId xmlns:a16="http://schemas.microsoft.com/office/drawing/2014/main" id="{03E83F3C-FB87-B419-2BFD-E56598250BA5}"/>
              </a:ext>
            </a:extLst>
          </p:cNvPr>
          <p:cNvSpPr txBox="1">
            <a:spLocks noGrp="1"/>
          </p:cNvSpPr>
          <p:nvPr>
            <p:ph type="subTitle" idx="1"/>
          </p:nvPr>
        </p:nvSpPr>
        <p:spPr>
          <a:xfrm>
            <a:off x="699370" y="1341266"/>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31" name="Google Shape;4788;p74">
            <a:extLst>
              <a:ext uri="{FF2B5EF4-FFF2-40B4-BE49-F238E27FC236}">
                <a16:creationId xmlns:a16="http://schemas.microsoft.com/office/drawing/2014/main" id="{6FFD13AB-931D-EE55-922A-A61D20DFF1E2}"/>
              </a:ext>
            </a:extLst>
          </p:cNvPr>
          <p:cNvSpPr txBox="1">
            <a:spLocks/>
          </p:cNvSpPr>
          <p:nvPr/>
        </p:nvSpPr>
        <p:spPr>
          <a:xfrm>
            <a:off x="699370" y="3315902"/>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spTree>
    <p:extLst>
      <p:ext uri="{BB962C8B-B14F-4D97-AF65-F5344CB8AC3E}">
        <p14:creationId xmlns:p14="http://schemas.microsoft.com/office/powerpoint/2010/main" val="88192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1105161" y="434855"/>
            <a:ext cx="6933678"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Calculate the total revenue generated from pizza sales.</a:t>
            </a:r>
            <a:endParaRPr sz="2000" dirty="0"/>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699370" y="1178890"/>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699370" y="3315902"/>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pic>
        <p:nvPicPr>
          <p:cNvPr id="20" name="Picture 19">
            <a:extLst>
              <a:ext uri="{FF2B5EF4-FFF2-40B4-BE49-F238E27FC236}">
                <a16:creationId xmlns:a16="http://schemas.microsoft.com/office/drawing/2014/main" id="{4F112CA3-D550-7D8C-97B4-234316736921}"/>
              </a:ext>
            </a:extLst>
          </p:cNvPr>
          <p:cNvPicPr>
            <a:picLocks noChangeAspect="1"/>
          </p:cNvPicPr>
          <p:nvPr/>
        </p:nvPicPr>
        <p:blipFill>
          <a:blip r:embed="rId3"/>
          <a:stretch>
            <a:fillRect/>
          </a:stretch>
        </p:blipFill>
        <p:spPr>
          <a:xfrm>
            <a:off x="1809364" y="1491825"/>
            <a:ext cx="5525271" cy="1905266"/>
          </a:xfrm>
          <a:prstGeom prst="rect">
            <a:avLst/>
          </a:prstGeom>
        </p:spPr>
      </p:pic>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extLst>
              <p:ext uri="{D42A27DB-BD31-4B8C-83A1-F6EECF244321}">
                <p14:modId xmlns:p14="http://schemas.microsoft.com/office/powerpoint/2010/main" val="305047972"/>
              </p:ext>
            </p:extLst>
          </p:nvPr>
        </p:nvGraphicFramePr>
        <p:xfrm>
          <a:off x="3113491" y="3710025"/>
          <a:ext cx="2917013" cy="741680"/>
        </p:xfrm>
        <a:graphic>
          <a:graphicData uri="http://schemas.openxmlformats.org/drawingml/2006/table">
            <a:tbl>
              <a:tblPr firstRow="1" bandRow="1">
                <a:tableStyleId>{132FAA02-9D58-4D50-909B-FA9D20C9952F}</a:tableStyleId>
              </a:tblPr>
              <a:tblGrid>
                <a:gridCol w="725475">
                  <a:extLst>
                    <a:ext uri="{9D8B030D-6E8A-4147-A177-3AD203B41FA5}">
                      <a16:colId xmlns:a16="http://schemas.microsoft.com/office/drawing/2014/main" val="3208093802"/>
                    </a:ext>
                  </a:extLst>
                </a:gridCol>
                <a:gridCol w="2191538">
                  <a:extLst>
                    <a:ext uri="{9D8B030D-6E8A-4147-A177-3AD203B41FA5}">
                      <a16:colId xmlns:a16="http://schemas.microsoft.com/office/drawing/2014/main" val="2304411379"/>
                    </a:ext>
                  </a:extLst>
                </a:gridCol>
              </a:tblGrid>
              <a:tr h="370840">
                <a:tc>
                  <a:txBody>
                    <a:bodyPr/>
                    <a:lstStyle/>
                    <a:p>
                      <a:endParaRPr lang="en-IN"/>
                    </a:p>
                  </a:txBody>
                  <a:tcPr/>
                </a:tc>
                <a:tc>
                  <a:txBody>
                    <a:bodyPr/>
                    <a:lstStyle/>
                    <a:p>
                      <a:r>
                        <a:rPr lang="en-US" dirty="0">
                          <a:latin typeface="Courier New" panose="02070309020205020404" pitchFamily="49" charset="0"/>
                          <a:cs typeface="Courier New" panose="02070309020205020404" pitchFamily="49" charset="0"/>
                        </a:rPr>
                        <a:t>total_revenue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817860.05</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96041965"/>
                  </a:ext>
                </a:extLst>
              </a:tr>
            </a:tbl>
          </a:graphicData>
        </a:graphic>
      </p:graphicFrame>
    </p:spTree>
    <p:extLst>
      <p:ext uri="{BB962C8B-B14F-4D97-AF65-F5344CB8AC3E}">
        <p14:creationId xmlns:p14="http://schemas.microsoft.com/office/powerpoint/2010/main" val="249432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4" name="Google Shape;4787;p74">
            <a:extLst>
              <a:ext uri="{FF2B5EF4-FFF2-40B4-BE49-F238E27FC236}">
                <a16:creationId xmlns:a16="http://schemas.microsoft.com/office/drawing/2014/main" id="{6FBF1CC8-620E-8DC8-71BA-CE2F2F9CC9C0}"/>
              </a:ext>
            </a:extLst>
          </p:cNvPr>
          <p:cNvSpPr txBox="1">
            <a:spLocks noGrp="1"/>
          </p:cNvSpPr>
          <p:nvPr>
            <p:ph type="title"/>
          </p:nvPr>
        </p:nvSpPr>
        <p:spPr>
          <a:xfrm>
            <a:off x="1507519" y="381957"/>
            <a:ext cx="6128961"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Identify the highest-priced pizza.</a:t>
            </a:r>
            <a:endParaRPr sz="2000" dirty="0"/>
          </a:p>
        </p:txBody>
      </p:sp>
      <p:graphicFrame>
        <p:nvGraphicFramePr>
          <p:cNvPr id="29" name="Table 29">
            <a:extLst>
              <a:ext uri="{FF2B5EF4-FFF2-40B4-BE49-F238E27FC236}">
                <a16:creationId xmlns:a16="http://schemas.microsoft.com/office/drawing/2014/main" id="{95342F75-010D-A4D5-C280-D2F4F2395555}"/>
              </a:ext>
            </a:extLst>
          </p:cNvPr>
          <p:cNvGraphicFramePr>
            <a:graphicFrameLocks noGrp="1"/>
          </p:cNvGraphicFramePr>
          <p:nvPr>
            <p:extLst>
              <p:ext uri="{D42A27DB-BD31-4B8C-83A1-F6EECF244321}">
                <p14:modId xmlns:p14="http://schemas.microsoft.com/office/powerpoint/2010/main" val="3255166249"/>
              </p:ext>
            </p:extLst>
          </p:nvPr>
        </p:nvGraphicFramePr>
        <p:xfrm>
          <a:off x="2437138" y="3913864"/>
          <a:ext cx="4269722" cy="741680"/>
        </p:xfrm>
        <a:graphic>
          <a:graphicData uri="http://schemas.openxmlformats.org/drawingml/2006/table">
            <a:tbl>
              <a:tblPr firstRow="1" bandRow="1">
                <a:tableStyleId>{132FAA02-9D58-4D50-909B-FA9D20C9952F}</a:tableStyleId>
              </a:tblPr>
              <a:tblGrid>
                <a:gridCol w="606352">
                  <a:extLst>
                    <a:ext uri="{9D8B030D-6E8A-4147-A177-3AD203B41FA5}">
                      <a16:colId xmlns:a16="http://schemas.microsoft.com/office/drawing/2014/main" val="3208093802"/>
                    </a:ext>
                  </a:extLst>
                </a:gridCol>
                <a:gridCol w="1831685">
                  <a:extLst>
                    <a:ext uri="{9D8B030D-6E8A-4147-A177-3AD203B41FA5}">
                      <a16:colId xmlns:a16="http://schemas.microsoft.com/office/drawing/2014/main" val="2304411379"/>
                    </a:ext>
                  </a:extLst>
                </a:gridCol>
                <a:gridCol w="1831685">
                  <a:extLst>
                    <a:ext uri="{9D8B030D-6E8A-4147-A177-3AD203B41FA5}">
                      <a16:colId xmlns:a16="http://schemas.microsoft.com/office/drawing/2014/main" val="3673307079"/>
                    </a:ext>
                  </a:extLst>
                </a:gridCol>
              </a:tblGrid>
              <a:tr h="370840">
                <a:tc>
                  <a:txBody>
                    <a:bodyPr/>
                    <a:lstStyle/>
                    <a:p>
                      <a:endParaRPr lang="en-IN"/>
                    </a:p>
                  </a:txBody>
                  <a:tcPr/>
                </a:tc>
                <a:tc>
                  <a:txBody>
                    <a:bodyPr/>
                    <a:lstStyle/>
                    <a:p>
                      <a:r>
                        <a:rPr lang="en-US" dirty="0">
                          <a:latin typeface="Courier New" panose="02070309020205020404" pitchFamily="49" charset="0"/>
                          <a:cs typeface="Courier New" panose="02070309020205020404" pitchFamily="49" charset="0"/>
                        </a:rPr>
                        <a:t>name</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price</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The Greek Pizza</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35.95</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96041965"/>
                  </a:ext>
                </a:extLst>
              </a:tr>
            </a:tbl>
          </a:graphicData>
        </a:graphic>
      </p:graphicFrame>
      <p:sp>
        <p:nvSpPr>
          <p:cNvPr id="30" name="Google Shape;4788;p74">
            <a:extLst>
              <a:ext uri="{FF2B5EF4-FFF2-40B4-BE49-F238E27FC236}">
                <a16:creationId xmlns:a16="http://schemas.microsoft.com/office/drawing/2014/main" id="{03E83F3C-FB87-B419-2BFD-E56598250BA5}"/>
              </a:ext>
            </a:extLst>
          </p:cNvPr>
          <p:cNvSpPr txBox="1">
            <a:spLocks noGrp="1"/>
          </p:cNvSpPr>
          <p:nvPr>
            <p:ph type="subTitle" idx="1"/>
          </p:nvPr>
        </p:nvSpPr>
        <p:spPr>
          <a:xfrm>
            <a:off x="697345" y="1039352"/>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31" name="Google Shape;4788;p74">
            <a:extLst>
              <a:ext uri="{FF2B5EF4-FFF2-40B4-BE49-F238E27FC236}">
                <a16:creationId xmlns:a16="http://schemas.microsoft.com/office/drawing/2014/main" id="{6FFD13AB-931D-EE55-922A-A61D20DFF1E2}"/>
              </a:ext>
            </a:extLst>
          </p:cNvPr>
          <p:cNvSpPr txBox="1">
            <a:spLocks/>
          </p:cNvSpPr>
          <p:nvPr/>
        </p:nvSpPr>
        <p:spPr>
          <a:xfrm>
            <a:off x="697345" y="3417822"/>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pic>
        <p:nvPicPr>
          <p:cNvPr id="3" name="Picture 2">
            <a:extLst>
              <a:ext uri="{FF2B5EF4-FFF2-40B4-BE49-F238E27FC236}">
                <a16:creationId xmlns:a16="http://schemas.microsoft.com/office/drawing/2014/main" id="{B8B025EB-6B81-07BA-654C-49E77B5437DF}"/>
              </a:ext>
            </a:extLst>
          </p:cNvPr>
          <p:cNvPicPr>
            <a:picLocks noChangeAspect="1"/>
          </p:cNvPicPr>
          <p:nvPr/>
        </p:nvPicPr>
        <p:blipFill>
          <a:blip r:embed="rId3"/>
          <a:stretch>
            <a:fillRect/>
          </a:stretch>
        </p:blipFill>
        <p:spPr>
          <a:xfrm>
            <a:off x="1571892" y="1433475"/>
            <a:ext cx="6287377" cy="2086266"/>
          </a:xfrm>
          <a:prstGeom prst="rect">
            <a:avLst/>
          </a:prstGeom>
        </p:spPr>
      </p:pic>
    </p:spTree>
    <p:extLst>
      <p:ext uri="{BB962C8B-B14F-4D97-AF65-F5344CB8AC3E}">
        <p14:creationId xmlns:p14="http://schemas.microsoft.com/office/powerpoint/2010/main" val="111875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1105161" y="434855"/>
            <a:ext cx="6933678"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Identify the most common pizza size ordered.</a:t>
            </a:r>
            <a:endParaRPr sz="2000" dirty="0"/>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491206" y="1291669"/>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6415913" y="1291669"/>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extLst>
              <p:ext uri="{D42A27DB-BD31-4B8C-83A1-F6EECF244321}">
                <p14:modId xmlns:p14="http://schemas.microsoft.com/office/powerpoint/2010/main" val="1181594655"/>
              </p:ext>
            </p:extLst>
          </p:nvPr>
        </p:nvGraphicFramePr>
        <p:xfrm>
          <a:off x="6415913" y="1995764"/>
          <a:ext cx="2584503" cy="2167096"/>
        </p:xfrm>
        <a:graphic>
          <a:graphicData uri="http://schemas.openxmlformats.org/drawingml/2006/table">
            <a:tbl>
              <a:tblPr firstRow="1" bandRow="1">
                <a:tableStyleId>{132FAA02-9D58-4D50-909B-FA9D20C9952F}</a:tableStyleId>
              </a:tblPr>
              <a:tblGrid>
                <a:gridCol w="368104">
                  <a:extLst>
                    <a:ext uri="{9D8B030D-6E8A-4147-A177-3AD203B41FA5}">
                      <a16:colId xmlns:a16="http://schemas.microsoft.com/office/drawing/2014/main" val="3208093802"/>
                    </a:ext>
                  </a:extLst>
                </a:gridCol>
                <a:gridCol w="765450">
                  <a:extLst>
                    <a:ext uri="{9D8B030D-6E8A-4147-A177-3AD203B41FA5}">
                      <a16:colId xmlns:a16="http://schemas.microsoft.com/office/drawing/2014/main" val="2304411379"/>
                    </a:ext>
                  </a:extLst>
                </a:gridCol>
                <a:gridCol w="1450949">
                  <a:extLst>
                    <a:ext uri="{9D8B030D-6E8A-4147-A177-3AD203B41FA5}">
                      <a16:colId xmlns:a16="http://schemas.microsoft.com/office/drawing/2014/main" val="1427436118"/>
                    </a:ext>
                  </a:extLst>
                </a:gridCol>
              </a:tblGrid>
              <a:tr h="312896">
                <a:tc>
                  <a:txBody>
                    <a:bodyPr/>
                    <a:lstStyle/>
                    <a:p>
                      <a:endParaRPr lang="en-IN"/>
                    </a:p>
                  </a:txBody>
                  <a:tcPr/>
                </a:tc>
                <a:tc>
                  <a:txBody>
                    <a:bodyPr/>
                    <a:lstStyle/>
                    <a:p>
                      <a:r>
                        <a:rPr lang="en-US" dirty="0">
                          <a:latin typeface="Courier New" panose="02070309020205020404" pitchFamily="49" charset="0"/>
                          <a:cs typeface="Courier New" panose="02070309020205020404" pitchFamily="49" charset="0"/>
                        </a:rPr>
                        <a:t>size</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order_count</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L</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18526</a:t>
                      </a:r>
                    </a:p>
                  </a:txBody>
                  <a:tcPr/>
                </a:tc>
                <a:extLst>
                  <a:ext uri="{0D108BD9-81ED-4DB2-BD59-A6C34878D82A}">
                    <a16:rowId xmlns:a16="http://schemas.microsoft.com/office/drawing/2014/main" val="2196041965"/>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M</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15385</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70697199"/>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S</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14137</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73082861"/>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XL</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544</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34809783"/>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XXL</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28</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17016149"/>
                  </a:ext>
                </a:extLst>
              </a:tr>
            </a:tbl>
          </a:graphicData>
        </a:graphic>
      </p:graphicFrame>
      <p:pic>
        <p:nvPicPr>
          <p:cNvPr id="3" name="Picture 2">
            <a:extLst>
              <a:ext uri="{FF2B5EF4-FFF2-40B4-BE49-F238E27FC236}">
                <a16:creationId xmlns:a16="http://schemas.microsoft.com/office/drawing/2014/main" id="{56A91248-F54E-61C1-95CC-1A9FD67B2514}"/>
              </a:ext>
            </a:extLst>
          </p:cNvPr>
          <p:cNvPicPr>
            <a:picLocks noChangeAspect="1"/>
          </p:cNvPicPr>
          <p:nvPr/>
        </p:nvPicPr>
        <p:blipFill rotWithShape="1">
          <a:blip r:embed="rId3"/>
          <a:srcRect l="2926" r="2180"/>
          <a:stretch/>
        </p:blipFill>
        <p:spPr>
          <a:xfrm>
            <a:off x="491206" y="1907574"/>
            <a:ext cx="5758453" cy="2343477"/>
          </a:xfrm>
          <a:prstGeom prst="rect">
            <a:avLst/>
          </a:prstGeom>
        </p:spPr>
      </p:pic>
    </p:spTree>
    <p:extLst>
      <p:ext uri="{BB962C8B-B14F-4D97-AF65-F5344CB8AC3E}">
        <p14:creationId xmlns:p14="http://schemas.microsoft.com/office/powerpoint/2010/main" val="249972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4" name="Google Shape;4787;p74">
            <a:extLst>
              <a:ext uri="{FF2B5EF4-FFF2-40B4-BE49-F238E27FC236}">
                <a16:creationId xmlns:a16="http://schemas.microsoft.com/office/drawing/2014/main" id="{6FBF1CC8-620E-8DC8-71BA-CE2F2F9CC9C0}"/>
              </a:ext>
            </a:extLst>
          </p:cNvPr>
          <p:cNvSpPr txBox="1">
            <a:spLocks noGrp="1"/>
          </p:cNvSpPr>
          <p:nvPr>
            <p:ph type="title"/>
          </p:nvPr>
        </p:nvSpPr>
        <p:spPr>
          <a:xfrm>
            <a:off x="408078" y="213006"/>
            <a:ext cx="8327841"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List the top 5 most ordered pizza types along with their quantities.</a:t>
            </a:r>
            <a:endParaRPr sz="2000" dirty="0"/>
          </a:p>
        </p:txBody>
      </p:sp>
      <p:graphicFrame>
        <p:nvGraphicFramePr>
          <p:cNvPr id="29" name="Table 29">
            <a:extLst>
              <a:ext uri="{FF2B5EF4-FFF2-40B4-BE49-F238E27FC236}">
                <a16:creationId xmlns:a16="http://schemas.microsoft.com/office/drawing/2014/main" id="{95342F75-010D-A4D5-C280-D2F4F2395555}"/>
              </a:ext>
            </a:extLst>
          </p:cNvPr>
          <p:cNvGraphicFramePr>
            <a:graphicFrameLocks noGrp="1"/>
          </p:cNvGraphicFramePr>
          <p:nvPr>
            <p:extLst>
              <p:ext uri="{D42A27DB-BD31-4B8C-83A1-F6EECF244321}">
                <p14:modId xmlns:p14="http://schemas.microsoft.com/office/powerpoint/2010/main" val="525795140"/>
              </p:ext>
            </p:extLst>
          </p:nvPr>
        </p:nvGraphicFramePr>
        <p:xfrm>
          <a:off x="1790067" y="3067537"/>
          <a:ext cx="5563862" cy="1758864"/>
        </p:xfrm>
        <a:graphic>
          <a:graphicData uri="http://schemas.openxmlformats.org/drawingml/2006/table">
            <a:tbl>
              <a:tblPr firstRow="1" bandRow="1">
                <a:tableStyleId>{132FAA02-9D58-4D50-909B-FA9D20C9952F}</a:tableStyleId>
              </a:tblPr>
              <a:tblGrid>
                <a:gridCol w="556295">
                  <a:extLst>
                    <a:ext uri="{9D8B030D-6E8A-4147-A177-3AD203B41FA5}">
                      <a16:colId xmlns:a16="http://schemas.microsoft.com/office/drawing/2014/main" val="3208093802"/>
                    </a:ext>
                  </a:extLst>
                </a:gridCol>
                <a:gridCol w="2969219">
                  <a:extLst>
                    <a:ext uri="{9D8B030D-6E8A-4147-A177-3AD203B41FA5}">
                      <a16:colId xmlns:a16="http://schemas.microsoft.com/office/drawing/2014/main" val="2304411379"/>
                    </a:ext>
                  </a:extLst>
                </a:gridCol>
                <a:gridCol w="2038348">
                  <a:extLst>
                    <a:ext uri="{9D8B030D-6E8A-4147-A177-3AD203B41FA5}">
                      <a16:colId xmlns:a16="http://schemas.microsoft.com/office/drawing/2014/main" val="3673307079"/>
                    </a:ext>
                  </a:extLst>
                </a:gridCol>
              </a:tblGrid>
              <a:tr h="293144">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name</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total_quantity</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90358047"/>
                  </a:ext>
                </a:extLst>
              </a:tr>
              <a:tr h="293144">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The Classic Deluxe Pizza</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2453</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55641143"/>
                  </a:ext>
                </a:extLst>
              </a:tr>
              <a:tr h="293144">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The Barbecue Chicken Pizza</a:t>
                      </a:r>
                    </a:p>
                  </a:txBody>
                  <a:tcPr/>
                </a:tc>
                <a:tc>
                  <a:txBody>
                    <a:bodyPr/>
                    <a:lstStyle/>
                    <a:p>
                      <a:r>
                        <a:rPr lang="en-US" sz="1200" dirty="0">
                          <a:latin typeface="Courier New" panose="02070309020205020404" pitchFamily="49" charset="0"/>
                          <a:cs typeface="Courier New" panose="02070309020205020404" pitchFamily="49" charset="0"/>
                        </a:rPr>
                        <a:t>2432</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90336138"/>
                  </a:ext>
                </a:extLst>
              </a:tr>
              <a:tr h="293144">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The Hawaiian Pizza</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2422</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22263030"/>
                  </a:ext>
                </a:extLst>
              </a:tr>
              <a:tr h="293144">
                <a:tc>
                  <a:txBody>
                    <a:bodyPr/>
                    <a:lstStyle/>
                    <a:p>
                      <a:endParaRPr lang="en-IN" sz="1200"/>
                    </a:p>
                  </a:txBody>
                  <a:tcPr/>
                </a:tc>
                <a:tc>
                  <a:txBody>
                    <a:bodyPr/>
                    <a:lstStyle/>
                    <a:p>
                      <a:r>
                        <a:rPr lang="en-US" sz="1200" dirty="0">
                          <a:latin typeface="Courier New" panose="02070309020205020404" pitchFamily="49" charset="0"/>
                          <a:cs typeface="Courier New" panose="02070309020205020404" pitchFamily="49" charset="0"/>
                        </a:rPr>
                        <a:t>The Pepperoni Pizza</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2418</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39161922"/>
                  </a:ext>
                </a:extLst>
              </a:tr>
              <a:tr h="293144">
                <a:tc>
                  <a:txBody>
                    <a:bodyPr/>
                    <a:lstStyle/>
                    <a:p>
                      <a:endParaRPr lang="en-IN" sz="1200" dirty="0"/>
                    </a:p>
                  </a:txBody>
                  <a:tcPr/>
                </a:tc>
                <a:tc>
                  <a:txBody>
                    <a:bodyPr/>
                    <a:lstStyle/>
                    <a:p>
                      <a:r>
                        <a:rPr lang="en-US" sz="1200" dirty="0">
                          <a:latin typeface="Courier New" panose="02070309020205020404" pitchFamily="49" charset="0"/>
                          <a:cs typeface="Courier New" panose="02070309020205020404" pitchFamily="49" charset="0"/>
                        </a:rPr>
                        <a:t>The Thai Chicken Pizza</a:t>
                      </a:r>
                      <a:endParaRPr lang="en-IN" sz="1200" dirty="0">
                        <a:latin typeface="Courier New" panose="02070309020205020404" pitchFamily="49" charset="0"/>
                        <a:cs typeface="Courier New" panose="02070309020205020404" pitchFamily="49" charset="0"/>
                      </a:endParaRPr>
                    </a:p>
                  </a:txBody>
                  <a:tcPr/>
                </a:tc>
                <a:tc>
                  <a:txBody>
                    <a:bodyPr/>
                    <a:lstStyle/>
                    <a:p>
                      <a:r>
                        <a:rPr lang="en-US" sz="1200" dirty="0">
                          <a:latin typeface="Courier New" panose="02070309020205020404" pitchFamily="49" charset="0"/>
                          <a:cs typeface="Courier New" panose="02070309020205020404" pitchFamily="49" charset="0"/>
                        </a:rPr>
                        <a:t>2371</a:t>
                      </a:r>
                      <a:endParaRPr lang="en-IN" sz="12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196041965"/>
                  </a:ext>
                </a:extLst>
              </a:tr>
            </a:tbl>
          </a:graphicData>
        </a:graphic>
      </p:graphicFrame>
      <p:sp>
        <p:nvSpPr>
          <p:cNvPr id="30" name="Google Shape;4788;p74">
            <a:extLst>
              <a:ext uri="{FF2B5EF4-FFF2-40B4-BE49-F238E27FC236}">
                <a16:creationId xmlns:a16="http://schemas.microsoft.com/office/drawing/2014/main" id="{03E83F3C-FB87-B419-2BFD-E56598250BA5}"/>
              </a:ext>
            </a:extLst>
          </p:cNvPr>
          <p:cNvSpPr txBox="1">
            <a:spLocks noGrp="1"/>
          </p:cNvSpPr>
          <p:nvPr>
            <p:ph type="subTitle" idx="1"/>
          </p:nvPr>
        </p:nvSpPr>
        <p:spPr>
          <a:xfrm>
            <a:off x="547233" y="1039352"/>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31" name="Google Shape;4788;p74">
            <a:extLst>
              <a:ext uri="{FF2B5EF4-FFF2-40B4-BE49-F238E27FC236}">
                <a16:creationId xmlns:a16="http://schemas.microsoft.com/office/drawing/2014/main" id="{6FFD13AB-931D-EE55-922A-A61D20DFF1E2}"/>
              </a:ext>
            </a:extLst>
          </p:cNvPr>
          <p:cNvSpPr txBox="1">
            <a:spLocks/>
          </p:cNvSpPr>
          <p:nvPr/>
        </p:nvSpPr>
        <p:spPr>
          <a:xfrm>
            <a:off x="697345" y="3417822"/>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pic>
        <p:nvPicPr>
          <p:cNvPr id="4" name="Picture 3">
            <a:extLst>
              <a:ext uri="{FF2B5EF4-FFF2-40B4-BE49-F238E27FC236}">
                <a16:creationId xmlns:a16="http://schemas.microsoft.com/office/drawing/2014/main" id="{8AA32311-0267-68AB-568A-625F88B0E5CC}"/>
              </a:ext>
            </a:extLst>
          </p:cNvPr>
          <p:cNvPicPr>
            <a:picLocks noChangeAspect="1"/>
          </p:cNvPicPr>
          <p:nvPr/>
        </p:nvPicPr>
        <p:blipFill rotWithShape="1">
          <a:blip r:embed="rId3"/>
          <a:srcRect t="2330" b="2116"/>
          <a:stretch/>
        </p:blipFill>
        <p:spPr>
          <a:xfrm>
            <a:off x="1872117" y="948345"/>
            <a:ext cx="4892097" cy="2006451"/>
          </a:xfrm>
          <a:prstGeom prst="rect">
            <a:avLst/>
          </a:prstGeom>
        </p:spPr>
      </p:pic>
    </p:spTree>
    <p:extLst>
      <p:ext uri="{BB962C8B-B14F-4D97-AF65-F5344CB8AC3E}">
        <p14:creationId xmlns:p14="http://schemas.microsoft.com/office/powerpoint/2010/main" val="354853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16" name="Google Shape;4787;p74">
            <a:extLst>
              <a:ext uri="{FF2B5EF4-FFF2-40B4-BE49-F238E27FC236}">
                <a16:creationId xmlns:a16="http://schemas.microsoft.com/office/drawing/2014/main" id="{2E685898-EC3A-9C03-6CA2-0F7997EDA0D7}"/>
              </a:ext>
            </a:extLst>
          </p:cNvPr>
          <p:cNvSpPr txBox="1">
            <a:spLocks noGrp="1"/>
          </p:cNvSpPr>
          <p:nvPr>
            <p:ph type="title"/>
          </p:nvPr>
        </p:nvSpPr>
        <p:spPr>
          <a:xfrm>
            <a:off x="1105161" y="309516"/>
            <a:ext cx="6933678" cy="82716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Join the necessary tables to find the total quantity of each pizza category ordered.</a:t>
            </a:r>
          </a:p>
        </p:txBody>
      </p:sp>
      <p:sp>
        <p:nvSpPr>
          <p:cNvPr id="17" name="Google Shape;4788;p74">
            <a:extLst>
              <a:ext uri="{FF2B5EF4-FFF2-40B4-BE49-F238E27FC236}">
                <a16:creationId xmlns:a16="http://schemas.microsoft.com/office/drawing/2014/main" id="{67862E2B-03D8-4F30-DC04-FAC74D0992EB}"/>
              </a:ext>
            </a:extLst>
          </p:cNvPr>
          <p:cNvSpPr txBox="1">
            <a:spLocks noGrp="1"/>
          </p:cNvSpPr>
          <p:nvPr>
            <p:ph type="subTitle" idx="1"/>
          </p:nvPr>
        </p:nvSpPr>
        <p:spPr>
          <a:xfrm>
            <a:off x="491206" y="1291669"/>
            <a:ext cx="1174772" cy="3941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Query</a:t>
            </a:r>
            <a:endParaRPr dirty="0"/>
          </a:p>
        </p:txBody>
      </p:sp>
      <p:sp>
        <p:nvSpPr>
          <p:cNvPr id="18" name="Google Shape;4788;p74">
            <a:extLst>
              <a:ext uri="{FF2B5EF4-FFF2-40B4-BE49-F238E27FC236}">
                <a16:creationId xmlns:a16="http://schemas.microsoft.com/office/drawing/2014/main" id="{751B7E7C-929B-9AF3-615E-314674035951}"/>
              </a:ext>
            </a:extLst>
          </p:cNvPr>
          <p:cNvSpPr txBox="1">
            <a:spLocks/>
          </p:cNvSpPr>
          <p:nvPr/>
        </p:nvSpPr>
        <p:spPr>
          <a:xfrm>
            <a:off x="6254488" y="1367240"/>
            <a:ext cx="1174772" cy="394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1pPr>
            <a:lvl2pPr marL="914400" marR="0" lvl="1"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2pPr>
            <a:lvl3pPr marL="1371600" marR="0" lvl="2"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3pPr>
            <a:lvl4pPr marL="1828800" marR="0" lvl="3"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4pPr>
            <a:lvl5pPr marL="2286000" marR="0" lvl="4"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5pPr>
            <a:lvl6pPr marL="2743200" marR="0" lvl="5"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6pPr>
            <a:lvl7pPr marL="3200400" marR="0" lvl="6"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7pPr>
            <a:lvl8pPr marL="3657600" marR="0" lvl="7"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8pPr>
            <a:lvl9pPr marL="4114800" marR="0" lvl="8" indent="-317500" algn="ctr" rtl="0">
              <a:lnSpc>
                <a:spcPct val="115000"/>
              </a:lnSpc>
              <a:spcBef>
                <a:spcPts val="0"/>
              </a:spcBef>
              <a:spcAft>
                <a:spcPts val="0"/>
              </a:spcAft>
              <a:buClr>
                <a:schemeClr val="dk1"/>
              </a:buClr>
              <a:buSzPts val="1400"/>
              <a:buFont typeface="Commissioner"/>
              <a:buNone/>
              <a:defRPr sz="1400" b="0" i="0" u="none" strike="noStrike" cap="none">
                <a:solidFill>
                  <a:schemeClr val="dk1"/>
                </a:solidFill>
                <a:latin typeface="Commissioner"/>
                <a:ea typeface="Commissioner"/>
                <a:cs typeface="Commissioner"/>
                <a:sym typeface="Commissioner"/>
              </a:defRPr>
            </a:lvl9pPr>
          </a:lstStyle>
          <a:p>
            <a:pPr marL="0" indent="0"/>
            <a:r>
              <a:rPr lang="en-IN" dirty="0"/>
              <a:t>Output</a:t>
            </a:r>
          </a:p>
        </p:txBody>
      </p:sp>
      <p:graphicFrame>
        <p:nvGraphicFramePr>
          <p:cNvPr id="21" name="Table 29">
            <a:extLst>
              <a:ext uri="{FF2B5EF4-FFF2-40B4-BE49-F238E27FC236}">
                <a16:creationId xmlns:a16="http://schemas.microsoft.com/office/drawing/2014/main" id="{81D27F0F-7C36-85DF-6048-00807348280F}"/>
              </a:ext>
            </a:extLst>
          </p:cNvPr>
          <p:cNvGraphicFramePr>
            <a:graphicFrameLocks noGrp="1"/>
          </p:cNvGraphicFramePr>
          <p:nvPr>
            <p:extLst>
              <p:ext uri="{D42A27DB-BD31-4B8C-83A1-F6EECF244321}">
                <p14:modId xmlns:p14="http://schemas.microsoft.com/office/powerpoint/2010/main" val="1451395997"/>
              </p:ext>
            </p:extLst>
          </p:nvPr>
        </p:nvGraphicFramePr>
        <p:xfrm>
          <a:off x="5963197" y="2101769"/>
          <a:ext cx="2932127" cy="1796256"/>
        </p:xfrm>
        <a:graphic>
          <a:graphicData uri="http://schemas.openxmlformats.org/drawingml/2006/table">
            <a:tbl>
              <a:tblPr firstRow="1" bandRow="1">
                <a:tableStyleId>{132FAA02-9D58-4D50-909B-FA9D20C9952F}</a:tableStyleId>
              </a:tblPr>
              <a:tblGrid>
                <a:gridCol w="368104">
                  <a:extLst>
                    <a:ext uri="{9D8B030D-6E8A-4147-A177-3AD203B41FA5}">
                      <a16:colId xmlns:a16="http://schemas.microsoft.com/office/drawing/2014/main" val="3208093802"/>
                    </a:ext>
                  </a:extLst>
                </a:gridCol>
                <a:gridCol w="1165974">
                  <a:extLst>
                    <a:ext uri="{9D8B030D-6E8A-4147-A177-3AD203B41FA5}">
                      <a16:colId xmlns:a16="http://schemas.microsoft.com/office/drawing/2014/main" val="2304411379"/>
                    </a:ext>
                  </a:extLst>
                </a:gridCol>
                <a:gridCol w="1398049">
                  <a:extLst>
                    <a:ext uri="{9D8B030D-6E8A-4147-A177-3AD203B41FA5}">
                      <a16:colId xmlns:a16="http://schemas.microsoft.com/office/drawing/2014/main" val="1427436118"/>
                    </a:ext>
                  </a:extLst>
                </a:gridCol>
              </a:tblGrid>
              <a:tr h="312896">
                <a:tc>
                  <a:txBody>
                    <a:bodyPr/>
                    <a:lstStyle/>
                    <a:p>
                      <a:endParaRPr lang="en-IN"/>
                    </a:p>
                  </a:txBody>
                  <a:tcPr/>
                </a:tc>
                <a:tc>
                  <a:txBody>
                    <a:bodyPr/>
                    <a:lstStyle/>
                    <a:p>
                      <a:r>
                        <a:rPr lang="en-US" dirty="0">
                          <a:latin typeface="Courier New" panose="02070309020205020404" pitchFamily="49" charset="0"/>
                          <a:cs typeface="Courier New" panose="02070309020205020404" pitchFamily="49" charset="0"/>
                        </a:rPr>
                        <a:t>size</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quantity</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960540164"/>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Classic</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14888</a:t>
                      </a:r>
                    </a:p>
                  </a:txBody>
                  <a:tcPr/>
                </a:tc>
                <a:extLst>
                  <a:ext uri="{0D108BD9-81ED-4DB2-BD59-A6C34878D82A}">
                    <a16:rowId xmlns:a16="http://schemas.microsoft.com/office/drawing/2014/main" val="2196041965"/>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Supreme</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11987</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770697199"/>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Veggie</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11649</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773082861"/>
                  </a:ext>
                </a:extLst>
              </a:tr>
              <a:tr h="370840">
                <a:tc>
                  <a:txBody>
                    <a:bodyPr/>
                    <a:lstStyle/>
                    <a:p>
                      <a:endParaRPr lang="en-IN" dirty="0"/>
                    </a:p>
                  </a:txBody>
                  <a:tcPr/>
                </a:tc>
                <a:tc>
                  <a:txBody>
                    <a:bodyPr/>
                    <a:lstStyle/>
                    <a:p>
                      <a:r>
                        <a:rPr lang="en-US" dirty="0">
                          <a:latin typeface="Courier New" panose="02070309020205020404" pitchFamily="49" charset="0"/>
                          <a:cs typeface="Courier New" panose="02070309020205020404" pitchFamily="49" charset="0"/>
                        </a:rPr>
                        <a:t>Chicken</a:t>
                      </a:r>
                      <a:endParaRPr lang="en-IN" dirty="0">
                        <a:latin typeface="Courier New" panose="02070309020205020404" pitchFamily="49" charset="0"/>
                        <a:cs typeface="Courier New" panose="02070309020205020404" pitchFamily="49" charset="0"/>
                      </a:endParaRPr>
                    </a:p>
                  </a:txBody>
                  <a:tcPr/>
                </a:tc>
                <a:tc>
                  <a:txBody>
                    <a:bodyPr/>
                    <a:lstStyle/>
                    <a:p>
                      <a:r>
                        <a:rPr lang="en-US" dirty="0">
                          <a:latin typeface="Courier New" panose="02070309020205020404" pitchFamily="49" charset="0"/>
                          <a:cs typeface="Courier New" panose="02070309020205020404" pitchFamily="49" charset="0"/>
                        </a:rPr>
                        <a:t>11050</a:t>
                      </a:r>
                      <a:endParaRPr lang="en-IN"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34809783"/>
                  </a:ext>
                </a:extLst>
              </a:tr>
            </a:tbl>
          </a:graphicData>
        </a:graphic>
      </p:graphicFrame>
      <p:pic>
        <p:nvPicPr>
          <p:cNvPr id="6" name="Picture 5">
            <a:extLst>
              <a:ext uri="{FF2B5EF4-FFF2-40B4-BE49-F238E27FC236}">
                <a16:creationId xmlns:a16="http://schemas.microsoft.com/office/drawing/2014/main" id="{6D27022D-1D33-6516-FF09-DCC4AB228366}"/>
              </a:ext>
            </a:extLst>
          </p:cNvPr>
          <p:cNvPicPr>
            <a:picLocks noChangeAspect="1"/>
          </p:cNvPicPr>
          <p:nvPr/>
        </p:nvPicPr>
        <p:blipFill>
          <a:blip r:embed="rId3"/>
          <a:stretch>
            <a:fillRect/>
          </a:stretch>
        </p:blipFill>
        <p:spPr>
          <a:xfrm>
            <a:off x="407241" y="1761363"/>
            <a:ext cx="5348016" cy="2477068"/>
          </a:xfrm>
          <a:prstGeom prst="rect">
            <a:avLst/>
          </a:prstGeom>
        </p:spPr>
      </p:pic>
    </p:spTree>
    <p:extLst>
      <p:ext uri="{BB962C8B-B14F-4D97-AF65-F5344CB8AC3E}">
        <p14:creationId xmlns:p14="http://schemas.microsoft.com/office/powerpoint/2010/main" val="2118782726"/>
      </p:ext>
    </p:extLst>
  </p:cSld>
  <p:clrMapOvr>
    <a:masterClrMapping/>
  </p:clrMapOvr>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On-screen Show (16:9)</PresentationFormat>
  <Paragraphs>242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Courier New</vt:lpstr>
      <vt:lpstr>Arial</vt:lpstr>
      <vt:lpstr>Golos Text</vt:lpstr>
      <vt:lpstr>Commissioner</vt:lpstr>
      <vt:lpstr>Golos Text SemiBold</vt:lpstr>
      <vt:lpstr>Formulating a Research Problem for University Students by Slidesgo</vt:lpstr>
      <vt:lpstr>Pizza Sales Analysis (using SQL)</vt:lpstr>
      <vt:lpstr>Objective</vt:lpstr>
      <vt:lpstr>Agenda</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vt:lpstr>
      <vt:lpstr>Join relevant tables to find the  category-wise distribution of pizzas.</vt:lpstr>
      <vt:lpstr>Group the orders by date and calculate the average number of pizzas ordered per day.</vt:lpstr>
      <vt:lpstr>Determine the top 3 most ordered pizza types based on revenue.</vt:lpstr>
      <vt:lpstr>Calculate the percentage contribution of each pizza type to total revenue.</vt:lpstr>
      <vt:lpstr>Analyze the cumulative revenue generated over time.</vt:lpstr>
      <vt:lpstr>Determine the top 3 most ordered pizza types based on revenue for each pizza category.</vt:lpstr>
      <vt:lpstr>Insights</vt:lpstr>
      <vt:lpstr>Through the analysis of pizza sales data, we have gained valuable insights into customer preferences and behaviors, which are crucial for thriving in a competitive market. Our findings reveal which menu categories drive higher sales, the impact of pricing strategies on revenue, and key customer choices that influence purchasing patterns. By understanding these elements, we can refine our offerings to better meet customer demands, enhance pricing strategies, and improve overall operational efficiency. The data-driven insights from this project will enable us to make informed decisions that not only enhance the customer experience but also support sustainable growth and strategic planning for the future.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 (using SQL)</dc:title>
  <dc:creator>Rohan Patil</dc:creator>
  <cp:lastModifiedBy>Rohan Patil</cp:lastModifiedBy>
  <cp:revision>1</cp:revision>
  <dcterms:modified xsi:type="dcterms:W3CDTF">2024-07-15T09:55:46Z</dcterms:modified>
</cp:coreProperties>
</file>