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75" r:id="rId4"/>
    <p:sldId id="258" r:id="rId5"/>
    <p:sldId id="259" r:id="rId6"/>
    <p:sldId id="265" r:id="rId7"/>
    <p:sldId id="260" r:id="rId8"/>
    <p:sldId id="276" r:id="rId9"/>
    <p:sldId id="261" r:id="rId10"/>
    <p:sldId id="266" r:id="rId11"/>
    <p:sldId id="262" r:id="rId12"/>
    <p:sldId id="267" r:id="rId13"/>
    <p:sldId id="268" r:id="rId14"/>
    <p:sldId id="269" r:id="rId15"/>
    <p:sldId id="270" r:id="rId16"/>
    <p:sldId id="271" r:id="rId17"/>
    <p:sldId id="272" r:id="rId18"/>
    <p:sldId id="263" r:id="rId19"/>
    <p:sldId id="273" r:id="rId20"/>
    <p:sldId id="264"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D066F-8E0C-4019-804A-FE4C899153E7}"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8E81C-E6A8-45DC-A5BB-8B0917A9ED69}" type="slidenum">
              <a:rPr lang="en-IN" smtClean="0"/>
              <a:t>‹#›</a:t>
            </a:fld>
            <a:endParaRPr lang="en-IN"/>
          </a:p>
        </p:txBody>
      </p:sp>
    </p:spTree>
    <p:extLst>
      <p:ext uri="{BB962C8B-B14F-4D97-AF65-F5344CB8AC3E}">
        <p14:creationId xmlns:p14="http://schemas.microsoft.com/office/powerpoint/2010/main" val="2830628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B8E81C-E6A8-45DC-A5BB-8B0917A9ED69}" type="slidenum">
              <a:rPr lang="en-IN" smtClean="0"/>
              <a:t>4</a:t>
            </a:fld>
            <a:endParaRPr lang="en-IN"/>
          </a:p>
        </p:txBody>
      </p:sp>
    </p:spTree>
    <p:extLst>
      <p:ext uri="{BB962C8B-B14F-4D97-AF65-F5344CB8AC3E}">
        <p14:creationId xmlns:p14="http://schemas.microsoft.com/office/powerpoint/2010/main" val="4161432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3/23/2025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3/23/2025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360F-278A-F4A9-907D-39F3ABAC419D}"/>
              </a:ext>
            </a:extLst>
          </p:cNvPr>
          <p:cNvSpPr>
            <a:spLocks noGrp="1"/>
          </p:cNvSpPr>
          <p:nvPr>
            <p:ph type="ctrTitle"/>
          </p:nvPr>
        </p:nvSpPr>
        <p:spPr>
          <a:xfrm>
            <a:off x="2864499" y="275675"/>
            <a:ext cx="7259216" cy="809074"/>
          </a:xfrm>
        </p:spPr>
        <p:txBody>
          <a:bodyPr/>
          <a:lstStyle/>
          <a:p>
            <a:pPr algn="ctr"/>
            <a:r>
              <a:rPr lang="en-US" dirty="0">
                <a:latin typeface="Times New Roman" panose="02020603050405020304" pitchFamily="18" charset="0"/>
                <a:cs typeface="Times New Roman" panose="02020603050405020304" pitchFamily="18" charset="0"/>
              </a:rPr>
              <a:t>CRM Data analysis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E044C9F-6D01-AE18-E4DE-99B2E5E86D17}"/>
              </a:ext>
            </a:extLst>
          </p:cNvPr>
          <p:cNvSpPr>
            <a:spLocks noGrp="1"/>
          </p:cNvSpPr>
          <p:nvPr>
            <p:ph type="subTitle" idx="1"/>
          </p:nvPr>
        </p:nvSpPr>
        <p:spPr>
          <a:xfrm>
            <a:off x="5691674" y="1978090"/>
            <a:ext cx="5840964" cy="3550298"/>
          </a:xfrm>
        </p:spPr>
        <p:txBody>
          <a:bodyPr/>
          <a:lstStyle/>
          <a:p>
            <a:pPr algn="ctr"/>
            <a:r>
              <a:rPr lang="en-IN" sz="2400" b="1" i="0" dirty="0">
                <a:solidFill>
                  <a:schemeClr val="tx1"/>
                </a:solidFill>
                <a:effectLst/>
                <a:latin typeface="Times New Roman" panose="02020603050405020304" pitchFamily="18" charset="0"/>
                <a:cs typeface="Times New Roman" panose="02020603050405020304" pitchFamily="18" charset="0"/>
              </a:rPr>
              <a:t>TEAM MEMBER</a:t>
            </a:r>
            <a:endParaRPr lang="en-IN" b="1" i="0"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SURENDRA PRABHAKAR BHOSALE</a:t>
            </a:r>
          </a:p>
          <a:p>
            <a:pPr marL="342900" indent="-342900">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MOHAMMED AWAIZ SHAIKH</a:t>
            </a:r>
            <a:endParaRPr lang="en-IN"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ROHAN DATTARAM PALKAR</a:t>
            </a:r>
          </a:p>
          <a:p>
            <a:pPr marL="342900" indent="-342900">
              <a:buFont typeface="Arial" panose="020B0604020202020204" pitchFamily="34" charset="0"/>
              <a:buChar char="•"/>
            </a:pPr>
            <a:r>
              <a:rPr lang="en-IN" b="0" i="0" dirty="0" err="1">
                <a:solidFill>
                  <a:schemeClr val="tx1"/>
                </a:solidFill>
                <a:effectLst/>
                <a:latin typeface="Times New Roman" panose="02020603050405020304" pitchFamily="18" charset="0"/>
                <a:cs typeface="Times New Roman" panose="02020603050405020304" pitchFamily="18" charset="0"/>
              </a:rPr>
              <a:t>Baratam</a:t>
            </a:r>
            <a:r>
              <a:rPr lang="en-IN" b="0" i="0" dirty="0">
                <a:solidFill>
                  <a:schemeClr val="tx1"/>
                </a:solidFill>
                <a:effectLst/>
                <a:latin typeface="Times New Roman" panose="02020603050405020304" pitchFamily="18" charset="0"/>
                <a:cs typeface="Times New Roman" panose="02020603050405020304" pitchFamily="18" charset="0"/>
              </a:rPr>
              <a:t> Ashish</a:t>
            </a:r>
          </a:p>
        </p:txBody>
      </p:sp>
      <p:pic>
        <p:nvPicPr>
          <p:cNvPr id="5" name="Picture 4">
            <a:extLst>
              <a:ext uri="{FF2B5EF4-FFF2-40B4-BE49-F238E27FC236}">
                <a16:creationId xmlns:a16="http://schemas.microsoft.com/office/drawing/2014/main" id="{9E163878-1D87-92CF-57B2-F1C21D9B4E66}"/>
              </a:ext>
            </a:extLst>
          </p:cNvPr>
          <p:cNvPicPr>
            <a:picLocks noChangeAspect="1"/>
          </p:cNvPicPr>
          <p:nvPr/>
        </p:nvPicPr>
        <p:blipFill>
          <a:blip r:embed="rId2"/>
          <a:stretch>
            <a:fillRect/>
          </a:stretch>
        </p:blipFill>
        <p:spPr>
          <a:xfrm>
            <a:off x="1337882" y="1597394"/>
            <a:ext cx="2642685" cy="2642685"/>
          </a:xfrm>
          <a:prstGeom prst="rect">
            <a:avLst/>
          </a:prstGeom>
        </p:spPr>
      </p:pic>
      <p:pic>
        <p:nvPicPr>
          <p:cNvPr id="6" name="Picture 5">
            <a:extLst>
              <a:ext uri="{FF2B5EF4-FFF2-40B4-BE49-F238E27FC236}">
                <a16:creationId xmlns:a16="http://schemas.microsoft.com/office/drawing/2014/main" id="{1A7E75D2-372A-C1EF-B8D8-2B7EEF8A6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3127" y="113827"/>
            <a:ext cx="2312132" cy="643193"/>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1097759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7722AB-C486-EF26-76A3-0E861E5545F2}"/>
              </a:ext>
            </a:extLst>
          </p:cNvPr>
          <p:cNvPicPr>
            <a:picLocks noChangeAspect="1"/>
          </p:cNvPicPr>
          <p:nvPr/>
        </p:nvPicPr>
        <p:blipFill>
          <a:blip r:embed="rId2"/>
          <a:stretch>
            <a:fillRect/>
          </a:stretch>
        </p:blipFill>
        <p:spPr>
          <a:xfrm>
            <a:off x="65314" y="121298"/>
            <a:ext cx="12084668" cy="6634065"/>
          </a:xfrm>
          <a:prstGeom prst="rect">
            <a:avLst/>
          </a:prstGeom>
        </p:spPr>
      </p:pic>
    </p:spTree>
    <p:extLst>
      <p:ext uri="{BB962C8B-B14F-4D97-AF65-F5344CB8AC3E}">
        <p14:creationId xmlns:p14="http://schemas.microsoft.com/office/powerpoint/2010/main" val="15497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AE42-4FB2-520A-BC74-331F7132F935}"/>
              </a:ext>
            </a:extLst>
          </p:cNvPr>
          <p:cNvSpPr>
            <a:spLocks noGrp="1"/>
          </p:cNvSpPr>
          <p:nvPr>
            <p:ph type="title"/>
          </p:nvPr>
        </p:nvSpPr>
        <p:spPr>
          <a:xfrm>
            <a:off x="2023188" y="28090"/>
            <a:ext cx="8145624" cy="643812"/>
          </a:xfrm>
        </p:spPr>
        <p:txBody>
          <a:bodyPr/>
          <a:lstStyle/>
          <a:p>
            <a:pPr algn="ctr"/>
            <a:r>
              <a:rPr lang="en-US" b="1" dirty="0">
                <a:latin typeface="Times New Roman" panose="02020603050405020304" pitchFamily="18" charset="0"/>
                <a:cs typeface="Times New Roman" panose="02020603050405020304" pitchFamily="18" charset="0"/>
              </a:rPr>
              <a:t>SQL </a:t>
            </a:r>
            <a:r>
              <a:rPr lang="en-US" b="1" dirty="0" err="1">
                <a:latin typeface="Times New Roman" panose="02020603050405020304" pitchFamily="18" charset="0"/>
                <a:cs typeface="Times New Roman" panose="02020603050405020304" pitchFamily="18" charset="0"/>
              </a:rPr>
              <a:t>QuerIES</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F39DC4-B3B6-D12C-9FAA-D81AB34E672F}"/>
              </a:ext>
            </a:extLst>
          </p:cNvPr>
          <p:cNvPicPr>
            <a:picLocks noChangeAspect="1"/>
          </p:cNvPicPr>
          <p:nvPr/>
        </p:nvPicPr>
        <p:blipFill>
          <a:blip r:embed="rId2"/>
          <a:stretch>
            <a:fillRect/>
          </a:stretch>
        </p:blipFill>
        <p:spPr>
          <a:xfrm>
            <a:off x="792366" y="1201463"/>
            <a:ext cx="2191056" cy="666843"/>
          </a:xfrm>
          <a:prstGeom prst="rect">
            <a:avLst/>
          </a:prstGeom>
        </p:spPr>
      </p:pic>
      <p:sp>
        <p:nvSpPr>
          <p:cNvPr id="7" name="TextBox 6">
            <a:extLst>
              <a:ext uri="{FF2B5EF4-FFF2-40B4-BE49-F238E27FC236}">
                <a16:creationId xmlns:a16="http://schemas.microsoft.com/office/drawing/2014/main" id="{587E9D6F-6700-A765-0272-1DED87B3440F}"/>
              </a:ext>
            </a:extLst>
          </p:cNvPr>
          <p:cNvSpPr txBox="1"/>
          <p:nvPr/>
        </p:nvSpPr>
        <p:spPr>
          <a:xfrm>
            <a:off x="3473320" y="1073219"/>
            <a:ext cx="7375807"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Expected Amount</a:t>
            </a:r>
          </a:p>
          <a:p>
            <a:r>
              <a:rPr lang="en-IN" dirty="0">
                <a:latin typeface="Times New Roman" panose="02020603050405020304" pitchFamily="18" charset="0"/>
                <a:cs typeface="Times New Roman" panose="02020603050405020304" pitchFamily="18" charset="0"/>
              </a:rPr>
              <a:t>SELECT CONCAT('$', FORMAT(SUM(Expected_Amount) / 1000000, 2), 'M') AS Total_Expected_Amount </a:t>
            </a:r>
          </a:p>
          <a:p>
            <a:r>
              <a:rPr lang="en-IN" dirty="0">
                <a:latin typeface="Times New Roman" panose="02020603050405020304" pitchFamily="18" charset="0"/>
                <a:cs typeface="Times New Roman" panose="02020603050405020304" pitchFamily="18" charset="0"/>
              </a:rPr>
              <a:t>FROM oppertunity_table;</a:t>
            </a:r>
          </a:p>
        </p:txBody>
      </p:sp>
      <p:pic>
        <p:nvPicPr>
          <p:cNvPr id="9" name="Picture 8">
            <a:extLst>
              <a:ext uri="{FF2B5EF4-FFF2-40B4-BE49-F238E27FC236}">
                <a16:creationId xmlns:a16="http://schemas.microsoft.com/office/drawing/2014/main" id="{A5882E40-0CB9-763F-2A11-7E7EEAECFFAC}"/>
              </a:ext>
            </a:extLst>
          </p:cNvPr>
          <p:cNvPicPr>
            <a:picLocks noChangeAspect="1"/>
          </p:cNvPicPr>
          <p:nvPr/>
        </p:nvPicPr>
        <p:blipFill>
          <a:blip r:embed="rId3"/>
          <a:stretch>
            <a:fillRect/>
          </a:stretch>
        </p:blipFill>
        <p:spPr>
          <a:xfrm>
            <a:off x="744735" y="2591529"/>
            <a:ext cx="2238687" cy="685896"/>
          </a:xfrm>
          <a:prstGeom prst="rect">
            <a:avLst/>
          </a:prstGeom>
        </p:spPr>
      </p:pic>
      <p:sp>
        <p:nvSpPr>
          <p:cNvPr id="11" name="TextBox 10">
            <a:extLst>
              <a:ext uri="{FF2B5EF4-FFF2-40B4-BE49-F238E27FC236}">
                <a16:creationId xmlns:a16="http://schemas.microsoft.com/office/drawing/2014/main" id="{BE2BCC9C-B5D4-7F0D-CD0D-654FBAFBB4D6}"/>
              </a:ext>
            </a:extLst>
          </p:cNvPr>
          <p:cNvSpPr txBox="1"/>
          <p:nvPr/>
        </p:nvSpPr>
        <p:spPr>
          <a:xfrm>
            <a:off x="3473321" y="2370900"/>
            <a:ext cx="7375806"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Active Opportunities</a:t>
            </a:r>
          </a:p>
          <a:p>
            <a:r>
              <a:rPr lang="en-US" dirty="0">
                <a:latin typeface="Times New Roman" panose="02020603050405020304" pitchFamily="18" charset="0"/>
                <a:cs typeface="Times New Roman" panose="02020603050405020304" pitchFamily="18" charset="0"/>
              </a:rPr>
              <a:t>SELECT COUNT(Active) AS Active Opportunities FROM user_table;</a:t>
            </a:r>
            <a:r>
              <a:rPr lang="en-IN" dirty="0">
                <a:latin typeface="Times New Roman" panose="02020603050405020304" pitchFamily="18" charset="0"/>
                <a:cs typeface="Times New Roman" panose="02020603050405020304" pitchFamily="18" charset="0"/>
              </a:rPr>
              <a:t>SELECT COUNT(Active) AS Active_Opportunities </a:t>
            </a:r>
          </a:p>
          <a:p>
            <a:r>
              <a:rPr lang="en-IN" dirty="0">
                <a:latin typeface="Times New Roman" panose="02020603050405020304" pitchFamily="18" charset="0"/>
                <a:cs typeface="Times New Roman" panose="02020603050405020304" pitchFamily="18" charset="0"/>
              </a:rPr>
              <a:t>FROM user table;</a:t>
            </a:r>
          </a:p>
        </p:txBody>
      </p:sp>
      <p:pic>
        <p:nvPicPr>
          <p:cNvPr id="13" name="Picture 12">
            <a:extLst>
              <a:ext uri="{FF2B5EF4-FFF2-40B4-BE49-F238E27FC236}">
                <a16:creationId xmlns:a16="http://schemas.microsoft.com/office/drawing/2014/main" id="{D9380712-FEF1-7232-BF13-837EA31DE889}"/>
              </a:ext>
            </a:extLst>
          </p:cNvPr>
          <p:cNvPicPr>
            <a:picLocks noChangeAspect="1"/>
          </p:cNvPicPr>
          <p:nvPr/>
        </p:nvPicPr>
        <p:blipFill>
          <a:blip r:embed="rId4"/>
          <a:stretch>
            <a:fillRect/>
          </a:stretch>
        </p:blipFill>
        <p:spPr>
          <a:xfrm>
            <a:off x="744735" y="3892073"/>
            <a:ext cx="2238686" cy="790685"/>
          </a:xfrm>
          <a:prstGeom prst="rect">
            <a:avLst/>
          </a:prstGeom>
        </p:spPr>
      </p:pic>
      <p:sp>
        <p:nvSpPr>
          <p:cNvPr id="15" name="TextBox 14">
            <a:extLst>
              <a:ext uri="{FF2B5EF4-FFF2-40B4-BE49-F238E27FC236}">
                <a16:creationId xmlns:a16="http://schemas.microsoft.com/office/drawing/2014/main" id="{BCE4C9C0-2AC5-0799-2FBF-8706B05E2056}"/>
              </a:ext>
            </a:extLst>
          </p:cNvPr>
          <p:cNvSpPr txBox="1"/>
          <p:nvPr/>
        </p:nvSpPr>
        <p:spPr>
          <a:xfrm>
            <a:off x="3398674" y="3825750"/>
            <a:ext cx="7375805"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Total Opportunities</a:t>
            </a:r>
          </a:p>
          <a:p>
            <a:r>
              <a:rPr lang="en-IN" dirty="0">
                <a:latin typeface="Times New Roman" panose="02020603050405020304" pitchFamily="18" charset="0"/>
                <a:cs typeface="Times New Roman" panose="02020603050405020304" pitchFamily="18" charset="0"/>
              </a:rPr>
              <a:t>SELECT COUNT(opportunity_ID) AS Total_Opportunities </a:t>
            </a:r>
          </a:p>
          <a:p>
            <a:r>
              <a:rPr lang="en-IN" dirty="0">
                <a:latin typeface="Times New Roman" panose="02020603050405020304" pitchFamily="18" charset="0"/>
                <a:cs typeface="Times New Roman" panose="02020603050405020304" pitchFamily="18" charset="0"/>
              </a:rPr>
              <a:t>FROM oppertunity_table;</a:t>
            </a:r>
          </a:p>
        </p:txBody>
      </p:sp>
      <p:pic>
        <p:nvPicPr>
          <p:cNvPr id="17" name="Picture 16">
            <a:extLst>
              <a:ext uri="{FF2B5EF4-FFF2-40B4-BE49-F238E27FC236}">
                <a16:creationId xmlns:a16="http://schemas.microsoft.com/office/drawing/2014/main" id="{BE780B9E-77C2-6D18-0656-FF338180E5E4}"/>
              </a:ext>
            </a:extLst>
          </p:cNvPr>
          <p:cNvPicPr>
            <a:picLocks noChangeAspect="1"/>
          </p:cNvPicPr>
          <p:nvPr/>
        </p:nvPicPr>
        <p:blipFill>
          <a:blip r:embed="rId5"/>
          <a:stretch>
            <a:fillRect/>
          </a:stretch>
        </p:blipFill>
        <p:spPr>
          <a:xfrm>
            <a:off x="744734" y="5280247"/>
            <a:ext cx="2238685" cy="752580"/>
          </a:xfrm>
          <a:prstGeom prst="rect">
            <a:avLst/>
          </a:prstGeom>
        </p:spPr>
      </p:pic>
      <p:sp>
        <p:nvSpPr>
          <p:cNvPr id="19" name="TextBox 18">
            <a:extLst>
              <a:ext uri="{FF2B5EF4-FFF2-40B4-BE49-F238E27FC236}">
                <a16:creationId xmlns:a16="http://schemas.microsoft.com/office/drawing/2014/main" id="{8C4A89E9-84BE-7CC1-A069-CCA410352BC1}"/>
              </a:ext>
            </a:extLst>
          </p:cNvPr>
          <p:cNvSpPr txBox="1"/>
          <p:nvPr/>
        </p:nvSpPr>
        <p:spPr>
          <a:xfrm>
            <a:off x="3398674" y="5056372"/>
            <a:ext cx="7375804"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Conversion rate</a:t>
            </a:r>
          </a:p>
          <a:p>
            <a:r>
              <a:rPr lang="en-IN" dirty="0">
                <a:latin typeface="Times New Roman" panose="02020603050405020304" pitchFamily="18" charset="0"/>
                <a:cs typeface="Times New Roman" panose="02020603050405020304" pitchFamily="18" charset="0"/>
              </a:rPr>
              <a:t>SELECT     CONCAT(ROUND((COUNT(CASE WHEN Stage = 'Closed Won' THEN 1 END) * 100.0) / COUNT(*), 2), '%') AS Conversion_Rate FROM oppertunity_table;</a:t>
            </a:r>
          </a:p>
        </p:txBody>
      </p:sp>
    </p:spTree>
    <p:extLst>
      <p:ext uri="{BB962C8B-B14F-4D97-AF65-F5344CB8AC3E}">
        <p14:creationId xmlns:p14="http://schemas.microsoft.com/office/powerpoint/2010/main" val="153895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9C4D11-CDE7-174F-6702-7C5EB5126899}"/>
              </a:ext>
            </a:extLst>
          </p:cNvPr>
          <p:cNvPicPr>
            <a:picLocks noChangeAspect="1"/>
          </p:cNvPicPr>
          <p:nvPr/>
        </p:nvPicPr>
        <p:blipFill>
          <a:blip r:embed="rId2"/>
          <a:stretch>
            <a:fillRect/>
          </a:stretch>
        </p:blipFill>
        <p:spPr>
          <a:xfrm>
            <a:off x="827404" y="453840"/>
            <a:ext cx="1953118" cy="781159"/>
          </a:xfrm>
          <a:prstGeom prst="rect">
            <a:avLst/>
          </a:prstGeom>
        </p:spPr>
      </p:pic>
      <p:sp>
        <p:nvSpPr>
          <p:cNvPr id="7" name="TextBox 6">
            <a:extLst>
              <a:ext uri="{FF2B5EF4-FFF2-40B4-BE49-F238E27FC236}">
                <a16:creationId xmlns:a16="http://schemas.microsoft.com/office/drawing/2014/main" id="{822A87B3-9AD1-30EF-2998-1EB9F3693C46}"/>
              </a:ext>
            </a:extLst>
          </p:cNvPr>
          <p:cNvSpPr txBox="1"/>
          <p:nvPr/>
        </p:nvSpPr>
        <p:spPr>
          <a:xfrm>
            <a:off x="3463989" y="382754"/>
            <a:ext cx="7406173"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Win rate</a:t>
            </a:r>
          </a:p>
          <a:p>
            <a:r>
              <a:rPr lang="en-IN" dirty="0">
                <a:latin typeface="Times New Roman" panose="02020603050405020304" pitchFamily="18" charset="0"/>
                <a:cs typeface="Times New Roman" panose="02020603050405020304" pitchFamily="18" charset="0"/>
              </a:rPr>
              <a:t>SELECT     CONCAT(ROUND((COUNT(CASE WHEN Stage = 'Closed Won' THEN 1 END) * 100.0) / COUNT(*),2), '%') AS Win_Rate </a:t>
            </a:r>
          </a:p>
          <a:p>
            <a:r>
              <a:rPr lang="en-IN" dirty="0">
                <a:latin typeface="Times New Roman" panose="02020603050405020304" pitchFamily="18" charset="0"/>
                <a:cs typeface="Times New Roman" panose="02020603050405020304" pitchFamily="18" charset="0"/>
              </a:rPr>
              <a:t>FROM oppertunity_table;</a:t>
            </a:r>
          </a:p>
        </p:txBody>
      </p:sp>
      <p:pic>
        <p:nvPicPr>
          <p:cNvPr id="9" name="Picture 8">
            <a:extLst>
              <a:ext uri="{FF2B5EF4-FFF2-40B4-BE49-F238E27FC236}">
                <a16:creationId xmlns:a16="http://schemas.microsoft.com/office/drawing/2014/main" id="{F4ED9799-0CE9-5252-9145-B17B57A48121}"/>
              </a:ext>
            </a:extLst>
          </p:cNvPr>
          <p:cNvPicPr>
            <a:picLocks noChangeAspect="1"/>
          </p:cNvPicPr>
          <p:nvPr/>
        </p:nvPicPr>
        <p:blipFill>
          <a:blip r:embed="rId3"/>
          <a:stretch>
            <a:fillRect/>
          </a:stretch>
        </p:blipFill>
        <p:spPr>
          <a:xfrm>
            <a:off x="827404" y="2031497"/>
            <a:ext cx="1953118" cy="704948"/>
          </a:xfrm>
          <a:prstGeom prst="rect">
            <a:avLst/>
          </a:prstGeom>
        </p:spPr>
      </p:pic>
      <p:sp>
        <p:nvSpPr>
          <p:cNvPr id="11" name="TextBox 10">
            <a:extLst>
              <a:ext uri="{FF2B5EF4-FFF2-40B4-BE49-F238E27FC236}">
                <a16:creationId xmlns:a16="http://schemas.microsoft.com/office/drawing/2014/main" id="{258620E6-D75D-B3F6-4F17-02E8BC1460A6}"/>
              </a:ext>
            </a:extLst>
          </p:cNvPr>
          <p:cNvSpPr txBox="1"/>
          <p:nvPr/>
        </p:nvSpPr>
        <p:spPr>
          <a:xfrm>
            <a:off x="3463989" y="2060805"/>
            <a:ext cx="7406173"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Loss rate</a:t>
            </a:r>
          </a:p>
          <a:p>
            <a:r>
              <a:rPr lang="en-IN" dirty="0">
                <a:latin typeface="Times New Roman" panose="02020603050405020304" pitchFamily="18" charset="0"/>
                <a:cs typeface="Times New Roman" panose="02020603050405020304" pitchFamily="18" charset="0"/>
              </a:rPr>
              <a:t>SELECT     CONCAT(ROUND((COUNT(CASE WHEN Stage = 'Closed Lost' THEN 1 END) * 100.0) / COUNT(*),2), '%') AS Loss_Rate </a:t>
            </a:r>
          </a:p>
          <a:p>
            <a:r>
              <a:rPr lang="en-IN" dirty="0">
                <a:latin typeface="Times New Roman" panose="02020603050405020304" pitchFamily="18" charset="0"/>
                <a:cs typeface="Times New Roman" panose="02020603050405020304" pitchFamily="18" charset="0"/>
              </a:rPr>
              <a:t>FROM oppertunity_table;</a:t>
            </a:r>
          </a:p>
        </p:txBody>
      </p:sp>
      <p:pic>
        <p:nvPicPr>
          <p:cNvPr id="13" name="Picture 12">
            <a:extLst>
              <a:ext uri="{FF2B5EF4-FFF2-40B4-BE49-F238E27FC236}">
                <a16:creationId xmlns:a16="http://schemas.microsoft.com/office/drawing/2014/main" id="{17BAAC19-9EF3-2FB8-01EC-040BAA696AD8}"/>
              </a:ext>
            </a:extLst>
          </p:cNvPr>
          <p:cNvPicPr>
            <a:picLocks noChangeAspect="1"/>
          </p:cNvPicPr>
          <p:nvPr/>
        </p:nvPicPr>
        <p:blipFill>
          <a:blip r:embed="rId4"/>
          <a:stretch>
            <a:fillRect/>
          </a:stretch>
        </p:blipFill>
        <p:spPr>
          <a:xfrm>
            <a:off x="827404" y="3891161"/>
            <a:ext cx="4304433" cy="1333686"/>
          </a:xfrm>
          <a:prstGeom prst="rect">
            <a:avLst/>
          </a:prstGeom>
        </p:spPr>
      </p:pic>
      <p:sp>
        <p:nvSpPr>
          <p:cNvPr id="15" name="TextBox 14">
            <a:extLst>
              <a:ext uri="{FF2B5EF4-FFF2-40B4-BE49-F238E27FC236}">
                <a16:creationId xmlns:a16="http://schemas.microsoft.com/office/drawing/2014/main" id="{BE34BD02-B7B5-74BE-A931-21A67910980E}"/>
              </a:ext>
            </a:extLst>
          </p:cNvPr>
          <p:cNvSpPr txBox="1"/>
          <p:nvPr/>
        </p:nvSpPr>
        <p:spPr>
          <a:xfrm>
            <a:off x="5257712" y="3891161"/>
            <a:ext cx="6106884" cy="1754326"/>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Expected Amount by Opportunity Type</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SELECT     Opportunity_Type,     CONCAT('$', FORMAT(SUM(Expected_Amount) / 1000000, 2), 'M') AS Total_Expected_Amount</a:t>
            </a:r>
          </a:p>
          <a:p>
            <a:r>
              <a:rPr lang="en-IN" dirty="0">
                <a:latin typeface="Times New Roman" panose="02020603050405020304" pitchFamily="18" charset="0"/>
                <a:cs typeface="Times New Roman" panose="02020603050405020304" pitchFamily="18" charset="0"/>
              </a:rPr>
              <a:t>FROM oppertunity_table </a:t>
            </a:r>
          </a:p>
          <a:p>
            <a:r>
              <a:rPr lang="en-IN" dirty="0">
                <a:latin typeface="Times New Roman" panose="02020603050405020304" pitchFamily="18" charset="0"/>
                <a:cs typeface="Times New Roman" panose="02020603050405020304" pitchFamily="18" charset="0"/>
              </a:rPr>
              <a:t>GROUP BY Opportunity_Type;</a:t>
            </a:r>
          </a:p>
        </p:txBody>
      </p:sp>
    </p:spTree>
    <p:extLst>
      <p:ext uri="{BB962C8B-B14F-4D97-AF65-F5344CB8AC3E}">
        <p14:creationId xmlns:p14="http://schemas.microsoft.com/office/powerpoint/2010/main" val="381680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8B396C-68AF-C63A-871F-1733700361B7}"/>
              </a:ext>
            </a:extLst>
          </p:cNvPr>
          <p:cNvPicPr>
            <a:picLocks noChangeAspect="1"/>
          </p:cNvPicPr>
          <p:nvPr/>
        </p:nvPicPr>
        <p:blipFill>
          <a:blip r:embed="rId2"/>
          <a:stretch>
            <a:fillRect/>
          </a:stretch>
        </p:blipFill>
        <p:spPr>
          <a:xfrm>
            <a:off x="744867" y="394923"/>
            <a:ext cx="3181794" cy="2429214"/>
          </a:xfrm>
          <a:prstGeom prst="rect">
            <a:avLst/>
          </a:prstGeom>
        </p:spPr>
      </p:pic>
      <p:sp>
        <p:nvSpPr>
          <p:cNvPr id="7" name="TextBox 6">
            <a:extLst>
              <a:ext uri="{FF2B5EF4-FFF2-40B4-BE49-F238E27FC236}">
                <a16:creationId xmlns:a16="http://schemas.microsoft.com/office/drawing/2014/main" id="{E20DE493-3053-EDD9-66D9-B1BF5394BA20}"/>
              </a:ext>
            </a:extLst>
          </p:cNvPr>
          <p:cNvSpPr txBox="1"/>
          <p:nvPr/>
        </p:nvSpPr>
        <p:spPr>
          <a:xfrm>
            <a:off x="4322406" y="720118"/>
            <a:ext cx="7051610" cy="203132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Opportunities by Industry</a:t>
            </a:r>
          </a:p>
          <a:p>
            <a:r>
              <a:rPr lang="en-IN" dirty="0">
                <a:latin typeface="Times New Roman" panose="02020603050405020304" pitchFamily="18" charset="0"/>
                <a:cs typeface="Times New Roman" panose="02020603050405020304" pitchFamily="18" charset="0"/>
              </a:rPr>
              <a:t>SELECT </a:t>
            </a:r>
            <a:r>
              <a:rPr lang="en-IN" dirty="0" err="1">
                <a:latin typeface="Times New Roman" panose="02020603050405020304" pitchFamily="18" charset="0"/>
                <a:cs typeface="Times New Roman" panose="02020603050405020304" pitchFamily="18" charset="0"/>
              </a:rPr>
              <a:t>A.Industry</a:t>
            </a:r>
            <a:r>
              <a:rPr lang="en-IN" dirty="0">
                <a:latin typeface="Times New Roman" panose="02020603050405020304" pitchFamily="18" charset="0"/>
                <a:cs typeface="Times New Roman" panose="02020603050405020304" pitchFamily="18" charset="0"/>
              </a:rPr>
              <a:t>, COUNT(</a:t>
            </a:r>
            <a:r>
              <a:rPr lang="en-IN" dirty="0" err="1">
                <a:latin typeface="Times New Roman" panose="02020603050405020304" pitchFamily="18" charset="0"/>
                <a:cs typeface="Times New Roman" panose="02020603050405020304" pitchFamily="18" charset="0"/>
              </a:rPr>
              <a:t>O.Opportunity_ID</a:t>
            </a:r>
            <a:r>
              <a:rPr lang="en-IN" dirty="0">
                <a:latin typeface="Times New Roman" panose="02020603050405020304" pitchFamily="18" charset="0"/>
                <a:cs typeface="Times New Roman" panose="02020603050405020304" pitchFamily="18" charset="0"/>
              </a:rPr>
              <a:t>) AS Total_Opportunities FROM Oppertunity_table O </a:t>
            </a:r>
          </a:p>
          <a:p>
            <a:r>
              <a:rPr lang="en-IN" dirty="0">
                <a:latin typeface="Times New Roman" panose="02020603050405020304" pitchFamily="18" charset="0"/>
                <a:cs typeface="Times New Roman" panose="02020603050405020304" pitchFamily="18" charset="0"/>
              </a:rPr>
              <a:t>JOIN Account A ON </a:t>
            </a:r>
            <a:r>
              <a:rPr lang="en-IN" dirty="0" err="1">
                <a:latin typeface="Times New Roman" panose="02020603050405020304" pitchFamily="18" charset="0"/>
                <a:cs typeface="Times New Roman" panose="02020603050405020304" pitchFamily="18" charset="0"/>
              </a:rPr>
              <a:t>O.Account_ID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A.Account_ID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GROUP BY </a:t>
            </a:r>
            <a:r>
              <a:rPr lang="en-IN" dirty="0" err="1">
                <a:latin typeface="Times New Roman" panose="02020603050405020304" pitchFamily="18" charset="0"/>
                <a:cs typeface="Times New Roman" panose="02020603050405020304" pitchFamily="18" charset="0"/>
              </a:rPr>
              <a:t>A.Industry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ORDER BY Total_Opportunities DESC</a:t>
            </a:r>
          </a:p>
          <a:p>
            <a:r>
              <a:rPr lang="en-IN" dirty="0">
                <a:latin typeface="Times New Roman" panose="02020603050405020304" pitchFamily="18" charset="0"/>
                <a:cs typeface="Times New Roman" panose="02020603050405020304" pitchFamily="18" charset="0"/>
              </a:rPr>
              <a:t>LIMIT 10;</a:t>
            </a:r>
          </a:p>
        </p:txBody>
      </p:sp>
    </p:spTree>
    <p:extLst>
      <p:ext uri="{BB962C8B-B14F-4D97-AF65-F5344CB8AC3E}">
        <p14:creationId xmlns:p14="http://schemas.microsoft.com/office/powerpoint/2010/main" val="104204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95AE5A-65A5-66FE-6D70-F4ABAC2E7A61}"/>
              </a:ext>
            </a:extLst>
          </p:cNvPr>
          <p:cNvPicPr>
            <a:picLocks noChangeAspect="1"/>
          </p:cNvPicPr>
          <p:nvPr/>
        </p:nvPicPr>
        <p:blipFill>
          <a:blip r:embed="rId2"/>
          <a:stretch>
            <a:fillRect/>
          </a:stretch>
        </p:blipFill>
        <p:spPr>
          <a:xfrm>
            <a:off x="566734" y="557456"/>
            <a:ext cx="1752844" cy="685896"/>
          </a:xfrm>
          <a:prstGeom prst="rect">
            <a:avLst/>
          </a:prstGeom>
        </p:spPr>
      </p:pic>
      <p:sp>
        <p:nvSpPr>
          <p:cNvPr id="7" name="TextBox 6">
            <a:extLst>
              <a:ext uri="{FF2B5EF4-FFF2-40B4-BE49-F238E27FC236}">
                <a16:creationId xmlns:a16="http://schemas.microsoft.com/office/drawing/2014/main" id="{D90B4FD3-47F6-F2FD-D666-F74501D7D3A0}"/>
              </a:ext>
            </a:extLst>
          </p:cNvPr>
          <p:cNvSpPr txBox="1"/>
          <p:nvPr/>
        </p:nvSpPr>
        <p:spPr>
          <a:xfrm>
            <a:off x="2801514" y="577238"/>
            <a:ext cx="8292581"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Total leads</a:t>
            </a:r>
          </a:p>
          <a:p>
            <a:r>
              <a:rPr lang="en-IN" dirty="0">
                <a:latin typeface="Times New Roman" panose="02020603050405020304" pitchFamily="18" charset="0"/>
                <a:cs typeface="Times New Roman" panose="02020603050405020304" pitchFamily="18" charset="0"/>
              </a:rPr>
              <a:t>SELECT COUNT(</a:t>
            </a:r>
            <a:r>
              <a:rPr lang="en-IN" dirty="0" err="1">
                <a:latin typeface="Times New Roman" panose="02020603050405020304" pitchFamily="18" charset="0"/>
                <a:cs typeface="Times New Roman" panose="02020603050405020304" pitchFamily="18" charset="0"/>
              </a:rPr>
              <a:t>Total_leads</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Total_Leads</a:t>
            </a:r>
            <a:r>
              <a:rPr lang="en-IN" dirty="0">
                <a:latin typeface="Times New Roman" panose="02020603050405020304" pitchFamily="18" charset="0"/>
                <a:cs typeface="Times New Roman" panose="02020603050405020304" pitchFamily="18" charset="0"/>
              </a:rPr>
              <a:t> FROM leads;</a:t>
            </a:r>
          </a:p>
        </p:txBody>
      </p:sp>
      <p:pic>
        <p:nvPicPr>
          <p:cNvPr id="9" name="Picture 8">
            <a:extLst>
              <a:ext uri="{FF2B5EF4-FFF2-40B4-BE49-F238E27FC236}">
                <a16:creationId xmlns:a16="http://schemas.microsoft.com/office/drawing/2014/main" id="{83773D55-5F2B-216F-EDCC-6DF720233128}"/>
              </a:ext>
            </a:extLst>
          </p:cNvPr>
          <p:cNvPicPr>
            <a:picLocks noChangeAspect="1"/>
          </p:cNvPicPr>
          <p:nvPr/>
        </p:nvPicPr>
        <p:blipFill>
          <a:blip r:embed="rId3"/>
          <a:stretch>
            <a:fillRect/>
          </a:stretch>
        </p:blipFill>
        <p:spPr>
          <a:xfrm>
            <a:off x="566734" y="1821851"/>
            <a:ext cx="1752845" cy="676369"/>
          </a:xfrm>
          <a:prstGeom prst="rect">
            <a:avLst/>
          </a:prstGeom>
        </p:spPr>
      </p:pic>
      <p:sp>
        <p:nvSpPr>
          <p:cNvPr id="11" name="TextBox 10">
            <a:extLst>
              <a:ext uri="{FF2B5EF4-FFF2-40B4-BE49-F238E27FC236}">
                <a16:creationId xmlns:a16="http://schemas.microsoft.com/office/drawing/2014/main" id="{D5908325-D476-F721-5A40-1B3472E7BE0D}"/>
              </a:ext>
            </a:extLst>
          </p:cNvPr>
          <p:cNvSpPr txBox="1"/>
          <p:nvPr/>
        </p:nvSpPr>
        <p:spPr>
          <a:xfrm>
            <a:off x="2801515" y="1821851"/>
            <a:ext cx="8292581"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Conversion Rate (%)</a:t>
            </a:r>
          </a:p>
          <a:p>
            <a:r>
              <a:rPr lang="en-IN" dirty="0">
                <a:latin typeface="Times New Roman" panose="02020603050405020304" pitchFamily="18" charset="0"/>
                <a:cs typeface="Times New Roman" panose="02020603050405020304" pitchFamily="18" charset="0"/>
              </a:rPr>
              <a:t>SELECT     CONCAT(ROUND((COUNT(CASE WHEN Converted = 'True' THEN 1 END) * 100.0 / COUNT(*)), 2), '%'    ) AS Conversion_Rate </a:t>
            </a:r>
          </a:p>
          <a:p>
            <a:r>
              <a:rPr lang="en-IN" dirty="0">
                <a:latin typeface="Times New Roman" panose="02020603050405020304" pitchFamily="18" charset="0"/>
                <a:cs typeface="Times New Roman" panose="02020603050405020304" pitchFamily="18" charset="0"/>
              </a:rPr>
              <a:t>FROM leads;</a:t>
            </a:r>
          </a:p>
        </p:txBody>
      </p:sp>
      <p:pic>
        <p:nvPicPr>
          <p:cNvPr id="13" name="Picture 12">
            <a:extLst>
              <a:ext uri="{FF2B5EF4-FFF2-40B4-BE49-F238E27FC236}">
                <a16:creationId xmlns:a16="http://schemas.microsoft.com/office/drawing/2014/main" id="{6F395F0E-1706-D025-FBF6-C893A02D6F4E}"/>
              </a:ext>
            </a:extLst>
          </p:cNvPr>
          <p:cNvPicPr>
            <a:picLocks noChangeAspect="1"/>
          </p:cNvPicPr>
          <p:nvPr/>
        </p:nvPicPr>
        <p:blipFill>
          <a:blip r:embed="rId4"/>
          <a:stretch>
            <a:fillRect/>
          </a:stretch>
        </p:blipFill>
        <p:spPr>
          <a:xfrm>
            <a:off x="566735" y="3165068"/>
            <a:ext cx="1752844" cy="714475"/>
          </a:xfrm>
          <a:prstGeom prst="rect">
            <a:avLst/>
          </a:prstGeom>
        </p:spPr>
      </p:pic>
      <p:sp>
        <p:nvSpPr>
          <p:cNvPr id="15" name="TextBox 14">
            <a:extLst>
              <a:ext uri="{FF2B5EF4-FFF2-40B4-BE49-F238E27FC236}">
                <a16:creationId xmlns:a16="http://schemas.microsoft.com/office/drawing/2014/main" id="{0DBB3459-9D72-D3ED-EA5D-803FDB083C90}"/>
              </a:ext>
            </a:extLst>
          </p:cNvPr>
          <p:cNvSpPr txBox="1"/>
          <p:nvPr/>
        </p:nvSpPr>
        <p:spPr>
          <a:xfrm>
            <a:off x="2801514" y="3165068"/>
            <a:ext cx="8051537"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Converted Accounts</a:t>
            </a:r>
          </a:p>
          <a:p>
            <a:r>
              <a:rPr lang="en-IN" dirty="0">
                <a:latin typeface="Times New Roman" panose="02020603050405020304" pitchFamily="18" charset="0"/>
                <a:cs typeface="Times New Roman" panose="02020603050405020304" pitchFamily="18" charset="0"/>
              </a:rPr>
              <a:t>SELECT COUNT(</a:t>
            </a:r>
            <a:r>
              <a:rPr lang="en-IN" dirty="0" err="1">
                <a:latin typeface="Times New Roman" panose="02020603050405020304" pitchFamily="18" charset="0"/>
                <a:cs typeface="Times New Roman" panose="02020603050405020304" pitchFamily="18" charset="0"/>
              </a:rPr>
              <a:t>Converted_Account_ID</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Converted_Accounts</a:t>
            </a:r>
            <a:r>
              <a:rPr lang="en-IN" dirty="0">
                <a:latin typeface="Times New Roman" panose="02020603050405020304" pitchFamily="18" charset="0"/>
                <a:cs typeface="Times New Roman" panose="02020603050405020304" pitchFamily="18" charset="0"/>
              </a:rPr>
              <a:t> FROM leads </a:t>
            </a:r>
          </a:p>
          <a:p>
            <a:r>
              <a:rPr lang="en-IN" dirty="0">
                <a:latin typeface="Times New Roman" panose="02020603050405020304" pitchFamily="18" charset="0"/>
                <a:cs typeface="Times New Roman" panose="02020603050405020304" pitchFamily="18" charset="0"/>
              </a:rPr>
              <a:t>WHERE Converted = 'True';</a:t>
            </a:r>
          </a:p>
        </p:txBody>
      </p:sp>
      <p:pic>
        <p:nvPicPr>
          <p:cNvPr id="17" name="Picture 16">
            <a:extLst>
              <a:ext uri="{FF2B5EF4-FFF2-40B4-BE49-F238E27FC236}">
                <a16:creationId xmlns:a16="http://schemas.microsoft.com/office/drawing/2014/main" id="{0F017E14-5076-D9D0-4F27-26165FC438E1}"/>
              </a:ext>
            </a:extLst>
          </p:cNvPr>
          <p:cNvPicPr>
            <a:picLocks noChangeAspect="1"/>
          </p:cNvPicPr>
          <p:nvPr/>
        </p:nvPicPr>
        <p:blipFill>
          <a:blip r:embed="rId5"/>
          <a:stretch>
            <a:fillRect/>
          </a:stretch>
        </p:blipFill>
        <p:spPr>
          <a:xfrm>
            <a:off x="561970" y="4812607"/>
            <a:ext cx="3515216" cy="647790"/>
          </a:xfrm>
          <a:prstGeom prst="rect">
            <a:avLst/>
          </a:prstGeom>
        </p:spPr>
      </p:pic>
      <p:sp>
        <p:nvSpPr>
          <p:cNvPr id="19" name="TextBox 18">
            <a:extLst>
              <a:ext uri="{FF2B5EF4-FFF2-40B4-BE49-F238E27FC236}">
                <a16:creationId xmlns:a16="http://schemas.microsoft.com/office/drawing/2014/main" id="{C59FB6F4-6F5A-62A8-FFE7-D09720536F97}"/>
              </a:ext>
            </a:extLst>
          </p:cNvPr>
          <p:cNvSpPr txBox="1"/>
          <p:nvPr/>
        </p:nvSpPr>
        <p:spPr>
          <a:xfrm>
            <a:off x="4378390" y="4444734"/>
            <a:ext cx="6930312" cy="203132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Expected Amount from Converted Leads</a:t>
            </a:r>
          </a:p>
          <a:p>
            <a:r>
              <a:rPr lang="en-IN" dirty="0">
                <a:latin typeface="Times New Roman" panose="02020603050405020304" pitchFamily="18" charset="0"/>
                <a:cs typeface="Times New Roman" panose="02020603050405020304" pitchFamily="18" charset="0"/>
              </a:rPr>
              <a:t>SELECT     CONCAT('$', FORMAT(SUM(</a:t>
            </a:r>
            <a:r>
              <a:rPr lang="en-IN" dirty="0" err="1">
                <a:latin typeface="Times New Roman" panose="02020603050405020304" pitchFamily="18" charset="0"/>
                <a:cs typeface="Times New Roman" panose="02020603050405020304" pitchFamily="18" charset="0"/>
              </a:rPr>
              <a:t>O.Expected_Amount</a:t>
            </a:r>
            <a:r>
              <a:rPr lang="en-IN" dirty="0">
                <a:latin typeface="Times New Roman" panose="02020603050405020304" pitchFamily="18" charset="0"/>
                <a:cs typeface="Times New Roman" panose="02020603050405020304" pitchFamily="18" charset="0"/>
              </a:rPr>
              <a:t>) / 1000000, 2), 'M') AS </a:t>
            </a:r>
            <a:r>
              <a:rPr lang="en-IN" dirty="0" err="1">
                <a:latin typeface="Times New Roman" panose="02020603050405020304" pitchFamily="18" charset="0"/>
                <a:cs typeface="Times New Roman" panose="02020603050405020304" pitchFamily="18" charset="0"/>
              </a:rPr>
              <a:t>Total_Expected_Amount_from_Converted_Leads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leads L</a:t>
            </a:r>
          </a:p>
          <a:p>
            <a:r>
              <a:rPr lang="en-IN" dirty="0">
                <a:latin typeface="Times New Roman" panose="02020603050405020304" pitchFamily="18" charset="0"/>
                <a:cs typeface="Times New Roman" panose="02020603050405020304" pitchFamily="18" charset="0"/>
              </a:rPr>
              <a:t>JOIN oppertunity_table O     ON </a:t>
            </a:r>
            <a:r>
              <a:rPr lang="en-IN" dirty="0" err="1">
                <a:latin typeface="Times New Roman" panose="02020603050405020304" pitchFamily="18" charset="0"/>
                <a:cs typeface="Times New Roman" panose="02020603050405020304" pitchFamily="18" charset="0"/>
              </a:rPr>
              <a:t>L.Converted_Opportunity_ID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O.Opportunity_ID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WHERE </a:t>
            </a:r>
            <a:r>
              <a:rPr lang="en-IN" dirty="0" err="1">
                <a:latin typeface="Times New Roman" panose="02020603050405020304" pitchFamily="18" charset="0"/>
                <a:cs typeface="Times New Roman" panose="02020603050405020304" pitchFamily="18" charset="0"/>
              </a:rPr>
              <a:t>L.Converted</a:t>
            </a:r>
            <a:r>
              <a:rPr lang="en-IN" dirty="0">
                <a:latin typeface="Times New Roman" panose="02020603050405020304" pitchFamily="18" charset="0"/>
                <a:cs typeface="Times New Roman" panose="02020603050405020304" pitchFamily="18" charset="0"/>
              </a:rPr>
              <a:t> = 'True';</a:t>
            </a:r>
          </a:p>
        </p:txBody>
      </p:sp>
    </p:spTree>
    <p:extLst>
      <p:ext uri="{BB962C8B-B14F-4D97-AF65-F5344CB8AC3E}">
        <p14:creationId xmlns:p14="http://schemas.microsoft.com/office/powerpoint/2010/main" val="3982938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7ADBA8-90FD-F009-15FD-89ED5780054C}"/>
              </a:ext>
            </a:extLst>
          </p:cNvPr>
          <p:cNvPicPr>
            <a:picLocks noChangeAspect="1"/>
          </p:cNvPicPr>
          <p:nvPr/>
        </p:nvPicPr>
        <p:blipFill>
          <a:blip r:embed="rId2"/>
          <a:stretch>
            <a:fillRect/>
          </a:stretch>
        </p:blipFill>
        <p:spPr>
          <a:xfrm>
            <a:off x="693580" y="642018"/>
            <a:ext cx="2724530" cy="628738"/>
          </a:xfrm>
          <a:prstGeom prst="rect">
            <a:avLst/>
          </a:prstGeom>
        </p:spPr>
      </p:pic>
      <p:sp>
        <p:nvSpPr>
          <p:cNvPr id="7" name="TextBox 6">
            <a:extLst>
              <a:ext uri="{FF2B5EF4-FFF2-40B4-BE49-F238E27FC236}">
                <a16:creationId xmlns:a16="http://schemas.microsoft.com/office/drawing/2014/main" id="{D5A4B6CA-16D0-E806-4B25-462D0E1BB67D}"/>
              </a:ext>
            </a:extLst>
          </p:cNvPr>
          <p:cNvSpPr txBox="1"/>
          <p:nvPr/>
        </p:nvSpPr>
        <p:spPr>
          <a:xfrm>
            <a:off x="4117133" y="505513"/>
            <a:ext cx="7051610"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Converted Opportunities</a:t>
            </a:r>
          </a:p>
          <a:p>
            <a:r>
              <a:rPr lang="en-IN" dirty="0">
                <a:latin typeface="Times New Roman" panose="02020603050405020304" pitchFamily="18" charset="0"/>
                <a:cs typeface="Times New Roman" panose="02020603050405020304" pitchFamily="18" charset="0"/>
              </a:rPr>
              <a:t>SELECT count(</a:t>
            </a:r>
            <a:r>
              <a:rPr lang="en-IN" dirty="0" err="1">
                <a:latin typeface="Times New Roman" panose="02020603050405020304" pitchFamily="18" charset="0"/>
                <a:cs typeface="Times New Roman" panose="02020603050405020304" pitchFamily="18" charset="0"/>
              </a:rPr>
              <a:t>Converted_Opportunities</a:t>
            </a:r>
            <a:r>
              <a:rPr lang="en-IN" dirty="0">
                <a:latin typeface="Times New Roman" panose="02020603050405020304" pitchFamily="18" charset="0"/>
                <a:cs typeface="Times New Roman" panose="02020603050405020304" pitchFamily="18" charset="0"/>
              </a:rPr>
              <a:t>) AS Count_of_Converted_Opportunities </a:t>
            </a:r>
          </a:p>
          <a:p>
            <a:r>
              <a:rPr lang="en-IN" dirty="0">
                <a:latin typeface="Times New Roman" panose="02020603050405020304" pitchFamily="18" charset="0"/>
                <a:cs typeface="Times New Roman" panose="02020603050405020304" pitchFamily="18" charset="0"/>
              </a:rPr>
              <a:t>FROM leads </a:t>
            </a:r>
          </a:p>
          <a:p>
            <a:r>
              <a:rPr lang="en-IN" dirty="0">
                <a:latin typeface="Times New Roman" panose="02020603050405020304" pitchFamily="18" charset="0"/>
                <a:cs typeface="Times New Roman" panose="02020603050405020304" pitchFamily="18" charset="0"/>
              </a:rPr>
              <a:t>WHERE Converted = 'True';</a:t>
            </a:r>
          </a:p>
        </p:txBody>
      </p:sp>
      <p:pic>
        <p:nvPicPr>
          <p:cNvPr id="9" name="Picture 8">
            <a:extLst>
              <a:ext uri="{FF2B5EF4-FFF2-40B4-BE49-F238E27FC236}">
                <a16:creationId xmlns:a16="http://schemas.microsoft.com/office/drawing/2014/main" id="{03079046-70DC-D01B-D7DD-80BBE567B31C}"/>
              </a:ext>
            </a:extLst>
          </p:cNvPr>
          <p:cNvPicPr>
            <a:picLocks noChangeAspect="1"/>
          </p:cNvPicPr>
          <p:nvPr/>
        </p:nvPicPr>
        <p:blipFill>
          <a:blip r:embed="rId3"/>
          <a:stretch>
            <a:fillRect/>
          </a:stretch>
        </p:blipFill>
        <p:spPr>
          <a:xfrm>
            <a:off x="693580" y="2620372"/>
            <a:ext cx="2819794" cy="2419688"/>
          </a:xfrm>
          <a:prstGeom prst="rect">
            <a:avLst/>
          </a:prstGeom>
        </p:spPr>
      </p:pic>
      <p:sp>
        <p:nvSpPr>
          <p:cNvPr id="11" name="TextBox 10">
            <a:extLst>
              <a:ext uri="{FF2B5EF4-FFF2-40B4-BE49-F238E27FC236}">
                <a16:creationId xmlns:a16="http://schemas.microsoft.com/office/drawing/2014/main" id="{9F668426-497F-C42B-53B3-38D293901A40}"/>
              </a:ext>
            </a:extLst>
          </p:cNvPr>
          <p:cNvSpPr txBox="1"/>
          <p:nvPr/>
        </p:nvSpPr>
        <p:spPr>
          <a:xfrm>
            <a:off x="4117133" y="2671373"/>
            <a:ext cx="6106884" cy="1754326"/>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Leads by Source</a:t>
            </a:r>
          </a:p>
          <a:p>
            <a:r>
              <a:rPr lang="en-IN" dirty="0">
                <a:latin typeface="Times New Roman" panose="02020603050405020304" pitchFamily="18" charset="0"/>
                <a:cs typeface="Times New Roman" panose="02020603050405020304" pitchFamily="18" charset="0"/>
              </a:rPr>
              <a:t>SELECT </a:t>
            </a:r>
            <a:r>
              <a:rPr lang="en-IN" dirty="0" err="1">
                <a:latin typeface="Times New Roman" panose="02020603050405020304" pitchFamily="18" charset="0"/>
                <a:cs typeface="Times New Roman" panose="02020603050405020304" pitchFamily="18" charset="0"/>
              </a:rPr>
              <a:t>Lead_Source</a:t>
            </a:r>
            <a:r>
              <a:rPr lang="en-IN" dirty="0">
                <a:latin typeface="Times New Roman" panose="02020603050405020304" pitchFamily="18" charset="0"/>
                <a:cs typeface="Times New Roman" panose="02020603050405020304" pitchFamily="18" charset="0"/>
              </a:rPr>
              <a:t>, COUNT(*) AS Lead_Count </a:t>
            </a:r>
          </a:p>
          <a:p>
            <a:r>
              <a:rPr lang="en-IN" dirty="0">
                <a:latin typeface="Times New Roman" panose="02020603050405020304" pitchFamily="18" charset="0"/>
                <a:cs typeface="Times New Roman" panose="02020603050405020304" pitchFamily="18" charset="0"/>
              </a:rPr>
              <a:t>FROM leads </a:t>
            </a:r>
          </a:p>
          <a:p>
            <a:r>
              <a:rPr lang="en-IN" dirty="0">
                <a:latin typeface="Times New Roman" panose="02020603050405020304" pitchFamily="18" charset="0"/>
                <a:cs typeface="Times New Roman" panose="02020603050405020304" pitchFamily="18" charset="0"/>
              </a:rPr>
              <a:t>GROUP BY Lead_Source </a:t>
            </a:r>
          </a:p>
          <a:p>
            <a:r>
              <a:rPr lang="en-IN" dirty="0">
                <a:latin typeface="Times New Roman" panose="02020603050405020304" pitchFamily="18" charset="0"/>
                <a:cs typeface="Times New Roman" panose="02020603050405020304" pitchFamily="18" charset="0"/>
              </a:rPr>
              <a:t>ORDER BY Lead_Count DESC</a:t>
            </a:r>
          </a:p>
          <a:p>
            <a:r>
              <a:rPr lang="en-IN" dirty="0">
                <a:latin typeface="Times New Roman" panose="02020603050405020304" pitchFamily="18" charset="0"/>
                <a:cs typeface="Times New Roman" panose="02020603050405020304" pitchFamily="18" charset="0"/>
              </a:rPr>
              <a:t>LIMIT 10;</a:t>
            </a:r>
          </a:p>
        </p:txBody>
      </p:sp>
    </p:spTree>
    <p:extLst>
      <p:ext uri="{BB962C8B-B14F-4D97-AF65-F5344CB8AC3E}">
        <p14:creationId xmlns:p14="http://schemas.microsoft.com/office/powerpoint/2010/main" val="23388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DD7664-4F71-D6AD-CA69-99A0F414873D}"/>
              </a:ext>
            </a:extLst>
          </p:cNvPr>
          <p:cNvPicPr>
            <a:picLocks noChangeAspect="1"/>
          </p:cNvPicPr>
          <p:nvPr/>
        </p:nvPicPr>
        <p:blipFill>
          <a:blip r:embed="rId2"/>
          <a:stretch>
            <a:fillRect/>
          </a:stretch>
        </p:blipFill>
        <p:spPr>
          <a:xfrm>
            <a:off x="744996" y="456062"/>
            <a:ext cx="2715004" cy="2381582"/>
          </a:xfrm>
          <a:prstGeom prst="rect">
            <a:avLst/>
          </a:prstGeom>
        </p:spPr>
      </p:pic>
      <p:sp>
        <p:nvSpPr>
          <p:cNvPr id="7" name="TextBox 6">
            <a:extLst>
              <a:ext uri="{FF2B5EF4-FFF2-40B4-BE49-F238E27FC236}">
                <a16:creationId xmlns:a16="http://schemas.microsoft.com/office/drawing/2014/main" id="{5B3F0CA2-B754-F0E1-C2EE-5D67501EC95E}"/>
              </a:ext>
            </a:extLst>
          </p:cNvPr>
          <p:cNvSpPr txBox="1"/>
          <p:nvPr/>
        </p:nvSpPr>
        <p:spPr>
          <a:xfrm>
            <a:off x="4042488" y="456062"/>
            <a:ext cx="6753030" cy="1754326"/>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Leads by Industry</a:t>
            </a:r>
          </a:p>
          <a:p>
            <a:r>
              <a:rPr lang="en-IN" dirty="0">
                <a:latin typeface="Times New Roman" panose="02020603050405020304" pitchFamily="18" charset="0"/>
                <a:cs typeface="Times New Roman" panose="02020603050405020304" pitchFamily="18" charset="0"/>
              </a:rPr>
              <a:t>SELECT Industry, COUNT(*) AS Lead_Count </a:t>
            </a:r>
          </a:p>
          <a:p>
            <a:r>
              <a:rPr lang="en-IN" dirty="0">
                <a:latin typeface="Times New Roman" panose="02020603050405020304" pitchFamily="18" charset="0"/>
                <a:cs typeface="Times New Roman" panose="02020603050405020304" pitchFamily="18" charset="0"/>
              </a:rPr>
              <a:t>FROM leads </a:t>
            </a:r>
          </a:p>
          <a:p>
            <a:r>
              <a:rPr lang="en-IN" dirty="0">
                <a:latin typeface="Times New Roman" panose="02020603050405020304" pitchFamily="18" charset="0"/>
                <a:cs typeface="Times New Roman" panose="02020603050405020304" pitchFamily="18" charset="0"/>
              </a:rPr>
              <a:t>GROUP BY Industry </a:t>
            </a:r>
          </a:p>
          <a:p>
            <a:r>
              <a:rPr lang="en-IN" dirty="0">
                <a:latin typeface="Times New Roman" panose="02020603050405020304" pitchFamily="18" charset="0"/>
                <a:cs typeface="Times New Roman" panose="02020603050405020304" pitchFamily="18" charset="0"/>
              </a:rPr>
              <a:t>ORDER BY Lead_Count DESC</a:t>
            </a:r>
          </a:p>
          <a:p>
            <a:r>
              <a:rPr lang="en-IN" dirty="0">
                <a:latin typeface="Times New Roman" panose="02020603050405020304" pitchFamily="18" charset="0"/>
                <a:cs typeface="Times New Roman" panose="02020603050405020304" pitchFamily="18" charset="0"/>
              </a:rPr>
              <a:t>LIMIT 10;</a:t>
            </a:r>
          </a:p>
        </p:txBody>
      </p:sp>
      <p:pic>
        <p:nvPicPr>
          <p:cNvPr id="9" name="Picture 8">
            <a:extLst>
              <a:ext uri="{FF2B5EF4-FFF2-40B4-BE49-F238E27FC236}">
                <a16:creationId xmlns:a16="http://schemas.microsoft.com/office/drawing/2014/main" id="{6D3009D9-23DD-E56A-7750-4E0B8CA253E9}"/>
              </a:ext>
            </a:extLst>
          </p:cNvPr>
          <p:cNvPicPr>
            <a:picLocks noChangeAspect="1"/>
          </p:cNvPicPr>
          <p:nvPr/>
        </p:nvPicPr>
        <p:blipFill>
          <a:blip r:embed="rId3"/>
          <a:stretch>
            <a:fillRect/>
          </a:stretch>
        </p:blipFill>
        <p:spPr>
          <a:xfrm>
            <a:off x="744996" y="3842225"/>
            <a:ext cx="2257740" cy="2010056"/>
          </a:xfrm>
          <a:prstGeom prst="rect">
            <a:avLst/>
          </a:prstGeom>
        </p:spPr>
      </p:pic>
      <p:sp>
        <p:nvSpPr>
          <p:cNvPr id="11" name="TextBox 10">
            <a:extLst>
              <a:ext uri="{FF2B5EF4-FFF2-40B4-BE49-F238E27FC236}">
                <a16:creationId xmlns:a16="http://schemas.microsoft.com/office/drawing/2014/main" id="{9B503F67-3629-17C5-752B-6E237CCEA587}"/>
              </a:ext>
            </a:extLst>
          </p:cNvPr>
          <p:cNvSpPr txBox="1"/>
          <p:nvPr/>
        </p:nvSpPr>
        <p:spPr>
          <a:xfrm>
            <a:off x="4042488" y="3842225"/>
            <a:ext cx="6106884" cy="147732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Leads by Status</a:t>
            </a:r>
          </a:p>
          <a:p>
            <a:r>
              <a:rPr lang="en-IN" dirty="0">
                <a:latin typeface="Times New Roman" panose="02020603050405020304" pitchFamily="18" charset="0"/>
                <a:cs typeface="Times New Roman" panose="02020603050405020304" pitchFamily="18" charset="0"/>
              </a:rPr>
              <a:t>SELECT Status, COUNT(*) AS Lead_Count </a:t>
            </a:r>
          </a:p>
          <a:p>
            <a:r>
              <a:rPr lang="en-IN" dirty="0">
                <a:latin typeface="Times New Roman" panose="02020603050405020304" pitchFamily="18" charset="0"/>
                <a:cs typeface="Times New Roman" panose="02020603050405020304" pitchFamily="18" charset="0"/>
              </a:rPr>
              <a:t>FROM leads </a:t>
            </a:r>
          </a:p>
          <a:p>
            <a:r>
              <a:rPr lang="en-IN" dirty="0">
                <a:latin typeface="Times New Roman" panose="02020603050405020304" pitchFamily="18" charset="0"/>
                <a:cs typeface="Times New Roman" panose="02020603050405020304" pitchFamily="18" charset="0"/>
              </a:rPr>
              <a:t>GROUP BY Status </a:t>
            </a:r>
          </a:p>
          <a:p>
            <a:r>
              <a:rPr lang="en-IN" dirty="0">
                <a:latin typeface="Times New Roman" panose="02020603050405020304" pitchFamily="18" charset="0"/>
                <a:cs typeface="Times New Roman" panose="02020603050405020304" pitchFamily="18" charset="0"/>
              </a:rPr>
              <a:t>ORDER BY Lead_Count DESC;</a:t>
            </a:r>
          </a:p>
        </p:txBody>
      </p:sp>
    </p:spTree>
    <p:extLst>
      <p:ext uri="{BB962C8B-B14F-4D97-AF65-F5344CB8AC3E}">
        <p14:creationId xmlns:p14="http://schemas.microsoft.com/office/powerpoint/2010/main" val="24104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C714DF-438B-57D9-B164-C826FD88D783}"/>
              </a:ext>
            </a:extLst>
          </p:cNvPr>
          <p:cNvPicPr>
            <a:picLocks noChangeAspect="1"/>
          </p:cNvPicPr>
          <p:nvPr/>
        </p:nvPicPr>
        <p:blipFill>
          <a:blip r:embed="rId2"/>
          <a:stretch>
            <a:fillRect/>
          </a:stretch>
        </p:blipFill>
        <p:spPr>
          <a:xfrm>
            <a:off x="831518" y="747723"/>
            <a:ext cx="3829584" cy="1238423"/>
          </a:xfrm>
          <a:prstGeom prst="rect">
            <a:avLst/>
          </a:prstGeom>
        </p:spPr>
      </p:pic>
      <p:sp>
        <p:nvSpPr>
          <p:cNvPr id="7" name="TextBox 6">
            <a:extLst>
              <a:ext uri="{FF2B5EF4-FFF2-40B4-BE49-F238E27FC236}">
                <a16:creationId xmlns:a16="http://schemas.microsoft.com/office/drawing/2014/main" id="{8ADF82AD-A68C-6A96-B68E-85BBF1DE3261}"/>
              </a:ext>
            </a:extLst>
          </p:cNvPr>
          <p:cNvSpPr txBox="1"/>
          <p:nvPr/>
        </p:nvSpPr>
        <p:spPr>
          <a:xfrm>
            <a:off x="5040863" y="667053"/>
            <a:ext cx="6463782" cy="2308324"/>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Market segment by Converted opportunity</a:t>
            </a:r>
          </a:p>
          <a:p>
            <a:r>
              <a:rPr lang="en-IN" dirty="0">
                <a:latin typeface="Times New Roman" panose="02020603050405020304" pitchFamily="18" charset="0"/>
                <a:cs typeface="Times New Roman" panose="02020603050405020304" pitchFamily="18" charset="0"/>
              </a:rPr>
              <a:t>SELECT     </a:t>
            </a:r>
            <a:r>
              <a:rPr lang="en-IN" dirty="0" err="1">
                <a:latin typeface="Times New Roman" panose="02020603050405020304" pitchFamily="18" charset="0"/>
                <a:cs typeface="Times New Roman" panose="02020603050405020304" pitchFamily="18" charset="0"/>
              </a:rPr>
              <a:t>Marketing_Segmentation</a:t>
            </a:r>
            <a:r>
              <a:rPr lang="en-IN" dirty="0">
                <a:latin typeface="Times New Roman" panose="02020603050405020304" pitchFamily="18" charset="0"/>
                <a:cs typeface="Times New Roman" panose="02020603050405020304" pitchFamily="18" charset="0"/>
              </a:rPr>
              <a:t>,     COUNT("Converted_Opportunity_ID") AS Converted_Opportunities</a:t>
            </a:r>
          </a:p>
          <a:p>
            <a:r>
              <a:rPr lang="en-IN" dirty="0">
                <a:latin typeface="Times New Roman" panose="02020603050405020304" pitchFamily="18" charset="0"/>
                <a:cs typeface="Times New Roman" panose="02020603050405020304" pitchFamily="18" charset="0"/>
              </a:rPr>
              <a:t>FROM leads</a:t>
            </a:r>
          </a:p>
          <a:p>
            <a:r>
              <a:rPr lang="en-IN" dirty="0">
                <a:latin typeface="Times New Roman" panose="02020603050405020304" pitchFamily="18" charset="0"/>
                <a:cs typeface="Times New Roman" panose="02020603050405020304" pitchFamily="18" charset="0"/>
              </a:rPr>
              <a:t>WHERE Converted = 'True’</a:t>
            </a:r>
          </a:p>
          <a:p>
            <a:r>
              <a:rPr lang="en-IN" dirty="0">
                <a:latin typeface="Times New Roman" panose="02020603050405020304" pitchFamily="18" charset="0"/>
                <a:cs typeface="Times New Roman" panose="02020603050405020304" pitchFamily="18" charset="0"/>
              </a:rPr>
              <a:t>GROUP BY </a:t>
            </a:r>
            <a:r>
              <a:rPr lang="en-IN" dirty="0" err="1">
                <a:latin typeface="Times New Roman" panose="02020603050405020304" pitchFamily="18" charset="0"/>
                <a:cs typeface="Times New Roman" panose="02020603050405020304" pitchFamily="18" charset="0"/>
              </a:rPr>
              <a:t>Marketing_Segmentation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ORDER BY Converted_Opportunities DESC;</a:t>
            </a:r>
          </a:p>
        </p:txBody>
      </p:sp>
      <p:pic>
        <p:nvPicPr>
          <p:cNvPr id="9" name="Picture 8">
            <a:extLst>
              <a:ext uri="{FF2B5EF4-FFF2-40B4-BE49-F238E27FC236}">
                <a16:creationId xmlns:a16="http://schemas.microsoft.com/office/drawing/2014/main" id="{B77FCFBE-FC3C-F5C2-D9CB-1B904B76F8AE}"/>
              </a:ext>
            </a:extLst>
          </p:cNvPr>
          <p:cNvPicPr>
            <a:picLocks noChangeAspect="1"/>
          </p:cNvPicPr>
          <p:nvPr/>
        </p:nvPicPr>
        <p:blipFill>
          <a:blip r:embed="rId3"/>
          <a:stretch>
            <a:fillRect/>
          </a:stretch>
        </p:blipFill>
        <p:spPr>
          <a:xfrm>
            <a:off x="831518" y="3585801"/>
            <a:ext cx="3829583" cy="2240264"/>
          </a:xfrm>
          <a:prstGeom prst="rect">
            <a:avLst/>
          </a:prstGeom>
        </p:spPr>
      </p:pic>
      <p:sp>
        <p:nvSpPr>
          <p:cNvPr id="11" name="TextBox 10">
            <a:extLst>
              <a:ext uri="{FF2B5EF4-FFF2-40B4-BE49-F238E27FC236}">
                <a16:creationId xmlns:a16="http://schemas.microsoft.com/office/drawing/2014/main" id="{46057BA1-7423-8F53-1D58-F7BFE327E75B}"/>
              </a:ext>
            </a:extLst>
          </p:cNvPr>
          <p:cNvSpPr txBox="1"/>
          <p:nvPr/>
        </p:nvSpPr>
        <p:spPr>
          <a:xfrm>
            <a:off x="5040863" y="3585801"/>
            <a:ext cx="6106884" cy="147732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Leads by Stage</a:t>
            </a:r>
          </a:p>
          <a:p>
            <a:r>
              <a:rPr lang="en-IN" dirty="0">
                <a:latin typeface="Times New Roman" panose="02020603050405020304" pitchFamily="18" charset="0"/>
                <a:cs typeface="Times New Roman" panose="02020603050405020304" pitchFamily="18" charset="0"/>
              </a:rPr>
              <a:t>SELECT Stage, COUNT(*) AS Lead_Count </a:t>
            </a:r>
          </a:p>
          <a:p>
            <a:r>
              <a:rPr lang="en-IN" dirty="0">
                <a:latin typeface="Times New Roman" panose="02020603050405020304" pitchFamily="18" charset="0"/>
                <a:cs typeface="Times New Roman" panose="02020603050405020304" pitchFamily="18" charset="0"/>
              </a:rPr>
              <a:t>FROM oppertunity_table </a:t>
            </a:r>
          </a:p>
          <a:p>
            <a:r>
              <a:rPr lang="en-IN" dirty="0">
                <a:latin typeface="Times New Roman" panose="02020603050405020304" pitchFamily="18" charset="0"/>
                <a:cs typeface="Times New Roman" panose="02020603050405020304" pitchFamily="18" charset="0"/>
              </a:rPr>
              <a:t>GROUP BY Stage </a:t>
            </a:r>
          </a:p>
          <a:p>
            <a:r>
              <a:rPr lang="en-IN" dirty="0">
                <a:latin typeface="Times New Roman" panose="02020603050405020304" pitchFamily="18" charset="0"/>
                <a:cs typeface="Times New Roman" panose="02020603050405020304" pitchFamily="18" charset="0"/>
              </a:rPr>
              <a:t>ORDER BY Lead_Count DESC;</a:t>
            </a:r>
          </a:p>
        </p:txBody>
      </p:sp>
    </p:spTree>
    <p:extLst>
      <p:ext uri="{BB962C8B-B14F-4D97-AF65-F5344CB8AC3E}">
        <p14:creationId xmlns:p14="http://schemas.microsoft.com/office/powerpoint/2010/main" val="1500423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80F9-4296-AC23-792D-5EB4682249D3}"/>
              </a:ext>
            </a:extLst>
          </p:cNvPr>
          <p:cNvSpPr>
            <a:spLocks noGrp="1"/>
          </p:cNvSpPr>
          <p:nvPr>
            <p:ph type="title"/>
          </p:nvPr>
        </p:nvSpPr>
        <p:spPr>
          <a:xfrm>
            <a:off x="1216057" y="0"/>
            <a:ext cx="9905998" cy="653143"/>
          </a:xfrm>
        </p:spPr>
        <p:txBody>
          <a:bodyPr/>
          <a:lstStyle/>
          <a:p>
            <a:r>
              <a:rPr lang="en-US" b="1" dirty="0">
                <a:latin typeface="Times New Roman" panose="02020603050405020304" pitchFamily="18" charset="0"/>
                <a:cs typeface="Times New Roman" panose="02020603050405020304" pitchFamily="18" charset="0"/>
              </a:rPr>
              <a:t>Key </a:t>
            </a:r>
            <a:r>
              <a:rPr lang="en-US" b="1" dirty="0" err="1">
                <a:latin typeface="Times New Roman" panose="02020603050405020304" pitchFamily="18" charset="0"/>
                <a:cs typeface="Times New Roman" panose="02020603050405020304" pitchFamily="18" charset="0"/>
              </a:rPr>
              <a:t>takeways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730DF0-A853-45C2-E20E-23FCE7C40648}"/>
              </a:ext>
            </a:extLst>
          </p:cNvPr>
          <p:cNvSpPr>
            <a:spLocks noGrp="1"/>
          </p:cNvSpPr>
          <p:nvPr>
            <p:ph idx="1"/>
          </p:nvPr>
        </p:nvSpPr>
        <p:spPr>
          <a:xfrm>
            <a:off x="671804" y="803242"/>
            <a:ext cx="11000792" cy="5746848"/>
          </a:xfrm>
        </p:spPr>
        <p:txBody>
          <a:bodyPr/>
          <a:lstStyle/>
          <a:p>
            <a:pPr algn="just">
              <a:lnSpc>
                <a:spcPct val="100000"/>
              </a:lnSpc>
              <a:buNone/>
            </a:pPr>
            <a:r>
              <a:rPr lang="en-US" sz="2800" b="1" dirty="0">
                <a:latin typeface="Times New Roman" panose="02020603050405020304" pitchFamily="18" charset="0"/>
                <a:cs typeface="Times New Roman" panose="02020603050405020304" pitchFamily="18" charset="0"/>
              </a:rPr>
              <a:t>Opportunity Analysis:</a:t>
            </a:r>
            <a:endParaRPr lang="en-US" sz="28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Active and total opportunities were evaluated based on various industries.</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conversion rate, win rate, and loss rate</a:t>
            </a:r>
            <a:r>
              <a:rPr lang="en-US" dirty="0">
                <a:latin typeface="Times New Roman" panose="02020603050405020304" pitchFamily="18" charset="0"/>
                <a:cs typeface="Times New Roman" panose="02020603050405020304" pitchFamily="18" charset="0"/>
              </a:rPr>
              <a:t> provide insights into sales performance.</a:t>
            </a:r>
          </a:p>
          <a:p>
            <a:pPr algn="just">
              <a:lnSpc>
                <a:spcPct val="100000"/>
              </a:lnSpc>
              <a:buNone/>
            </a:pPr>
            <a:endParaRPr lang="en-US" b="1" dirty="0">
              <a:latin typeface="Times New Roman" panose="02020603050405020304" pitchFamily="18" charset="0"/>
              <a:cs typeface="Times New Roman" panose="02020603050405020304" pitchFamily="18" charset="0"/>
            </a:endParaRPr>
          </a:p>
          <a:p>
            <a:pPr algn="just">
              <a:lnSpc>
                <a:spcPct val="100000"/>
              </a:lnSpc>
              <a:buNone/>
            </a:pPr>
            <a:r>
              <a:rPr lang="en-US" sz="2800" b="1" dirty="0">
                <a:latin typeface="Times New Roman" panose="02020603050405020304" pitchFamily="18" charset="0"/>
                <a:cs typeface="Times New Roman" panose="02020603050405020304" pitchFamily="18" charset="0"/>
              </a:rPr>
              <a:t>Lead Generation &amp; Marketing Insights:</a:t>
            </a:r>
            <a:endParaRPr lang="en-US" sz="28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Leads were categorized based on their source (</a:t>
            </a:r>
            <a:r>
              <a:rPr lang="en-US" b="1" dirty="0">
                <a:latin typeface="Times New Roman" panose="02020603050405020304" pitchFamily="18" charset="0"/>
                <a:cs typeface="Times New Roman" panose="02020603050405020304" pitchFamily="18" charset="0"/>
              </a:rPr>
              <a:t>Website, Trade Show, Webinar, Advertisement, Social Media, Referrals, etc.</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lead conversion rate</a:t>
            </a:r>
            <a:r>
              <a:rPr lang="en-US" dirty="0">
                <a:latin typeface="Times New Roman" panose="02020603050405020304" pitchFamily="18" charset="0"/>
                <a:cs typeface="Times New Roman" panose="02020603050405020304" pitchFamily="18" charset="0"/>
              </a:rPr>
              <a:t> was analyzed to determine the effectiveness of different marketing channels.</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Leads were further segmented by industry and status (</a:t>
            </a:r>
            <a:r>
              <a:rPr lang="en-US" b="1" dirty="0">
                <a:latin typeface="Times New Roman" panose="02020603050405020304" pitchFamily="18" charset="0"/>
                <a:cs typeface="Times New Roman" panose="02020603050405020304" pitchFamily="18" charset="0"/>
              </a:rPr>
              <a:t>Nurturing, Prospect, Converted, Disqualified, MQL, SQL, Qualified, Untouched</a:t>
            </a:r>
            <a:r>
              <a:rPr lang="en-US" dirty="0">
                <a:latin typeface="Times New Roman" panose="02020603050405020304" pitchFamily="18" charset="0"/>
                <a:cs typeface="Times New Roman" panose="02020603050405020304" pitchFamily="18" charset="0"/>
              </a:rPr>
              <a:t>).</a:t>
            </a: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123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7A7-9AFD-6679-3A38-6CCA5228CFE5}"/>
              </a:ext>
            </a:extLst>
          </p:cNvPr>
          <p:cNvSpPr>
            <a:spLocks noGrp="1"/>
          </p:cNvSpPr>
          <p:nvPr>
            <p:ph type="title"/>
          </p:nvPr>
        </p:nvSpPr>
        <p:spPr>
          <a:xfrm>
            <a:off x="1141412" y="105335"/>
            <a:ext cx="9905998" cy="697098"/>
          </a:xfrm>
        </p:spPr>
        <p:txBody>
          <a:bodyPr/>
          <a:lstStyle/>
          <a:p>
            <a:r>
              <a:rPr lang="en-US" b="1" dirty="0">
                <a:latin typeface="Times New Roman" panose="02020603050405020304" pitchFamily="18" charset="0"/>
                <a:cs typeface="Times New Roman" panose="02020603050405020304" pitchFamily="18" charset="0"/>
              </a:rPr>
              <a:t>Key </a:t>
            </a:r>
            <a:r>
              <a:rPr lang="en-US" b="1" dirty="0" err="1">
                <a:latin typeface="Times New Roman" panose="02020603050405020304" pitchFamily="18" charset="0"/>
                <a:cs typeface="Times New Roman" panose="02020603050405020304" pitchFamily="18" charset="0"/>
              </a:rPr>
              <a:t>takeways</a:t>
            </a:r>
            <a:endParaRPr lang="en-IN" b="1" dirty="0"/>
          </a:p>
        </p:txBody>
      </p:sp>
      <p:sp>
        <p:nvSpPr>
          <p:cNvPr id="3" name="Content Placeholder 2">
            <a:extLst>
              <a:ext uri="{FF2B5EF4-FFF2-40B4-BE49-F238E27FC236}">
                <a16:creationId xmlns:a16="http://schemas.microsoft.com/office/drawing/2014/main" id="{33B15057-132C-061E-C227-80E5B74EDA05}"/>
              </a:ext>
            </a:extLst>
          </p:cNvPr>
          <p:cNvSpPr>
            <a:spLocks noGrp="1"/>
          </p:cNvSpPr>
          <p:nvPr>
            <p:ph idx="1"/>
          </p:nvPr>
        </p:nvSpPr>
        <p:spPr>
          <a:xfrm>
            <a:off x="839755" y="1063690"/>
            <a:ext cx="10608905" cy="4727511"/>
          </a:xfrm>
        </p:spPr>
        <p:txBody>
          <a:bodyPr/>
          <a:lstStyle/>
          <a:p>
            <a:pPr algn="just">
              <a:lnSpc>
                <a:spcPct val="100000"/>
              </a:lnSpc>
              <a:buNone/>
            </a:pPr>
            <a:r>
              <a:rPr lang="en-US" sz="2800" b="1" dirty="0">
                <a:latin typeface="Times New Roman" panose="02020603050405020304" pitchFamily="18" charset="0"/>
                <a:cs typeface="Times New Roman" panose="02020603050405020304" pitchFamily="18" charset="0"/>
              </a:rPr>
              <a:t>Sales Forecasting &amp; Performance Tracking</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Closed Won vs. Total Closed opportunities were visualized over time.</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amounts were compared to forecasts to measure sales performance accuracy.</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Engagement and last activity tracking were included for further analysis.</a:t>
            </a:r>
          </a:p>
          <a:p>
            <a:pPr algn="just">
              <a:lnSpc>
                <a:spcPct val="1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89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1260-D9FC-9394-7BF7-DF3FB9479845}"/>
              </a:ext>
            </a:extLst>
          </p:cNvPr>
          <p:cNvSpPr>
            <a:spLocks noGrp="1"/>
          </p:cNvSpPr>
          <p:nvPr>
            <p:ph type="title"/>
          </p:nvPr>
        </p:nvSpPr>
        <p:spPr>
          <a:xfrm>
            <a:off x="1141412" y="0"/>
            <a:ext cx="4954588" cy="659776"/>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7E21AE-8E52-34CB-B18F-FEA40BBE54DD}"/>
              </a:ext>
            </a:extLst>
          </p:cNvPr>
          <p:cNvSpPr>
            <a:spLocks noGrp="1"/>
          </p:cNvSpPr>
          <p:nvPr>
            <p:ph idx="1"/>
          </p:nvPr>
        </p:nvSpPr>
        <p:spPr>
          <a:xfrm>
            <a:off x="634482" y="659775"/>
            <a:ext cx="10991461" cy="5964959"/>
          </a:xfrm>
        </p:spPr>
        <p:txBody>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CRM (Customer Relationship Management) Data Analysis</a:t>
            </a:r>
            <a:r>
              <a:rPr lang="en-US" dirty="0">
                <a:latin typeface="Times New Roman" panose="02020603050405020304" pitchFamily="18" charset="0"/>
                <a:cs typeface="Times New Roman" panose="02020603050405020304" pitchFamily="18" charset="0"/>
              </a:rPr>
              <a:t> is the process of examining customer-related data to enhance business relationships, improve customer retention, and drive sales growth. It involves collecting, organizing, and analyzing customer interactions, transactions, and behaviors to gain insights that help businesses make data-driven decisions.</a:t>
            </a:r>
          </a:p>
          <a:p>
            <a:pPr algn="just">
              <a:lnSpc>
                <a:spcPct val="100000"/>
              </a:lnSpc>
              <a:buNone/>
            </a:pPr>
            <a:r>
              <a:rPr lang="en-US" b="1" dirty="0">
                <a:latin typeface="Times New Roman" panose="02020603050405020304" pitchFamily="18" charset="0"/>
                <a:cs typeface="Times New Roman" panose="02020603050405020304" pitchFamily="18" charset="0"/>
              </a:rPr>
              <a:t>Benefits of CRM Data Analysis</a:t>
            </a:r>
          </a:p>
          <a:p>
            <a:pPr algn="just">
              <a:lnSpc>
                <a:spcPct val="100000"/>
              </a:lnSpc>
            </a:pPr>
            <a:r>
              <a:rPr lang="en-US" dirty="0">
                <a:latin typeface="Times New Roman" panose="02020603050405020304" pitchFamily="18" charset="0"/>
                <a:cs typeface="Times New Roman" panose="02020603050405020304" pitchFamily="18" charset="0"/>
              </a:rPr>
              <a:t>Improved customer engagement &amp; loyalty</a:t>
            </a:r>
          </a:p>
          <a:p>
            <a:pPr algn="just">
              <a:lnSpc>
                <a:spcPct val="100000"/>
              </a:lnSpc>
            </a:pPr>
            <a:r>
              <a:rPr lang="en-US" dirty="0">
                <a:latin typeface="Times New Roman" panose="02020603050405020304" pitchFamily="18" charset="0"/>
                <a:cs typeface="Times New Roman" panose="02020603050405020304" pitchFamily="18" charset="0"/>
              </a:rPr>
              <a:t>Increased sales &amp; revenue growth</a:t>
            </a:r>
          </a:p>
          <a:p>
            <a:pPr algn="just">
              <a:lnSpc>
                <a:spcPct val="100000"/>
              </a:lnSpc>
            </a:pPr>
            <a:r>
              <a:rPr lang="en-US" dirty="0">
                <a:latin typeface="Times New Roman" panose="02020603050405020304" pitchFamily="18" charset="0"/>
                <a:cs typeface="Times New Roman" panose="02020603050405020304" pitchFamily="18" charset="0"/>
              </a:rPr>
              <a:t>Enhanced marketing effectiveness</a:t>
            </a:r>
          </a:p>
          <a:p>
            <a:pPr algn="just">
              <a:lnSpc>
                <a:spcPct val="100000"/>
              </a:lnSpc>
            </a:pPr>
            <a:r>
              <a:rPr lang="en-US" dirty="0">
                <a:latin typeface="Times New Roman" panose="02020603050405020304" pitchFamily="18" charset="0"/>
                <a:cs typeface="Times New Roman" panose="02020603050405020304" pitchFamily="18" charset="0"/>
              </a:rPr>
              <a:t>Data-driven decision-making</a:t>
            </a:r>
          </a:p>
          <a:p>
            <a:pPr algn="just">
              <a:lnSpc>
                <a:spcPct val="100000"/>
              </a:lnSpc>
            </a:pPr>
            <a:r>
              <a:rPr lang="en-US" dirty="0">
                <a:latin typeface="Times New Roman" panose="02020603050405020304" pitchFamily="18" charset="0"/>
                <a:cs typeface="Times New Roman" panose="02020603050405020304" pitchFamily="18" charset="0"/>
              </a:rPr>
              <a:t>Better customer experience &amp; satisfaction</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297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C448-0EED-89E1-357A-9AE8032055D4}"/>
              </a:ext>
            </a:extLst>
          </p:cNvPr>
          <p:cNvSpPr>
            <a:spLocks noGrp="1"/>
          </p:cNvSpPr>
          <p:nvPr>
            <p:ph type="title"/>
          </p:nvPr>
        </p:nvSpPr>
        <p:spPr>
          <a:xfrm>
            <a:off x="1234719" y="245293"/>
            <a:ext cx="9905998" cy="697098"/>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8BCF0D-CCA3-8860-2B2A-2B6518C08249}"/>
              </a:ext>
            </a:extLst>
          </p:cNvPr>
          <p:cNvSpPr>
            <a:spLocks noGrp="1"/>
          </p:cNvSpPr>
          <p:nvPr>
            <p:ph idx="1"/>
          </p:nvPr>
        </p:nvSpPr>
        <p:spPr>
          <a:xfrm>
            <a:off x="895740" y="1119673"/>
            <a:ext cx="10422294" cy="4671528"/>
          </a:xfrm>
        </p:spPr>
        <p:txBody>
          <a:bodyPr>
            <a:normAutofit lnSpcReduction="10000"/>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CRM data analysis provides </a:t>
            </a:r>
            <a:r>
              <a:rPr lang="en-US" b="1" dirty="0">
                <a:latin typeface="Times New Roman" panose="02020603050405020304" pitchFamily="18" charset="0"/>
                <a:cs typeface="Times New Roman" panose="02020603050405020304" pitchFamily="18" charset="0"/>
              </a:rPr>
              <a:t>actionable insights</a:t>
            </a:r>
            <a:r>
              <a:rPr lang="en-US" dirty="0">
                <a:latin typeface="Times New Roman" panose="02020603050405020304" pitchFamily="18" charset="0"/>
                <a:cs typeface="Times New Roman" panose="02020603050405020304" pitchFamily="18" charset="0"/>
              </a:rPr>
              <a:t> into </a:t>
            </a:r>
            <a:r>
              <a:rPr lang="en-US" b="1" dirty="0">
                <a:latin typeface="Times New Roman" panose="02020603050405020304" pitchFamily="18" charset="0"/>
                <a:cs typeface="Times New Roman" panose="02020603050405020304" pitchFamily="18" charset="0"/>
              </a:rPr>
              <a:t>sales performance, lead conversion, and business opportunities</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Identifying the most effective lead sources helps </a:t>
            </a:r>
            <a:r>
              <a:rPr lang="en-US" b="1" dirty="0">
                <a:latin typeface="Times New Roman" panose="02020603050405020304" pitchFamily="18" charset="0"/>
                <a:cs typeface="Times New Roman" panose="02020603050405020304" pitchFamily="18" charset="0"/>
              </a:rPr>
              <a:t>optimize marketing strategies</a:t>
            </a:r>
            <a:r>
              <a:rPr lang="en-US" dirty="0">
                <a:latin typeface="Times New Roman" panose="02020603050405020304" pitchFamily="18" charset="0"/>
                <a:cs typeface="Times New Roman" panose="02020603050405020304" pitchFamily="18" charset="0"/>
              </a:rPr>
              <a:t> and allocate resources efficiently.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Tracking opportunities by industry and business type enables </a:t>
            </a:r>
            <a:r>
              <a:rPr lang="en-US" b="1" dirty="0">
                <a:latin typeface="Times New Roman" panose="02020603050405020304" pitchFamily="18" charset="0"/>
                <a:cs typeface="Times New Roman" panose="02020603050405020304" pitchFamily="18" charset="0"/>
              </a:rPr>
              <a:t>better sales forecasting</a:t>
            </a:r>
            <a:r>
              <a:rPr lang="en-US" dirty="0">
                <a:latin typeface="Times New Roman" panose="02020603050405020304" pitchFamily="18" charset="0"/>
                <a:cs typeface="Times New Roman" panose="02020603050405020304" pitchFamily="18" charset="0"/>
              </a:rPr>
              <a:t> and decision-making.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Addressing gaps in the sales funnel (e.g., high procurement pending days, low conversion rates) can </a:t>
            </a:r>
            <a:r>
              <a:rPr lang="en-US" b="1" dirty="0">
                <a:latin typeface="Times New Roman" panose="02020603050405020304" pitchFamily="18" charset="0"/>
                <a:cs typeface="Times New Roman" panose="02020603050405020304" pitchFamily="18" charset="0"/>
              </a:rPr>
              <a:t>improve revenue generation</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Continuous monitoring and refinement of CRM strategies are essential for sustained business growth.</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746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946C-00C5-0661-9902-79556B8581E5}"/>
              </a:ext>
            </a:extLst>
          </p:cNvPr>
          <p:cNvSpPr>
            <a:spLocks noGrp="1"/>
          </p:cNvSpPr>
          <p:nvPr>
            <p:ph type="title"/>
          </p:nvPr>
        </p:nvSpPr>
        <p:spPr>
          <a:xfrm>
            <a:off x="1143001" y="2344681"/>
            <a:ext cx="9905998" cy="1478570"/>
          </a:xfrm>
        </p:spPr>
        <p:txBody>
          <a:bodyPr>
            <a:normAutofit/>
          </a:bodyPr>
          <a:lstStyle/>
          <a:p>
            <a:pPr algn="ctr"/>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72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D7D0-14AD-F4D9-E1FD-7C91888F3FE9}"/>
              </a:ext>
            </a:extLst>
          </p:cNvPr>
          <p:cNvSpPr>
            <a:spLocks noGrp="1"/>
          </p:cNvSpPr>
          <p:nvPr>
            <p:ph type="title"/>
          </p:nvPr>
        </p:nvSpPr>
        <p:spPr>
          <a:xfrm>
            <a:off x="1141412" y="77343"/>
            <a:ext cx="9905998" cy="678437"/>
          </a:xfrm>
        </p:spPr>
        <p:txBody>
          <a:bodyPr/>
          <a:lstStyle/>
          <a:p>
            <a:r>
              <a:rPr lang="en-US" b="1" dirty="0">
                <a:latin typeface="Times New Roman" panose="02020603050405020304" pitchFamily="18" charset="0"/>
                <a:cs typeface="Times New Roman" panose="02020603050405020304" pitchFamily="18" charset="0"/>
              </a:rPr>
              <a:t>SUMMARY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ADC7D3-7A6E-37D0-308B-D791DD4F8341}"/>
              </a:ext>
            </a:extLst>
          </p:cNvPr>
          <p:cNvSpPr>
            <a:spLocks noGrp="1"/>
          </p:cNvSpPr>
          <p:nvPr>
            <p:ph idx="1"/>
          </p:nvPr>
        </p:nvSpPr>
        <p:spPr>
          <a:xfrm>
            <a:off x="802432" y="849086"/>
            <a:ext cx="10590245" cy="5747657"/>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The primary goal of this CRM Data Analysis project is to evaluate </a:t>
            </a:r>
            <a:r>
              <a:rPr lang="en-US" b="1" dirty="0">
                <a:latin typeface="Times New Roman" panose="02020603050405020304" pitchFamily="18" charset="0"/>
                <a:cs typeface="Times New Roman" panose="02020603050405020304" pitchFamily="18" charset="0"/>
              </a:rPr>
              <a:t>sales performance, lead conversion, and opportunity tracking</a:t>
            </a:r>
            <a:r>
              <a:rPr lang="en-US" dirty="0">
                <a:latin typeface="Times New Roman" panose="02020603050405020304" pitchFamily="18" charset="0"/>
                <a:cs typeface="Times New Roman" panose="02020603050405020304" pitchFamily="18" charset="0"/>
              </a:rPr>
              <a:t> across different industries. By analyzing CRM data, the project aims to provide </a:t>
            </a:r>
            <a:r>
              <a:rPr lang="en-US" b="1" dirty="0">
                <a:latin typeface="Times New Roman" panose="02020603050405020304" pitchFamily="18" charset="0"/>
                <a:cs typeface="Times New Roman" panose="02020603050405020304" pitchFamily="18" charset="0"/>
              </a:rPr>
              <a:t>insights into customer acquisition, sales forecasting, and marketing effectiveness</a:t>
            </a:r>
            <a:r>
              <a:rPr lang="en-US" dirty="0">
                <a:latin typeface="Times New Roman" panose="02020603050405020304" pitchFamily="18" charset="0"/>
                <a:cs typeface="Times New Roman" panose="02020603050405020304" pitchFamily="18" charset="0"/>
              </a:rPr>
              <a:t>, enabling data-driven decision-making.</a:t>
            </a:r>
          </a:p>
          <a:p>
            <a:pPr>
              <a:buNone/>
            </a:pPr>
            <a:r>
              <a:rPr lang="en-IN" sz="2600" b="1" dirty="0">
                <a:latin typeface="Times New Roman" panose="02020603050405020304" pitchFamily="18" charset="0"/>
                <a:cs typeface="Times New Roman" panose="02020603050405020304" pitchFamily="18" charset="0"/>
              </a:rPr>
              <a:t>Data Overview:</a:t>
            </a:r>
          </a:p>
          <a:p>
            <a:pPr>
              <a:buNone/>
            </a:pPr>
            <a:r>
              <a:rPr lang="en-IN" dirty="0">
                <a:latin typeface="Times New Roman" panose="02020603050405020304" pitchFamily="18" charset="0"/>
                <a:cs typeface="Times New Roman" panose="02020603050405020304" pitchFamily="18" charset="0"/>
              </a:rPr>
              <a:t>The project </a:t>
            </a:r>
            <a:r>
              <a:rPr lang="en-IN" dirty="0" err="1">
                <a:latin typeface="Times New Roman" panose="02020603050405020304" pitchFamily="18" charset="0"/>
                <a:cs typeface="Times New Roman" panose="02020603050405020304" pitchFamily="18" charset="0"/>
              </a:rPr>
              <a:t>analyzes</a:t>
            </a:r>
            <a:r>
              <a:rPr lang="en-IN" dirty="0">
                <a:latin typeface="Times New Roman" panose="02020603050405020304" pitchFamily="18" charset="0"/>
                <a:cs typeface="Times New Roman" panose="02020603050405020304" pitchFamily="18" charset="0"/>
              </a:rPr>
              <a:t> CRM data, including:</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Opportunities</a:t>
            </a:r>
            <a:r>
              <a:rPr lang="en-IN" dirty="0">
                <a:latin typeface="Times New Roman" panose="02020603050405020304" pitchFamily="18" charset="0"/>
                <a:cs typeface="Times New Roman" panose="02020603050405020304" pitchFamily="18" charset="0"/>
              </a:rPr>
              <a:t> (Active, Won, Lost)</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Conversion Metrics</a:t>
            </a:r>
            <a:r>
              <a:rPr lang="en-IN" dirty="0">
                <a:latin typeface="Times New Roman" panose="02020603050405020304" pitchFamily="18" charset="0"/>
                <a:cs typeface="Times New Roman" panose="02020603050405020304" pitchFamily="18" charset="0"/>
              </a:rPr>
              <a:t> (Conversion Rate, Win Rate, Loss Rate)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Lead Sources</a:t>
            </a:r>
            <a:r>
              <a:rPr lang="en-IN" dirty="0">
                <a:latin typeface="Times New Roman" panose="02020603050405020304" pitchFamily="18" charset="0"/>
                <a:cs typeface="Times New Roman" panose="02020603050405020304" pitchFamily="18" charset="0"/>
              </a:rPr>
              <a:t> (Website, Social Media, Webinars, Referrals, Advertisements, etc.)</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Industry Segmentation</a:t>
            </a:r>
            <a:r>
              <a:rPr lang="en-IN" dirty="0">
                <a:latin typeface="Times New Roman" panose="02020603050405020304" pitchFamily="18" charset="0"/>
                <a:cs typeface="Times New Roman" panose="02020603050405020304" pitchFamily="18" charset="0"/>
              </a:rPr>
              <a:t> (Banking, Telecommunications, Biotechnology, Agriculture, etc.)</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Sales Performance Over Time</a:t>
            </a:r>
            <a:r>
              <a:rPr lang="en-IN" dirty="0">
                <a:latin typeface="Times New Roman" panose="02020603050405020304" pitchFamily="18" charset="0"/>
                <a:cs typeface="Times New Roman" panose="02020603050405020304" pitchFamily="18" charset="0"/>
              </a:rPr>
              <a:t> (Closed-Won vs. Total Closed Opportunities)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Forecasting &amp; Revenue Estimation</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82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3551-536E-EDC6-520E-24437AC2876D}"/>
              </a:ext>
            </a:extLst>
          </p:cNvPr>
          <p:cNvSpPr>
            <a:spLocks noGrp="1"/>
          </p:cNvSpPr>
          <p:nvPr>
            <p:ph type="title"/>
          </p:nvPr>
        </p:nvSpPr>
        <p:spPr>
          <a:xfrm>
            <a:off x="4285041" y="0"/>
            <a:ext cx="3618740" cy="56916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KPI List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F83BA8-5B09-20A8-BE79-7A090A2327E2}"/>
              </a:ext>
            </a:extLst>
          </p:cNvPr>
          <p:cNvSpPr>
            <a:spLocks noGrp="1"/>
          </p:cNvSpPr>
          <p:nvPr>
            <p:ph idx="1"/>
          </p:nvPr>
        </p:nvSpPr>
        <p:spPr>
          <a:xfrm>
            <a:off x="457201" y="700604"/>
            <a:ext cx="5215812" cy="5998775"/>
          </a:xfrm>
        </p:spPr>
        <p:txBody>
          <a:bodyPr>
            <a:normAutofit fontScale="92500"/>
          </a:bodyPr>
          <a:lstStyle/>
          <a:p>
            <a:pPr marL="0" indent="0" algn="ctr">
              <a:lnSpc>
                <a:spcPct val="110000"/>
              </a:lnSpc>
              <a:buNone/>
            </a:pPr>
            <a:r>
              <a:rPr lang="en-US" sz="2600" b="1" dirty="0">
                <a:latin typeface="Times New Roman" panose="02020603050405020304" pitchFamily="18" charset="0"/>
                <a:cs typeface="Times New Roman" panose="02020603050405020304" pitchFamily="18" charset="0"/>
              </a:rPr>
              <a:t>Opportunity KPI’s</a:t>
            </a:r>
          </a:p>
          <a:p>
            <a:pPr>
              <a:lnSpc>
                <a:spcPct val="110000"/>
              </a:lnSpc>
            </a:pPr>
            <a:r>
              <a:rPr lang="en-US" sz="2400" dirty="0">
                <a:latin typeface="Times New Roman" panose="02020603050405020304" pitchFamily="18" charset="0"/>
                <a:cs typeface="Times New Roman" panose="02020603050405020304" pitchFamily="18" charset="0"/>
              </a:rPr>
              <a:t>Expected Amount</a:t>
            </a:r>
          </a:p>
          <a:p>
            <a:pPr>
              <a:lnSpc>
                <a:spcPct val="110000"/>
              </a:lnSpc>
            </a:pPr>
            <a:r>
              <a:rPr lang="en-US" sz="2400" dirty="0">
                <a:latin typeface="Times New Roman" panose="02020603050405020304" pitchFamily="18" charset="0"/>
                <a:cs typeface="Times New Roman" panose="02020603050405020304" pitchFamily="18" charset="0"/>
              </a:rPr>
              <a:t> Active Opportunities</a:t>
            </a:r>
          </a:p>
          <a:p>
            <a:pPr>
              <a:lnSpc>
                <a:spcPct val="110000"/>
              </a:lnSpc>
            </a:pPr>
            <a:r>
              <a:rPr lang="en-US" sz="2400" dirty="0">
                <a:latin typeface="Times New Roman" panose="02020603050405020304" pitchFamily="18" charset="0"/>
                <a:cs typeface="Times New Roman" panose="02020603050405020304" pitchFamily="18" charset="0"/>
              </a:rPr>
              <a:t> Conversion Rate </a:t>
            </a:r>
          </a:p>
          <a:p>
            <a:pPr>
              <a:lnSpc>
                <a:spcPct val="110000"/>
              </a:lnSpc>
            </a:pPr>
            <a:r>
              <a:rPr lang="en-US" sz="2400" dirty="0">
                <a:latin typeface="Times New Roman" panose="02020603050405020304" pitchFamily="18" charset="0"/>
                <a:cs typeface="Times New Roman" panose="02020603050405020304" pitchFamily="18" charset="0"/>
              </a:rPr>
              <a:t>Win Rate</a:t>
            </a:r>
          </a:p>
          <a:p>
            <a:pPr>
              <a:lnSpc>
                <a:spcPct val="110000"/>
              </a:lnSpc>
            </a:pPr>
            <a:r>
              <a:rPr lang="en-US" sz="2400" dirty="0">
                <a:latin typeface="Times New Roman" panose="02020603050405020304" pitchFamily="18" charset="0"/>
                <a:cs typeface="Times New Roman" panose="02020603050405020304" pitchFamily="18" charset="0"/>
              </a:rPr>
              <a:t> Loss Rate</a:t>
            </a:r>
          </a:p>
          <a:p>
            <a:pPr>
              <a:lnSpc>
                <a:spcPct val="110000"/>
              </a:lnSpc>
            </a:pPr>
            <a:r>
              <a:rPr lang="en-US" sz="2400" dirty="0">
                <a:latin typeface="Times New Roman" panose="02020603050405020304" pitchFamily="18" charset="0"/>
                <a:cs typeface="Times New Roman" panose="02020603050405020304" pitchFamily="18" charset="0"/>
              </a:rPr>
              <a:t>Expected Vs Forecast</a:t>
            </a:r>
          </a:p>
          <a:p>
            <a:pPr>
              <a:lnSpc>
                <a:spcPct val="110000"/>
              </a:lnSpc>
            </a:pPr>
            <a:r>
              <a:rPr lang="en-US" sz="2400" dirty="0">
                <a:latin typeface="Times New Roman" panose="02020603050405020304" pitchFamily="18" charset="0"/>
                <a:cs typeface="Times New Roman" panose="02020603050405020304" pitchFamily="18" charset="0"/>
              </a:rPr>
              <a:t>Active Vs Total Opportunities</a:t>
            </a:r>
          </a:p>
          <a:p>
            <a:pPr>
              <a:lnSpc>
                <a:spcPct val="110000"/>
              </a:lnSpc>
            </a:pPr>
            <a:r>
              <a:rPr lang="en-US" sz="2400" dirty="0">
                <a:latin typeface="Times New Roman" panose="02020603050405020304" pitchFamily="18" charset="0"/>
                <a:cs typeface="Times New Roman" panose="02020603050405020304" pitchFamily="18" charset="0"/>
              </a:rPr>
              <a:t>Closed Won Vs Total Opportunities</a:t>
            </a:r>
          </a:p>
          <a:p>
            <a:pPr>
              <a:lnSpc>
                <a:spcPct val="110000"/>
              </a:lnSpc>
            </a:pPr>
            <a:r>
              <a:rPr lang="en-US" sz="2400" dirty="0">
                <a:latin typeface="Times New Roman" panose="02020603050405020304" pitchFamily="18" charset="0"/>
                <a:cs typeface="Times New Roman" panose="02020603050405020304" pitchFamily="18" charset="0"/>
              </a:rPr>
              <a:t>Closed Won Vs Total Closed</a:t>
            </a:r>
          </a:p>
          <a:p>
            <a:pPr>
              <a:lnSpc>
                <a:spcPct val="110000"/>
              </a:lnSpc>
            </a:pPr>
            <a:r>
              <a:rPr lang="en-US" sz="2400" dirty="0">
                <a:latin typeface="Times New Roman" panose="02020603050405020304" pitchFamily="18" charset="0"/>
                <a:cs typeface="Times New Roman" panose="02020603050405020304" pitchFamily="18" charset="0"/>
              </a:rPr>
              <a:t> Expected Amount by Opportunity Type</a:t>
            </a:r>
          </a:p>
          <a:p>
            <a:pPr>
              <a:lnSpc>
                <a:spcPct val="110000"/>
              </a:lnSpc>
            </a:pPr>
            <a:r>
              <a:rPr lang="en-US" sz="2400" dirty="0">
                <a:latin typeface="Times New Roman" panose="02020603050405020304" pitchFamily="18" charset="0"/>
                <a:cs typeface="Times New Roman" panose="02020603050405020304" pitchFamily="18" charset="0"/>
              </a:rPr>
              <a:t> Opportunities by Industry</a:t>
            </a:r>
          </a:p>
          <a:p>
            <a:pPr>
              <a:lnSpc>
                <a:spcPct val="110000"/>
              </a:lnSpc>
            </a:pPr>
            <a:endParaRPr lang="en-US" sz="2400" dirty="0">
              <a:latin typeface="Times New Roman" panose="02020603050405020304" pitchFamily="18" charset="0"/>
              <a:cs typeface="Times New Roman" panose="02020603050405020304" pitchFamily="18" charset="0"/>
            </a:endParaRPr>
          </a:p>
          <a:p>
            <a:pPr marL="171450" indent="-171450">
              <a:lnSpc>
                <a:spcPct val="110000"/>
              </a:lnSpc>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16EE272-A303-A7A8-D7F1-597DB17502CC}"/>
              </a:ext>
            </a:extLst>
          </p:cNvPr>
          <p:cNvSpPr txBox="1">
            <a:spLocks/>
          </p:cNvSpPr>
          <p:nvPr/>
        </p:nvSpPr>
        <p:spPr>
          <a:xfrm>
            <a:off x="6096000" y="700603"/>
            <a:ext cx="5470850" cy="599877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b="1" dirty="0">
                <a:latin typeface="Times New Roman" panose="02020603050405020304" pitchFamily="18" charset="0"/>
                <a:cs typeface="Times New Roman" panose="02020603050405020304" pitchFamily="18" charset="0"/>
              </a:rPr>
              <a:t>Lead KPI’s </a:t>
            </a:r>
          </a:p>
          <a:p>
            <a:pPr>
              <a:lnSpc>
                <a:spcPct val="100000"/>
              </a:lnSpc>
            </a:pPr>
            <a:r>
              <a:rPr lang="en-US" sz="2200" dirty="0">
                <a:latin typeface="Times New Roman" panose="02020603050405020304" pitchFamily="18" charset="0"/>
                <a:cs typeface="Times New Roman" panose="02020603050405020304" pitchFamily="18" charset="0"/>
              </a:rPr>
              <a:t>Total Lead</a:t>
            </a:r>
          </a:p>
          <a:p>
            <a:pPr>
              <a:lnSpc>
                <a:spcPct val="100000"/>
              </a:lnSpc>
            </a:pPr>
            <a:r>
              <a:rPr lang="en-US" sz="2200" dirty="0">
                <a:latin typeface="Times New Roman" panose="02020603050405020304" pitchFamily="18" charset="0"/>
                <a:cs typeface="Times New Roman" panose="02020603050405020304" pitchFamily="18" charset="0"/>
              </a:rPr>
              <a:t> Expected Amount from Converted Leads </a:t>
            </a:r>
          </a:p>
          <a:p>
            <a:pPr>
              <a:lnSpc>
                <a:spcPct val="100000"/>
              </a:lnSpc>
            </a:pPr>
            <a:r>
              <a:rPr lang="en-US" sz="2200" dirty="0">
                <a:latin typeface="Times New Roman" panose="02020603050405020304" pitchFamily="18" charset="0"/>
                <a:cs typeface="Times New Roman" panose="02020603050405020304" pitchFamily="18" charset="0"/>
              </a:rPr>
              <a:t> Conversion Rate</a:t>
            </a:r>
          </a:p>
          <a:p>
            <a:pPr>
              <a:lnSpc>
                <a:spcPct val="100000"/>
              </a:lnSpc>
            </a:pPr>
            <a:r>
              <a:rPr lang="en-US" sz="2200" dirty="0">
                <a:latin typeface="Times New Roman" panose="02020603050405020304" pitchFamily="18" charset="0"/>
                <a:cs typeface="Times New Roman" panose="02020603050405020304" pitchFamily="18" charset="0"/>
              </a:rPr>
              <a:t> Converted Accounts</a:t>
            </a:r>
          </a:p>
          <a:p>
            <a:pPr>
              <a:lnSpc>
                <a:spcPct val="100000"/>
              </a:lnSpc>
            </a:pPr>
            <a:r>
              <a:rPr lang="en-US" sz="2200" dirty="0">
                <a:latin typeface="Times New Roman" panose="02020603050405020304" pitchFamily="18" charset="0"/>
                <a:cs typeface="Times New Roman" panose="02020603050405020304" pitchFamily="18" charset="0"/>
              </a:rPr>
              <a:t> Converted Opportunities</a:t>
            </a:r>
          </a:p>
          <a:p>
            <a:pPr>
              <a:lnSpc>
                <a:spcPct val="100000"/>
              </a:lnSpc>
            </a:pPr>
            <a:r>
              <a:rPr lang="en-US" sz="2200" dirty="0">
                <a:latin typeface="Times New Roman" panose="02020603050405020304" pitchFamily="18" charset="0"/>
                <a:cs typeface="Times New Roman" panose="02020603050405020304" pitchFamily="18" charset="0"/>
              </a:rPr>
              <a:t> Lead By Source</a:t>
            </a:r>
          </a:p>
          <a:p>
            <a:pPr>
              <a:lnSpc>
                <a:spcPct val="100000"/>
              </a:lnSpc>
            </a:pPr>
            <a:r>
              <a:rPr lang="en-US" sz="2200" dirty="0">
                <a:latin typeface="Times New Roman" panose="02020603050405020304" pitchFamily="18" charset="0"/>
                <a:cs typeface="Times New Roman" panose="02020603050405020304" pitchFamily="18" charset="0"/>
              </a:rPr>
              <a:t> Lead By industry</a:t>
            </a:r>
          </a:p>
          <a:p>
            <a:pPr>
              <a:lnSpc>
                <a:spcPct val="100000"/>
              </a:lnSpc>
            </a:pPr>
            <a:r>
              <a:rPr lang="en-US" sz="2200" dirty="0">
                <a:latin typeface="Times New Roman" panose="02020603050405020304" pitchFamily="18" charset="0"/>
                <a:cs typeface="Times New Roman" panose="02020603050405020304" pitchFamily="18" charset="0"/>
              </a:rPr>
              <a:t> Lead by Status</a:t>
            </a:r>
          </a:p>
          <a:p>
            <a:pPr>
              <a:lnSpc>
                <a:spcPct val="100000"/>
              </a:lnSpc>
            </a:pPr>
            <a:r>
              <a:rPr lang="en-IN" sz="2200" dirty="0">
                <a:latin typeface="Times New Roman" panose="02020603050405020304" pitchFamily="18" charset="0"/>
                <a:cs typeface="Times New Roman" panose="02020603050405020304" pitchFamily="18" charset="0"/>
              </a:rPr>
              <a:t>Leads by Stage</a:t>
            </a:r>
            <a:endParaRPr lang="en-US" sz="2200" dirty="0">
              <a:latin typeface="Times New Roman" panose="02020603050405020304" pitchFamily="18" charset="0"/>
              <a:cs typeface="Times New Roman" panose="02020603050405020304" pitchFamily="18" charset="0"/>
            </a:endParaRPr>
          </a:p>
          <a:p>
            <a:pPr>
              <a:lnSpc>
                <a:spcPct val="100000"/>
              </a:lnSpc>
            </a:pPr>
            <a:r>
              <a:rPr lang="en-IN" sz="2200" dirty="0">
                <a:latin typeface="Times New Roman" panose="02020603050405020304" pitchFamily="18" charset="0"/>
                <a:cs typeface="Times New Roman" panose="02020603050405020304" pitchFamily="18" charset="0"/>
              </a:rPr>
              <a:t>Market segment by Converted opportunity</a:t>
            </a: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endParaRPr lang="en-US" sz="22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70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3C88-D933-79E1-F380-22A8D2EC2D2E}"/>
              </a:ext>
            </a:extLst>
          </p:cNvPr>
          <p:cNvSpPr>
            <a:spLocks noGrp="1"/>
          </p:cNvSpPr>
          <p:nvPr>
            <p:ph type="title"/>
          </p:nvPr>
        </p:nvSpPr>
        <p:spPr>
          <a:xfrm>
            <a:off x="3420447" y="0"/>
            <a:ext cx="5351105" cy="54117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Power BI Dashboard</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CFCCB0-57BD-61AD-F198-79F5791E26AB}"/>
              </a:ext>
            </a:extLst>
          </p:cNvPr>
          <p:cNvPicPr>
            <a:picLocks noChangeAspect="1"/>
          </p:cNvPicPr>
          <p:nvPr/>
        </p:nvPicPr>
        <p:blipFill>
          <a:blip r:embed="rId2"/>
          <a:stretch>
            <a:fillRect/>
          </a:stretch>
        </p:blipFill>
        <p:spPr>
          <a:xfrm>
            <a:off x="555353" y="541176"/>
            <a:ext cx="11081294" cy="6249917"/>
          </a:xfrm>
          <a:prstGeom prst="rect">
            <a:avLst/>
          </a:prstGeom>
        </p:spPr>
      </p:pic>
    </p:spTree>
    <p:extLst>
      <p:ext uri="{BB962C8B-B14F-4D97-AF65-F5344CB8AC3E}">
        <p14:creationId xmlns:p14="http://schemas.microsoft.com/office/powerpoint/2010/main" val="216092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B70848-BD97-7285-4D35-B4B653631787}"/>
              </a:ext>
            </a:extLst>
          </p:cNvPr>
          <p:cNvPicPr>
            <a:picLocks noChangeAspect="1"/>
          </p:cNvPicPr>
          <p:nvPr/>
        </p:nvPicPr>
        <p:blipFill>
          <a:blip r:embed="rId2"/>
          <a:stretch>
            <a:fillRect/>
          </a:stretch>
        </p:blipFill>
        <p:spPr>
          <a:xfrm>
            <a:off x="17317" y="0"/>
            <a:ext cx="12157365" cy="6858000"/>
          </a:xfrm>
          <a:prstGeom prst="rect">
            <a:avLst/>
          </a:prstGeom>
        </p:spPr>
      </p:pic>
    </p:spTree>
    <p:extLst>
      <p:ext uri="{BB962C8B-B14F-4D97-AF65-F5344CB8AC3E}">
        <p14:creationId xmlns:p14="http://schemas.microsoft.com/office/powerpoint/2010/main" val="36427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4FDC-E50B-FF9B-8568-482EEEDABEEA}"/>
              </a:ext>
            </a:extLst>
          </p:cNvPr>
          <p:cNvSpPr>
            <a:spLocks noGrp="1"/>
          </p:cNvSpPr>
          <p:nvPr>
            <p:ph type="title"/>
          </p:nvPr>
        </p:nvSpPr>
        <p:spPr>
          <a:xfrm>
            <a:off x="3679339" y="0"/>
            <a:ext cx="4652898" cy="53184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Excel dashboard</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7CBE76-C70B-7DBF-E8FB-B830C331F570}"/>
              </a:ext>
            </a:extLst>
          </p:cNvPr>
          <p:cNvPicPr>
            <a:picLocks noChangeAspect="1"/>
          </p:cNvPicPr>
          <p:nvPr/>
        </p:nvPicPr>
        <p:blipFill>
          <a:blip r:embed="rId2"/>
          <a:stretch>
            <a:fillRect/>
          </a:stretch>
        </p:blipFill>
        <p:spPr>
          <a:xfrm>
            <a:off x="326570" y="690465"/>
            <a:ext cx="11541969" cy="5281127"/>
          </a:xfrm>
          <a:prstGeom prst="rect">
            <a:avLst/>
          </a:prstGeom>
        </p:spPr>
      </p:pic>
    </p:spTree>
    <p:extLst>
      <p:ext uri="{BB962C8B-B14F-4D97-AF65-F5344CB8AC3E}">
        <p14:creationId xmlns:p14="http://schemas.microsoft.com/office/powerpoint/2010/main" val="201196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D41378-0BAD-901F-641C-04E2C08BA294}"/>
              </a:ext>
            </a:extLst>
          </p:cNvPr>
          <p:cNvPicPr>
            <a:picLocks noChangeAspect="1"/>
          </p:cNvPicPr>
          <p:nvPr/>
        </p:nvPicPr>
        <p:blipFill>
          <a:blip r:embed="rId2"/>
          <a:stretch>
            <a:fillRect/>
          </a:stretch>
        </p:blipFill>
        <p:spPr>
          <a:xfrm>
            <a:off x="242596" y="419878"/>
            <a:ext cx="11672596" cy="5980922"/>
          </a:xfrm>
          <a:prstGeom prst="rect">
            <a:avLst/>
          </a:prstGeom>
        </p:spPr>
      </p:pic>
    </p:spTree>
    <p:extLst>
      <p:ext uri="{BB962C8B-B14F-4D97-AF65-F5344CB8AC3E}">
        <p14:creationId xmlns:p14="http://schemas.microsoft.com/office/powerpoint/2010/main" val="3392887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F49B-374E-F9A4-D9CC-3885A1815C4B}"/>
              </a:ext>
            </a:extLst>
          </p:cNvPr>
          <p:cNvSpPr>
            <a:spLocks noGrp="1"/>
          </p:cNvSpPr>
          <p:nvPr>
            <p:ph type="title"/>
          </p:nvPr>
        </p:nvSpPr>
        <p:spPr>
          <a:xfrm>
            <a:off x="3526956" y="0"/>
            <a:ext cx="5138088" cy="57849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Tableau Dashboard</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287AD68-FBD9-9F0B-3B2B-4E1049F803D4}"/>
              </a:ext>
            </a:extLst>
          </p:cNvPr>
          <p:cNvPicPr>
            <a:picLocks noChangeAspect="1"/>
          </p:cNvPicPr>
          <p:nvPr/>
        </p:nvPicPr>
        <p:blipFill>
          <a:blip r:embed="rId2"/>
          <a:stretch>
            <a:fillRect/>
          </a:stretch>
        </p:blipFill>
        <p:spPr>
          <a:xfrm>
            <a:off x="158356" y="578497"/>
            <a:ext cx="11810384" cy="6083559"/>
          </a:xfrm>
          <a:prstGeom prst="rect">
            <a:avLst/>
          </a:prstGeom>
        </p:spPr>
      </p:pic>
    </p:spTree>
    <p:extLst>
      <p:ext uri="{BB962C8B-B14F-4D97-AF65-F5344CB8AC3E}">
        <p14:creationId xmlns:p14="http://schemas.microsoft.com/office/powerpoint/2010/main" val="146601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803</TotalTime>
  <Words>1168</Words>
  <Application>Microsoft Office PowerPoint</Application>
  <PresentationFormat>Widescreen</PresentationFormat>
  <Paragraphs>146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Tw Cen MT</vt:lpstr>
      <vt:lpstr>Wingdings</vt:lpstr>
      <vt:lpstr>Circuit</vt:lpstr>
      <vt:lpstr>CRM Data analysis</vt:lpstr>
      <vt:lpstr>INTRODUCTION</vt:lpstr>
      <vt:lpstr>SUMMARY</vt:lpstr>
      <vt:lpstr>KPI List</vt:lpstr>
      <vt:lpstr>Power BI Dashboard</vt:lpstr>
      <vt:lpstr>PowerPoint Presentation</vt:lpstr>
      <vt:lpstr>Excel dashboard</vt:lpstr>
      <vt:lpstr>PowerPoint Presentation</vt:lpstr>
      <vt:lpstr>Tableau Dashboard</vt:lpstr>
      <vt:lpstr>PowerPoint Presentation</vt:lpstr>
      <vt:lpstr>SQL QuerIES</vt:lpstr>
      <vt:lpstr>PowerPoint Presentation</vt:lpstr>
      <vt:lpstr>PowerPoint Presentation</vt:lpstr>
      <vt:lpstr>PowerPoint Presentation</vt:lpstr>
      <vt:lpstr>PowerPoint Presentation</vt:lpstr>
      <vt:lpstr>PowerPoint Presentation</vt:lpstr>
      <vt:lpstr>PowerPoint Presentation</vt:lpstr>
      <vt:lpstr>Key takeways</vt:lpstr>
      <vt:lpstr>Key takeways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Palkar</dc:creator>
  <cp:lastModifiedBy>Rohan Palkar</cp:lastModifiedBy>
  <cp:revision>83</cp:revision>
  <dcterms:created xsi:type="dcterms:W3CDTF">2025-03-18T12:06:31Z</dcterms:created>
  <dcterms:modified xsi:type="dcterms:W3CDTF">2025-03-23T04:25:02Z</dcterms:modified>
</cp:coreProperties>
</file>