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D6B8-EDC0-8F58-DC3A-611882782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7974D-5165-8E63-7F08-EE0DF073E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2ED2-BFBD-D22B-D75C-48A4293F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5B8B-4766-4345-B5B5-DADC7E6D0CEB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EC90B-E248-7E4F-9D60-E6F9DAE1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737E1-8E01-4B31-7221-E77EEBA9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7DF1-C5FA-4DE0-BEA3-AB9D88700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30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4EC8-8BA8-16E8-7935-8F9800AE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654EB-6ACF-14AF-5529-19334C622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AB06E-752F-60EE-A102-AD185E67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5B8B-4766-4345-B5B5-DADC7E6D0CEB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747A0-9F32-B0E1-BD9D-92FE9552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03BE4-39EE-660A-F8F9-E068DB90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7DF1-C5FA-4DE0-BEA3-AB9D88700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E2274-67AD-E973-DF0F-C01D72A30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56F89-C5FF-DE89-66D5-1F1081548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E234-0CA0-E036-8508-FFC11A79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5B8B-4766-4345-B5B5-DADC7E6D0CEB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CC005-E7B5-D27E-D761-5DE40F55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3AB82-71FE-FAA5-418B-E9D7F4D7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7DF1-C5FA-4DE0-BEA3-AB9D88700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1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20FC-94C9-2DA9-BF92-E3F3CBFF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45C2-58D5-5529-DC3A-1A097F3B9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1C6F2-EEBE-C258-8B16-05FE6B55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5B8B-4766-4345-B5B5-DADC7E6D0CEB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3BD27-6195-C2D3-518E-61194CBD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AC8B-2DDF-E033-7037-CB25ABB9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7DF1-C5FA-4DE0-BEA3-AB9D88700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68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727D-1440-0D88-1E24-70D8F3B8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F416F-AAD7-06DA-D962-C8D100D81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57E4-47BF-DD97-093C-55A17BF1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5B8B-4766-4345-B5B5-DADC7E6D0CEB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707F0-D10F-64E7-E70F-B5511BF6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E929F-8C41-9DF2-AC54-899175C3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7DF1-C5FA-4DE0-BEA3-AB9D88700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7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C615-36BC-0F6E-D85D-2A43A69A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128F-A1B8-F789-3629-3D827FCEB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AFECF-3BED-1FA5-0B6E-A75F9BDD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C0914-4375-97EF-CE19-000DA43B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5B8B-4766-4345-B5B5-DADC7E6D0CEB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4F07D-1DD7-8E61-3127-B2C08D8E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48F14-DBC4-5C2B-71BC-8BD1ACFD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7DF1-C5FA-4DE0-BEA3-AB9D88700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34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EE31-2C4F-1B64-D3ED-A539440C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122D9-E26B-D270-0329-BCC6B8B32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C89AD-A32D-AEEB-CA8B-09A8E2E48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481FE-D767-8865-C4C8-424F45BC9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A3E3F-D40A-70B4-FBCB-38AAFDB18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9E016-FEFE-3A92-B17A-C926A40C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5B8B-4766-4345-B5B5-DADC7E6D0CEB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870D4-080A-067C-B81D-7BF417D6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EAA91-7295-BF35-A5B5-6B9AA335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7DF1-C5FA-4DE0-BEA3-AB9D88700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72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B6F3-8B0B-1DAF-8DD5-386E3CA2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06474-AF1C-48CA-5995-B6DC2322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5B8B-4766-4345-B5B5-DADC7E6D0CEB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FEE75-CF5E-BC7C-86E8-9528EAD0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04229-2390-CFB1-E67C-D12FCD50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7DF1-C5FA-4DE0-BEA3-AB9D88700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2FF04-F9EB-9459-2631-D5DE7B99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5B8B-4766-4345-B5B5-DADC7E6D0CEB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F3748-5A2C-7E22-6EB5-C3915999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64FF0-93A4-5EC9-297C-E09162F8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7DF1-C5FA-4DE0-BEA3-AB9D88700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09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38FA-88C3-8AD3-7389-B76E8C4A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71A19-DB74-EAC0-D370-906CB84E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53CDB-22CC-290B-5A45-B5477836C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F219B-EF24-DE0E-8594-7F239633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5B8B-4766-4345-B5B5-DADC7E6D0CEB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4516B-9C0D-6133-EE3A-9EC89443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93F09-6579-3782-7792-46D71027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7DF1-C5FA-4DE0-BEA3-AB9D88700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51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0ABE-1283-80DC-AE3F-A3553AB8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2A9AD-0A52-1B8F-76C0-A0139220B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79527-CCB5-C484-49F4-5550FC2A5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2A489-9949-00CA-97BC-419132D6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5B8B-4766-4345-B5B5-DADC7E6D0CEB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5AF7B-7896-E11A-B280-69583872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CCA70-1E62-3F66-788A-50508D2D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7DF1-C5FA-4DE0-BEA3-AB9D88700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82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BCE6C3-C66C-F21A-F19C-BCBDD7B8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9F604-AC5D-22F2-627B-21C557BCB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5E0CD-F248-5736-0C6D-5637CBE31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35B8B-4766-4345-B5B5-DADC7E6D0CEB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8DDD1-EC27-2D5A-4D83-4068D2C53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70450-3CEB-F97E-655B-5A24A167A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67DF1-C5FA-4DE0-BEA3-AB9D88700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55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253D-A89B-BB8B-69C2-325F3BC3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1649" cy="5778223"/>
          </a:xfrm>
        </p:spPr>
        <p:txBody>
          <a:bodyPr/>
          <a:lstStyle/>
          <a:p>
            <a:pPr algn="ctr"/>
            <a:br>
              <a:rPr lang="en-US" sz="3600" b="1" dirty="0">
                <a:effectLst/>
                <a:latin typeface="Times New Roman" panose="02020603050405020304" pitchFamily="18" charset="0"/>
                <a:ea typeface="Arial MT"/>
              </a:rPr>
            </a:br>
            <a:r>
              <a:rPr lang="en-US" sz="3200" b="1" dirty="0">
                <a:effectLst/>
                <a:latin typeface="Times New Roman" panose="02020603050405020304" pitchFamily="18" charset="0"/>
                <a:ea typeface="Arial MT"/>
              </a:rPr>
              <a:t>DATA</a:t>
            </a:r>
            <a:r>
              <a:rPr lang="en-US" sz="3200" b="1" spc="-40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Arial MT"/>
              </a:rPr>
              <a:t>VISUALIZATION</a:t>
            </a:r>
            <a:r>
              <a:rPr lang="en-US" sz="3200" b="1" spc="-35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Arial MT"/>
              </a:rPr>
              <a:t>OF</a:t>
            </a:r>
            <a:r>
              <a:rPr lang="en-US" sz="3200" b="1" spc="-35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Arial MT"/>
              </a:rPr>
              <a:t>BIRD</a:t>
            </a:r>
            <a:r>
              <a:rPr lang="en-US" sz="3200" b="1" spc="-40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Arial MT"/>
              </a:rPr>
              <a:t>STRIKES</a:t>
            </a:r>
            <a:r>
              <a:rPr lang="en-US" sz="3200" b="1" spc="-35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br>
              <a:rPr lang="en-US" sz="3200" spc="-35" dirty="0">
                <a:effectLst/>
                <a:latin typeface="Times New Roman" panose="02020603050405020304" pitchFamily="18" charset="0"/>
                <a:ea typeface="Arial MT"/>
              </a:rPr>
            </a:br>
            <a:br>
              <a:rPr lang="en-US" sz="3200" spc="-35" dirty="0">
                <a:effectLst/>
                <a:latin typeface="Times New Roman" panose="02020603050405020304" pitchFamily="18" charset="0"/>
                <a:ea typeface="Arial MT"/>
              </a:rPr>
            </a:br>
            <a:br>
              <a:rPr lang="en-US" sz="1800" spc="-35" dirty="0">
                <a:effectLst/>
                <a:latin typeface="Times New Roman" panose="02020603050405020304" pitchFamily="18" charset="0"/>
                <a:ea typeface="Arial MT"/>
              </a:rPr>
            </a:br>
            <a:br>
              <a:rPr lang="en-US" sz="1800" spc="-35" dirty="0">
                <a:effectLst/>
                <a:latin typeface="Times New Roman" panose="02020603050405020304" pitchFamily="18" charset="0"/>
                <a:ea typeface="Arial MT"/>
              </a:rPr>
            </a:br>
            <a:r>
              <a:rPr lang="en-US" sz="1800" spc="-35" dirty="0">
                <a:effectLst/>
                <a:latin typeface="Times New Roman" panose="02020603050405020304" pitchFamily="18" charset="0"/>
                <a:ea typeface="Arial MT"/>
              </a:rPr>
              <a:t>						</a:t>
            </a:r>
            <a:r>
              <a:rPr lang="en-US" sz="1800" b="1" spc="-35" dirty="0">
                <a:solidFill>
                  <a:srgbClr val="FF0000"/>
                </a:solidFill>
                <a:latin typeface="Times New Roman" panose="02020603050405020304" pitchFamily="18" charset="0"/>
                <a:ea typeface="Arial MT"/>
              </a:rPr>
              <a:t>B</a:t>
            </a:r>
            <a:r>
              <a:rPr lang="en-US" sz="1800" b="1" spc="-3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 MT"/>
              </a:rPr>
              <a:t>y: Rohan Palkar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65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FE43-2CD7-1913-ECCD-01669F97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9B146-5EC2-4887-404E-B00D01713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Transport and communication are in the crucial domain in the field of analytics.</a:t>
            </a:r>
            <a:r>
              <a:rPr lang="en-US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Environmental impacts and safety are, nowadays, two major concerns of the scientific</a:t>
            </a:r>
            <a:r>
              <a:rPr lang="en-US" spc="-32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community</a:t>
            </a:r>
            <a:r>
              <a:rPr lang="en-US" spc="-2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with</a:t>
            </a:r>
            <a:r>
              <a:rPr lang="en-US" spc="-2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respect</a:t>
            </a:r>
            <a:r>
              <a:rPr lang="en-US" spc="-2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to</a:t>
            </a:r>
            <a:r>
              <a:rPr lang="en-US" spc="-2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transport</a:t>
            </a:r>
            <a:r>
              <a:rPr lang="en-US" spc="-2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scenarios</a:t>
            </a:r>
            <a:r>
              <a:rPr lang="en-US" spc="-2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and</a:t>
            </a:r>
            <a:r>
              <a:rPr lang="en-US" spc="-2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to</a:t>
            </a:r>
            <a:r>
              <a:rPr lang="en-US" spc="-2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the</a:t>
            </a:r>
            <a:r>
              <a:rPr lang="en-US" spc="-2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ever-growing</a:t>
            </a:r>
            <a:r>
              <a:rPr lang="en-US" spc="-2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urban</a:t>
            </a:r>
            <a:r>
              <a:rPr lang="en-US" spc="-2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areas. These issues gain more importance due to the increasing amount of vehicles and</a:t>
            </a:r>
            <a:r>
              <a:rPr lang="en-US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people. A bird strike is strictly defined as a collision between a bird and an aircraft which is in</a:t>
            </a:r>
            <a:r>
              <a:rPr lang="en-US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flight</a:t>
            </a:r>
            <a:r>
              <a:rPr lang="en-US" spc="-2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or</a:t>
            </a:r>
            <a:r>
              <a:rPr lang="en-US" spc="-2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on</a:t>
            </a:r>
            <a:r>
              <a:rPr lang="en-US" spc="-2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a</a:t>
            </a:r>
            <a:r>
              <a:rPr lang="en-US" spc="-2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take-off</a:t>
            </a:r>
            <a:r>
              <a:rPr lang="en-US" spc="-2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or</a:t>
            </a:r>
            <a:r>
              <a:rPr lang="en-US" spc="-2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landing</a:t>
            </a:r>
            <a:r>
              <a:rPr lang="en-US" spc="-2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roll. Bird Strike is common and can be a significant</a:t>
            </a:r>
            <a:r>
              <a:rPr lang="en-US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threat to aircraft safety. To have a closer look the following document visually depicts</a:t>
            </a:r>
            <a:r>
              <a:rPr lang="en-US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the</a:t>
            </a:r>
            <a:r>
              <a:rPr lang="en-US" spc="-1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data</a:t>
            </a:r>
            <a:r>
              <a:rPr lang="en-US" spc="-1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collected</a:t>
            </a:r>
            <a:r>
              <a:rPr lang="en-US" spc="-1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on</a:t>
            </a:r>
            <a:r>
              <a:rPr lang="en-US" spc="-1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Bird</a:t>
            </a:r>
            <a:r>
              <a:rPr lang="en-US" spc="-1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Strikes</a:t>
            </a:r>
            <a:r>
              <a:rPr lang="en-US" spc="-1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by</a:t>
            </a:r>
            <a:r>
              <a:rPr lang="en-US" spc="-1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FAA</a:t>
            </a:r>
            <a:r>
              <a:rPr lang="en-US" spc="-7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between</a:t>
            </a:r>
            <a:r>
              <a:rPr lang="en-US" spc="-1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2000-2011.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72236-A46F-FADD-9255-DAD38B4DBBC7}"/>
              </a:ext>
            </a:extLst>
          </p:cNvPr>
          <p:cNvSpPr txBox="1"/>
          <p:nvPr/>
        </p:nvSpPr>
        <p:spPr>
          <a:xfrm>
            <a:off x="585926" y="6350709"/>
            <a:ext cx="178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29/01/2023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91AC2-6F4E-0C69-6CD3-DB16E4842AD9}"/>
              </a:ext>
            </a:extLst>
          </p:cNvPr>
          <p:cNvSpPr txBox="1"/>
          <p:nvPr/>
        </p:nvSpPr>
        <p:spPr>
          <a:xfrm>
            <a:off x="5521910" y="6350708"/>
            <a:ext cx="4021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/>
                <a:latin typeface="Times New Roman" panose="02020603050405020304" pitchFamily="18" charset="0"/>
                <a:ea typeface="Arial MT"/>
              </a:rPr>
              <a:t>TITLE: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DATA</a:t>
            </a:r>
            <a:r>
              <a:rPr lang="en-US" sz="1200" spc="-40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VISUALIZATION</a:t>
            </a:r>
            <a:r>
              <a:rPr lang="en-US" sz="1200" spc="-35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OF</a:t>
            </a:r>
            <a:r>
              <a:rPr lang="en-US" sz="1200" spc="-35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BIRD</a:t>
            </a:r>
            <a:r>
              <a:rPr lang="en-US" sz="1200" spc="-40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STRIKES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19934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F4FA-B93D-5F4D-0DCC-B8564BCF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Collection OF Dataset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6F012-2347-1724-C188-79D3F424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421210" cy="294168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465"/>
              </a:spcBef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This</a:t>
            </a:r>
            <a:r>
              <a:rPr lang="en-US" spc="-7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is</a:t>
            </a:r>
            <a:r>
              <a:rPr lang="en-US" spc="-6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</a:t>
            </a:r>
            <a:r>
              <a:rPr lang="en-US" spc="-6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Sales</a:t>
            </a:r>
            <a:r>
              <a:rPr lang="en-US" spc="-6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related</a:t>
            </a:r>
            <a:r>
              <a:rPr lang="en-US" spc="-6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dataset</a:t>
            </a:r>
            <a:r>
              <a:rPr lang="en-US" spc="-6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that</a:t>
            </a:r>
            <a:r>
              <a:rPr lang="en-US" spc="-6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contains</a:t>
            </a:r>
            <a:r>
              <a:rPr lang="en-US" spc="-6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Information</a:t>
            </a:r>
            <a:r>
              <a:rPr lang="en-US" spc="-65" dirty="0">
                <a:latin typeface="Times New Roman" panose="02020603050405020304" pitchFamily="18" charset="0"/>
                <a:ea typeface="Arial MT"/>
                <a:cs typeface="Arial MT"/>
              </a:rPr>
              <a:t> l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ike</a:t>
            </a:r>
            <a:r>
              <a:rPr lang="en-US" spc="-6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Phase</a:t>
            </a:r>
            <a:r>
              <a:rPr lang="en-US" spc="-6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of</a:t>
            </a:r>
            <a:r>
              <a:rPr lang="en-US" spc="-6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flight,</a:t>
            </a:r>
            <a:r>
              <a:rPr lang="en-IN" dirty="0"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Precipitation,</a:t>
            </a:r>
            <a:r>
              <a:rPr lang="en-US" spc="-4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Cost:</a:t>
            </a:r>
            <a:r>
              <a:rPr lang="en-US" spc="-4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Total, Pilot</a:t>
            </a:r>
            <a:r>
              <a:rPr lang="en-US" spc="-4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warned</a:t>
            </a:r>
            <a:r>
              <a:rPr lang="en-US" spc="-4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of</a:t>
            </a:r>
            <a:r>
              <a:rPr lang="en-US" spc="-4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birds</a:t>
            </a:r>
            <a:r>
              <a:rPr lang="en-US" spc="-4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or</a:t>
            </a:r>
            <a:r>
              <a:rPr lang="en-US" spc="-4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wildlife,</a:t>
            </a:r>
            <a:r>
              <a:rPr lang="en-US" spc="-4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Number</a:t>
            </a:r>
            <a:r>
              <a:rPr lang="en-US" spc="-4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of</a:t>
            </a:r>
            <a:r>
              <a:rPr lang="en-US" spc="-4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people</a:t>
            </a:r>
            <a:r>
              <a:rPr lang="en-US" spc="-36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injured,</a:t>
            </a:r>
            <a:r>
              <a:rPr lang="en-US" spc="-9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Feet</a:t>
            </a:r>
            <a:r>
              <a:rPr lang="en-US" spc="-8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above</a:t>
            </a:r>
            <a:r>
              <a:rPr lang="en-US" spc="-9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ground,</a:t>
            </a:r>
            <a:r>
              <a:rPr lang="en-US" spc="-8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Flight</a:t>
            </a:r>
            <a:r>
              <a:rPr lang="en-US" spc="-9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Date,</a:t>
            </a:r>
            <a:r>
              <a:rPr lang="en-US" spc="-8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Impact</a:t>
            </a:r>
            <a:r>
              <a:rPr lang="en-US" spc="-9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to</a:t>
            </a:r>
            <a:r>
              <a:rPr lang="en-US" spc="-8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flight</a:t>
            </a:r>
            <a:r>
              <a:rPr lang="en-US" spc="-9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etc.</a:t>
            </a:r>
            <a:endParaRPr lang="en-IN" dirty="0">
              <a:effectLst/>
              <a:latin typeface="Arial MT"/>
              <a:ea typeface="Arial MT"/>
              <a:cs typeface="Arial MT"/>
            </a:endParaRPr>
          </a:p>
          <a:p>
            <a:pPr marL="0" marR="699135" indent="0" algn="just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 </a:t>
            </a:r>
            <a:endParaRPr lang="en-IN" dirty="0">
              <a:effectLst/>
              <a:latin typeface="Arial MT"/>
              <a:ea typeface="Arial MT"/>
              <a:cs typeface="Arial MT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D65C6-666B-417B-4F5C-03FAE883F200}"/>
              </a:ext>
            </a:extLst>
          </p:cNvPr>
          <p:cNvSpPr txBox="1"/>
          <p:nvPr/>
        </p:nvSpPr>
        <p:spPr>
          <a:xfrm>
            <a:off x="585926" y="6350709"/>
            <a:ext cx="178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29/01/2023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9CC7C-398F-A411-1ACE-472875526EA6}"/>
              </a:ext>
            </a:extLst>
          </p:cNvPr>
          <p:cNvSpPr txBox="1"/>
          <p:nvPr/>
        </p:nvSpPr>
        <p:spPr>
          <a:xfrm>
            <a:off x="5521910" y="6350708"/>
            <a:ext cx="4021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/>
                <a:latin typeface="Times New Roman" panose="02020603050405020304" pitchFamily="18" charset="0"/>
                <a:ea typeface="Arial MT"/>
              </a:rPr>
              <a:t>TITLE: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DATA</a:t>
            </a:r>
            <a:r>
              <a:rPr lang="en-US" sz="1200" spc="-40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VISUALIZATION</a:t>
            </a:r>
            <a:r>
              <a:rPr lang="en-US" sz="1200" spc="-35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OF</a:t>
            </a:r>
            <a:r>
              <a:rPr lang="en-US" sz="1200" spc="-35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BIRD</a:t>
            </a:r>
            <a:r>
              <a:rPr lang="en-US" sz="1200" spc="-40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STRIKES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63799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6061-F0C8-65FA-E5E3-06CD44CB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/>
          <a:lstStyle/>
          <a:p>
            <a:r>
              <a:rPr lang="en-US" b="1" dirty="0"/>
              <a:t>Architecture Design</a:t>
            </a:r>
            <a:endParaRPr lang="en-IN" b="1" dirty="0"/>
          </a:p>
        </p:txBody>
      </p:sp>
      <p:sp>
        <p:nvSpPr>
          <p:cNvPr id="33" name="AutoShape 2">
            <a:extLst>
              <a:ext uri="{FF2B5EF4-FFF2-40B4-BE49-F238E27FC236}">
                <a16:creationId xmlns:a16="http://schemas.microsoft.com/office/drawing/2014/main" id="{E58ADC7F-D97E-C723-E604-A08F6EABFEA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548064" y="735549"/>
            <a:ext cx="508640" cy="1551308"/>
          </a:xfrm>
          <a:prstGeom prst="roundRect">
            <a:avLst>
              <a:gd name="adj" fmla="val 13032"/>
            </a:avLst>
          </a:prstGeom>
          <a:solidFill>
            <a:schemeClr val="accent4">
              <a:lumMod val="75000"/>
            </a:schemeClr>
          </a:solidFill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en-US" sz="1200" i="1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Raw Data Collection</a:t>
            </a:r>
            <a:endParaRPr lang="en-IN" sz="1100" dirty="0"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34" name="AutoShape 2">
            <a:extLst>
              <a:ext uri="{FF2B5EF4-FFF2-40B4-BE49-F238E27FC236}">
                <a16:creationId xmlns:a16="http://schemas.microsoft.com/office/drawing/2014/main" id="{987C32C8-5935-3C57-0E79-D7EAA33883C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812790" y="699673"/>
            <a:ext cx="499115" cy="1551306"/>
          </a:xfrm>
          <a:prstGeom prst="roundRect">
            <a:avLst>
              <a:gd name="adj" fmla="val 13032"/>
            </a:avLst>
          </a:prstGeom>
          <a:solidFill>
            <a:schemeClr val="accent4">
              <a:lumMod val="75000"/>
            </a:schemeClr>
          </a:solidFill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en-US" sz="1200" i="1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Import libraries in </a:t>
            </a:r>
            <a:r>
              <a:rPr lang="en-US" sz="1200" i="1" dirty="0" err="1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Jupyter</a:t>
            </a:r>
            <a:endParaRPr lang="en-IN" sz="1100" dirty="0"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35" name="AutoShape 2">
            <a:extLst>
              <a:ext uri="{FF2B5EF4-FFF2-40B4-BE49-F238E27FC236}">
                <a16:creationId xmlns:a16="http://schemas.microsoft.com/office/drawing/2014/main" id="{3C9B3BB5-697A-F1E7-C15B-3646F61F17F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778085" y="809558"/>
            <a:ext cx="508638" cy="1322007"/>
          </a:xfrm>
          <a:prstGeom prst="roundRect">
            <a:avLst>
              <a:gd name="adj" fmla="val 13032"/>
            </a:avLst>
          </a:prstGeom>
          <a:solidFill>
            <a:schemeClr val="accent4">
              <a:lumMod val="75000"/>
            </a:schemeClr>
          </a:solidFill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en-US" sz="1200" i="1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Load Dataset</a:t>
            </a:r>
            <a:endParaRPr lang="en-IN" sz="1100" dirty="0"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36" name="AutoShape 2">
            <a:extLst>
              <a:ext uri="{FF2B5EF4-FFF2-40B4-BE49-F238E27FC236}">
                <a16:creationId xmlns:a16="http://schemas.microsoft.com/office/drawing/2014/main" id="{0721827A-34BB-D98A-FB33-ED011D178A9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23742" y="1757511"/>
            <a:ext cx="508636" cy="1577659"/>
          </a:xfrm>
          <a:prstGeom prst="roundRect">
            <a:avLst>
              <a:gd name="adj" fmla="val 13032"/>
            </a:avLst>
          </a:prstGeom>
          <a:solidFill>
            <a:schemeClr val="accent4">
              <a:lumMod val="75000"/>
            </a:schemeClr>
          </a:solidFill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en-US" sz="1200" i="1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Finding missing values</a:t>
            </a:r>
            <a:endParaRPr lang="en-IN" sz="1100" dirty="0"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37" name="AutoShape 2">
            <a:extLst>
              <a:ext uri="{FF2B5EF4-FFF2-40B4-BE49-F238E27FC236}">
                <a16:creationId xmlns:a16="http://schemas.microsoft.com/office/drawing/2014/main" id="{38AE1E34-5485-2476-C087-AB21F83D552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18937" y="2180580"/>
            <a:ext cx="1637030" cy="2251710"/>
          </a:xfrm>
          <a:prstGeom prst="roundRect">
            <a:avLst>
              <a:gd name="adj" fmla="val 13032"/>
            </a:avLst>
          </a:prstGeom>
          <a:solidFill>
            <a:schemeClr val="accent3">
              <a:lumMod val="75000"/>
            </a:schemeClr>
          </a:solidFill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en-US" sz="1600" b="1" i="1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Deployment</a:t>
            </a:r>
            <a:endParaRPr lang="en-IN" sz="1100">
              <a:effectLst/>
              <a:latin typeface="Arial MT"/>
              <a:ea typeface="Arial MT"/>
              <a:cs typeface="Arial MT"/>
            </a:endParaRPr>
          </a:p>
          <a:p>
            <a:pPr marL="342900" lvl="0" indent="-342900">
              <a:buFont typeface="Wingdings" panose="05000000000000000000" pitchFamily="2" charset="2"/>
              <a:buChar char=""/>
            </a:pPr>
            <a:r>
              <a:rPr lang="en-US" sz="1200" i="1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Architecture Document</a:t>
            </a:r>
            <a:endParaRPr lang="en-IN" sz="1100">
              <a:effectLst/>
              <a:latin typeface="Arial MT"/>
              <a:ea typeface="Arial MT"/>
              <a:cs typeface="Arial MT"/>
            </a:endParaRPr>
          </a:p>
          <a:p>
            <a:pPr marL="342900" lvl="0" indent="-342900">
              <a:buFont typeface="Wingdings" panose="05000000000000000000" pitchFamily="2" charset="2"/>
              <a:buChar char=""/>
            </a:pPr>
            <a:r>
              <a:rPr lang="en-US" sz="1200" i="1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Project Report</a:t>
            </a:r>
            <a:endParaRPr lang="en-IN" sz="1100"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38" name="AutoShape 2">
            <a:extLst>
              <a:ext uri="{FF2B5EF4-FFF2-40B4-BE49-F238E27FC236}">
                <a16:creationId xmlns:a16="http://schemas.microsoft.com/office/drawing/2014/main" id="{42398298-80F4-19A1-9FE9-13912271D16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291313" y="2690914"/>
            <a:ext cx="580796" cy="1570356"/>
          </a:xfrm>
          <a:prstGeom prst="roundRect">
            <a:avLst>
              <a:gd name="adj" fmla="val 13032"/>
            </a:avLst>
          </a:prstGeom>
          <a:solidFill>
            <a:schemeClr val="accent4">
              <a:lumMod val="75000"/>
            </a:schemeClr>
          </a:solidFill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en-US" sz="1200" i="1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Handling Outliers</a:t>
            </a:r>
            <a:endParaRPr lang="en-IN" sz="1100" dirty="0"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39" name="AutoShape 2">
            <a:extLst>
              <a:ext uri="{FF2B5EF4-FFF2-40B4-BE49-F238E27FC236}">
                <a16:creationId xmlns:a16="http://schemas.microsoft.com/office/drawing/2014/main" id="{8CDF782B-9882-30A7-E7E1-CEDE52698A6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1043" y="3626799"/>
            <a:ext cx="508639" cy="1577659"/>
          </a:xfrm>
          <a:prstGeom prst="roundRect">
            <a:avLst>
              <a:gd name="adj" fmla="val 13032"/>
            </a:avLst>
          </a:prstGeom>
          <a:solidFill>
            <a:schemeClr val="accent4">
              <a:lumMod val="75000"/>
            </a:schemeClr>
          </a:solidFill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en-US" sz="1200" i="1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Load Dataset</a:t>
            </a:r>
            <a:endParaRPr lang="en-IN" sz="1100"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40" name="AutoShape 2">
            <a:extLst>
              <a:ext uri="{FF2B5EF4-FFF2-40B4-BE49-F238E27FC236}">
                <a16:creationId xmlns:a16="http://schemas.microsoft.com/office/drawing/2014/main" id="{F0314DED-11F6-B365-D4F1-F32B3A51B73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79652" y="4554839"/>
            <a:ext cx="641350" cy="1551305"/>
          </a:xfrm>
          <a:prstGeom prst="roundRect">
            <a:avLst>
              <a:gd name="adj" fmla="val 13032"/>
            </a:avLst>
          </a:prstGeom>
          <a:solidFill>
            <a:schemeClr val="accent4">
              <a:lumMod val="75000"/>
            </a:schemeClr>
          </a:solidFill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en-US" sz="1200" i="1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Dashboard Design</a:t>
            </a:r>
            <a:endParaRPr lang="en-IN" sz="1100"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41" name="AutoShape 2">
            <a:extLst>
              <a:ext uri="{FF2B5EF4-FFF2-40B4-BE49-F238E27FC236}">
                <a16:creationId xmlns:a16="http://schemas.microsoft.com/office/drawing/2014/main" id="{9573E741-1C6F-7F71-21C8-E28C233D3CA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593085" y="4554839"/>
            <a:ext cx="641350" cy="1551305"/>
          </a:xfrm>
          <a:prstGeom prst="roundRect">
            <a:avLst>
              <a:gd name="adj" fmla="val 13032"/>
            </a:avLst>
          </a:prstGeom>
          <a:solidFill>
            <a:schemeClr val="accent4">
              <a:lumMod val="75000"/>
            </a:schemeClr>
          </a:solidFill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en-US" sz="1200" i="1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Power bi Desktop</a:t>
            </a:r>
            <a:endParaRPr lang="en-IN" sz="1100"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42" name="AutoShape 2">
            <a:extLst>
              <a:ext uri="{FF2B5EF4-FFF2-40B4-BE49-F238E27FC236}">
                <a16:creationId xmlns:a16="http://schemas.microsoft.com/office/drawing/2014/main" id="{7116E10D-3EBB-CD95-EA7F-4B7B1C205CF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467954" y="4554838"/>
            <a:ext cx="641350" cy="1551305"/>
          </a:xfrm>
          <a:prstGeom prst="roundRect">
            <a:avLst>
              <a:gd name="adj" fmla="val 13032"/>
            </a:avLst>
          </a:prstGeom>
          <a:solidFill>
            <a:schemeClr val="accent4">
              <a:lumMod val="75000"/>
            </a:schemeClr>
          </a:solidFill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en-US" sz="1200" i="1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Data Analysis</a:t>
            </a:r>
            <a:endParaRPr lang="en-IN" sz="1100"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43" name="AutoShape 2">
            <a:extLst>
              <a:ext uri="{FF2B5EF4-FFF2-40B4-BE49-F238E27FC236}">
                <a16:creationId xmlns:a16="http://schemas.microsoft.com/office/drawing/2014/main" id="{2BECB25A-66C0-B995-CBC7-386F9B85F62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281388" y="4545431"/>
            <a:ext cx="641350" cy="1551305"/>
          </a:xfrm>
          <a:prstGeom prst="roundRect">
            <a:avLst>
              <a:gd name="adj" fmla="val 13032"/>
            </a:avLst>
          </a:prstGeom>
          <a:solidFill>
            <a:schemeClr val="accent4">
              <a:lumMod val="75000"/>
            </a:schemeClr>
          </a:solidFill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en-US" sz="1200" i="1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Data Cleaning</a:t>
            </a:r>
            <a:endParaRPr lang="en-IN" sz="1100"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9C5BCE93-09E6-C2D6-3C60-505D972A4F15}"/>
              </a:ext>
            </a:extLst>
          </p:cNvPr>
          <p:cNvSpPr/>
          <p:nvPr/>
        </p:nvSpPr>
        <p:spPr>
          <a:xfrm>
            <a:off x="5472684" y="2543484"/>
            <a:ext cx="278446" cy="187214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5" name="AutoShape 2">
            <a:extLst>
              <a:ext uri="{FF2B5EF4-FFF2-40B4-BE49-F238E27FC236}">
                <a16:creationId xmlns:a16="http://schemas.microsoft.com/office/drawing/2014/main" id="{1E6978FF-C54B-03D9-915D-6A44818C0FD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54157" y="2909421"/>
            <a:ext cx="647700" cy="1134110"/>
          </a:xfrm>
          <a:prstGeom prst="roundRect">
            <a:avLst>
              <a:gd name="adj" fmla="val 13032"/>
            </a:avLst>
          </a:prstGeom>
          <a:noFill/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Data pre processing</a:t>
            </a:r>
            <a:endParaRPr lang="en-IN" sz="1100" dirty="0">
              <a:effectLst/>
              <a:latin typeface="Arial MT"/>
              <a:ea typeface="Arial MT"/>
              <a:cs typeface="Arial MT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E4CD89F-A95C-5911-7A6B-7D9FBE195FF1}"/>
              </a:ext>
            </a:extLst>
          </p:cNvPr>
          <p:cNvCxnSpPr>
            <a:cxnSpLocks/>
          </p:cNvCxnSpPr>
          <p:nvPr/>
        </p:nvCxnSpPr>
        <p:spPr>
          <a:xfrm>
            <a:off x="2668691" y="1470561"/>
            <a:ext cx="4585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718BF6-2E88-1CEF-41DA-BD16A687B704}"/>
              </a:ext>
            </a:extLst>
          </p:cNvPr>
          <p:cNvCxnSpPr>
            <a:cxnSpLocks/>
          </p:cNvCxnSpPr>
          <p:nvPr/>
        </p:nvCxnSpPr>
        <p:spPr>
          <a:xfrm>
            <a:off x="4878007" y="1470561"/>
            <a:ext cx="4163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C8E6C9-83B0-CDF7-7605-7215C58C80D7}"/>
              </a:ext>
            </a:extLst>
          </p:cNvPr>
          <p:cNvCxnSpPr>
            <a:cxnSpLocks/>
            <a:stCxn id="41" idx="2"/>
          </p:cNvCxnSpPr>
          <p:nvPr/>
        </p:nvCxnSpPr>
        <p:spPr>
          <a:xfrm flipH="1" flipV="1">
            <a:off x="1875980" y="5330490"/>
            <a:ext cx="26212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6B121AF-A0AE-8F39-C605-88AC0E58A223}"/>
              </a:ext>
            </a:extLst>
          </p:cNvPr>
          <p:cNvCxnSpPr>
            <a:cxnSpLocks/>
          </p:cNvCxnSpPr>
          <p:nvPr/>
        </p:nvCxnSpPr>
        <p:spPr>
          <a:xfrm flipH="1" flipV="1">
            <a:off x="3720130" y="5321081"/>
            <a:ext cx="26212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45E72A-5BE3-2C3C-E911-841C3C865885}"/>
              </a:ext>
            </a:extLst>
          </p:cNvPr>
          <p:cNvCxnSpPr>
            <a:cxnSpLocks/>
          </p:cNvCxnSpPr>
          <p:nvPr/>
        </p:nvCxnSpPr>
        <p:spPr>
          <a:xfrm flipH="1" flipV="1">
            <a:off x="5582885" y="5321079"/>
            <a:ext cx="26212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9DCFE61-5FE7-4E8C-3006-4CD82470C9B4}"/>
              </a:ext>
            </a:extLst>
          </p:cNvPr>
          <p:cNvCxnSpPr>
            <a:cxnSpLocks/>
          </p:cNvCxnSpPr>
          <p:nvPr/>
        </p:nvCxnSpPr>
        <p:spPr>
          <a:xfrm>
            <a:off x="6609617" y="2800659"/>
            <a:ext cx="0" cy="253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E867CB-F2EC-90A2-83EE-1CBC29A3301C}"/>
              </a:ext>
            </a:extLst>
          </p:cNvPr>
          <p:cNvCxnSpPr>
            <a:cxnSpLocks/>
          </p:cNvCxnSpPr>
          <p:nvPr/>
        </p:nvCxnSpPr>
        <p:spPr>
          <a:xfrm>
            <a:off x="6602063" y="3766490"/>
            <a:ext cx="0" cy="253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75F5030-A5CB-A852-EECD-29100342A729}"/>
              </a:ext>
            </a:extLst>
          </p:cNvPr>
          <p:cNvCxnSpPr>
            <a:cxnSpLocks/>
          </p:cNvCxnSpPr>
          <p:nvPr/>
        </p:nvCxnSpPr>
        <p:spPr>
          <a:xfrm>
            <a:off x="6578060" y="4669948"/>
            <a:ext cx="0" cy="253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39D7D76-F78E-F4D3-60D2-DD3A586E4765}"/>
              </a:ext>
            </a:extLst>
          </p:cNvPr>
          <p:cNvCxnSpPr>
            <a:cxnSpLocks/>
          </p:cNvCxnSpPr>
          <p:nvPr/>
        </p:nvCxnSpPr>
        <p:spPr>
          <a:xfrm>
            <a:off x="6304722" y="1765524"/>
            <a:ext cx="0" cy="253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547241-BACB-F052-2DEC-3337FB81412B}"/>
              </a:ext>
            </a:extLst>
          </p:cNvPr>
          <p:cNvCxnSpPr>
            <a:cxnSpLocks/>
          </p:cNvCxnSpPr>
          <p:nvPr/>
        </p:nvCxnSpPr>
        <p:spPr>
          <a:xfrm flipV="1">
            <a:off x="1287714" y="4211818"/>
            <a:ext cx="0" cy="584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F362269-A9D9-5051-5D6C-55DC2AB2A2FC}"/>
              </a:ext>
            </a:extLst>
          </p:cNvPr>
          <p:cNvSpPr txBox="1"/>
          <p:nvPr/>
        </p:nvSpPr>
        <p:spPr>
          <a:xfrm>
            <a:off x="585926" y="6350709"/>
            <a:ext cx="178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29/01/2023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F3E2F3-1DE5-914E-6C9A-2A386FB6F0BB}"/>
              </a:ext>
            </a:extLst>
          </p:cNvPr>
          <p:cNvSpPr txBox="1"/>
          <p:nvPr/>
        </p:nvSpPr>
        <p:spPr>
          <a:xfrm>
            <a:off x="5521910" y="6350708"/>
            <a:ext cx="4021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/>
                <a:latin typeface="Times New Roman" panose="02020603050405020304" pitchFamily="18" charset="0"/>
                <a:ea typeface="Arial MT"/>
              </a:rPr>
              <a:t>TITLE: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DATA</a:t>
            </a:r>
            <a:r>
              <a:rPr lang="en-US" sz="1200" spc="-40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VISUALIZATION</a:t>
            </a:r>
            <a:r>
              <a:rPr lang="en-US" sz="1200" spc="-35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OF</a:t>
            </a:r>
            <a:r>
              <a:rPr lang="en-US" sz="1200" spc="-35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BIRD</a:t>
            </a:r>
            <a:r>
              <a:rPr lang="en-US" sz="1200" spc="-40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STRIKES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7519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A731F1D-5FF6-BA68-75F9-7D2013C7D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6" y="849929"/>
            <a:ext cx="11267751" cy="56130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F87ACB-2DE6-A2FB-3D9E-2BFC3E5255FC}"/>
              </a:ext>
            </a:extLst>
          </p:cNvPr>
          <p:cNvSpPr txBox="1"/>
          <p:nvPr/>
        </p:nvSpPr>
        <p:spPr>
          <a:xfrm>
            <a:off x="843378" y="142043"/>
            <a:ext cx="6161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Dashboard</a:t>
            </a:r>
            <a:endParaRPr lang="en-IN" sz="4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433498-CB23-990C-5D08-B5A1CC643BD8}"/>
              </a:ext>
            </a:extLst>
          </p:cNvPr>
          <p:cNvSpPr txBox="1"/>
          <p:nvPr/>
        </p:nvSpPr>
        <p:spPr>
          <a:xfrm>
            <a:off x="512917" y="6577457"/>
            <a:ext cx="178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29/01/2023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D5CA34-CD45-702F-1866-31E4652E3570}"/>
              </a:ext>
            </a:extLst>
          </p:cNvPr>
          <p:cNvSpPr txBox="1"/>
          <p:nvPr/>
        </p:nvSpPr>
        <p:spPr>
          <a:xfrm>
            <a:off x="5823751" y="6462945"/>
            <a:ext cx="4021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/>
                <a:latin typeface="Times New Roman" panose="02020603050405020304" pitchFamily="18" charset="0"/>
                <a:ea typeface="Arial MT"/>
              </a:rPr>
              <a:t>TITLE: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DATA</a:t>
            </a:r>
            <a:r>
              <a:rPr lang="en-US" sz="1200" spc="-40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VISUALIZATION</a:t>
            </a:r>
            <a:r>
              <a:rPr lang="en-US" sz="1200" spc="-35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OF</a:t>
            </a:r>
            <a:r>
              <a:rPr lang="en-US" sz="1200" spc="-35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BIRD</a:t>
            </a:r>
            <a:r>
              <a:rPr lang="en-US" sz="1200" spc="-40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STRIKES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05005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F44637-CE0C-CA4E-3DC3-B02922375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74" y="188182"/>
            <a:ext cx="10759251" cy="6222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29F619-CA71-C39D-C24B-5838A3071798}"/>
              </a:ext>
            </a:extLst>
          </p:cNvPr>
          <p:cNvSpPr txBox="1"/>
          <p:nvPr/>
        </p:nvSpPr>
        <p:spPr>
          <a:xfrm>
            <a:off x="512917" y="6410399"/>
            <a:ext cx="178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29/01/2023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9A922-098B-CF23-834B-8F17C2B3DF14}"/>
              </a:ext>
            </a:extLst>
          </p:cNvPr>
          <p:cNvSpPr txBox="1"/>
          <p:nvPr/>
        </p:nvSpPr>
        <p:spPr>
          <a:xfrm>
            <a:off x="5788240" y="6410399"/>
            <a:ext cx="4021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/>
                <a:latin typeface="Times New Roman" panose="02020603050405020304" pitchFamily="18" charset="0"/>
                <a:ea typeface="Arial MT"/>
              </a:rPr>
              <a:t>TITLE: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DATA</a:t>
            </a:r>
            <a:r>
              <a:rPr lang="en-US" sz="1200" spc="-40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VISUALIZATION</a:t>
            </a:r>
            <a:r>
              <a:rPr lang="en-US" sz="1200" spc="-35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OF</a:t>
            </a:r>
            <a:r>
              <a:rPr lang="en-US" sz="1200" spc="-35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BIRD</a:t>
            </a:r>
            <a:r>
              <a:rPr lang="en-US" sz="1200" spc="-40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STRIKES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8369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EC462A-AFB4-C34F-70D4-2AA21340A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49" y="123471"/>
            <a:ext cx="10957033" cy="63365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A6B02D-373C-DF32-200E-A3CF8169629B}"/>
              </a:ext>
            </a:extLst>
          </p:cNvPr>
          <p:cNvSpPr txBox="1"/>
          <p:nvPr/>
        </p:nvSpPr>
        <p:spPr>
          <a:xfrm>
            <a:off x="539549" y="6460068"/>
            <a:ext cx="178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29/01/2023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A1DF8-9BB2-FB44-85C6-C61394F6D2EC}"/>
              </a:ext>
            </a:extLst>
          </p:cNvPr>
          <p:cNvSpPr txBox="1"/>
          <p:nvPr/>
        </p:nvSpPr>
        <p:spPr>
          <a:xfrm>
            <a:off x="5726097" y="6457530"/>
            <a:ext cx="4021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/>
                <a:latin typeface="Times New Roman" panose="02020603050405020304" pitchFamily="18" charset="0"/>
                <a:ea typeface="Arial MT"/>
              </a:rPr>
              <a:t>TITLE: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DATA</a:t>
            </a:r>
            <a:r>
              <a:rPr lang="en-US" sz="1200" spc="-40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VISUALIZATION</a:t>
            </a:r>
            <a:r>
              <a:rPr lang="en-US" sz="1200" spc="-35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OF</a:t>
            </a:r>
            <a:r>
              <a:rPr lang="en-US" sz="1200" spc="-35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BIRD</a:t>
            </a:r>
            <a:r>
              <a:rPr lang="en-US" sz="1200" spc="-40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STRIKES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3054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2A06F6-2C5D-121B-B177-0A4E48FF8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5" y="186431"/>
            <a:ext cx="10730328" cy="62054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648305-DDD4-A355-5205-79B99054E0CD}"/>
              </a:ext>
            </a:extLst>
          </p:cNvPr>
          <p:cNvSpPr txBox="1"/>
          <p:nvPr/>
        </p:nvSpPr>
        <p:spPr>
          <a:xfrm>
            <a:off x="539549" y="6460068"/>
            <a:ext cx="178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29/01/2023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58A80-F798-4E5E-18B7-CB55C251C093}"/>
              </a:ext>
            </a:extLst>
          </p:cNvPr>
          <p:cNvSpPr txBox="1"/>
          <p:nvPr/>
        </p:nvSpPr>
        <p:spPr>
          <a:xfrm>
            <a:off x="5619565" y="6391922"/>
            <a:ext cx="4021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/>
                <a:latin typeface="Times New Roman" panose="02020603050405020304" pitchFamily="18" charset="0"/>
                <a:ea typeface="Arial MT"/>
              </a:rPr>
              <a:t>TITLE: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DATA</a:t>
            </a:r>
            <a:r>
              <a:rPr lang="en-US" sz="1200" spc="-40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VISUALIZATION</a:t>
            </a:r>
            <a:r>
              <a:rPr lang="en-US" sz="1200" spc="-35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OF</a:t>
            </a:r>
            <a:r>
              <a:rPr lang="en-US" sz="1200" spc="-35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BIRD</a:t>
            </a:r>
            <a:r>
              <a:rPr lang="en-US" sz="1200" spc="-40" dirty="0">
                <a:effectLst/>
                <a:latin typeface="Times New Roman" panose="02020603050405020304" pitchFamily="18" charset="0"/>
                <a:ea typeface="Arial MT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 MT"/>
              </a:rPr>
              <a:t>STRIKES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78024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56E8-E4B3-8F45-EC16-667466CD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47" y="24602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latin typeface="Algerian" panose="04020705040A02060702" pitchFamily="82" charset="0"/>
                <a:cs typeface="Times New Roman" panose="02020603050405020304" pitchFamily="18" charset="0"/>
              </a:rPr>
              <a:t>Thank You</a:t>
            </a:r>
            <a:endParaRPr lang="en-IN" sz="88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8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282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Arial MT</vt:lpstr>
      <vt:lpstr>Calibri</vt:lpstr>
      <vt:lpstr>Calibri Light</vt:lpstr>
      <vt:lpstr>Times New Roman</vt:lpstr>
      <vt:lpstr>Wingdings</vt:lpstr>
      <vt:lpstr>Office Theme</vt:lpstr>
      <vt:lpstr> DATA VISUALIZATION OF BIRD STRIKES           By: Rohan Palkar</vt:lpstr>
      <vt:lpstr>Problem statement</vt:lpstr>
      <vt:lpstr>Collection OF Dataset</vt:lpstr>
      <vt:lpstr>Architecture Design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 VISUALIZATION OF BIRD STRIKES           By: Rohan Palkar</dc:title>
  <dc:creator>Rohan Palkar</dc:creator>
  <cp:lastModifiedBy>Rohan Palkar</cp:lastModifiedBy>
  <cp:revision>1</cp:revision>
  <dcterms:created xsi:type="dcterms:W3CDTF">2023-01-29T05:27:45Z</dcterms:created>
  <dcterms:modified xsi:type="dcterms:W3CDTF">2023-01-29T06:25:58Z</dcterms:modified>
</cp:coreProperties>
</file>