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8" r:id="rId2"/>
    <p:sldId id="265" r:id="rId3"/>
    <p:sldId id="281" r:id="rId4"/>
    <p:sldId id="282" r:id="rId5"/>
    <p:sldId id="283" r:id="rId6"/>
    <p:sldId id="284" r:id="rId7"/>
    <p:sldId id="285" r:id="rId8"/>
    <p:sldId id="286" r:id="rId9"/>
    <p:sldId id="287" r:id="rId10"/>
    <p:sldId id="288" r:id="rId11"/>
    <p:sldId id="289" r:id="rId12"/>
    <p:sldId id="290" r:id="rId13"/>
    <p:sldId id="274" r:id="rId14"/>
    <p:sldId id="275" r:id="rId15"/>
    <p:sldId id="276" r:id="rId16"/>
    <p:sldId id="277"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0860"/>
    <a:srgbClr val="1C1573"/>
    <a:srgbClr val="283E84"/>
    <a:srgbClr val="211D71"/>
    <a:srgbClr val="000099"/>
    <a:srgbClr val="1E2F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64" autoAdjust="0"/>
    <p:restoredTop sz="95840" autoAdjust="0"/>
  </p:normalViewPr>
  <p:slideViewPr>
    <p:cSldViewPr>
      <p:cViewPr varScale="1">
        <p:scale>
          <a:sx n="107" d="100"/>
          <a:sy n="107" d="100"/>
        </p:scale>
        <p:origin x="224" y="176"/>
      </p:cViewPr>
      <p:guideLst>
        <p:guide orient="horz" pos="2208"/>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alphaModFix amt="50000"/>
            <a:extLst>
              <a:ext uri="{28A0092B-C50C-407E-A947-70E740481C1C}">
                <a14:useLocalDpi xmlns:a14="http://schemas.microsoft.com/office/drawing/2010/main"/>
              </a:ext>
            </a:extLst>
          </a:blip>
          <a:srcRect t="-543" b="-543"/>
          <a:stretch/>
        </p:blipFill>
        <p:spPr>
          <a:xfrm>
            <a:off x="4750810" y="2223656"/>
            <a:ext cx="2690381" cy="2729344"/>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817420"/>
            <a:ext cx="12192000" cy="40580"/>
          </a:xfrm>
          <a:prstGeom prst="rect">
            <a:avLst/>
          </a:prstGeom>
        </p:spPr>
      </p:pic>
      <p:pic>
        <p:nvPicPr>
          <p:cNvPr id="6" name="Picture 5"/>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743335" y="2482116"/>
            <a:ext cx="8848465" cy="2130566"/>
          </a:xfrm>
          <a:prstGeom prst="rect">
            <a:avLst/>
          </a:prstGeom>
        </p:spPr>
      </p:pic>
      <p:sp>
        <p:nvSpPr>
          <p:cNvPr id="7" name="Title 1"/>
          <p:cNvSpPr txBox="1">
            <a:spLocks/>
          </p:cNvSpPr>
          <p:nvPr userDrawn="1"/>
        </p:nvSpPr>
        <p:spPr>
          <a:xfrm>
            <a:off x="1831508" y="2575123"/>
            <a:ext cx="8666988" cy="1936878"/>
          </a:xfrm>
          <a:prstGeom prst="rect">
            <a:avLst/>
          </a:prstGeom>
        </p:spPr>
        <p:txBody>
          <a:bodyPr vert="horz" lIns="91440" tIns="45720" rIns="91440" bIns="45720" rtlCol="0" anchor="ctr">
            <a:normAutofit/>
          </a:bodyPr>
          <a:lstStyle>
            <a:lvl1pPr algn="r" defTabSz="6858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pPr algn="ctr"/>
            <a:r>
              <a:rPr lang="en-US" sz="3600" dirty="0"/>
              <a:t>Click to edit Session title</a:t>
            </a:r>
          </a:p>
        </p:txBody>
      </p:sp>
    </p:spTree>
    <p:extLst>
      <p:ext uri="{BB962C8B-B14F-4D97-AF65-F5344CB8AC3E}">
        <p14:creationId xmlns:p14="http://schemas.microsoft.com/office/powerpoint/2010/main" val="146197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alphaModFix amt="50000"/>
            <a:extLst>
              <a:ext uri="{28A0092B-C50C-407E-A947-70E740481C1C}">
                <a14:useLocalDpi xmlns:a14="http://schemas.microsoft.com/office/drawing/2010/main"/>
              </a:ext>
            </a:extLst>
          </a:blip>
          <a:srcRect t="-543" b="-543"/>
          <a:stretch/>
        </p:blipFill>
        <p:spPr>
          <a:xfrm>
            <a:off x="4750810" y="2223656"/>
            <a:ext cx="2690381" cy="2729344"/>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817420"/>
            <a:ext cx="12192000" cy="40580"/>
          </a:xfrm>
          <a:prstGeom prst="rect">
            <a:avLst/>
          </a:prstGeom>
        </p:spPr>
      </p:pic>
      <p:pic>
        <p:nvPicPr>
          <p:cNvPr id="8" name="Picture 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160569"/>
            <a:ext cx="10668000" cy="764364"/>
          </a:xfrm>
          <a:prstGeom prst="rect">
            <a:avLst/>
          </a:prstGeom>
        </p:spPr>
      </p:pic>
      <p:sp>
        <p:nvSpPr>
          <p:cNvPr id="2" name="Title 1"/>
          <p:cNvSpPr>
            <a:spLocks noGrp="1"/>
          </p:cNvSpPr>
          <p:nvPr>
            <p:ph type="title"/>
          </p:nvPr>
        </p:nvSpPr>
        <p:spPr>
          <a:xfrm>
            <a:off x="838200" y="160569"/>
            <a:ext cx="9321800" cy="764364"/>
          </a:xfrm>
        </p:spPr>
        <p:txBody>
          <a:bodyPr>
            <a:normAutofit/>
          </a:bodyPr>
          <a:lstStyle>
            <a:lvl1pPr>
              <a:defRPr sz="32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857739" y="1600201"/>
            <a:ext cx="10160000" cy="2728913"/>
          </a:xfrm>
        </p:spPr>
        <p:txBody>
          <a:bodyPr/>
          <a:lstStyle>
            <a:lvl1pPr>
              <a:defRPr sz="1800">
                <a:latin typeface="Helvetica" panose="020B0604020202030204" pitchFamily="34" charset="0"/>
              </a:defRPr>
            </a:lvl1pPr>
            <a:lvl2pPr>
              <a:defRPr sz="1600">
                <a:latin typeface="Helvetica" panose="020B0604020202030204" pitchFamily="34" charset="0"/>
              </a:defRPr>
            </a:lvl2pPr>
            <a:lvl3pPr>
              <a:defRPr sz="1400">
                <a:latin typeface="Helvetica" panose="020B0604020202030204" pitchFamily="34" charset="0"/>
              </a:defRPr>
            </a:lvl3pPr>
            <a:lvl4pPr>
              <a:defRPr sz="1200">
                <a:latin typeface="Helvetica" panose="020B0604020202030204" pitchFamily="34" charset="0"/>
              </a:defRPr>
            </a:lvl4pPr>
            <a:lvl5pPr>
              <a:defRPr sz="12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329247" y="1143001"/>
            <a:ext cx="11196956" cy="395287"/>
          </a:xfrm>
        </p:spPr>
        <p:txBody>
          <a:bodyPr>
            <a:normAutofit/>
          </a:bodyPr>
          <a:lstStyle>
            <a:lvl1pPr marL="0" indent="0">
              <a:buNone/>
              <a:defRPr sz="20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136154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alphaModFix amt="50000"/>
            <a:extLst>
              <a:ext uri="{28A0092B-C50C-407E-A947-70E740481C1C}">
                <a14:useLocalDpi xmlns:a14="http://schemas.microsoft.com/office/drawing/2010/main"/>
              </a:ext>
            </a:extLst>
          </a:blip>
          <a:srcRect t="-543" b="-543"/>
          <a:stretch/>
        </p:blipFill>
        <p:spPr>
          <a:xfrm>
            <a:off x="4750810" y="2223656"/>
            <a:ext cx="2690381" cy="2729344"/>
          </a:xfrm>
          <a:prstGeom prst="rect">
            <a:avLst/>
          </a:prstGeom>
        </p:spPr>
      </p:pic>
      <p:sp>
        <p:nvSpPr>
          <p:cNvPr id="2" name="Title 1"/>
          <p:cNvSpPr>
            <a:spLocks noGrp="1"/>
          </p:cNvSpPr>
          <p:nvPr>
            <p:ph type="title"/>
          </p:nvPr>
        </p:nvSpPr>
        <p:spPr>
          <a:xfrm>
            <a:off x="831850" y="1709738"/>
            <a:ext cx="10515600" cy="2852737"/>
          </a:xfrm>
        </p:spPr>
        <p:txBody>
          <a:bodyPr anchor="b">
            <a:normAutofit/>
          </a:bodyPr>
          <a:lstStyle>
            <a:lvl1pPr algn="r">
              <a:defRPr sz="5400" b="1">
                <a:solidFill>
                  <a:srgbClr val="150860"/>
                </a:solidFill>
                <a:latin typeface="Helvetica"/>
                <a:cs typeface="Helvetica"/>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r">
              <a:buNone/>
              <a:defRPr sz="2400" b="0" i="0">
                <a:solidFill>
                  <a:schemeClr val="tx1">
                    <a:tint val="75000"/>
                  </a:schemeClr>
                </a:solidFill>
                <a:latin typeface="Helvetica Light"/>
                <a:cs typeface="Helvetica Ligh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817420"/>
            <a:ext cx="12192000" cy="40580"/>
          </a:xfrm>
          <a:prstGeom prst="rect">
            <a:avLst/>
          </a:prstGeom>
        </p:spPr>
      </p:pic>
    </p:spTree>
    <p:extLst>
      <p:ext uri="{BB962C8B-B14F-4D97-AF65-F5344CB8AC3E}">
        <p14:creationId xmlns:p14="http://schemas.microsoft.com/office/powerpoint/2010/main" val="3750687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6184519"/>
      </p:ext>
    </p:extLst>
  </p:cSld>
  <p:clrMap bg1="lt1" tx1="dk1" bg2="lt2" tx2="dk2" accent1="accent1" accent2="accent2" accent3="accent3" accent4="accent4" accent5="accent5" accent6="accent6" hlink="hlink" folHlink="folHlink"/>
  <p:sldLayoutIdLst>
    <p:sldLayoutId id="2147483729" r:id="rId1"/>
    <p:sldLayoutId id="2147483739" r:id="rId2"/>
    <p:sldLayoutId id="214748374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a:spLocks noGrp="1"/>
          </p:cNvSpPr>
          <p:nvPr>
            <p:ph type="title"/>
          </p:nvPr>
        </p:nvSpPr>
        <p:spPr>
          <a:xfrm>
            <a:off x="152400" y="76200"/>
            <a:ext cx="10744200" cy="5257800"/>
          </a:xfrm>
        </p:spPr>
        <p:txBody>
          <a:bodyPr>
            <a:noAutofit/>
          </a:bodyPr>
          <a:lstStyle/>
          <a:p>
            <a:pPr algn="l" fontAlgn="base"/>
            <a:r>
              <a:rPr lang="en-US" sz="2400" dirty="0">
                <a:latin typeface="Georgia" panose="02040502050405020303" pitchFamily="18" charset="0"/>
              </a:rPr>
              <a:t>Pipeline Creation on two different frames (Python + OpenCV)</a:t>
            </a:r>
            <a:br>
              <a:rPr lang="en-US" sz="2400" dirty="0">
                <a:latin typeface="Georgia" panose="02040502050405020303" pitchFamily="18" charset="0"/>
              </a:rPr>
            </a:br>
            <a:br>
              <a:rPr lang="en-US" sz="2400" dirty="0">
                <a:latin typeface="Georgia" panose="02040502050405020303" pitchFamily="18" charset="0"/>
              </a:rPr>
            </a:br>
            <a:r>
              <a:rPr lang="en-US" sz="1600" dirty="0"/>
              <a:t>1.Use Python Script with OpenCV library to perform below tasks –</a:t>
            </a:r>
            <a:br>
              <a:rPr lang="en-US" sz="1600" dirty="0"/>
            </a:br>
            <a:br>
              <a:rPr lang="en-US" sz="1600" dirty="0"/>
            </a:br>
            <a:r>
              <a:rPr lang="en-US" sz="1600" dirty="0"/>
              <a:t>I . Create a Pipeline in order for the System to detect the Ego Lanes Automatically with one frame (Sample_02.jpg) attached in zip      folder.</a:t>
            </a:r>
            <a:br>
              <a:rPr lang="en-US" sz="1600" dirty="0"/>
            </a:br>
            <a:br>
              <a:rPr lang="en-US" sz="1600" dirty="0"/>
            </a:br>
            <a:r>
              <a:rPr lang="en-US" sz="1600" dirty="0"/>
              <a:t>II . Output of Intermediate stages of Pipeline would be required as mentioned below –</a:t>
            </a:r>
            <a:br>
              <a:rPr lang="en-US" sz="1600" dirty="0"/>
            </a:br>
            <a:br>
              <a:rPr lang="en-US" sz="1600" dirty="0"/>
            </a:br>
            <a:r>
              <a:rPr lang="en-US" sz="1600" dirty="0"/>
              <a:t>Grayscale</a:t>
            </a:r>
            <a:br>
              <a:rPr lang="en-US" sz="1600" dirty="0"/>
            </a:br>
            <a:r>
              <a:rPr lang="en-US" sz="1600" dirty="0"/>
              <a:t>Gaussian Blur</a:t>
            </a:r>
            <a:br>
              <a:rPr lang="en-US" sz="1600" dirty="0"/>
            </a:br>
            <a:r>
              <a:rPr lang="en-US" sz="1600" dirty="0"/>
              <a:t>Canny</a:t>
            </a:r>
            <a:br>
              <a:rPr lang="en-US" sz="1600" dirty="0"/>
            </a:br>
            <a:r>
              <a:rPr lang="en-US" sz="1600" dirty="0"/>
              <a:t>Segment</a:t>
            </a:r>
            <a:br>
              <a:rPr lang="en-US" sz="1600" dirty="0"/>
            </a:br>
            <a:r>
              <a:rPr lang="en-US" sz="1600" dirty="0"/>
              <a:t>Hough</a:t>
            </a:r>
            <a:br>
              <a:rPr lang="en-US" sz="1600" dirty="0"/>
            </a:br>
            <a:r>
              <a:rPr lang="en-US" sz="1600" dirty="0"/>
              <a:t>Output Frame</a:t>
            </a:r>
            <a:br>
              <a:rPr lang="en-US" sz="1600" dirty="0"/>
            </a:br>
            <a:br>
              <a:rPr lang="en-US" sz="1600" dirty="0"/>
            </a:br>
            <a:r>
              <a:rPr lang="en-US" sz="1600" dirty="0"/>
              <a:t>2. Create a presentation with all the above Output frames mentioned in point no II and submit the Python script along with Presentation. The Output frames will be from OpenCV API (cv2.imshow()) not </a:t>
            </a:r>
            <a:r>
              <a:rPr lang="en-US" sz="1600" dirty="0" err="1"/>
              <a:t>matplot</a:t>
            </a:r>
            <a:r>
              <a:rPr lang="en-US" sz="1600" dirty="0"/>
              <a:t> lib.</a:t>
            </a:r>
            <a:br>
              <a:rPr lang="en-US" sz="1600" dirty="0"/>
            </a:br>
            <a:endParaRPr lang="en-IN" sz="1600" dirty="0">
              <a:latin typeface="Georgia" panose="02040502050405020303" pitchFamily="18" charset="0"/>
            </a:endParaRPr>
          </a:p>
        </p:txBody>
      </p:sp>
    </p:spTree>
    <p:extLst>
      <p:ext uri="{BB962C8B-B14F-4D97-AF65-F5344CB8AC3E}">
        <p14:creationId xmlns:p14="http://schemas.microsoft.com/office/powerpoint/2010/main" val="4195798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1</a:t>
            </a:r>
            <a:endParaRPr lang="en-US" dirty="0"/>
          </a:p>
        </p:txBody>
      </p:sp>
      <p:sp>
        <p:nvSpPr>
          <p:cNvPr id="6" name="TextBox 5">
            <a:extLst>
              <a:ext uri="{FF2B5EF4-FFF2-40B4-BE49-F238E27FC236}">
                <a16:creationId xmlns:a16="http://schemas.microsoft.com/office/drawing/2014/main" id="{E1AA30E2-DA07-432E-A5EA-180EAEEFA00C}"/>
              </a:ext>
            </a:extLst>
          </p:cNvPr>
          <p:cNvSpPr txBox="1"/>
          <p:nvPr/>
        </p:nvSpPr>
        <p:spPr>
          <a:xfrm>
            <a:off x="152400" y="924933"/>
            <a:ext cx="3429000" cy="461665"/>
          </a:xfrm>
          <a:prstGeom prst="rect">
            <a:avLst/>
          </a:prstGeom>
          <a:noFill/>
        </p:spPr>
        <p:txBody>
          <a:bodyPr wrap="square" rtlCol="0">
            <a:spAutoFit/>
          </a:bodyPr>
          <a:lstStyle/>
          <a:p>
            <a:r>
              <a:rPr lang="en-US" sz="2400" b="1" i="1" dirty="0"/>
              <a:t>Segment Plot</a:t>
            </a:r>
            <a:endParaRPr lang="en-IN" sz="2400" b="1" i="1" dirty="0"/>
          </a:p>
        </p:txBody>
      </p:sp>
      <p:pic>
        <p:nvPicPr>
          <p:cNvPr id="7" name="Picture 6">
            <a:extLst>
              <a:ext uri="{FF2B5EF4-FFF2-40B4-BE49-F238E27FC236}">
                <a16:creationId xmlns:a16="http://schemas.microsoft.com/office/drawing/2014/main" id="{ABC8767A-00F5-4C07-9065-356FD48F1E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1397835"/>
            <a:ext cx="9690100" cy="5299596"/>
          </a:xfrm>
          <a:prstGeom prst="rect">
            <a:avLst/>
          </a:prstGeom>
        </p:spPr>
      </p:pic>
    </p:spTree>
    <p:extLst>
      <p:ext uri="{BB962C8B-B14F-4D97-AF65-F5344CB8AC3E}">
        <p14:creationId xmlns:p14="http://schemas.microsoft.com/office/powerpoint/2010/main" val="3863268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1</a:t>
            </a:r>
            <a:endParaRPr lang="en-US" dirty="0"/>
          </a:p>
        </p:txBody>
      </p:sp>
      <p:sp>
        <p:nvSpPr>
          <p:cNvPr id="6" name="TextBox 5">
            <a:extLst>
              <a:ext uri="{FF2B5EF4-FFF2-40B4-BE49-F238E27FC236}">
                <a16:creationId xmlns:a16="http://schemas.microsoft.com/office/drawing/2014/main" id="{E1AA30E2-DA07-432E-A5EA-180EAEEFA00C}"/>
              </a:ext>
            </a:extLst>
          </p:cNvPr>
          <p:cNvSpPr txBox="1"/>
          <p:nvPr/>
        </p:nvSpPr>
        <p:spPr>
          <a:xfrm>
            <a:off x="152400" y="924933"/>
            <a:ext cx="3429000" cy="461665"/>
          </a:xfrm>
          <a:prstGeom prst="rect">
            <a:avLst/>
          </a:prstGeom>
          <a:noFill/>
        </p:spPr>
        <p:txBody>
          <a:bodyPr wrap="square" rtlCol="0">
            <a:spAutoFit/>
          </a:bodyPr>
          <a:lstStyle/>
          <a:p>
            <a:r>
              <a:rPr lang="en-US" sz="2400" b="1" i="1" dirty="0"/>
              <a:t>Hough Plot</a:t>
            </a:r>
            <a:endParaRPr lang="en-IN" sz="2400" b="1" i="1" dirty="0"/>
          </a:p>
        </p:txBody>
      </p:sp>
      <p:pic>
        <p:nvPicPr>
          <p:cNvPr id="7" name="Picture 6">
            <a:extLst>
              <a:ext uri="{FF2B5EF4-FFF2-40B4-BE49-F238E27FC236}">
                <a16:creationId xmlns:a16="http://schemas.microsoft.com/office/drawing/2014/main" id="{77E61499-74E1-4A16-87F5-B948D8F6868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386598"/>
            <a:ext cx="9677400" cy="5268293"/>
          </a:xfrm>
          <a:prstGeom prst="rect">
            <a:avLst/>
          </a:prstGeom>
        </p:spPr>
      </p:pic>
    </p:spTree>
    <p:extLst>
      <p:ext uri="{BB962C8B-B14F-4D97-AF65-F5344CB8AC3E}">
        <p14:creationId xmlns:p14="http://schemas.microsoft.com/office/powerpoint/2010/main" val="672152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1</a:t>
            </a:r>
            <a:endParaRPr lang="en-US" dirty="0"/>
          </a:p>
        </p:txBody>
      </p:sp>
      <p:sp>
        <p:nvSpPr>
          <p:cNvPr id="6" name="TextBox 5">
            <a:extLst>
              <a:ext uri="{FF2B5EF4-FFF2-40B4-BE49-F238E27FC236}">
                <a16:creationId xmlns:a16="http://schemas.microsoft.com/office/drawing/2014/main" id="{E1AA30E2-DA07-432E-A5EA-180EAEEFA00C}"/>
              </a:ext>
            </a:extLst>
          </p:cNvPr>
          <p:cNvSpPr txBox="1"/>
          <p:nvPr/>
        </p:nvSpPr>
        <p:spPr>
          <a:xfrm>
            <a:off x="152400" y="924933"/>
            <a:ext cx="3429000" cy="461665"/>
          </a:xfrm>
          <a:prstGeom prst="rect">
            <a:avLst/>
          </a:prstGeom>
          <a:noFill/>
        </p:spPr>
        <p:txBody>
          <a:bodyPr wrap="square" rtlCol="0">
            <a:spAutoFit/>
          </a:bodyPr>
          <a:lstStyle/>
          <a:p>
            <a:r>
              <a:rPr lang="en-US" sz="2400" b="1" i="1" dirty="0"/>
              <a:t>Output Image</a:t>
            </a:r>
            <a:endParaRPr lang="en-IN" sz="2400" b="1" i="1" dirty="0"/>
          </a:p>
        </p:txBody>
      </p:sp>
      <p:pic>
        <p:nvPicPr>
          <p:cNvPr id="7" name="Picture 6">
            <a:extLst>
              <a:ext uri="{FF2B5EF4-FFF2-40B4-BE49-F238E27FC236}">
                <a16:creationId xmlns:a16="http://schemas.microsoft.com/office/drawing/2014/main" id="{130BC394-D83A-4EEB-967F-9B11EEDF101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600" y="1386598"/>
            <a:ext cx="9448800" cy="5314951"/>
          </a:xfrm>
          <a:prstGeom prst="rect">
            <a:avLst/>
          </a:prstGeom>
        </p:spPr>
      </p:pic>
    </p:spTree>
    <p:extLst>
      <p:ext uri="{BB962C8B-B14F-4D97-AF65-F5344CB8AC3E}">
        <p14:creationId xmlns:p14="http://schemas.microsoft.com/office/powerpoint/2010/main" val="1944128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a:t>Task 2</a:t>
            </a:r>
            <a:endParaRPr lang="en-US" dirty="0"/>
          </a:p>
        </p:txBody>
      </p:sp>
      <p:pic>
        <p:nvPicPr>
          <p:cNvPr id="8" name="Picture 7" descr="A picture containing outdoor, tree, sky, building&#10;&#10;Description automatically generated">
            <a:extLst>
              <a:ext uri="{FF2B5EF4-FFF2-40B4-BE49-F238E27FC236}">
                <a16:creationId xmlns:a16="http://schemas.microsoft.com/office/drawing/2014/main" id="{B8862D1E-F000-4E38-925F-EF1BEF3B155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600" y="1705645"/>
            <a:ext cx="7543800" cy="4991786"/>
          </a:xfrm>
          <a:prstGeom prst="rect">
            <a:avLst/>
          </a:prstGeom>
        </p:spPr>
      </p:pic>
      <p:sp>
        <p:nvSpPr>
          <p:cNvPr id="9" name="TextBox 8">
            <a:extLst>
              <a:ext uri="{FF2B5EF4-FFF2-40B4-BE49-F238E27FC236}">
                <a16:creationId xmlns:a16="http://schemas.microsoft.com/office/drawing/2014/main" id="{61FFE021-00A3-4A9B-BA86-E8E295585DFE}"/>
              </a:ext>
            </a:extLst>
          </p:cNvPr>
          <p:cNvSpPr txBox="1"/>
          <p:nvPr/>
        </p:nvSpPr>
        <p:spPr>
          <a:xfrm>
            <a:off x="152400" y="924933"/>
            <a:ext cx="3429000" cy="461665"/>
          </a:xfrm>
          <a:prstGeom prst="rect">
            <a:avLst/>
          </a:prstGeom>
          <a:noFill/>
        </p:spPr>
        <p:txBody>
          <a:bodyPr wrap="square" rtlCol="0">
            <a:spAutoFit/>
          </a:bodyPr>
          <a:lstStyle/>
          <a:p>
            <a:r>
              <a:rPr lang="en-US" sz="2400" b="1" i="1" dirty="0"/>
              <a:t>Input Image</a:t>
            </a:r>
            <a:endParaRPr lang="en-IN" sz="2400" b="1" i="1" dirty="0"/>
          </a:p>
        </p:txBody>
      </p:sp>
    </p:spTree>
    <p:extLst>
      <p:ext uri="{BB962C8B-B14F-4D97-AF65-F5344CB8AC3E}">
        <p14:creationId xmlns:p14="http://schemas.microsoft.com/office/powerpoint/2010/main" val="38441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2</a:t>
            </a:r>
            <a:endParaRPr lang="en-US" dirty="0"/>
          </a:p>
        </p:txBody>
      </p:sp>
      <p:pic>
        <p:nvPicPr>
          <p:cNvPr id="6" name="Picture 5">
            <a:extLst>
              <a:ext uri="{FF2B5EF4-FFF2-40B4-BE49-F238E27FC236}">
                <a16:creationId xmlns:a16="http://schemas.microsoft.com/office/drawing/2014/main" id="{1534149C-9B28-4F34-BC1D-9A0E0EA135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1" y="1300010"/>
            <a:ext cx="6934199" cy="5305525"/>
          </a:xfrm>
          <a:prstGeom prst="rect">
            <a:avLst/>
          </a:prstGeom>
        </p:spPr>
      </p:pic>
      <p:sp>
        <p:nvSpPr>
          <p:cNvPr id="7" name="TextBox 6">
            <a:extLst>
              <a:ext uri="{FF2B5EF4-FFF2-40B4-BE49-F238E27FC236}">
                <a16:creationId xmlns:a16="http://schemas.microsoft.com/office/drawing/2014/main" id="{10E24F2A-2B57-450D-A209-CF6550D35904}"/>
              </a:ext>
            </a:extLst>
          </p:cNvPr>
          <p:cNvSpPr txBox="1"/>
          <p:nvPr/>
        </p:nvSpPr>
        <p:spPr>
          <a:xfrm>
            <a:off x="152400" y="924933"/>
            <a:ext cx="3429000" cy="461665"/>
          </a:xfrm>
          <a:prstGeom prst="rect">
            <a:avLst/>
          </a:prstGeom>
          <a:noFill/>
        </p:spPr>
        <p:txBody>
          <a:bodyPr wrap="square" rtlCol="0">
            <a:spAutoFit/>
          </a:bodyPr>
          <a:lstStyle/>
          <a:p>
            <a:r>
              <a:rPr lang="en-US" sz="2400" b="1" i="1" dirty="0"/>
              <a:t>Python Code-Spyder</a:t>
            </a:r>
            <a:endParaRPr lang="en-IN" sz="2400" b="1" i="1" dirty="0"/>
          </a:p>
        </p:txBody>
      </p:sp>
    </p:spTree>
    <p:extLst>
      <p:ext uri="{BB962C8B-B14F-4D97-AF65-F5344CB8AC3E}">
        <p14:creationId xmlns:p14="http://schemas.microsoft.com/office/powerpoint/2010/main" val="390873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2</a:t>
            </a:r>
            <a:endParaRPr lang="en-US" dirty="0"/>
          </a:p>
        </p:txBody>
      </p:sp>
      <p:sp>
        <p:nvSpPr>
          <p:cNvPr id="4" name="TextBox 3">
            <a:extLst>
              <a:ext uri="{FF2B5EF4-FFF2-40B4-BE49-F238E27FC236}">
                <a16:creationId xmlns:a16="http://schemas.microsoft.com/office/drawing/2014/main" id="{D3A6671E-6775-420A-A3C5-B64B5DD1F6FF}"/>
              </a:ext>
            </a:extLst>
          </p:cNvPr>
          <p:cNvSpPr txBox="1"/>
          <p:nvPr/>
        </p:nvSpPr>
        <p:spPr>
          <a:xfrm>
            <a:off x="152400" y="924933"/>
            <a:ext cx="3429000" cy="461665"/>
          </a:xfrm>
          <a:prstGeom prst="rect">
            <a:avLst/>
          </a:prstGeom>
          <a:noFill/>
        </p:spPr>
        <p:txBody>
          <a:bodyPr wrap="square" rtlCol="0">
            <a:spAutoFit/>
          </a:bodyPr>
          <a:lstStyle/>
          <a:p>
            <a:r>
              <a:rPr lang="en-US" sz="2400" b="1" i="1" dirty="0"/>
              <a:t>Output-Input frame</a:t>
            </a:r>
            <a:endParaRPr lang="en-IN" sz="2400" b="1" i="1" dirty="0"/>
          </a:p>
        </p:txBody>
      </p:sp>
      <p:pic>
        <p:nvPicPr>
          <p:cNvPr id="8" name="Picture 7">
            <a:extLst>
              <a:ext uri="{FF2B5EF4-FFF2-40B4-BE49-F238E27FC236}">
                <a16:creationId xmlns:a16="http://schemas.microsoft.com/office/drawing/2014/main" id="{A885E5A4-3EBF-43C5-934A-C7AB0E42B36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0421" y="1524000"/>
            <a:ext cx="7467600" cy="5110508"/>
          </a:xfrm>
          <a:prstGeom prst="rect">
            <a:avLst/>
          </a:prstGeom>
        </p:spPr>
      </p:pic>
    </p:spTree>
    <p:extLst>
      <p:ext uri="{BB962C8B-B14F-4D97-AF65-F5344CB8AC3E}">
        <p14:creationId xmlns:p14="http://schemas.microsoft.com/office/powerpoint/2010/main" val="3409272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2</a:t>
            </a:r>
            <a:endParaRPr lang="en-US" dirty="0"/>
          </a:p>
        </p:txBody>
      </p:sp>
      <p:sp>
        <p:nvSpPr>
          <p:cNvPr id="4" name="TextBox 3">
            <a:extLst>
              <a:ext uri="{FF2B5EF4-FFF2-40B4-BE49-F238E27FC236}">
                <a16:creationId xmlns:a16="http://schemas.microsoft.com/office/drawing/2014/main" id="{D3A6671E-6775-420A-A3C5-B64B5DD1F6FF}"/>
              </a:ext>
            </a:extLst>
          </p:cNvPr>
          <p:cNvSpPr txBox="1"/>
          <p:nvPr/>
        </p:nvSpPr>
        <p:spPr>
          <a:xfrm>
            <a:off x="152400" y="924933"/>
            <a:ext cx="3429000" cy="461665"/>
          </a:xfrm>
          <a:prstGeom prst="rect">
            <a:avLst/>
          </a:prstGeom>
          <a:noFill/>
        </p:spPr>
        <p:txBody>
          <a:bodyPr wrap="square" rtlCol="0">
            <a:spAutoFit/>
          </a:bodyPr>
          <a:lstStyle/>
          <a:p>
            <a:r>
              <a:rPr lang="en-US" sz="2400" b="1" i="1" dirty="0"/>
              <a:t>Output-Grayscale</a:t>
            </a:r>
            <a:endParaRPr lang="en-IN" sz="2400" b="1" i="1" dirty="0"/>
          </a:p>
        </p:txBody>
      </p:sp>
      <p:pic>
        <p:nvPicPr>
          <p:cNvPr id="3" name="Picture 2">
            <a:extLst>
              <a:ext uri="{FF2B5EF4-FFF2-40B4-BE49-F238E27FC236}">
                <a16:creationId xmlns:a16="http://schemas.microsoft.com/office/drawing/2014/main" id="{3674A91B-91F6-432B-AFB9-09DC59A28FE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0283" y="1319428"/>
            <a:ext cx="7780717" cy="5368378"/>
          </a:xfrm>
          <a:prstGeom prst="rect">
            <a:avLst/>
          </a:prstGeom>
        </p:spPr>
      </p:pic>
    </p:spTree>
    <p:extLst>
      <p:ext uri="{BB962C8B-B14F-4D97-AF65-F5344CB8AC3E}">
        <p14:creationId xmlns:p14="http://schemas.microsoft.com/office/powerpoint/2010/main" val="4096571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2</a:t>
            </a:r>
            <a:endParaRPr lang="en-US" dirty="0"/>
          </a:p>
        </p:txBody>
      </p:sp>
      <p:sp>
        <p:nvSpPr>
          <p:cNvPr id="4" name="TextBox 3">
            <a:extLst>
              <a:ext uri="{FF2B5EF4-FFF2-40B4-BE49-F238E27FC236}">
                <a16:creationId xmlns:a16="http://schemas.microsoft.com/office/drawing/2014/main" id="{D3A6671E-6775-420A-A3C5-B64B5DD1F6FF}"/>
              </a:ext>
            </a:extLst>
          </p:cNvPr>
          <p:cNvSpPr txBox="1"/>
          <p:nvPr/>
        </p:nvSpPr>
        <p:spPr>
          <a:xfrm>
            <a:off x="152400" y="924933"/>
            <a:ext cx="3429000" cy="461665"/>
          </a:xfrm>
          <a:prstGeom prst="rect">
            <a:avLst/>
          </a:prstGeom>
          <a:noFill/>
        </p:spPr>
        <p:txBody>
          <a:bodyPr wrap="square" rtlCol="0">
            <a:spAutoFit/>
          </a:bodyPr>
          <a:lstStyle/>
          <a:p>
            <a:r>
              <a:rPr lang="en-US" sz="2400" b="1" i="1" dirty="0"/>
              <a:t>Output-</a:t>
            </a:r>
            <a:r>
              <a:rPr lang="en-US" sz="2400" b="1" i="1" dirty="0" err="1"/>
              <a:t>GaussianBlur</a:t>
            </a:r>
            <a:endParaRPr lang="en-IN" sz="2400" b="1" i="1" dirty="0"/>
          </a:p>
        </p:txBody>
      </p:sp>
      <p:pic>
        <p:nvPicPr>
          <p:cNvPr id="3" name="Picture 2">
            <a:extLst>
              <a:ext uri="{FF2B5EF4-FFF2-40B4-BE49-F238E27FC236}">
                <a16:creationId xmlns:a16="http://schemas.microsoft.com/office/drawing/2014/main" id="{ECEF170A-528F-41CC-849B-0FE5FCD73A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 y="1524000"/>
            <a:ext cx="7696200" cy="5219262"/>
          </a:xfrm>
          <a:prstGeom prst="rect">
            <a:avLst/>
          </a:prstGeom>
        </p:spPr>
      </p:pic>
    </p:spTree>
    <p:extLst>
      <p:ext uri="{BB962C8B-B14F-4D97-AF65-F5344CB8AC3E}">
        <p14:creationId xmlns:p14="http://schemas.microsoft.com/office/powerpoint/2010/main" val="3349181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2</a:t>
            </a:r>
            <a:endParaRPr lang="en-US" dirty="0"/>
          </a:p>
        </p:txBody>
      </p:sp>
      <p:sp>
        <p:nvSpPr>
          <p:cNvPr id="4" name="TextBox 3">
            <a:extLst>
              <a:ext uri="{FF2B5EF4-FFF2-40B4-BE49-F238E27FC236}">
                <a16:creationId xmlns:a16="http://schemas.microsoft.com/office/drawing/2014/main" id="{D3A6671E-6775-420A-A3C5-B64B5DD1F6FF}"/>
              </a:ext>
            </a:extLst>
          </p:cNvPr>
          <p:cNvSpPr txBox="1"/>
          <p:nvPr/>
        </p:nvSpPr>
        <p:spPr>
          <a:xfrm>
            <a:off x="152400" y="924933"/>
            <a:ext cx="3429000" cy="461665"/>
          </a:xfrm>
          <a:prstGeom prst="rect">
            <a:avLst/>
          </a:prstGeom>
          <a:noFill/>
        </p:spPr>
        <p:txBody>
          <a:bodyPr wrap="square" rtlCol="0">
            <a:spAutoFit/>
          </a:bodyPr>
          <a:lstStyle/>
          <a:p>
            <a:r>
              <a:rPr lang="en-US" sz="2400" b="1" i="1" dirty="0"/>
              <a:t>Output- Canny</a:t>
            </a:r>
            <a:endParaRPr lang="en-IN" sz="2400" b="1" i="1" dirty="0"/>
          </a:p>
        </p:txBody>
      </p:sp>
      <p:pic>
        <p:nvPicPr>
          <p:cNvPr id="3" name="Picture 2">
            <a:extLst>
              <a:ext uri="{FF2B5EF4-FFF2-40B4-BE49-F238E27FC236}">
                <a16:creationId xmlns:a16="http://schemas.microsoft.com/office/drawing/2014/main" id="{7C385700-0499-4CCF-998D-F55026FDF2F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9681" y="1406557"/>
            <a:ext cx="8192320" cy="5290873"/>
          </a:xfrm>
          <a:prstGeom prst="rect">
            <a:avLst/>
          </a:prstGeom>
        </p:spPr>
      </p:pic>
    </p:spTree>
    <p:extLst>
      <p:ext uri="{BB962C8B-B14F-4D97-AF65-F5344CB8AC3E}">
        <p14:creationId xmlns:p14="http://schemas.microsoft.com/office/powerpoint/2010/main" val="3384979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2</a:t>
            </a:r>
            <a:endParaRPr lang="en-US" dirty="0"/>
          </a:p>
        </p:txBody>
      </p:sp>
      <p:sp>
        <p:nvSpPr>
          <p:cNvPr id="2" name="Rectangle 1">
            <a:extLst>
              <a:ext uri="{FF2B5EF4-FFF2-40B4-BE49-F238E27FC236}">
                <a16:creationId xmlns:a16="http://schemas.microsoft.com/office/drawing/2014/main" id="{481999C4-D5D5-4DF6-880C-CE1C06F7CB02}"/>
              </a:ext>
            </a:extLst>
          </p:cNvPr>
          <p:cNvSpPr/>
          <p:nvPr/>
        </p:nvSpPr>
        <p:spPr>
          <a:xfrm>
            <a:off x="1600636" y="2967335"/>
            <a:ext cx="8990730" cy="221599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3800" b="1" dirty="0">
                <a:ln w="22225">
                  <a:solidFill>
                    <a:schemeClr val="accent2"/>
                  </a:solidFill>
                  <a:prstDash val="solid"/>
                </a:ln>
                <a:solidFill>
                  <a:schemeClr val="accent2">
                    <a:lumMod val="40000"/>
                    <a:lumOff val="60000"/>
                  </a:schemeClr>
                </a:solidFill>
              </a:rPr>
              <a:t>THANK YOU</a:t>
            </a:r>
          </a:p>
        </p:txBody>
      </p:sp>
    </p:spTree>
    <p:extLst>
      <p:ext uri="{BB962C8B-B14F-4D97-AF65-F5344CB8AC3E}">
        <p14:creationId xmlns:p14="http://schemas.microsoft.com/office/powerpoint/2010/main" val="340741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1</a:t>
            </a:r>
            <a:endParaRPr lang="en-US" dirty="0"/>
          </a:p>
        </p:txBody>
      </p:sp>
      <p:sp>
        <p:nvSpPr>
          <p:cNvPr id="6" name="TextBox 5">
            <a:extLst>
              <a:ext uri="{FF2B5EF4-FFF2-40B4-BE49-F238E27FC236}">
                <a16:creationId xmlns:a16="http://schemas.microsoft.com/office/drawing/2014/main" id="{E1AA30E2-DA07-432E-A5EA-180EAEEFA00C}"/>
              </a:ext>
            </a:extLst>
          </p:cNvPr>
          <p:cNvSpPr txBox="1"/>
          <p:nvPr/>
        </p:nvSpPr>
        <p:spPr>
          <a:xfrm>
            <a:off x="152400" y="924933"/>
            <a:ext cx="3429000" cy="461665"/>
          </a:xfrm>
          <a:prstGeom prst="rect">
            <a:avLst/>
          </a:prstGeom>
          <a:noFill/>
        </p:spPr>
        <p:txBody>
          <a:bodyPr wrap="square" rtlCol="0">
            <a:spAutoFit/>
          </a:bodyPr>
          <a:lstStyle/>
          <a:p>
            <a:r>
              <a:rPr lang="en-US" sz="2400" b="1" i="1" dirty="0"/>
              <a:t>Input Image</a:t>
            </a:r>
            <a:endParaRPr lang="en-IN" sz="2400" b="1" i="1" dirty="0"/>
          </a:p>
        </p:txBody>
      </p:sp>
      <p:pic>
        <p:nvPicPr>
          <p:cNvPr id="10" name="Picture 9">
            <a:extLst>
              <a:ext uri="{FF2B5EF4-FFF2-40B4-BE49-F238E27FC236}">
                <a16:creationId xmlns:a16="http://schemas.microsoft.com/office/drawing/2014/main" id="{95627FB2-49BA-4736-978B-EF1D1708D19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600" y="1398225"/>
            <a:ext cx="9525000" cy="5299206"/>
          </a:xfrm>
          <a:prstGeom prst="rect">
            <a:avLst/>
          </a:prstGeom>
        </p:spPr>
      </p:pic>
    </p:spTree>
    <p:extLst>
      <p:ext uri="{BB962C8B-B14F-4D97-AF65-F5344CB8AC3E}">
        <p14:creationId xmlns:p14="http://schemas.microsoft.com/office/powerpoint/2010/main" val="109203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1</a:t>
            </a:r>
            <a:endParaRPr lang="en-US" dirty="0"/>
          </a:p>
        </p:txBody>
      </p:sp>
      <p:sp>
        <p:nvSpPr>
          <p:cNvPr id="6" name="TextBox 5">
            <a:extLst>
              <a:ext uri="{FF2B5EF4-FFF2-40B4-BE49-F238E27FC236}">
                <a16:creationId xmlns:a16="http://schemas.microsoft.com/office/drawing/2014/main" id="{E1AA30E2-DA07-432E-A5EA-180EAEEFA00C}"/>
              </a:ext>
            </a:extLst>
          </p:cNvPr>
          <p:cNvSpPr txBox="1"/>
          <p:nvPr/>
        </p:nvSpPr>
        <p:spPr>
          <a:xfrm>
            <a:off x="152400" y="924933"/>
            <a:ext cx="3429000" cy="461665"/>
          </a:xfrm>
          <a:prstGeom prst="rect">
            <a:avLst/>
          </a:prstGeom>
          <a:noFill/>
        </p:spPr>
        <p:txBody>
          <a:bodyPr wrap="square" rtlCol="0">
            <a:spAutoFit/>
          </a:bodyPr>
          <a:lstStyle/>
          <a:p>
            <a:r>
              <a:rPr lang="en-US" sz="2400" b="1" i="1" dirty="0"/>
              <a:t>Python Code-pg1</a:t>
            </a:r>
            <a:endParaRPr lang="en-IN" sz="2400" b="1" i="1" dirty="0"/>
          </a:p>
        </p:txBody>
      </p:sp>
      <p:pic>
        <p:nvPicPr>
          <p:cNvPr id="7" name="Picture 6">
            <a:extLst>
              <a:ext uri="{FF2B5EF4-FFF2-40B4-BE49-F238E27FC236}">
                <a16:creationId xmlns:a16="http://schemas.microsoft.com/office/drawing/2014/main" id="{9898C758-AB2C-41E7-A2E3-9C0561BBF26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600" y="1307464"/>
            <a:ext cx="7696200" cy="5389967"/>
          </a:xfrm>
          <a:prstGeom prst="rect">
            <a:avLst/>
          </a:prstGeom>
        </p:spPr>
      </p:pic>
    </p:spTree>
    <p:extLst>
      <p:ext uri="{BB962C8B-B14F-4D97-AF65-F5344CB8AC3E}">
        <p14:creationId xmlns:p14="http://schemas.microsoft.com/office/powerpoint/2010/main" val="191991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1</a:t>
            </a:r>
            <a:endParaRPr lang="en-US" dirty="0"/>
          </a:p>
        </p:txBody>
      </p:sp>
      <p:sp>
        <p:nvSpPr>
          <p:cNvPr id="6" name="TextBox 5">
            <a:extLst>
              <a:ext uri="{FF2B5EF4-FFF2-40B4-BE49-F238E27FC236}">
                <a16:creationId xmlns:a16="http://schemas.microsoft.com/office/drawing/2014/main" id="{E1AA30E2-DA07-432E-A5EA-180EAEEFA00C}"/>
              </a:ext>
            </a:extLst>
          </p:cNvPr>
          <p:cNvSpPr txBox="1"/>
          <p:nvPr/>
        </p:nvSpPr>
        <p:spPr>
          <a:xfrm>
            <a:off x="152400" y="924933"/>
            <a:ext cx="3429000" cy="461665"/>
          </a:xfrm>
          <a:prstGeom prst="rect">
            <a:avLst/>
          </a:prstGeom>
          <a:noFill/>
        </p:spPr>
        <p:txBody>
          <a:bodyPr wrap="square" rtlCol="0">
            <a:spAutoFit/>
          </a:bodyPr>
          <a:lstStyle/>
          <a:p>
            <a:r>
              <a:rPr lang="en-US" sz="2400" b="1" i="1" dirty="0"/>
              <a:t>Python Code-pg2</a:t>
            </a:r>
            <a:endParaRPr lang="en-IN" sz="2400" b="1" i="1" dirty="0"/>
          </a:p>
        </p:txBody>
      </p:sp>
      <p:pic>
        <p:nvPicPr>
          <p:cNvPr id="3" name="Picture 2">
            <a:extLst>
              <a:ext uri="{FF2B5EF4-FFF2-40B4-BE49-F238E27FC236}">
                <a16:creationId xmlns:a16="http://schemas.microsoft.com/office/drawing/2014/main" id="{C23DE690-A154-4216-A240-CEAE7DC77D1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7537" y="1295400"/>
            <a:ext cx="7449620" cy="5242894"/>
          </a:xfrm>
          <a:prstGeom prst="rect">
            <a:avLst/>
          </a:prstGeom>
        </p:spPr>
      </p:pic>
    </p:spTree>
    <p:extLst>
      <p:ext uri="{BB962C8B-B14F-4D97-AF65-F5344CB8AC3E}">
        <p14:creationId xmlns:p14="http://schemas.microsoft.com/office/powerpoint/2010/main" val="266803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1</a:t>
            </a:r>
            <a:endParaRPr lang="en-US" dirty="0"/>
          </a:p>
        </p:txBody>
      </p:sp>
      <p:sp>
        <p:nvSpPr>
          <p:cNvPr id="6" name="TextBox 5">
            <a:extLst>
              <a:ext uri="{FF2B5EF4-FFF2-40B4-BE49-F238E27FC236}">
                <a16:creationId xmlns:a16="http://schemas.microsoft.com/office/drawing/2014/main" id="{E1AA30E2-DA07-432E-A5EA-180EAEEFA00C}"/>
              </a:ext>
            </a:extLst>
          </p:cNvPr>
          <p:cNvSpPr txBox="1"/>
          <p:nvPr/>
        </p:nvSpPr>
        <p:spPr>
          <a:xfrm>
            <a:off x="152400" y="924933"/>
            <a:ext cx="3429000" cy="461665"/>
          </a:xfrm>
          <a:prstGeom prst="rect">
            <a:avLst/>
          </a:prstGeom>
          <a:noFill/>
        </p:spPr>
        <p:txBody>
          <a:bodyPr wrap="square" rtlCol="0">
            <a:spAutoFit/>
          </a:bodyPr>
          <a:lstStyle/>
          <a:p>
            <a:r>
              <a:rPr lang="en-US" sz="2400" b="1" i="1" dirty="0"/>
              <a:t>Python Code-pg3</a:t>
            </a:r>
            <a:endParaRPr lang="en-IN" sz="2400" b="1" i="1" dirty="0"/>
          </a:p>
        </p:txBody>
      </p:sp>
      <p:pic>
        <p:nvPicPr>
          <p:cNvPr id="3" name="Picture 2">
            <a:extLst>
              <a:ext uri="{FF2B5EF4-FFF2-40B4-BE49-F238E27FC236}">
                <a16:creationId xmlns:a16="http://schemas.microsoft.com/office/drawing/2014/main" id="{71F6636A-77CD-45AF-BA33-D8A91141ED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601" y="1349527"/>
            <a:ext cx="7543800" cy="5347903"/>
          </a:xfrm>
          <a:prstGeom prst="rect">
            <a:avLst/>
          </a:prstGeom>
        </p:spPr>
      </p:pic>
    </p:spTree>
    <p:extLst>
      <p:ext uri="{BB962C8B-B14F-4D97-AF65-F5344CB8AC3E}">
        <p14:creationId xmlns:p14="http://schemas.microsoft.com/office/powerpoint/2010/main" val="42016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1</a:t>
            </a:r>
            <a:endParaRPr lang="en-US" dirty="0"/>
          </a:p>
        </p:txBody>
      </p:sp>
      <p:sp>
        <p:nvSpPr>
          <p:cNvPr id="6" name="TextBox 5">
            <a:extLst>
              <a:ext uri="{FF2B5EF4-FFF2-40B4-BE49-F238E27FC236}">
                <a16:creationId xmlns:a16="http://schemas.microsoft.com/office/drawing/2014/main" id="{E1AA30E2-DA07-432E-A5EA-180EAEEFA00C}"/>
              </a:ext>
            </a:extLst>
          </p:cNvPr>
          <p:cNvSpPr txBox="1"/>
          <p:nvPr/>
        </p:nvSpPr>
        <p:spPr>
          <a:xfrm>
            <a:off x="152400" y="924933"/>
            <a:ext cx="3429000" cy="461665"/>
          </a:xfrm>
          <a:prstGeom prst="rect">
            <a:avLst/>
          </a:prstGeom>
          <a:noFill/>
        </p:spPr>
        <p:txBody>
          <a:bodyPr wrap="square" rtlCol="0">
            <a:spAutoFit/>
          </a:bodyPr>
          <a:lstStyle/>
          <a:p>
            <a:r>
              <a:rPr lang="en-US" sz="2400" b="1" i="1" dirty="0"/>
              <a:t>Input Image</a:t>
            </a:r>
            <a:endParaRPr lang="en-IN" sz="2400" b="1" i="1" dirty="0"/>
          </a:p>
        </p:txBody>
      </p:sp>
      <p:pic>
        <p:nvPicPr>
          <p:cNvPr id="3" name="Picture 2">
            <a:extLst>
              <a:ext uri="{FF2B5EF4-FFF2-40B4-BE49-F238E27FC236}">
                <a16:creationId xmlns:a16="http://schemas.microsoft.com/office/drawing/2014/main" id="{6C986269-636D-4F55-AD78-73112211D8A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600" y="1363547"/>
            <a:ext cx="10058400" cy="5382774"/>
          </a:xfrm>
          <a:prstGeom prst="rect">
            <a:avLst/>
          </a:prstGeom>
        </p:spPr>
      </p:pic>
    </p:spTree>
    <p:extLst>
      <p:ext uri="{BB962C8B-B14F-4D97-AF65-F5344CB8AC3E}">
        <p14:creationId xmlns:p14="http://schemas.microsoft.com/office/powerpoint/2010/main" val="397434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1</a:t>
            </a:r>
            <a:endParaRPr lang="en-US" dirty="0"/>
          </a:p>
        </p:txBody>
      </p:sp>
      <p:sp>
        <p:nvSpPr>
          <p:cNvPr id="6" name="TextBox 5">
            <a:extLst>
              <a:ext uri="{FF2B5EF4-FFF2-40B4-BE49-F238E27FC236}">
                <a16:creationId xmlns:a16="http://schemas.microsoft.com/office/drawing/2014/main" id="{E1AA30E2-DA07-432E-A5EA-180EAEEFA00C}"/>
              </a:ext>
            </a:extLst>
          </p:cNvPr>
          <p:cNvSpPr txBox="1"/>
          <p:nvPr/>
        </p:nvSpPr>
        <p:spPr>
          <a:xfrm>
            <a:off x="152400" y="924933"/>
            <a:ext cx="3429000" cy="461665"/>
          </a:xfrm>
          <a:prstGeom prst="rect">
            <a:avLst/>
          </a:prstGeom>
          <a:noFill/>
        </p:spPr>
        <p:txBody>
          <a:bodyPr wrap="square" rtlCol="0">
            <a:spAutoFit/>
          </a:bodyPr>
          <a:lstStyle/>
          <a:p>
            <a:r>
              <a:rPr lang="en-US" sz="2400" b="1" i="1" dirty="0"/>
              <a:t>Grayscale Plot</a:t>
            </a:r>
            <a:endParaRPr lang="en-IN" sz="2400" b="1" i="1" dirty="0"/>
          </a:p>
        </p:txBody>
      </p:sp>
      <p:pic>
        <p:nvPicPr>
          <p:cNvPr id="3" name="Picture 2">
            <a:extLst>
              <a:ext uri="{FF2B5EF4-FFF2-40B4-BE49-F238E27FC236}">
                <a16:creationId xmlns:a16="http://schemas.microsoft.com/office/drawing/2014/main" id="{A3BEC9B7-73AA-4FAA-A4C1-90A6FCA2FE4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599" y="1422693"/>
            <a:ext cx="9709481" cy="5274737"/>
          </a:xfrm>
          <a:prstGeom prst="rect">
            <a:avLst/>
          </a:prstGeom>
        </p:spPr>
      </p:pic>
    </p:spTree>
    <p:extLst>
      <p:ext uri="{BB962C8B-B14F-4D97-AF65-F5344CB8AC3E}">
        <p14:creationId xmlns:p14="http://schemas.microsoft.com/office/powerpoint/2010/main" val="60931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1</a:t>
            </a:r>
            <a:endParaRPr lang="en-US" dirty="0"/>
          </a:p>
        </p:txBody>
      </p:sp>
      <p:sp>
        <p:nvSpPr>
          <p:cNvPr id="6" name="TextBox 5">
            <a:extLst>
              <a:ext uri="{FF2B5EF4-FFF2-40B4-BE49-F238E27FC236}">
                <a16:creationId xmlns:a16="http://schemas.microsoft.com/office/drawing/2014/main" id="{E1AA30E2-DA07-432E-A5EA-180EAEEFA00C}"/>
              </a:ext>
            </a:extLst>
          </p:cNvPr>
          <p:cNvSpPr txBox="1"/>
          <p:nvPr/>
        </p:nvSpPr>
        <p:spPr>
          <a:xfrm>
            <a:off x="152400" y="924933"/>
            <a:ext cx="3429000" cy="461665"/>
          </a:xfrm>
          <a:prstGeom prst="rect">
            <a:avLst/>
          </a:prstGeom>
          <a:noFill/>
        </p:spPr>
        <p:txBody>
          <a:bodyPr wrap="square" rtlCol="0">
            <a:spAutoFit/>
          </a:bodyPr>
          <a:lstStyle/>
          <a:p>
            <a:r>
              <a:rPr lang="en-US" sz="2400" b="1" i="1" dirty="0"/>
              <a:t>Gaussian Blur</a:t>
            </a:r>
            <a:endParaRPr lang="en-IN" sz="2400" b="1" i="1" dirty="0"/>
          </a:p>
        </p:txBody>
      </p:sp>
      <p:pic>
        <p:nvPicPr>
          <p:cNvPr id="3" name="Picture 2">
            <a:extLst>
              <a:ext uri="{FF2B5EF4-FFF2-40B4-BE49-F238E27FC236}">
                <a16:creationId xmlns:a16="http://schemas.microsoft.com/office/drawing/2014/main" id="{6F704F9C-44D5-48F5-A59A-0C5213C6AF1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29" y="1386598"/>
            <a:ext cx="9906000" cy="5231606"/>
          </a:xfrm>
          <a:prstGeom prst="rect">
            <a:avLst/>
          </a:prstGeom>
        </p:spPr>
      </p:pic>
    </p:spTree>
    <p:extLst>
      <p:ext uri="{BB962C8B-B14F-4D97-AF65-F5344CB8AC3E}">
        <p14:creationId xmlns:p14="http://schemas.microsoft.com/office/powerpoint/2010/main" val="116770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IN" dirty="0"/>
              <a:t>Task 1</a:t>
            </a:r>
            <a:endParaRPr lang="en-US" dirty="0"/>
          </a:p>
        </p:txBody>
      </p:sp>
      <p:sp>
        <p:nvSpPr>
          <p:cNvPr id="6" name="TextBox 5">
            <a:extLst>
              <a:ext uri="{FF2B5EF4-FFF2-40B4-BE49-F238E27FC236}">
                <a16:creationId xmlns:a16="http://schemas.microsoft.com/office/drawing/2014/main" id="{E1AA30E2-DA07-432E-A5EA-180EAEEFA00C}"/>
              </a:ext>
            </a:extLst>
          </p:cNvPr>
          <p:cNvSpPr txBox="1"/>
          <p:nvPr/>
        </p:nvSpPr>
        <p:spPr>
          <a:xfrm>
            <a:off x="209478" y="961076"/>
            <a:ext cx="3429000" cy="461665"/>
          </a:xfrm>
          <a:prstGeom prst="rect">
            <a:avLst/>
          </a:prstGeom>
          <a:noFill/>
        </p:spPr>
        <p:txBody>
          <a:bodyPr wrap="square" rtlCol="0">
            <a:spAutoFit/>
          </a:bodyPr>
          <a:lstStyle/>
          <a:p>
            <a:r>
              <a:rPr lang="en-US" sz="2400" b="1" i="1" dirty="0"/>
              <a:t>Canny Plot</a:t>
            </a:r>
            <a:endParaRPr lang="en-IN" sz="2400" b="1" i="1" dirty="0"/>
          </a:p>
        </p:txBody>
      </p:sp>
      <p:pic>
        <p:nvPicPr>
          <p:cNvPr id="3" name="Picture 2">
            <a:extLst>
              <a:ext uri="{FF2B5EF4-FFF2-40B4-BE49-F238E27FC236}">
                <a16:creationId xmlns:a16="http://schemas.microsoft.com/office/drawing/2014/main" id="{0DC0F9C6-D2EB-420B-A46B-8F0C4C48895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9478" y="1422741"/>
            <a:ext cx="9941960" cy="5274690"/>
          </a:xfrm>
          <a:prstGeom prst="rect">
            <a:avLst/>
          </a:prstGeom>
        </p:spPr>
      </p:pic>
    </p:spTree>
    <p:extLst>
      <p:ext uri="{BB962C8B-B14F-4D97-AF65-F5344CB8AC3E}">
        <p14:creationId xmlns:p14="http://schemas.microsoft.com/office/powerpoint/2010/main" val="30270302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402</TotalTime>
  <Words>206</Words>
  <Application>Microsoft Macintosh PowerPoint</Application>
  <PresentationFormat>Widescreen</PresentationFormat>
  <Paragraphs>37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Georgia</vt:lpstr>
      <vt:lpstr>Helvetica</vt:lpstr>
      <vt:lpstr>Helvetica Light</vt:lpstr>
      <vt:lpstr>Office Theme</vt:lpstr>
      <vt:lpstr>Pipeline Creation on two different frames (Python + OpenCV)  1.Use Python Script with OpenCV library to perform below tasks –  I . Create a Pipeline in order for the System to detect the Ego Lanes Automatically with one frame (Sample_02.jpg) attached in zip      folder.  II . Output of Intermediate stages of Pipeline would be required as mentioned below –  Grayscale Gaussian Blur Canny Segment Hough Output Frame  2. Create a presentation with all the above Output frames mentioned in point no II and submit the Python script along with Presentation. The Output frames will be from OpenCV API (cv2.imshow()) not matplot lib. </vt:lpstr>
      <vt:lpstr>Task 1</vt:lpstr>
      <vt:lpstr>Task 1</vt:lpstr>
      <vt:lpstr>Task 1</vt:lpstr>
      <vt:lpstr>Task 1</vt:lpstr>
      <vt:lpstr>Task 1</vt:lpstr>
      <vt:lpstr>Task 1</vt:lpstr>
      <vt:lpstr>Task 1</vt:lpstr>
      <vt:lpstr>Task 1</vt:lpstr>
      <vt:lpstr>Task 1</vt:lpstr>
      <vt:lpstr>Task 1</vt:lpstr>
      <vt:lpstr>Task 1</vt:lpstr>
      <vt:lpstr>Task 2</vt:lpstr>
      <vt:lpstr>Task 2</vt:lpstr>
      <vt:lpstr>Task 2</vt:lpstr>
      <vt:lpstr>Task 2</vt:lpstr>
      <vt:lpstr>Task 2</vt:lpstr>
      <vt:lpstr>Task 2</vt:lpstr>
      <vt:lpstr>Task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 Thakur;Indumathi</dc:creator>
  <cp:lastModifiedBy>Rohan Pandey</cp:lastModifiedBy>
  <cp:revision>302</cp:revision>
  <dcterms:created xsi:type="dcterms:W3CDTF">2018-10-16T06:13:57Z</dcterms:created>
  <dcterms:modified xsi:type="dcterms:W3CDTF">2022-11-19T02:42:42Z</dcterms:modified>
</cp:coreProperties>
</file>