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1"/>
  </p:sldMasterIdLst>
  <p:sldIdLst>
    <p:sldId id="343" r:id="rId2"/>
    <p:sldId id="257" r:id="rId3"/>
    <p:sldId id="364" r:id="rId4"/>
    <p:sldId id="357" r:id="rId5"/>
    <p:sldId id="358" r:id="rId6"/>
    <p:sldId id="259" r:id="rId7"/>
    <p:sldId id="362" r:id="rId8"/>
    <p:sldId id="355" r:id="rId9"/>
    <p:sldId id="359" r:id="rId10"/>
    <p:sldId id="361" r:id="rId11"/>
    <p:sldId id="363" r:id="rId12"/>
    <p:sldId id="3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1D9"/>
    <a:srgbClr val="141514"/>
    <a:srgbClr val="F6F9FF"/>
    <a:srgbClr val="EDEFF7"/>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59" d="100"/>
          <a:sy n="59" d="100"/>
        </p:scale>
        <p:origin x="42"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05/8/colors/accent0_3" csCatId="mainScheme" phldr="1"/>
      <dgm:spPr/>
      <dgm:t>
        <a:bodyPr/>
        <a:lstStyle/>
        <a:p>
          <a:endParaRPr lang="en-US"/>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Email                             </a:t>
          </a:r>
          <a:r>
            <a:rPr lang="en-US" sz="1600" b="0" cap="none" dirty="0">
              <a:latin typeface="Times New Roman" panose="02020603050405020304" pitchFamily="18" charset="0"/>
              <a:ea typeface="+mn-ea"/>
              <a:cs typeface="Times New Roman" panose="02020603050405020304" pitchFamily="18" charset="0"/>
            </a:rPr>
            <a:t>ang399@usask.ca</a:t>
          </a:r>
          <a:endParaRPr lang="en-US" sz="1600" b="0" u="none" dirty="0">
            <a:latin typeface="Times New Roman" panose="02020603050405020304" pitchFamily="18" charset="0"/>
            <a:ea typeface="+mn-ea"/>
            <a:cs typeface="Times New Roman" panose="02020603050405020304" pitchFamily="18" charset="0"/>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cap="none" dirty="0">
              <a:latin typeface="Times New Roman" panose="02020603050405020304" pitchFamily="18" charset="0"/>
              <a:ea typeface="+mn-ea"/>
              <a:cs typeface="Times New Roman" panose="02020603050405020304" pitchFamily="18" charset="0"/>
            </a:rPr>
            <a:t>rsp502@usask.ca</a:t>
          </a:r>
          <a:endParaRPr lang="en-US" sz="1600" dirty="0">
            <a:latin typeface="Times New Roman" panose="02020603050405020304" pitchFamily="18" charset="0"/>
            <a:ea typeface="+mn-ea"/>
            <a:cs typeface="Times New Roman" panose="02020603050405020304" pitchFamily="18" charset="0"/>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0" presStyleCnt="2"/>
      <dgm:spPr/>
    </dgm:pt>
    <dgm:pt modelId="{902713CB-D896-458F-B8DA-F1C1FC1C9B5E}" type="pres">
      <dgm:prSet presAssocID="{223932EA-8A4D-4270-95C3-913761557237}"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0" presStyleCnt="2">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1" presStyleCnt="2"/>
      <dgm:spPr/>
    </dgm:pt>
    <dgm:pt modelId="{501CE67F-3782-42E8-B14B-7322FA3A6AF9}" type="pres">
      <dgm:prSet presAssocID="{BC68B812-A325-41D8-A08E-C2392666DF66}"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1" presStyleCnt="2" custScaleX="160329">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AAD26E9B-C129-46B7-BFCC-98D5999B6B9A}" srcId="{D7951F77-4E36-4893-91C6-3151A6D51694}" destId="{BC68B812-A325-41D8-A08E-C2392666DF66}" srcOrd="1" destOrd="0" parTransId="{23A01A1D-B409-49E7-91BA-2321B9A237C2}" sibTransId="{E950D3C2-0472-429B-98B0-86C856FA65A1}"/>
    <dgm:cxn modelId="{E37D9CF8-DFE4-4379-9C72-27346573699A}" srcId="{D7951F77-4E36-4893-91C6-3151A6D51694}" destId="{223932EA-8A4D-4270-95C3-913761557237}" srcOrd="0" destOrd="0" parTransId="{E01D4CB3-97D0-4857-AF09-DED2BE24BAAC}" sibTransId="{C201C5C8-D4F2-4559-AF23-68BB4B3E7FB1}"/>
    <dgm:cxn modelId="{926E0CE0-9690-BC44-9D38-FB25406D6A43}" type="presParOf" srcId="{F899A4D3-2C9C-4287-A235-DE3E047E7C22}" destId="{14D15476-F474-46D7-B177-F8E40796FE35}" srcOrd="0"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1" destOrd="0" presId="urn:microsoft.com/office/officeart/2018/5/layout/IconCircleLabelList"/>
    <dgm:cxn modelId="{DF06FE87-7390-924D-BE10-631C1BD28152}" type="presParOf" srcId="{F899A4D3-2C9C-4287-A235-DE3E047E7C22}" destId="{EA4BD492-063C-4B67-B2F7-C08CB328337E}" srcOrd="2"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4" qsCatId="simple" csTypeId="urn:microsoft.com/office/officeart/2005/8/colors/accent0_3" csCatId="mainScheme" phldr="1"/>
      <dgm:spPr/>
      <dgm:t>
        <a:bodyPr/>
        <a:lstStyle/>
        <a:p>
          <a:endParaRPr lang="en-US"/>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Akshar Gajjar</a:t>
          </a:r>
        </a:p>
        <a:p>
          <a:pPr>
            <a:lnSpc>
              <a:spcPct val="100000"/>
            </a:lnSpc>
            <a:defRPr cap="all"/>
          </a:pPr>
          <a:r>
            <a:rPr lang="en-US" sz="1600" b="1" u="none" dirty="0">
              <a:latin typeface="+mj-lt"/>
              <a:ea typeface="+mn-ea"/>
              <a:cs typeface="+mn-cs"/>
            </a:rPr>
            <a:t>11214253</a:t>
          </a:r>
          <a:endParaRPr lang="en-US" sz="1600" b="0" u="none" dirty="0">
            <a:latin typeface="Times New Roman" panose="02020603050405020304" pitchFamily="18" charset="0"/>
            <a:ea typeface="+mn-ea"/>
            <a:cs typeface="Times New Roman" panose="02020603050405020304" pitchFamily="18" charset="0"/>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a:latin typeface="+mj-lt"/>
              <a:ea typeface="+mn-ea"/>
              <a:cs typeface="+mn-cs"/>
            </a:rPr>
            <a:t>Rohan patel</a:t>
          </a:r>
        </a:p>
        <a:p>
          <a:pPr>
            <a:lnSpc>
              <a:spcPct val="100000"/>
            </a:lnSpc>
            <a:defRPr cap="all"/>
          </a:pPr>
          <a:r>
            <a:rPr lang="en-US" sz="1600" b="1">
              <a:latin typeface="+mj-lt"/>
              <a:ea typeface="+mn-ea"/>
              <a:cs typeface="+mn-cs"/>
            </a:rPr>
            <a:t>11247205</a:t>
          </a:r>
          <a:endParaRPr lang="en-US" sz="1600" dirty="0">
            <a:latin typeface="Times New Roman" panose="02020603050405020304" pitchFamily="18" charset="0"/>
            <a:ea typeface="+mn-ea"/>
            <a:cs typeface="Times New Roman" panose="02020603050405020304" pitchFamily="18" charset="0"/>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0" presStyleCnt="2"/>
      <dgm:spPr/>
    </dgm:pt>
    <dgm:pt modelId="{902713CB-D896-458F-B8DA-F1C1FC1C9B5E}" type="pres">
      <dgm:prSet presAssocID="{223932EA-8A4D-4270-95C3-913761557237}"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0" presStyleCnt="2">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1" presStyleCnt="2"/>
      <dgm:spPr/>
    </dgm:pt>
    <dgm:pt modelId="{501CE67F-3782-42E8-B14B-7322FA3A6AF9}" type="pres">
      <dgm:prSet presAssocID="{BC68B812-A325-41D8-A08E-C2392666DF66}"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1" presStyleCnt="2" custScaleX="160329">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AAD26E9B-C129-46B7-BFCC-98D5999B6B9A}" srcId="{D7951F77-4E36-4893-91C6-3151A6D51694}" destId="{BC68B812-A325-41D8-A08E-C2392666DF66}" srcOrd="1" destOrd="0" parTransId="{23A01A1D-B409-49E7-91BA-2321B9A237C2}" sibTransId="{E950D3C2-0472-429B-98B0-86C856FA65A1}"/>
    <dgm:cxn modelId="{E37D9CF8-DFE4-4379-9C72-27346573699A}" srcId="{D7951F77-4E36-4893-91C6-3151A6D51694}" destId="{223932EA-8A4D-4270-95C3-913761557237}" srcOrd="0" destOrd="0" parTransId="{E01D4CB3-97D0-4857-AF09-DED2BE24BAAC}" sibTransId="{C201C5C8-D4F2-4559-AF23-68BB4B3E7FB1}"/>
    <dgm:cxn modelId="{926E0CE0-9690-BC44-9D38-FB25406D6A43}" type="presParOf" srcId="{F899A4D3-2C9C-4287-A235-DE3E047E7C22}" destId="{14D15476-F474-46D7-B177-F8E40796FE35}" srcOrd="0"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1" destOrd="0" presId="urn:microsoft.com/office/officeart/2018/5/layout/IconCircleLabelList"/>
    <dgm:cxn modelId="{DF06FE87-7390-924D-BE10-631C1BD28152}" type="presParOf" srcId="{F899A4D3-2C9C-4287-A235-DE3E047E7C22}" destId="{EA4BD492-063C-4B67-B2F7-C08CB328337E}" srcOrd="2"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3D828-343B-42C4-A35E-FB3CAA3FB1B3}">
      <dsp:nvSpPr>
        <dsp:cNvPr id="0" name=""/>
        <dsp:cNvSpPr/>
      </dsp:nvSpPr>
      <dsp:spPr>
        <a:xfrm>
          <a:off x="3056061" y="1035"/>
          <a:ext cx="1007929" cy="1007929"/>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70866" y="215840"/>
          <a:ext cx="578320" cy="578320"/>
        </a:xfrm>
        <a:prstGeom prst="rect">
          <a:avLst/>
        </a:prstGeom>
        <a:blipFill rotWithShape="1">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33854" y="1322910"/>
          <a:ext cx="1652343" cy="66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                             </a:t>
          </a:r>
          <a:r>
            <a:rPr lang="en-US" sz="1600" b="0" kern="1200" cap="none" dirty="0">
              <a:latin typeface="Times New Roman" panose="02020603050405020304" pitchFamily="18" charset="0"/>
              <a:ea typeface="+mn-ea"/>
              <a:cs typeface="Times New Roman" panose="02020603050405020304" pitchFamily="18" charset="0"/>
            </a:rPr>
            <a:t>ang399@usask.ca</a:t>
          </a:r>
          <a:endParaRPr lang="en-US" sz="1600" b="0" u="none" kern="1200" dirty="0">
            <a:latin typeface="Times New Roman" panose="02020603050405020304" pitchFamily="18" charset="0"/>
            <a:ea typeface="+mn-ea"/>
            <a:cs typeface="Times New Roman" panose="02020603050405020304" pitchFamily="18" charset="0"/>
          </a:endParaRPr>
        </a:p>
      </dsp:txBody>
      <dsp:txXfrm>
        <a:off x="2733854" y="1322910"/>
        <a:ext cx="1652343" cy="660937"/>
      </dsp:txXfrm>
    </dsp:sp>
    <dsp:sp modelId="{AA942612-CA7A-414A-8A41-5AF47E8BF18D}">
      <dsp:nvSpPr>
        <dsp:cNvPr id="0" name=""/>
        <dsp:cNvSpPr/>
      </dsp:nvSpPr>
      <dsp:spPr>
        <a:xfrm>
          <a:off x="5495987" y="1035"/>
          <a:ext cx="1007929" cy="1007929"/>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710791" y="215840"/>
          <a:ext cx="578320" cy="57832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675358" y="1322910"/>
          <a:ext cx="2649186" cy="66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cap="none" dirty="0">
              <a:latin typeface="Times New Roman" panose="02020603050405020304" pitchFamily="18" charset="0"/>
              <a:ea typeface="+mn-ea"/>
              <a:cs typeface="Times New Roman" panose="02020603050405020304" pitchFamily="18" charset="0"/>
            </a:rPr>
            <a:t>rsp502@usask.ca</a:t>
          </a:r>
          <a:endParaRPr lang="en-US" sz="1600" kern="1200" dirty="0">
            <a:latin typeface="Times New Roman" panose="02020603050405020304" pitchFamily="18" charset="0"/>
            <a:ea typeface="+mn-ea"/>
            <a:cs typeface="Times New Roman" panose="02020603050405020304" pitchFamily="18" charset="0"/>
          </a:endParaRPr>
        </a:p>
      </dsp:txBody>
      <dsp:txXfrm>
        <a:off x="4675358" y="1322910"/>
        <a:ext cx="2649186" cy="660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3D828-343B-42C4-A35E-FB3CAA3FB1B3}">
      <dsp:nvSpPr>
        <dsp:cNvPr id="0" name=""/>
        <dsp:cNvSpPr/>
      </dsp:nvSpPr>
      <dsp:spPr>
        <a:xfrm>
          <a:off x="3056061" y="1035"/>
          <a:ext cx="1007929" cy="1007929"/>
        </a:xfrm>
        <a:prstGeom prst="ellipse">
          <a:avLst/>
        </a:prstGeom>
        <a:solidFill>
          <a:schemeClr val="dk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02713CB-D896-458F-B8DA-F1C1FC1C9B5E}">
      <dsp:nvSpPr>
        <dsp:cNvPr id="0" name=""/>
        <dsp:cNvSpPr/>
      </dsp:nvSpPr>
      <dsp:spPr>
        <a:xfrm>
          <a:off x="3270866" y="215840"/>
          <a:ext cx="578320" cy="5783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A37C356-0854-4A55-859A-10DB397A3024}">
      <dsp:nvSpPr>
        <dsp:cNvPr id="0" name=""/>
        <dsp:cNvSpPr/>
      </dsp:nvSpPr>
      <dsp:spPr>
        <a:xfrm>
          <a:off x="2733854" y="1322910"/>
          <a:ext cx="1652343" cy="66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Akshar Gajjar</a:t>
          </a:r>
        </a:p>
        <a:p>
          <a:pPr marL="0" lvl="0" indent="0" algn="ctr" defTabSz="711200">
            <a:lnSpc>
              <a:spcPct val="100000"/>
            </a:lnSpc>
            <a:spcBef>
              <a:spcPct val="0"/>
            </a:spcBef>
            <a:spcAft>
              <a:spcPct val="35000"/>
            </a:spcAft>
            <a:buNone/>
            <a:defRPr cap="all"/>
          </a:pPr>
          <a:r>
            <a:rPr lang="en-US" sz="1600" b="1" u="none" kern="1200" dirty="0">
              <a:latin typeface="+mj-lt"/>
              <a:ea typeface="+mn-ea"/>
              <a:cs typeface="+mn-cs"/>
            </a:rPr>
            <a:t>11214253</a:t>
          </a:r>
          <a:endParaRPr lang="en-US" sz="1600" b="0" u="none" kern="1200" dirty="0">
            <a:latin typeface="Times New Roman" panose="02020603050405020304" pitchFamily="18" charset="0"/>
            <a:ea typeface="+mn-ea"/>
            <a:cs typeface="Times New Roman" panose="02020603050405020304" pitchFamily="18" charset="0"/>
          </a:endParaRPr>
        </a:p>
      </dsp:txBody>
      <dsp:txXfrm>
        <a:off x="2733854" y="1322910"/>
        <a:ext cx="1652343" cy="660937"/>
      </dsp:txXfrm>
    </dsp:sp>
    <dsp:sp modelId="{AA942612-CA7A-414A-8A41-5AF47E8BF18D}">
      <dsp:nvSpPr>
        <dsp:cNvPr id="0" name=""/>
        <dsp:cNvSpPr/>
      </dsp:nvSpPr>
      <dsp:spPr>
        <a:xfrm>
          <a:off x="5495987" y="1035"/>
          <a:ext cx="1007929" cy="1007929"/>
        </a:xfrm>
        <a:prstGeom prst="ellipse">
          <a:avLst/>
        </a:prstGeom>
        <a:solidFill>
          <a:schemeClr val="dk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501CE67F-3782-42E8-B14B-7322FA3A6AF9}">
      <dsp:nvSpPr>
        <dsp:cNvPr id="0" name=""/>
        <dsp:cNvSpPr/>
      </dsp:nvSpPr>
      <dsp:spPr>
        <a:xfrm>
          <a:off x="5710791" y="215840"/>
          <a:ext cx="578320" cy="578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E96DB26-9770-4D6D-9455-A20B7E0EBF8C}">
      <dsp:nvSpPr>
        <dsp:cNvPr id="0" name=""/>
        <dsp:cNvSpPr/>
      </dsp:nvSpPr>
      <dsp:spPr>
        <a:xfrm>
          <a:off x="4675358" y="1322910"/>
          <a:ext cx="2649186" cy="66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latin typeface="+mj-lt"/>
              <a:ea typeface="+mn-ea"/>
              <a:cs typeface="+mn-cs"/>
            </a:rPr>
            <a:t>Rohan patel</a:t>
          </a:r>
        </a:p>
        <a:p>
          <a:pPr marL="0" lvl="0" indent="0" algn="ctr" defTabSz="711200">
            <a:lnSpc>
              <a:spcPct val="100000"/>
            </a:lnSpc>
            <a:spcBef>
              <a:spcPct val="0"/>
            </a:spcBef>
            <a:spcAft>
              <a:spcPct val="35000"/>
            </a:spcAft>
            <a:buNone/>
            <a:defRPr cap="all"/>
          </a:pPr>
          <a:r>
            <a:rPr lang="en-US" sz="1600" b="1" kern="1200">
              <a:latin typeface="+mj-lt"/>
              <a:ea typeface="+mn-ea"/>
              <a:cs typeface="+mn-cs"/>
            </a:rPr>
            <a:t>11247205</a:t>
          </a:r>
          <a:endParaRPr lang="en-US" sz="1600" kern="1200" dirty="0">
            <a:latin typeface="Times New Roman" panose="02020603050405020304" pitchFamily="18" charset="0"/>
            <a:ea typeface="+mn-ea"/>
            <a:cs typeface="Times New Roman" panose="02020603050405020304" pitchFamily="18" charset="0"/>
          </a:endParaRPr>
        </a:p>
      </dsp:txBody>
      <dsp:txXfrm>
        <a:off x="4675358" y="1322910"/>
        <a:ext cx="2649186" cy="6609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4/1/2020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4/1/2020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4/1/2020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iexcloud.io/docs/api/" TargetMode="External"/><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ca.finance.yahoo.com/" TargetMode="External"/><Relationship Id="rId4" Type="http://schemas.openxmlformats.org/officeDocument/2006/relationships/hyperlink" Target="https://stocknewsapi.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71418319-D47F-43E7-B061-8575AA0649FB}"/>
              </a:ext>
            </a:extLst>
          </p:cNvPr>
          <p:cNvPicPr>
            <a:picLocks noChangeAspect="1"/>
          </p:cNvPicPr>
          <p:nvPr/>
        </p:nvPicPr>
        <p:blipFill rotWithShape="1">
          <a:blip r:embed="rId2"/>
          <a:srcRect l="2190" t="22451" r="2666" b="14599"/>
          <a:stretch/>
        </p:blipFill>
        <p:spPr>
          <a:xfrm>
            <a:off x="0" y="0"/>
            <a:ext cx="12192000" cy="4454554"/>
          </a:xfrm>
          <a:prstGeom prst="rect">
            <a:avLst/>
          </a:prstGeom>
        </p:spPr>
      </p:pic>
      <p:sp>
        <p:nvSpPr>
          <p:cNvPr id="6" name="Rectangle 5">
            <a:extLst>
              <a:ext uri="{FF2B5EF4-FFF2-40B4-BE49-F238E27FC236}">
                <a16:creationId xmlns:a16="http://schemas.microsoft.com/office/drawing/2014/main" id="{0663E65E-B122-49DB-B203-FDAEE34FA74B}"/>
              </a:ext>
            </a:extLst>
          </p:cNvPr>
          <p:cNvSpPr/>
          <p:nvPr/>
        </p:nvSpPr>
        <p:spPr>
          <a:xfrm>
            <a:off x="628260" y="2902601"/>
            <a:ext cx="10935477" cy="1551963"/>
          </a:xfrm>
          <a:prstGeom prst="rect">
            <a:avLst/>
          </a:prstGeom>
          <a:solidFill>
            <a:srgbClr val="141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91610"/>
            <a:ext cx="10058400" cy="3566160"/>
          </a:xfrm>
        </p:spPr>
        <p:txBody>
          <a:bodyPr/>
          <a:lstStyle/>
          <a:p>
            <a:r>
              <a:rPr lang="en-US" sz="9600" spc="-150" dirty="0">
                <a:solidFill>
                  <a:srgbClr val="D0D1D9"/>
                </a:solidFill>
              </a:rPr>
              <a:t>S</a:t>
            </a:r>
            <a:r>
              <a:rPr lang="en-US" sz="6600" spc="-150" dirty="0">
                <a:solidFill>
                  <a:srgbClr val="D0D1D9"/>
                </a:solidFill>
              </a:rPr>
              <a:t>TOCK</a:t>
            </a:r>
            <a:r>
              <a:rPr lang="en-US" sz="9600" spc="-150" dirty="0">
                <a:solidFill>
                  <a:srgbClr val="D0D1D9"/>
                </a:solidFill>
              </a:rPr>
              <a:t>R</a:t>
            </a:r>
            <a:r>
              <a:rPr lang="en-US" sz="6600" spc="-150" dirty="0">
                <a:solidFill>
                  <a:srgbClr val="D0D1D9"/>
                </a:solidFill>
              </a:rPr>
              <a:t>IGHT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12494"/>
            <a:ext cx="10058400" cy="1143000"/>
          </a:xfrm>
        </p:spPr>
        <p:txBody>
          <a:bodyPr>
            <a:normAutofit/>
          </a:bodyPr>
          <a:lstStyle/>
          <a:p>
            <a:pPr>
              <a:buClr>
                <a:schemeClr val="tx1"/>
              </a:buClr>
            </a:pPr>
            <a:r>
              <a:rPr lang="en-US" sz="1400" b="1" dirty="0"/>
              <a:t>Stock Right is a Web Application that allows users to get latest stock prices, market news,  and other relevant company information. Users can also create an account which gives them access to portfolio where they can add stocks to monitor.</a:t>
            </a:r>
          </a:p>
          <a:p>
            <a:pPr>
              <a:buClr>
                <a:schemeClr val="tx1"/>
              </a:buClr>
            </a:pPr>
            <a:endParaRPr lang="en-US" sz="1400" b="1"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omputer&#10;&#10;Description automatically generated">
            <a:extLst>
              <a:ext uri="{FF2B5EF4-FFF2-40B4-BE49-F238E27FC236}">
                <a16:creationId xmlns:a16="http://schemas.microsoft.com/office/drawing/2014/main" id="{28DAF7D6-9901-48E6-8660-46263F20EAEE}"/>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6" name="Rectangle 5">
            <a:extLst>
              <a:ext uri="{FF2B5EF4-FFF2-40B4-BE49-F238E27FC236}">
                <a16:creationId xmlns:a16="http://schemas.microsoft.com/office/drawing/2014/main" id="{9A8746A9-4723-40ED-9265-3E269A3AAA58}"/>
              </a:ext>
            </a:extLst>
          </p:cNvPr>
          <p:cNvSpPr/>
          <p:nvPr/>
        </p:nvSpPr>
        <p:spPr>
          <a:xfrm>
            <a:off x="628651"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9" name="Content Placeholder 7" descr="A close up of a logo&#10;&#10;Description automatically generated">
            <a:extLst>
              <a:ext uri="{FF2B5EF4-FFF2-40B4-BE49-F238E27FC236}">
                <a16:creationId xmlns:a16="http://schemas.microsoft.com/office/drawing/2014/main" id="{8075D90D-41C5-47AC-B3BF-2340C0F80399}"/>
              </a:ext>
            </a:extLst>
          </p:cNvPr>
          <p:cNvPicPr>
            <a:picLocks noChangeAspect="1"/>
          </p:cNvPicPr>
          <p:nvPr/>
        </p:nvPicPr>
        <p:blipFill>
          <a:blip r:embed="rId3"/>
          <a:stretch>
            <a:fillRect/>
          </a:stretch>
        </p:blipFill>
        <p:spPr>
          <a:xfrm>
            <a:off x="820486" y="2140765"/>
            <a:ext cx="2576470" cy="2576470"/>
          </a:xfrm>
          <a:prstGeom prst="rect">
            <a:avLst/>
          </a:prstGeom>
        </p:spPr>
      </p:pic>
      <p:sp>
        <p:nvSpPr>
          <p:cNvPr id="7" name="Content Placeholder 2">
            <a:extLst>
              <a:ext uri="{FF2B5EF4-FFF2-40B4-BE49-F238E27FC236}">
                <a16:creationId xmlns:a16="http://schemas.microsoft.com/office/drawing/2014/main" id="{D282B0C5-E561-4E95-B9B1-CDB00B368E13}"/>
              </a:ext>
            </a:extLst>
          </p:cNvPr>
          <p:cNvSpPr>
            <a:spLocks noGrp="1"/>
          </p:cNvSpPr>
          <p:nvPr>
            <p:ph sz="half" idx="2"/>
          </p:nvPr>
        </p:nvSpPr>
        <p:spPr>
          <a:xfrm>
            <a:off x="3682182" y="1530455"/>
            <a:ext cx="7508732" cy="4422670"/>
          </a:xfrm>
        </p:spPr>
        <p:txBody>
          <a:bodyPr>
            <a:normAutofit fontScale="85000" lnSpcReduction="10000"/>
          </a:bodyPr>
          <a:lstStyle/>
          <a:p>
            <a:pPr lvl="1"/>
            <a:r>
              <a:rPr lang="en-US" sz="2000" dirty="0"/>
              <a:t>Implementing a dynamic search bar which changes based on search type selected was something that took longer than expected to implement. We ended using JavaScript to hide and show input fields based on user selections. </a:t>
            </a:r>
          </a:p>
          <a:p>
            <a:pPr lvl="1"/>
            <a:r>
              <a:rPr lang="en-US" sz="2000" dirty="0"/>
              <a:t>Sometimes it’s the small UI elements that make the biggest impact. Adjusting the UI which is attractive and easy to build</a:t>
            </a:r>
          </a:p>
          <a:p>
            <a:pPr lvl="1"/>
            <a:r>
              <a:rPr lang="en-US" sz="2000" dirty="0"/>
              <a:t>Making sure the web application is responsive and works with variety of browsers and devices. Using Bootstrap really helped with making the website responsive with little overhead.</a:t>
            </a:r>
          </a:p>
          <a:p>
            <a:pPr lvl="1"/>
            <a:r>
              <a:rPr lang="en-US" sz="2000" dirty="0"/>
              <a:t>Successfully connecting to the API’s and ensuring the responses are parsed appropriately. We used Postman to verify and understand API responses so we can parse appropriately.</a:t>
            </a:r>
          </a:p>
          <a:p>
            <a:pPr lvl="1"/>
            <a:r>
              <a:rPr lang="en-US" sz="2000" dirty="0"/>
              <a:t>A lot of the data we wished to display was considered premium data by most APIs. The cost for these was significantly high. We had resort to using widgets to get around this issue since our web scraping attempts were unsuccessful.</a:t>
            </a:r>
          </a:p>
        </p:txBody>
      </p:sp>
      <p:sp>
        <p:nvSpPr>
          <p:cNvPr id="8" name="Title 1">
            <a:extLst>
              <a:ext uri="{FF2B5EF4-FFF2-40B4-BE49-F238E27FC236}">
                <a16:creationId xmlns:a16="http://schemas.microsoft.com/office/drawing/2014/main" id="{DD3B0CB7-9ED4-4BBE-9BB9-EF24A455EF0F}"/>
              </a:ext>
            </a:extLst>
          </p:cNvPr>
          <p:cNvSpPr>
            <a:spLocks noGrp="1"/>
          </p:cNvSpPr>
          <p:nvPr>
            <p:ph type="title"/>
          </p:nvPr>
        </p:nvSpPr>
        <p:spPr>
          <a:xfrm>
            <a:off x="1105712" y="783708"/>
            <a:ext cx="7382897" cy="746747"/>
          </a:xfrm>
        </p:spPr>
        <p:txBody>
          <a:bodyPr>
            <a:normAutofit/>
          </a:bodyPr>
          <a:lstStyle/>
          <a:p>
            <a:r>
              <a:rPr lang="en-US" dirty="0"/>
              <a:t>challenges</a:t>
            </a:r>
          </a:p>
        </p:txBody>
      </p:sp>
    </p:spTree>
    <p:extLst>
      <p:ext uri="{BB962C8B-B14F-4D97-AF65-F5344CB8AC3E}">
        <p14:creationId xmlns:p14="http://schemas.microsoft.com/office/powerpoint/2010/main" val="420766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ell phone&#10;&#10;Description automatically generated">
            <a:extLst>
              <a:ext uri="{FF2B5EF4-FFF2-40B4-BE49-F238E27FC236}">
                <a16:creationId xmlns:a16="http://schemas.microsoft.com/office/drawing/2014/main" id="{8F086382-67F8-401B-AA6B-48EAA261773A}"/>
              </a:ext>
            </a:extLst>
          </p:cNvPr>
          <p:cNvPicPr>
            <a:picLocks noGrp="1" noChangeAspect="1"/>
          </p:cNvPicPr>
          <p:nvPr>
            <p:ph idx="1"/>
          </p:nvPr>
        </p:nvPicPr>
        <p:blipFill>
          <a:blip r:embed="rId2"/>
          <a:stretch>
            <a:fillRect/>
          </a:stretch>
        </p:blipFill>
        <p:spPr>
          <a:xfrm>
            <a:off x="3087149" y="1308683"/>
            <a:ext cx="5989739" cy="4731390"/>
          </a:xfrm>
        </p:spPr>
      </p:pic>
      <p:sp>
        <p:nvSpPr>
          <p:cNvPr id="10" name="Title 9">
            <a:extLst>
              <a:ext uri="{FF2B5EF4-FFF2-40B4-BE49-F238E27FC236}">
                <a16:creationId xmlns:a16="http://schemas.microsoft.com/office/drawing/2014/main" id="{E46E045E-FB70-4C9D-B0C6-7A142FA6C603}"/>
              </a:ext>
            </a:extLst>
          </p:cNvPr>
          <p:cNvSpPr>
            <a:spLocks noGrp="1"/>
          </p:cNvSpPr>
          <p:nvPr>
            <p:ph type="title"/>
          </p:nvPr>
        </p:nvSpPr>
        <p:spPr>
          <a:xfrm>
            <a:off x="1307005" y="783480"/>
            <a:ext cx="10058400" cy="587584"/>
          </a:xfrm>
        </p:spPr>
        <p:txBody>
          <a:bodyPr/>
          <a:lstStyle/>
          <a:p>
            <a:r>
              <a:rPr lang="en-CA" spc="0" dirty="0"/>
              <a:t>Time schedule </a:t>
            </a:r>
            <a:r>
              <a:rPr lang="en-CA" dirty="0"/>
              <a:t> </a:t>
            </a:r>
          </a:p>
        </p:txBody>
      </p:sp>
    </p:spTree>
    <p:extLst>
      <p:ext uri="{BB962C8B-B14F-4D97-AF65-F5344CB8AC3E}">
        <p14:creationId xmlns:p14="http://schemas.microsoft.com/office/powerpoint/2010/main" val="370480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omputer&#10;&#10;Description automatically generated">
            <a:extLst>
              <a:ext uri="{FF2B5EF4-FFF2-40B4-BE49-F238E27FC236}">
                <a16:creationId xmlns:a16="http://schemas.microsoft.com/office/drawing/2014/main" id="{28DAF7D6-9901-48E6-8660-46263F20EAEE}"/>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6" name="Rectangle 5">
            <a:extLst>
              <a:ext uri="{FF2B5EF4-FFF2-40B4-BE49-F238E27FC236}">
                <a16:creationId xmlns:a16="http://schemas.microsoft.com/office/drawing/2014/main" id="{9A8746A9-4723-40ED-9265-3E269A3AAA58}"/>
              </a:ext>
            </a:extLst>
          </p:cNvPr>
          <p:cNvSpPr/>
          <p:nvPr/>
        </p:nvSpPr>
        <p:spPr>
          <a:xfrm>
            <a:off x="762001"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itle 2">
            <a:extLst>
              <a:ext uri="{FF2B5EF4-FFF2-40B4-BE49-F238E27FC236}">
                <a16:creationId xmlns:a16="http://schemas.microsoft.com/office/drawing/2014/main" id="{01C1E31A-B2EE-4432-8409-5F42A245575A}"/>
              </a:ext>
            </a:extLst>
          </p:cNvPr>
          <p:cNvSpPr>
            <a:spLocks noGrp="1"/>
          </p:cNvSpPr>
          <p:nvPr>
            <p:ph type="title"/>
          </p:nvPr>
        </p:nvSpPr>
        <p:spPr>
          <a:xfrm>
            <a:off x="1156029" y="3135208"/>
            <a:ext cx="5107305" cy="587584"/>
          </a:xfrm>
        </p:spPr>
        <p:txBody>
          <a:bodyPr>
            <a:noAutofit/>
          </a:bodyPr>
          <a:lstStyle/>
          <a:p>
            <a:pPr algn="ctr"/>
            <a:r>
              <a:rPr lang="en-US" sz="4800" dirty="0"/>
              <a:t>Contact Us</a:t>
            </a:r>
          </a:p>
        </p:txBody>
      </p:sp>
      <p:graphicFrame>
        <p:nvGraphicFramePr>
          <p:cNvPr id="12" name="Content Placeholder 2" descr="SmartArt graphic for contact information">
            <a:extLst>
              <a:ext uri="{FF2B5EF4-FFF2-40B4-BE49-F238E27FC236}">
                <a16:creationId xmlns:a16="http://schemas.microsoft.com/office/drawing/2014/main" id="{FC51D7AA-B26D-4525-9DE7-F0091B9DA0DD}"/>
              </a:ext>
            </a:extLst>
          </p:cNvPr>
          <p:cNvGraphicFramePr>
            <a:graphicFrameLocks/>
          </p:cNvGraphicFramePr>
          <p:nvPr>
            <p:extLst>
              <p:ext uri="{D42A27DB-BD31-4B8C-83A1-F6EECF244321}">
                <p14:modId xmlns:p14="http://schemas.microsoft.com/office/powerpoint/2010/main" val="128881405"/>
              </p:ext>
            </p:extLst>
          </p:nvPr>
        </p:nvGraphicFramePr>
        <p:xfrm>
          <a:off x="3709682" y="3880674"/>
          <a:ext cx="10058400" cy="198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2" descr="SmartArt graphic for contact information">
            <a:extLst>
              <a:ext uri="{FF2B5EF4-FFF2-40B4-BE49-F238E27FC236}">
                <a16:creationId xmlns:a16="http://schemas.microsoft.com/office/drawing/2014/main" id="{4C52A1A1-32C6-421E-980E-5FE353C6BF3E}"/>
              </a:ext>
            </a:extLst>
          </p:cNvPr>
          <p:cNvGraphicFramePr>
            <a:graphicFrameLocks/>
          </p:cNvGraphicFramePr>
          <p:nvPr>
            <p:extLst>
              <p:ext uri="{D42A27DB-BD31-4B8C-83A1-F6EECF244321}">
                <p14:modId xmlns:p14="http://schemas.microsoft.com/office/powerpoint/2010/main" val="1536025204"/>
              </p:ext>
            </p:extLst>
          </p:nvPr>
        </p:nvGraphicFramePr>
        <p:xfrm>
          <a:off x="3709682" y="1444116"/>
          <a:ext cx="10058400" cy="19848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2588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7C511353-35CD-4240-90BF-0448AAE29A92}"/>
              </a:ext>
            </a:extLst>
          </p:cNvPr>
          <p:cNvPicPr>
            <a:picLocks noChangeAspect="1"/>
          </p:cNvPicPr>
          <p:nvPr/>
        </p:nvPicPr>
        <p:blipFill rotWithShape="1">
          <a:blip r:embed="rId2"/>
          <a:srcRect l="12385" r="53900"/>
          <a:stretch/>
        </p:blipFill>
        <p:spPr>
          <a:xfrm>
            <a:off x="0" y="-1"/>
            <a:ext cx="4110602" cy="6858000"/>
          </a:xfrm>
          <a:prstGeom prst="rect">
            <a:avLst/>
          </a:prstGeom>
        </p:spPr>
      </p:pic>
      <p:sp>
        <p:nvSpPr>
          <p:cNvPr id="4" name="Rectangle 3">
            <a:extLst>
              <a:ext uri="{FF2B5EF4-FFF2-40B4-BE49-F238E27FC236}">
                <a16:creationId xmlns:a16="http://schemas.microsoft.com/office/drawing/2014/main" id="{464F397A-78DF-4981-A9C3-2E9A5BD2A765}"/>
              </a:ext>
            </a:extLst>
          </p:cNvPr>
          <p:cNvSpPr/>
          <p:nvPr/>
        </p:nvSpPr>
        <p:spPr>
          <a:xfrm>
            <a:off x="603341" y="638175"/>
            <a:ext cx="3507249" cy="558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4110606" y="2145737"/>
            <a:ext cx="6909499" cy="2566525"/>
          </a:xfrm>
        </p:spPr>
        <p:txBody>
          <a:bodyPr>
            <a:noAutofit/>
          </a:bodyPr>
          <a:lstStyle/>
          <a:p>
            <a:pPr lvl="1"/>
            <a:r>
              <a:rPr lang="en-US" sz="1800" dirty="0">
                <a:solidFill>
                  <a:schemeClr val="tx1">
                    <a:lumMod val="85000"/>
                    <a:lumOff val="15000"/>
                  </a:schemeClr>
                </a:solidFill>
              </a:rPr>
              <a:t>GROUP MEMBERS</a:t>
            </a:r>
          </a:p>
          <a:p>
            <a:pPr lvl="1"/>
            <a:r>
              <a:rPr lang="en-US" sz="1800" dirty="0">
                <a:solidFill>
                  <a:schemeClr val="tx1">
                    <a:lumMod val="85000"/>
                    <a:lumOff val="15000"/>
                  </a:schemeClr>
                </a:solidFill>
              </a:rPr>
              <a:t>PRODUCT NEED</a:t>
            </a:r>
            <a:endParaRPr lang="en-US" sz="1800" dirty="0"/>
          </a:p>
          <a:p>
            <a:pPr lvl="1"/>
            <a:r>
              <a:rPr lang="en-US" sz="1800" dirty="0">
                <a:solidFill>
                  <a:schemeClr val="tx1">
                    <a:lumMod val="85000"/>
                    <a:lumOff val="15000"/>
                  </a:schemeClr>
                </a:solidFill>
              </a:rPr>
              <a:t>USER </a:t>
            </a:r>
            <a:r>
              <a:rPr lang="en-CA" sz="1800" dirty="0"/>
              <a:t>REQUIREMENTS</a:t>
            </a:r>
          </a:p>
          <a:p>
            <a:pPr lvl="1"/>
            <a:r>
              <a:rPr lang="en-US" sz="1800" dirty="0"/>
              <a:t>TECHNOLOGIES USED</a:t>
            </a:r>
          </a:p>
          <a:p>
            <a:pPr lvl="1"/>
            <a:r>
              <a:rPr lang="en-US" sz="1800" dirty="0"/>
              <a:t>DEPENDENCIES</a:t>
            </a:r>
          </a:p>
          <a:p>
            <a:pPr lvl="1"/>
            <a:r>
              <a:rPr lang="en-US" sz="1800" dirty="0"/>
              <a:t>FEATURES OF THE WEB-APPLICATION</a:t>
            </a:r>
          </a:p>
          <a:p>
            <a:pPr lvl="1"/>
            <a:r>
              <a:rPr lang="en-US" sz="1800" dirty="0"/>
              <a:t>UI FEATURES</a:t>
            </a:r>
          </a:p>
          <a:p>
            <a:pPr lvl="1"/>
            <a:r>
              <a:rPr lang="en-US" sz="1800" dirty="0"/>
              <a:t>CHALLENGES</a:t>
            </a:r>
          </a:p>
          <a:p>
            <a:pPr lvl="1"/>
            <a:r>
              <a:rPr lang="en-CA" sz="1800" dirty="0"/>
              <a:t>TIME SCHEDULE </a:t>
            </a:r>
            <a:endParaRPr lang="en-US" sz="1800" dirty="0"/>
          </a:p>
        </p:txBody>
      </p:sp>
      <p:sp>
        <p:nvSpPr>
          <p:cNvPr id="7" name="Title 18">
            <a:extLst>
              <a:ext uri="{FF2B5EF4-FFF2-40B4-BE49-F238E27FC236}">
                <a16:creationId xmlns:a16="http://schemas.microsoft.com/office/drawing/2014/main" id="{F30AE268-7E29-44A5-A4E6-1091DF399570}"/>
              </a:ext>
            </a:extLst>
          </p:cNvPr>
          <p:cNvSpPr>
            <a:spLocks noGrp="1"/>
          </p:cNvSpPr>
          <p:nvPr>
            <p:ph type="title"/>
          </p:nvPr>
        </p:nvSpPr>
        <p:spPr>
          <a:xfrm>
            <a:off x="718890" y="3135208"/>
            <a:ext cx="3276168" cy="587584"/>
          </a:xfrm>
        </p:spPr>
        <p:txBody>
          <a:bodyPr>
            <a:noAutofit/>
          </a:bodyPr>
          <a:lstStyle/>
          <a:p>
            <a:pPr algn="r">
              <a:tabLst>
                <a:tab pos="3308350" algn="l"/>
              </a:tabLst>
            </a:pPr>
            <a:r>
              <a:rPr lang="en-US" sz="4800" dirty="0">
                <a:solidFill>
                  <a:srgbClr val="D0D1D9"/>
                </a:solidFill>
              </a:rPr>
              <a:t>outline</a:t>
            </a:r>
          </a:p>
        </p:txBody>
      </p:sp>
      <p:cxnSp>
        <p:nvCxnSpPr>
          <p:cNvPr id="8" name="Straight Connector 7">
            <a:extLst>
              <a:ext uri="{FF2B5EF4-FFF2-40B4-BE49-F238E27FC236}">
                <a16:creationId xmlns:a16="http://schemas.microsoft.com/office/drawing/2014/main" id="{440E3F41-1065-4812-80FA-C266F571AC8F}"/>
              </a:ext>
            </a:extLst>
          </p:cNvPr>
          <p:cNvCxnSpPr/>
          <p:nvPr/>
        </p:nvCxnSpPr>
        <p:spPr>
          <a:xfrm>
            <a:off x="4110606" y="981053"/>
            <a:ext cx="0" cy="4895894"/>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893F21F-B2B3-4032-99FD-88D3490DE563}"/>
              </a:ext>
            </a:extLst>
          </p:cNvPr>
          <p:cNvSpPr>
            <a:spLocks noGrp="1"/>
          </p:cNvSpPr>
          <p:nvPr>
            <p:ph idx="1"/>
          </p:nvPr>
        </p:nvSpPr>
        <p:spPr/>
        <p:txBody>
          <a:bodyPr/>
          <a:lstStyle/>
          <a:p>
            <a:r>
              <a:rPr lang="en-CA" dirty="0"/>
              <a:t>Akshar Gajjar</a:t>
            </a:r>
          </a:p>
          <a:p>
            <a:r>
              <a:rPr lang="en-CA" dirty="0"/>
              <a:t>NSID - ang399</a:t>
            </a:r>
          </a:p>
          <a:p>
            <a:r>
              <a:rPr lang="en-CA" dirty="0"/>
              <a:t>Student Number -11214253</a:t>
            </a:r>
          </a:p>
          <a:p>
            <a:r>
              <a:rPr lang="en-CA" dirty="0"/>
              <a:t>---------------------------------------------------------------------------------------------------------------------</a:t>
            </a:r>
          </a:p>
          <a:p>
            <a:r>
              <a:rPr lang="en-US" dirty="0"/>
              <a:t>Rohan Patel</a:t>
            </a:r>
          </a:p>
          <a:p>
            <a:r>
              <a:rPr lang="en-US" dirty="0"/>
              <a:t>NSID – rsp502</a:t>
            </a:r>
          </a:p>
          <a:p>
            <a:r>
              <a:rPr lang="en-US" dirty="0"/>
              <a:t>Student Number -11247205</a:t>
            </a:r>
            <a:endParaRPr lang="en-CA" dirty="0"/>
          </a:p>
        </p:txBody>
      </p:sp>
      <p:sp>
        <p:nvSpPr>
          <p:cNvPr id="4" name="Title 3">
            <a:extLst>
              <a:ext uri="{FF2B5EF4-FFF2-40B4-BE49-F238E27FC236}">
                <a16:creationId xmlns:a16="http://schemas.microsoft.com/office/drawing/2014/main" id="{695727F9-8A8D-4015-A9E4-0D46D78CF5F4}"/>
              </a:ext>
            </a:extLst>
          </p:cNvPr>
          <p:cNvSpPr>
            <a:spLocks noGrp="1"/>
          </p:cNvSpPr>
          <p:nvPr>
            <p:ph type="title"/>
          </p:nvPr>
        </p:nvSpPr>
        <p:spPr/>
        <p:txBody>
          <a:bodyPr/>
          <a:lstStyle/>
          <a:p>
            <a:r>
              <a:rPr lang="en-US" dirty="0"/>
              <a:t>GROUP MEMBERS </a:t>
            </a:r>
            <a:endParaRPr lang="en-CA" dirty="0"/>
          </a:p>
        </p:txBody>
      </p:sp>
    </p:spTree>
    <p:extLst>
      <p:ext uri="{BB962C8B-B14F-4D97-AF65-F5344CB8AC3E}">
        <p14:creationId xmlns:p14="http://schemas.microsoft.com/office/powerpoint/2010/main" val="427270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7C511353-35CD-4240-90BF-0448AAE29A92}"/>
              </a:ext>
            </a:extLst>
          </p:cNvPr>
          <p:cNvPicPr>
            <a:picLocks noChangeAspect="1"/>
          </p:cNvPicPr>
          <p:nvPr/>
        </p:nvPicPr>
        <p:blipFill rotWithShape="1">
          <a:blip r:embed="rId2"/>
          <a:srcRect l="12385" r="53900"/>
          <a:stretch/>
        </p:blipFill>
        <p:spPr>
          <a:xfrm>
            <a:off x="0" y="-1"/>
            <a:ext cx="4110602" cy="6858000"/>
          </a:xfrm>
          <a:prstGeom prst="rect">
            <a:avLst/>
          </a:prstGeom>
        </p:spPr>
      </p:pic>
      <p:sp>
        <p:nvSpPr>
          <p:cNvPr id="4" name="Rectangle 3">
            <a:extLst>
              <a:ext uri="{FF2B5EF4-FFF2-40B4-BE49-F238E27FC236}">
                <a16:creationId xmlns:a16="http://schemas.microsoft.com/office/drawing/2014/main" id="{464F397A-78DF-4981-A9C3-2E9A5BD2A765}"/>
              </a:ext>
            </a:extLst>
          </p:cNvPr>
          <p:cNvSpPr/>
          <p:nvPr/>
        </p:nvSpPr>
        <p:spPr>
          <a:xfrm>
            <a:off x="603341" y="638175"/>
            <a:ext cx="3507249" cy="558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40E3F41-1065-4812-80FA-C266F571AC8F}"/>
              </a:ext>
            </a:extLst>
          </p:cNvPr>
          <p:cNvCxnSpPr/>
          <p:nvPr/>
        </p:nvCxnSpPr>
        <p:spPr>
          <a:xfrm>
            <a:off x="4110606" y="981053"/>
            <a:ext cx="0" cy="4895894"/>
          </a:xfrm>
          <a:prstGeom prst="line">
            <a:avLst/>
          </a:prstGeom>
        </p:spPr>
        <p:style>
          <a:lnRef idx="1">
            <a:schemeClr val="accent4"/>
          </a:lnRef>
          <a:fillRef idx="0">
            <a:schemeClr val="accent4"/>
          </a:fillRef>
          <a:effectRef idx="0">
            <a:schemeClr val="accent4"/>
          </a:effectRef>
          <a:fontRef idx="minor">
            <a:schemeClr val="tx1"/>
          </a:fontRef>
        </p:style>
      </p:cxnSp>
      <p:sp>
        <p:nvSpPr>
          <p:cNvPr id="10" name="Title 18">
            <a:extLst>
              <a:ext uri="{FF2B5EF4-FFF2-40B4-BE49-F238E27FC236}">
                <a16:creationId xmlns:a16="http://schemas.microsoft.com/office/drawing/2014/main" id="{5FD2CED0-49D5-41F4-8799-44CEA7609385}"/>
              </a:ext>
            </a:extLst>
          </p:cNvPr>
          <p:cNvSpPr>
            <a:spLocks noGrp="1"/>
          </p:cNvSpPr>
          <p:nvPr>
            <p:ph type="title"/>
          </p:nvPr>
        </p:nvSpPr>
        <p:spPr>
          <a:xfrm>
            <a:off x="718890" y="3135208"/>
            <a:ext cx="3276168" cy="587584"/>
          </a:xfrm>
        </p:spPr>
        <p:txBody>
          <a:bodyPr>
            <a:noAutofit/>
          </a:bodyPr>
          <a:lstStyle/>
          <a:p>
            <a:pPr algn="r">
              <a:tabLst>
                <a:tab pos="3308350" algn="l"/>
              </a:tabLst>
            </a:pPr>
            <a:r>
              <a:rPr lang="en-US" sz="3200" dirty="0">
                <a:solidFill>
                  <a:srgbClr val="D0D1D9"/>
                </a:solidFill>
              </a:rPr>
              <a:t>Product need</a:t>
            </a:r>
          </a:p>
        </p:txBody>
      </p:sp>
      <p:sp>
        <p:nvSpPr>
          <p:cNvPr id="11" name="Content Placeholder 4">
            <a:extLst>
              <a:ext uri="{FF2B5EF4-FFF2-40B4-BE49-F238E27FC236}">
                <a16:creationId xmlns:a16="http://schemas.microsoft.com/office/drawing/2014/main" id="{72C3F08C-B5E4-4C8F-9F5A-46F78AA695B5}"/>
              </a:ext>
            </a:extLst>
          </p:cNvPr>
          <p:cNvSpPr txBox="1">
            <a:spLocks/>
          </p:cNvSpPr>
          <p:nvPr/>
        </p:nvSpPr>
        <p:spPr>
          <a:xfrm>
            <a:off x="4110590" y="1024400"/>
            <a:ext cx="7071914" cy="5195425"/>
          </a:xfrm>
          <a:prstGeom prst="rect">
            <a:avLst/>
          </a:prstGeom>
        </p:spPr>
        <p:txBody>
          <a:bodyPr vert="horz" lIns="0" tIns="45720" rIns="0" bIns="45720" rtlCol="0" anchor="ctr">
            <a:normAutofit/>
          </a:bodyPr>
          <a:lstStyle>
            <a:lvl1pPr marL="342900" indent="-342900" algn="l" defTabSz="914400" rtl="0" eaLnBrk="1" latinLnBrk="0" hangingPunct="1">
              <a:lnSpc>
                <a:spcPct val="100000"/>
              </a:lnSpc>
              <a:spcBef>
                <a:spcPts val="1200"/>
              </a:spcBef>
              <a:spcAft>
                <a:spcPts val="200"/>
              </a:spcAft>
              <a:buClr>
                <a:schemeClr val="tx1"/>
              </a:buClr>
              <a:buSzPct val="100000"/>
              <a:buFont typeface="+mj-lt"/>
              <a:buAutoNum type="arabicPeriod"/>
              <a:defRPr sz="1600" kern="1200">
                <a:solidFill>
                  <a:schemeClr val="tx1"/>
                </a:solidFill>
                <a:latin typeface="+mn-lt"/>
                <a:ea typeface="+mn-ea"/>
                <a:cs typeface="+mn-cs"/>
              </a:defRPr>
            </a:lvl1pPr>
            <a:lvl2pPr marL="544068" indent="-342900" algn="l" defTabSz="914400" rtl="0" eaLnBrk="1" latinLnBrk="0" hangingPunct="1">
              <a:lnSpc>
                <a:spcPct val="100000"/>
              </a:lnSpc>
              <a:spcBef>
                <a:spcPts val="200"/>
              </a:spcBef>
              <a:spcAft>
                <a:spcPts val="400"/>
              </a:spcAft>
              <a:buClr>
                <a:schemeClr val="tx1"/>
              </a:buClr>
              <a:buFont typeface="+mj-lt"/>
              <a:buAutoNum type="arabicPeriod"/>
              <a:defRPr sz="1400" kern="1200">
                <a:solidFill>
                  <a:schemeClr val="tx1"/>
                </a:solidFill>
                <a:latin typeface="+mn-lt"/>
                <a:ea typeface="+mn-ea"/>
                <a:cs typeface="+mn-cs"/>
              </a:defRPr>
            </a:lvl2pPr>
            <a:lvl3pPr marL="61264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3pPr>
            <a:lvl4pPr marL="79552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4pPr>
            <a:lvl5pPr marL="97840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mj-lt"/>
              <a:buNone/>
            </a:pPr>
            <a:r>
              <a:rPr lang="en-CA" sz="1800" dirty="0"/>
              <a:t>Investing in stocks is one of the greatest ways to create wealth over time. However, for you to be a great investor, you need to have access to accurate and high-quality information and global news feeds. </a:t>
            </a:r>
          </a:p>
          <a:p>
            <a:pPr marL="201168" lvl="1" indent="0">
              <a:buFont typeface="+mj-lt"/>
              <a:buNone/>
            </a:pPr>
            <a:endParaRPr lang="en-CA" sz="1800" dirty="0"/>
          </a:p>
          <a:p>
            <a:pPr marL="201168" lvl="1" indent="0">
              <a:buFont typeface="+mj-lt"/>
              <a:buNone/>
            </a:pPr>
            <a:r>
              <a:rPr lang="en-CA" sz="1800" dirty="0"/>
              <a:t>Modern investors have a wealth of information at their fingertips. Some might say they have too much. All the investing-related noise present on other websites can sometimes be too overwhelming for beginner and small-scale investors and in most cases is unnecessary.</a:t>
            </a:r>
          </a:p>
          <a:p>
            <a:pPr marL="201168" lvl="1" indent="0">
              <a:buFont typeface="+mj-lt"/>
              <a:buNone/>
            </a:pPr>
            <a:endParaRPr lang="en-CA" sz="1800" dirty="0"/>
          </a:p>
          <a:p>
            <a:pPr marL="201168" lvl="1" indent="0">
              <a:buNone/>
            </a:pPr>
            <a:r>
              <a:rPr lang="en-CA" sz="1800" dirty="0"/>
              <a:t>That’s why we designed a simplified UI with the essential information you need to successfully manage a portfolio. Our website provides an easy to use portfolio system for you to keep track what’s important.</a:t>
            </a:r>
          </a:p>
          <a:p>
            <a:pPr marL="201168" lvl="1" indent="0">
              <a:buFont typeface="+mj-lt"/>
              <a:buNone/>
            </a:pPr>
            <a:endParaRPr lang="en-US" sz="1800" spc="200" dirty="0"/>
          </a:p>
        </p:txBody>
      </p:sp>
    </p:spTree>
    <p:extLst>
      <p:ext uri="{BB962C8B-B14F-4D97-AF65-F5344CB8AC3E}">
        <p14:creationId xmlns:p14="http://schemas.microsoft.com/office/powerpoint/2010/main" val="286115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7C511353-35CD-4240-90BF-0448AAE29A92}"/>
              </a:ext>
            </a:extLst>
          </p:cNvPr>
          <p:cNvPicPr>
            <a:picLocks noChangeAspect="1"/>
          </p:cNvPicPr>
          <p:nvPr/>
        </p:nvPicPr>
        <p:blipFill rotWithShape="1">
          <a:blip r:embed="rId2"/>
          <a:srcRect l="12385" r="53900"/>
          <a:stretch/>
        </p:blipFill>
        <p:spPr>
          <a:xfrm>
            <a:off x="0" y="-1"/>
            <a:ext cx="4110602" cy="6858000"/>
          </a:xfrm>
          <a:prstGeom prst="rect">
            <a:avLst/>
          </a:prstGeom>
        </p:spPr>
      </p:pic>
      <p:sp>
        <p:nvSpPr>
          <p:cNvPr id="4" name="Rectangle 3">
            <a:extLst>
              <a:ext uri="{FF2B5EF4-FFF2-40B4-BE49-F238E27FC236}">
                <a16:creationId xmlns:a16="http://schemas.microsoft.com/office/drawing/2014/main" id="{464F397A-78DF-4981-A9C3-2E9A5BD2A765}"/>
              </a:ext>
            </a:extLst>
          </p:cNvPr>
          <p:cNvSpPr/>
          <p:nvPr/>
        </p:nvSpPr>
        <p:spPr>
          <a:xfrm>
            <a:off x="603341" y="638175"/>
            <a:ext cx="3507249" cy="5581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40E3F41-1065-4812-80FA-C266F571AC8F}"/>
              </a:ext>
            </a:extLst>
          </p:cNvPr>
          <p:cNvCxnSpPr/>
          <p:nvPr/>
        </p:nvCxnSpPr>
        <p:spPr>
          <a:xfrm>
            <a:off x="4110606" y="981053"/>
            <a:ext cx="0" cy="4895894"/>
          </a:xfrm>
          <a:prstGeom prst="line">
            <a:avLst/>
          </a:prstGeom>
        </p:spPr>
        <p:style>
          <a:lnRef idx="1">
            <a:schemeClr val="accent4"/>
          </a:lnRef>
          <a:fillRef idx="0">
            <a:schemeClr val="accent4"/>
          </a:fillRef>
          <a:effectRef idx="0">
            <a:schemeClr val="accent4"/>
          </a:effectRef>
          <a:fontRef idx="minor">
            <a:schemeClr val="tx1"/>
          </a:fontRef>
        </p:style>
      </p:cxnSp>
      <p:sp>
        <p:nvSpPr>
          <p:cNvPr id="9" name="Title 18">
            <a:extLst>
              <a:ext uri="{FF2B5EF4-FFF2-40B4-BE49-F238E27FC236}">
                <a16:creationId xmlns:a16="http://schemas.microsoft.com/office/drawing/2014/main" id="{2937533A-FEEF-4BA3-9680-D244142249F5}"/>
              </a:ext>
            </a:extLst>
          </p:cNvPr>
          <p:cNvSpPr>
            <a:spLocks noGrp="1"/>
          </p:cNvSpPr>
          <p:nvPr>
            <p:ph type="title"/>
          </p:nvPr>
        </p:nvSpPr>
        <p:spPr>
          <a:xfrm>
            <a:off x="718890" y="3135208"/>
            <a:ext cx="3276168" cy="587584"/>
          </a:xfrm>
        </p:spPr>
        <p:txBody>
          <a:bodyPr>
            <a:noAutofit/>
          </a:bodyPr>
          <a:lstStyle/>
          <a:p>
            <a:pPr algn="r">
              <a:tabLst>
                <a:tab pos="3308350" algn="l"/>
              </a:tabLst>
            </a:pPr>
            <a:r>
              <a:rPr lang="en-US" sz="3200" dirty="0">
                <a:solidFill>
                  <a:srgbClr val="D0D1D9"/>
                </a:solidFill>
              </a:rPr>
              <a:t>User requirements</a:t>
            </a:r>
          </a:p>
        </p:txBody>
      </p:sp>
      <p:sp>
        <p:nvSpPr>
          <p:cNvPr id="12" name="Content Placeholder 4">
            <a:extLst>
              <a:ext uri="{FF2B5EF4-FFF2-40B4-BE49-F238E27FC236}">
                <a16:creationId xmlns:a16="http://schemas.microsoft.com/office/drawing/2014/main" id="{52998E13-DDBF-489B-8915-B82CE240371D}"/>
              </a:ext>
            </a:extLst>
          </p:cNvPr>
          <p:cNvSpPr txBox="1">
            <a:spLocks/>
          </p:cNvSpPr>
          <p:nvPr/>
        </p:nvSpPr>
        <p:spPr>
          <a:xfrm>
            <a:off x="4110590" y="1433088"/>
            <a:ext cx="6979640" cy="4958176"/>
          </a:xfrm>
          <a:prstGeom prst="rect">
            <a:avLst/>
          </a:prstGeom>
        </p:spPr>
        <p:txBody>
          <a:bodyPr vert="horz" lIns="0" tIns="45720" rIns="0" bIns="45720" rtlCol="0" anchor="ctr">
            <a:normAutofit lnSpcReduction="10000"/>
          </a:bodyPr>
          <a:lstStyle>
            <a:lvl1pPr marL="342900" indent="-342900" algn="l" defTabSz="914400" rtl="0" eaLnBrk="1" latinLnBrk="0" hangingPunct="1">
              <a:lnSpc>
                <a:spcPct val="100000"/>
              </a:lnSpc>
              <a:spcBef>
                <a:spcPts val="1200"/>
              </a:spcBef>
              <a:spcAft>
                <a:spcPts val="200"/>
              </a:spcAft>
              <a:buClr>
                <a:schemeClr val="tx1"/>
              </a:buClr>
              <a:buSzPct val="100000"/>
              <a:buFont typeface="+mj-lt"/>
              <a:buAutoNum type="arabicPeriod"/>
              <a:defRPr sz="1600" kern="1200">
                <a:solidFill>
                  <a:schemeClr val="tx1"/>
                </a:solidFill>
                <a:latin typeface="+mn-lt"/>
                <a:ea typeface="+mn-ea"/>
                <a:cs typeface="+mn-cs"/>
              </a:defRPr>
            </a:lvl1pPr>
            <a:lvl2pPr marL="544068" indent="-342900" algn="l" defTabSz="914400" rtl="0" eaLnBrk="1" latinLnBrk="0" hangingPunct="1">
              <a:lnSpc>
                <a:spcPct val="100000"/>
              </a:lnSpc>
              <a:spcBef>
                <a:spcPts val="200"/>
              </a:spcBef>
              <a:spcAft>
                <a:spcPts val="400"/>
              </a:spcAft>
              <a:buClr>
                <a:schemeClr val="tx1"/>
              </a:buClr>
              <a:buFont typeface="+mj-lt"/>
              <a:buAutoNum type="arabicPeriod"/>
              <a:defRPr sz="1400" kern="1200">
                <a:solidFill>
                  <a:schemeClr val="tx1"/>
                </a:solidFill>
                <a:latin typeface="+mn-lt"/>
                <a:ea typeface="+mn-ea"/>
                <a:cs typeface="+mn-cs"/>
              </a:defRPr>
            </a:lvl2pPr>
            <a:lvl3pPr marL="61264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3pPr>
            <a:lvl4pPr marL="79552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4pPr>
            <a:lvl5pPr marL="97840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CA" sz="1800" dirty="0"/>
              <a:t>Show stock quotes</a:t>
            </a:r>
          </a:p>
          <a:p>
            <a:pPr lvl="1"/>
            <a:r>
              <a:rPr lang="en-CA" sz="1800" dirty="0"/>
              <a:t>Show company description</a:t>
            </a:r>
          </a:p>
          <a:p>
            <a:pPr lvl="1"/>
            <a:r>
              <a:rPr lang="en-CA" sz="1800" dirty="0"/>
              <a:t>Show additional company information such as financials, income statement, No. of employees, etc.</a:t>
            </a:r>
          </a:p>
          <a:p>
            <a:pPr lvl="1"/>
            <a:r>
              <a:rPr lang="en-CA" sz="1800" dirty="0"/>
              <a:t>Provide ticker based and company-name based search functionality</a:t>
            </a:r>
          </a:p>
          <a:p>
            <a:pPr lvl="1"/>
            <a:r>
              <a:rPr lang="en-CA" sz="1800" dirty="0"/>
              <a:t>Display a market summary in terms of indexes, commodities, and foreign exchange rates</a:t>
            </a:r>
          </a:p>
          <a:p>
            <a:pPr lvl="1"/>
            <a:r>
              <a:rPr lang="en-CA" sz="1800" dirty="0"/>
              <a:t>Display real-time trending news articles from reputable sources</a:t>
            </a:r>
          </a:p>
          <a:p>
            <a:pPr lvl="1"/>
            <a:r>
              <a:rPr lang="en-CA" sz="1800" dirty="0"/>
              <a:t>Provide Portfolio management functionality. Portfolio must compute total value and total return based on buy price and current price.</a:t>
            </a:r>
          </a:p>
          <a:p>
            <a:pPr lvl="1"/>
            <a:r>
              <a:rPr lang="en-CA" sz="1800" dirty="0"/>
              <a:t>Login/register functionality.</a:t>
            </a:r>
          </a:p>
          <a:p>
            <a:pPr lvl="1"/>
            <a:r>
              <a:rPr lang="en-CA" sz="1800" dirty="0"/>
              <a:t>Provide definitions for technical terms.</a:t>
            </a:r>
          </a:p>
          <a:p>
            <a:pPr lvl="1"/>
            <a:r>
              <a:rPr lang="en-CA" sz="1800" dirty="0"/>
              <a:t>Built-in notification system to inform user of changes.</a:t>
            </a:r>
          </a:p>
          <a:p>
            <a:pPr lvl="1"/>
            <a:endParaRPr lang="en-CA" sz="1800" dirty="0"/>
          </a:p>
          <a:p>
            <a:pPr lvl="1"/>
            <a:endParaRPr lang="en-CA" sz="1800" dirty="0"/>
          </a:p>
          <a:p>
            <a:pPr marL="0" indent="0">
              <a:spcBef>
                <a:spcPts val="200"/>
              </a:spcBef>
              <a:buFont typeface="+mj-lt"/>
              <a:buNone/>
            </a:pPr>
            <a:endParaRPr lang="en-US" sz="2000" spc="200" dirty="0"/>
          </a:p>
        </p:txBody>
      </p:sp>
    </p:spTree>
    <p:extLst>
      <p:ext uri="{BB962C8B-B14F-4D97-AF65-F5344CB8AC3E}">
        <p14:creationId xmlns:p14="http://schemas.microsoft.com/office/powerpoint/2010/main" val="117618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omputer&#10;&#10;Description automatically generated">
            <a:extLst>
              <a:ext uri="{FF2B5EF4-FFF2-40B4-BE49-F238E27FC236}">
                <a16:creationId xmlns:a16="http://schemas.microsoft.com/office/drawing/2014/main" id="{853BD81C-BFF1-4D12-A2E4-FD4845978C0A}"/>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7" name="Rectangle 6">
            <a:extLst>
              <a:ext uri="{FF2B5EF4-FFF2-40B4-BE49-F238E27FC236}">
                <a16:creationId xmlns:a16="http://schemas.microsoft.com/office/drawing/2014/main" id="{7E84F642-BDF2-4C87-8840-49106393A7F7}"/>
              </a:ext>
            </a:extLst>
          </p:cNvPr>
          <p:cNvSpPr/>
          <p:nvPr/>
        </p:nvSpPr>
        <p:spPr>
          <a:xfrm>
            <a:off x="638175"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a:xfrm>
            <a:off x="979484" y="1730509"/>
            <a:ext cx="4639736" cy="736282"/>
          </a:xfrm>
        </p:spPr>
        <p:txBody>
          <a:bodyPr/>
          <a:lstStyle/>
          <a:p>
            <a:r>
              <a:rPr lang="en-US" dirty="0"/>
              <a:t>API</a:t>
            </a:r>
            <a:r>
              <a:rPr lang="en-US" cap="none" dirty="0"/>
              <a:t>s</a:t>
            </a:r>
            <a:endParaRPr lang="en-US" dirty="0"/>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979484" y="2466791"/>
            <a:ext cx="4639736" cy="2910821"/>
          </a:xfrm>
        </p:spPr>
        <p:txBody>
          <a:bodyPr/>
          <a:lstStyle/>
          <a:p>
            <a:r>
              <a:rPr lang="en-US" dirty="0">
                <a:solidFill>
                  <a:schemeClr val="tx1"/>
                </a:solidFill>
              </a:rPr>
              <a:t>1) IEX Cloud</a:t>
            </a:r>
          </a:p>
          <a:p>
            <a:r>
              <a:rPr lang="en-CA" dirty="0">
                <a:hlinkClick r:id="rId3"/>
              </a:rPr>
              <a:t>https://iexcloud.io/docs/api/</a:t>
            </a:r>
            <a:endParaRPr lang="en-US" dirty="0">
              <a:solidFill>
                <a:schemeClr val="tx1"/>
              </a:solidFill>
            </a:endParaRPr>
          </a:p>
          <a:p>
            <a:r>
              <a:rPr lang="en-US" dirty="0"/>
              <a:t>2) Stock News API </a:t>
            </a:r>
          </a:p>
          <a:p>
            <a:r>
              <a:rPr lang="en-US" dirty="0">
                <a:solidFill>
                  <a:schemeClr val="tx1"/>
                </a:solidFill>
              </a:rPr>
              <a:t>(</a:t>
            </a:r>
            <a:r>
              <a:rPr lang="en-CA" dirty="0">
                <a:hlinkClick r:id="rId4"/>
              </a:rPr>
              <a:t>https://stocknewsapi.com/</a:t>
            </a:r>
            <a:r>
              <a:rPr lang="en-US" dirty="0">
                <a:solidFill>
                  <a:schemeClr val="tx1"/>
                </a:solidFill>
              </a:rPr>
              <a:t>)</a:t>
            </a:r>
          </a:p>
          <a:p>
            <a:r>
              <a:rPr lang="en-US" dirty="0"/>
              <a:t>3) Yahoo finance</a:t>
            </a:r>
          </a:p>
          <a:p>
            <a:r>
              <a:rPr lang="en-US" dirty="0"/>
              <a:t>(</a:t>
            </a:r>
            <a:r>
              <a:rPr lang="en-US" dirty="0">
                <a:hlinkClick r:id="rId5"/>
              </a:rPr>
              <a:t>https://ca.finance.yahoo.com/</a:t>
            </a:r>
            <a:r>
              <a:rPr lang="en-US" dirty="0"/>
              <a:t>)</a:t>
            </a:r>
          </a:p>
          <a:p>
            <a:endParaRPr lang="en-US" dirty="0">
              <a:solidFill>
                <a:schemeClr val="tx1"/>
              </a:solidFill>
            </a:endParaRP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a:xfrm>
            <a:off x="4751649" y="1708418"/>
            <a:ext cx="2706691" cy="736282"/>
          </a:xfrm>
        </p:spPr>
        <p:txBody>
          <a:bodyPr/>
          <a:lstStyle/>
          <a:p>
            <a:r>
              <a:rPr lang="en-US" dirty="0"/>
              <a:t>Languages</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a:xfrm>
            <a:off x="4742654" y="2466791"/>
            <a:ext cx="2706691" cy="2910821"/>
          </a:xfrm>
        </p:spPr>
        <p:txBody>
          <a:bodyPr/>
          <a:lstStyle/>
          <a:p>
            <a:r>
              <a:rPr lang="en-US" dirty="0">
                <a:solidFill>
                  <a:schemeClr val="tx1"/>
                </a:solidFill>
              </a:rPr>
              <a:t>1) HTML, CSS</a:t>
            </a:r>
          </a:p>
          <a:p>
            <a:r>
              <a:rPr lang="en-US" dirty="0"/>
              <a:t>2) JavaScript</a:t>
            </a:r>
          </a:p>
          <a:p>
            <a:r>
              <a:rPr lang="en-US" dirty="0">
                <a:solidFill>
                  <a:schemeClr val="tx1"/>
                </a:solidFill>
              </a:rPr>
              <a:t>3) Jquery</a:t>
            </a:r>
          </a:p>
          <a:p>
            <a:r>
              <a:rPr lang="en-US" dirty="0"/>
              <a:t>4) Python</a:t>
            </a:r>
          </a:p>
          <a:p>
            <a:r>
              <a:rPr lang="en-US" dirty="0">
                <a:solidFill>
                  <a:schemeClr val="tx1"/>
                </a:solidFill>
              </a:rPr>
              <a:t>5) </a:t>
            </a:r>
            <a:r>
              <a:rPr lang="en-US" dirty="0"/>
              <a:t>Django</a:t>
            </a:r>
          </a:p>
          <a:p>
            <a:r>
              <a:rPr lang="en-US" dirty="0">
                <a:solidFill>
                  <a:schemeClr val="tx1"/>
                </a:solidFill>
              </a:rPr>
              <a:t>6) </a:t>
            </a:r>
            <a:r>
              <a:rPr lang="en-CA" dirty="0"/>
              <a:t>AngularJS Expressions</a:t>
            </a:r>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979484" y="946757"/>
            <a:ext cx="10058400" cy="587584"/>
          </a:xfrm>
        </p:spPr>
        <p:txBody>
          <a:bodyPr/>
          <a:lstStyle/>
          <a:p>
            <a:r>
              <a:rPr lang="en-US" dirty="0"/>
              <a:t>Technologies Used</a:t>
            </a:r>
          </a:p>
        </p:txBody>
      </p:sp>
      <p:sp>
        <p:nvSpPr>
          <p:cNvPr id="18" name="Text Placeholder 4">
            <a:extLst>
              <a:ext uri="{FF2B5EF4-FFF2-40B4-BE49-F238E27FC236}">
                <a16:creationId xmlns:a16="http://schemas.microsoft.com/office/drawing/2014/main" id="{E56D090B-5F76-4881-8930-A360378C578C}"/>
              </a:ext>
            </a:extLst>
          </p:cNvPr>
          <p:cNvSpPr txBox="1">
            <a:spLocks/>
          </p:cNvSpPr>
          <p:nvPr/>
        </p:nvSpPr>
        <p:spPr>
          <a:xfrm>
            <a:off x="8009995" y="1711459"/>
            <a:ext cx="2706691" cy="73628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endParaRPr lang="en-US" dirty="0"/>
          </a:p>
        </p:txBody>
      </p:sp>
      <p:sp>
        <p:nvSpPr>
          <p:cNvPr id="19" name="Content Placeholder 5">
            <a:extLst>
              <a:ext uri="{FF2B5EF4-FFF2-40B4-BE49-F238E27FC236}">
                <a16:creationId xmlns:a16="http://schemas.microsoft.com/office/drawing/2014/main" id="{D42A470B-7C9A-4B14-8637-2C14BD621999}"/>
              </a:ext>
            </a:extLst>
          </p:cNvPr>
          <p:cNvSpPr txBox="1">
            <a:spLocks/>
          </p:cNvSpPr>
          <p:nvPr/>
        </p:nvSpPr>
        <p:spPr>
          <a:xfrm>
            <a:off x="7790654" y="2444700"/>
            <a:ext cx="2926032" cy="291082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1) Visual Studio Code</a:t>
            </a:r>
          </a:p>
          <a:p>
            <a:r>
              <a:rPr lang="en-US" dirty="0"/>
              <a:t>2) WebStorm</a:t>
            </a:r>
          </a:p>
          <a:p>
            <a:r>
              <a:rPr lang="en-US" dirty="0"/>
              <a:t>3) Postman</a:t>
            </a:r>
          </a:p>
          <a:p>
            <a:r>
              <a:rPr lang="en-US" dirty="0"/>
              <a:t>4) Brave (browser)</a:t>
            </a:r>
          </a:p>
          <a:p>
            <a:r>
              <a:rPr lang="en-US" dirty="0"/>
              <a:t>5) Google Chrome Browser</a:t>
            </a:r>
          </a:p>
          <a:p>
            <a:r>
              <a:rPr lang="en-US" dirty="0"/>
              <a:t>6) </a:t>
            </a:r>
            <a:r>
              <a:rPr lang="en-CA" dirty="0"/>
              <a:t>GitHub</a:t>
            </a:r>
          </a:p>
          <a:p>
            <a:endParaRPr lang="en-US" dirty="0"/>
          </a:p>
        </p:txBody>
      </p:sp>
      <p:sp>
        <p:nvSpPr>
          <p:cNvPr id="20" name="Text Placeholder 4">
            <a:extLst>
              <a:ext uri="{FF2B5EF4-FFF2-40B4-BE49-F238E27FC236}">
                <a16:creationId xmlns:a16="http://schemas.microsoft.com/office/drawing/2014/main" id="{2EDE46F5-D99B-425F-9CFB-2818BB129387}"/>
              </a:ext>
            </a:extLst>
          </p:cNvPr>
          <p:cNvSpPr txBox="1">
            <a:spLocks/>
          </p:cNvSpPr>
          <p:nvPr/>
        </p:nvSpPr>
        <p:spPr>
          <a:xfrm>
            <a:off x="7790654" y="1699186"/>
            <a:ext cx="2706691" cy="73628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Additional tools</a:t>
            </a:r>
          </a:p>
        </p:txBody>
      </p:sp>
    </p:spTree>
    <p:extLst>
      <p:ext uri="{BB962C8B-B14F-4D97-AF65-F5344CB8AC3E}">
        <p14:creationId xmlns:p14="http://schemas.microsoft.com/office/powerpoint/2010/main" val="268205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omputer&#10;&#10;Description automatically generated">
            <a:extLst>
              <a:ext uri="{FF2B5EF4-FFF2-40B4-BE49-F238E27FC236}">
                <a16:creationId xmlns:a16="http://schemas.microsoft.com/office/drawing/2014/main" id="{853BD81C-BFF1-4D12-A2E4-FD4845978C0A}"/>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7" name="Rectangle 6">
            <a:extLst>
              <a:ext uri="{FF2B5EF4-FFF2-40B4-BE49-F238E27FC236}">
                <a16:creationId xmlns:a16="http://schemas.microsoft.com/office/drawing/2014/main" id="{7E84F642-BDF2-4C87-8840-49106393A7F7}"/>
              </a:ext>
            </a:extLst>
          </p:cNvPr>
          <p:cNvSpPr/>
          <p:nvPr/>
        </p:nvSpPr>
        <p:spPr>
          <a:xfrm>
            <a:off x="638175"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Dependencies</a:t>
            </a:r>
          </a:p>
        </p:txBody>
      </p:sp>
      <p:sp>
        <p:nvSpPr>
          <p:cNvPr id="17" name="TextBox 16">
            <a:extLst>
              <a:ext uri="{FF2B5EF4-FFF2-40B4-BE49-F238E27FC236}">
                <a16:creationId xmlns:a16="http://schemas.microsoft.com/office/drawing/2014/main" id="{E615CD09-E70B-46B4-96F7-EBA3139AE767}"/>
              </a:ext>
            </a:extLst>
          </p:cNvPr>
          <p:cNvSpPr txBox="1"/>
          <p:nvPr/>
        </p:nvSpPr>
        <p:spPr>
          <a:xfrm>
            <a:off x="1325880" y="1530454"/>
            <a:ext cx="3027045" cy="4401205"/>
          </a:xfrm>
          <a:prstGeom prst="rect">
            <a:avLst/>
          </a:prstGeom>
          <a:noFill/>
        </p:spPr>
        <p:txBody>
          <a:bodyPr wrap="square" rtlCol="0">
            <a:spAutoFit/>
          </a:bodyPr>
          <a:lstStyle/>
          <a:p>
            <a:r>
              <a:rPr lang="en-US" sz="1400" dirty="0">
                <a:highlight>
                  <a:srgbClr val="FFFF00"/>
                </a:highlight>
              </a:rPr>
              <a:t>ajax==3.0.0</a:t>
            </a:r>
          </a:p>
          <a:p>
            <a:r>
              <a:rPr lang="en-US" sz="1400" dirty="0" err="1"/>
              <a:t>appdirs</a:t>
            </a:r>
            <a:r>
              <a:rPr lang="en-US" sz="1400" dirty="0"/>
              <a:t>==1.4.3</a:t>
            </a:r>
          </a:p>
          <a:p>
            <a:r>
              <a:rPr lang="en-US" sz="1400" dirty="0" err="1"/>
              <a:t>asgiref</a:t>
            </a:r>
            <a:r>
              <a:rPr lang="en-US" sz="1400" dirty="0"/>
              <a:t>==3.2.3</a:t>
            </a:r>
          </a:p>
          <a:p>
            <a:r>
              <a:rPr lang="en-US" sz="1400" dirty="0" err="1"/>
              <a:t>astroid</a:t>
            </a:r>
            <a:r>
              <a:rPr lang="en-US" sz="1400" dirty="0"/>
              <a:t>==2.3.3</a:t>
            </a:r>
          </a:p>
          <a:p>
            <a:r>
              <a:rPr lang="en-US" sz="1400" dirty="0"/>
              <a:t>beautifulsoup4==4.8.2</a:t>
            </a:r>
          </a:p>
          <a:p>
            <a:r>
              <a:rPr lang="en-US" sz="1400" dirty="0" err="1"/>
              <a:t>certifi</a:t>
            </a:r>
            <a:r>
              <a:rPr lang="en-US" sz="1400" dirty="0"/>
              <a:t>==2019.11.28</a:t>
            </a:r>
          </a:p>
          <a:p>
            <a:r>
              <a:rPr lang="en-US" sz="1400" dirty="0" err="1"/>
              <a:t>chardet</a:t>
            </a:r>
            <a:r>
              <a:rPr lang="en-US" sz="1400" dirty="0"/>
              <a:t>==3.0.4</a:t>
            </a:r>
          </a:p>
          <a:p>
            <a:r>
              <a:rPr lang="en-US" sz="1400" dirty="0"/>
              <a:t>click==6.7</a:t>
            </a:r>
          </a:p>
          <a:p>
            <a:r>
              <a:rPr lang="en-US" sz="1400" dirty="0" err="1"/>
              <a:t>colorama</a:t>
            </a:r>
            <a:r>
              <a:rPr lang="en-US" sz="1400" dirty="0"/>
              <a:t>==0.4.3</a:t>
            </a:r>
          </a:p>
          <a:p>
            <a:r>
              <a:rPr lang="en-US" sz="1400" dirty="0"/>
              <a:t>crypto==1.4.1</a:t>
            </a:r>
          </a:p>
          <a:p>
            <a:r>
              <a:rPr lang="en-US" sz="1400" dirty="0"/>
              <a:t>decorator==4.4.2</a:t>
            </a:r>
          </a:p>
          <a:p>
            <a:r>
              <a:rPr lang="en-US" sz="1400" dirty="0" err="1"/>
              <a:t>distlib</a:t>
            </a:r>
            <a:r>
              <a:rPr lang="en-US" sz="1400" dirty="0"/>
              <a:t>==0.3.0</a:t>
            </a:r>
          </a:p>
          <a:p>
            <a:r>
              <a:rPr lang="en-US" sz="1400" dirty="0">
                <a:highlight>
                  <a:srgbClr val="FFFF00"/>
                </a:highlight>
              </a:rPr>
              <a:t>Django==3.0.4</a:t>
            </a:r>
          </a:p>
          <a:p>
            <a:r>
              <a:rPr lang="en-US" sz="1400" dirty="0" err="1"/>
              <a:t>django-appconf</a:t>
            </a:r>
            <a:r>
              <a:rPr lang="en-US" sz="1400" dirty="0"/>
              <a:t>==1.0.3</a:t>
            </a:r>
          </a:p>
          <a:p>
            <a:r>
              <a:rPr lang="en-US" sz="1400" dirty="0" err="1"/>
              <a:t>django</a:t>
            </a:r>
            <a:r>
              <a:rPr lang="en-US" sz="1400" dirty="0"/>
              <a:t>-crispy-forms==1.9.0</a:t>
            </a:r>
          </a:p>
          <a:p>
            <a:r>
              <a:rPr lang="en-US" sz="1400" dirty="0" err="1">
                <a:highlight>
                  <a:srgbClr val="FFFF00"/>
                </a:highlight>
              </a:rPr>
              <a:t>django</a:t>
            </a:r>
            <a:r>
              <a:rPr lang="en-US" sz="1400" dirty="0">
                <a:highlight>
                  <a:srgbClr val="FFFF00"/>
                </a:highlight>
              </a:rPr>
              <a:t>-widget-tweaks==1.4.8</a:t>
            </a:r>
          </a:p>
          <a:p>
            <a:r>
              <a:rPr lang="en-US" sz="1400" dirty="0" err="1"/>
              <a:t>djangorestframework</a:t>
            </a:r>
            <a:r>
              <a:rPr lang="en-US" sz="1400" dirty="0"/>
              <a:t>==3.8.2</a:t>
            </a:r>
          </a:p>
          <a:p>
            <a:r>
              <a:rPr lang="en-US" sz="1400" dirty="0" err="1"/>
              <a:t>djangorestframework-simplejwt</a:t>
            </a:r>
            <a:r>
              <a:rPr lang="en-US" sz="1400" dirty="0"/>
              <a:t>==3.2.3</a:t>
            </a:r>
          </a:p>
          <a:p>
            <a:r>
              <a:rPr lang="en-US" sz="1400" dirty="0" err="1"/>
              <a:t>filelock</a:t>
            </a:r>
            <a:r>
              <a:rPr lang="en-US" sz="1400" dirty="0"/>
              <a:t>==3.0.12</a:t>
            </a:r>
          </a:p>
        </p:txBody>
      </p:sp>
      <p:sp>
        <p:nvSpPr>
          <p:cNvPr id="18" name="TextBox 17">
            <a:extLst>
              <a:ext uri="{FF2B5EF4-FFF2-40B4-BE49-F238E27FC236}">
                <a16:creationId xmlns:a16="http://schemas.microsoft.com/office/drawing/2014/main" id="{AF961528-B47B-4E9B-BF72-0C7EEA4C7276}"/>
              </a:ext>
            </a:extLst>
          </p:cNvPr>
          <p:cNvSpPr txBox="1"/>
          <p:nvPr/>
        </p:nvSpPr>
        <p:spPr>
          <a:xfrm>
            <a:off x="4612957" y="1530454"/>
            <a:ext cx="3027045" cy="4401205"/>
          </a:xfrm>
          <a:prstGeom prst="rect">
            <a:avLst/>
          </a:prstGeom>
          <a:noFill/>
        </p:spPr>
        <p:txBody>
          <a:bodyPr wrap="square" rtlCol="0">
            <a:spAutoFit/>
          </a:bodyPr>
          <a:lstStyle/>
          <a:p>
            <a:r>
              <a:rPr lang="en-US" sz="1400" dirty="0">
                <a:highlight>
                  <a:srgbClr val="FFFF00"/>
                </a:highlight>
              </a:rPr>
              <a:t>Flask==0.12.2</a:t>
            </a:r>
          </a:p>
          <a:p>
            <a:r>
              <a:rPr lang="en-US" sz="1400" dirty="0"/>
              <a:t>Flask-</a:t>
            </a:r>
            <a:r>
              <a:rPr lang="en-US" sz="1400" dirty="0" err="1"/>
              <a:t>SocketIO</a:t>
            </a:r>
            <a:r>
              <a:rPr lang="en-US" sz="1400" dirty="0"/>
              <a:t>==4.2.1</a:t>
            </a:r>
          </a:p>
          <a:p>
            <a:r>
              <a:rPr lang="en-US" sz="1400" dirty="0" err="1"/>
              <a:t>idna</a:t>
            </a:r>
            <a:r>
              <a:rPr lang="en-US" sz="1400" dirty="0"/>
              <a:t>==2.8</a:t>
            </a:r>
          </a:p>
          <a:p>
            <a:r>
              <a:rPr lang="en-US" sz="1400" dirty="0" err="1"/>
              <a:t>isort</a:t>
            </a:r>
            <a:r>
              <a:rPr lang="en-US" sz="1400" dirty="0"/>
              <a:t>==4.3.21</a:t>
            </a:r>
          </a:p>
          <a:p>
            <a:r>
              <a:rPr lang="en-US" sz="1400" dirty="0" err="1"/>
              <a:t>itsdangerous</a:t>
            </a:r>
            <a:r>
              <a:rPr lang="en-US" sz="1400" dirty="0"/>
              <a:t>==0.24</a:t>
            </a:r>
          </a:p>
          <a:p>
            <a:r>
              <a:rPr lang="en-US" sz="1400" dirty="0"/>
              <a:t>Jinja2==2.10</a:t>
            </a:r>
          </a:p>
          <a:p>
            <a:r>
              <a:rPr lang="en-US" sz="1400" dirty="0">
                <a:highlight>
                  <a:srgbClr val="FFFF00"/>
                </a:highlight>
              </a:rPr>
              <a:t>lazy-object-proxy==1.4.3</a:t>
            </a:r>
          </a:p>
          <a:p>
            <a:r>
              <a:rPr lang="en-US" sz="1400" dirty="0" err="1"/>
              <a:t>lxml</a:t>
            </a:r>
            <a:r>
              <a:rPr lang="en-US" sz="1400" dirty="0"/>
              <a:t>==4.4.2</a:t>
            </a:r>
          </a:p>
          <a:p>
            <a:r>
              <a:rPr lang="en-US" sz="1400" dirty="0" err="1"/>
              <a:t>MarkupSafe</a:t>
            </a:r>
            <a:r>
              <a:rPr lang="en-US" sz="1400" dirty="0"/>
              <a:t>==1.0</a:t>
            </a:r>
          </a:p>
          <a:p>
            <a:r>
              <a:rPr lang="en-US" sz="1400" dirty="0" err="1"/>
              <a:t>mccabe</a:t>
            </a:r>
            <a:r>
              <a:rPr lang="en-US" sz="1400" dirty="0"/>
              <a:t>==0.6.1</a:t>
            </a:r>
          </a:p>
          <a:p>
            <a:r>
              <a:rPr lang="en-US" sz="1400" dirty="0"/>
              <a:t>Naked==0.1.31</a:t>
            </a:r>
          </a:p>
          <a:p>
            <a:r>
              <a:rPr lang="en-US" sz="1400" dirty="0" err="1"/>
              <a:t>pbr</a:t>
            </a:r>
            <a:r>
              <a:rPr lang="en-US" sz="1400" dirty="0"/>
              <a:t>==4.0.2</a:t>
            </a:r>
          </a:p>
          <a:p>
            <a:r>
              <a:rPr lang="en-US" sz="1400" dirty="0" err="1"/>
              <a:t>PyJWT</a:t>
            </a:r>
            <a:r>
              <a:rPr lang="en-US" sz="1400" dirty="0"/>
              <a:t>==1.6.1</a:t>
            </a:r>
          </a:p>
          <a:p>
            <a:r>
              <a:rPr lang="en-US" sz="1400" dirty="0" err="1"/>
              <a:t>pylint</a:t>
            </a:r>
            <a:r>
              <a:rPr lang="en-US" sz="1400" dirty="0"/>
              <a:t>==2.4.4</a:t>
            </a:r>
          </a:p>
          <a:p>
            <a:r>
              <a:rPr lang="en-US" sz="1400" dirty="0" err="1"/>
              <a:t>pylint-django</a:t>
            </a:r>
            <a:r>
              <a:rPr lang="en-US" sz="1400" dirty="0"/>
              <a:t>==2.0.14</a:t>
            </a:r>
          </a:p>
          <a:p>
            <a:r>
              <a:rPr lang="en-US" sz="1400" dirty="0" err="1"/>
              <a:t>pylint</a:t>
            </a:r>
            <a:r>
              <a:rPr lang="en-US" sz="1400" dirty="0"/>
              <a:t>-plugin-</a:t>
            </a:r>
            <a:r>
              <a:rPr lang="en-US" sz="1400" dirty="0" err="1"/>
              <a:t>utils</a:t>
            </a:r>
            <a:r>
              <a:rPr lang="en-US" sz="1400" dirty="0"/>
              <a:t>==0.6</a:t>
            </a:r>
          </a:p>
          <a:p>
            <a:r>
              <a:rPr lang="en-US" sz="1400" dirty="0"/>
              <a:t>python-</a:t>
            </a:r>
            <a:r>
              <a:rPr lang="en-US" sz="1400" dirty="0" err="1"/>
              <a:t>engineio</a:t>
            </a:r>
            <a:r>
              <a:rPr lang="en-US" sz="1400" dirty="0"/>
              <a:t>==3.11.2</a:t>
            </a:r>
          </a:p>
          <a:p>
            <a:r>
              <a:rPr lang="en-US" sz="1400" dirty="0"/>
              <a:t>python-</a:t>
            </a:r>
            <a:r>
              <a:rPr lang="en-US" sz="1400" dirty="0" err="1"/>
              <a:t>socketio</a:t>
            </a:r>
            <a:r>
              <a:rPr lang="en-US" sz="1400" dirty="0"/>
              <a:t>==4.4.0</a:t>
            </a:r>
          </a:p>
          <a:p>
            <a:r>
              <a:rPr lang="en-US" sz="1400" dirty="0" err="1"/>
              <a:t>pytz</a:t>
            </a:r>
            <a:r>
              <a:rPr lang="en-US" sz="1400" dirty="0"/>
              <a:t>==2018.4</a:t>
            </a:r>
          </a:p>
          <a:p>
            <a:r>
              <a:rPr lang="en-US" sz="1400" dirty="0" err="1"/>
              <a:t>PyYAML</a:t>
            </a:r>
            <a:r>
              <a:rPr lang="en-US" sz="1400" dirty="0"/>
              <a:t>==5.3</a:t>
            </a:r>
          </a:p>
        </p:txBody>
      </p:sp>
      <p:sp>
        <p:nvSpPr>
          <p:cNvPr id="19" name="TextBox 18">
            <a:extLst>
              <a:ext uri="{FF2B5EF4-FFF2-40B4-BE49-F238E27FC236}">
                <a16:creationId xmlns:a16="http://schemas.microsoft.com/office/drawing/2014/main" id="{A64C235C-7452-41A5-8C96-BFB4943A046F}"/>
              </a:ext>
            </a:extLst>
          </p:cNvPr>
          <p:cNvSpPr txBox="1"/>
          <p:nvPr/>
        </p:nvSpPr>
        <p:spPr>
          <a:xfrm>
            <a:off x="7726680" y="1530454"/>
            <a:ext cx="3027045" cy="2893100"/>
          </a:xfrm>
          <a:prstGeom prst="rect">
            <a:avLst/>
          </a:prstGeom>
          <a:noFill/>
        </p:spPr>
        <p:txBody>
          <a:bodyPr wrap="square" rtlCol="0">
            <a:spAutoFit/>
          </a:bodyPr>
          <a:lstStyle/>
          <a:p>
            <a:r>
              <a:rPr lang="en-US" sz="1400" dirty="0">
                <a:highlight>
                  <a:srgbClr val="FFFF00"/>
                </a:highlight>
              </a:rPr>
              <a:t>requests==2.22.0</a:t>
            </a:r>
          </a:p>
          <a:p>
            <a:r>
              <a:rPr lang="en-US" sz="1400" dirty="0" err="1"/>
              <a:t>shellescape</a:t>
            </a:r>
            <a:r>
              <a:rPr lang="en-US" sz="1400" dirty="0"/>
              <a:t>==3.8.1</a:t>
            </a:r>
          </a:p>
          <a:p>
            <a:r>
              <a:rPr lang="en-US" sz="1400" dirty="0" err="1">
                <a:highlight>
                  <a:srgbClr val="FFFF00"/>
                </a:highlight>
              </a:rPr>
              <a:t>simplejson</a:t>
            </a:r>
            <a:r>
              <a:rPr lang="en-US" sz="1400" dirty="0">
                <a:highlight>
                  <a:srgbClr val="FFFF00"/>
                </a:highlight>
              </a:rPr>
              <a:t>==3.17.0</a:t>
            </a:r>
          </a:p>
          <a:p>
            <a:r>
              <a:rPr lang="en-US" sz="1400" dirty="0"/>
              <a:t>six==1.14.0</a:t>
            </a:r>
          </a:p>
          <a:p>
            <a:r>
              <a:rPr lang="en-US" sz="1400" dirty="0" err="1"/>
              <a:t>soupsieve</a:t>
            </a:r>
            <a:r>
              <a:rPr lang="en-US" sz="1400" dirty="0"/>
              <a:t>==1.9.5</a:t>
            </a:r>
          </a:p>
          <a:p>
            <a:r>
              <a:rPr lang="en-US" sz="1400" dirty="0" err="1"/>
              <a:t>sqlparse</a:t>
            </a:r>
            <a:r>
              <a:rPr lang="en-US" sz="1400" dirty="0"/>
              <a:t>==0.3.1</a:t>
            </a:r>
          </a:p>
          <a:p>
            <a:r>
              <a:rPr lang="en-US" sz="1400" dirty="0"/>
              <a:t>stevedore==1.28.0</a:t>
            </a:r>
          </a:p>
          <a:p>
            <a:r>
              <a:rPr lang="en-US" sz="1400" dirty="0">
                <a:highlight>
                  <a:srgbClr val="FFFF00"/>
                </a:highlight>
              </a:rPr>
              <a:t>urllib3==1.25.7</a:t>
            </a:r>
          </a:p>
          <a:p>
            <a:r>
              <a:rPr lang="en-US" sz="1400" dirty="0" err="1"/>
              <a:t>virtualenv</a:t>
            </a:r>
            <a:r>
              <a:rPr lang="en-US" sz="1400" dirty="0"/>
              <a:t>==15.2.0</a:t>
            </a:r>
          </a:p>
          <a:p>
            <a:r>
              <a:rPr lang="en-US" sz="1400" dirty="0" err="1"/>
              <a:t>virtualenv</a:t>
            </a:r>
            <a:r>
              <a:rPr lang="en-US" sz="1400" dirty="0"/>
              <a:t>-clone==0.3.0</a:t>
            </a:r>
          </a:p>
          <a:p>
            <a:r>
              <a:rPr lang="en-US" sz="1400" dirty="0" err="1"/>
              <a:t>virtualenvwrapper</a:t>
            </a:r>
            <a:r>
              <a:rPr lang="en-US" sz="1400" dirty="0"/>
              <a:t>==4.8.2</a:t>
            </a:r>
          </a:p>
          <a:p>
            <a:r>
              <a:rPr lang="en-US" sz="1400" dirty="0" err="1"/>
              <a:t>Werkzeug</a:t>
            </a:r>
            <a:r>
              <a:rPr lang="en-US" sz="1400" dirty="0"/>
              <a:t>==0.14.1</a:t>
            </a:r>
          </a:p>
          <a:p>
            <a:r>
              <a:rPr lang="en-US" sz="1400" dirty="0" err="1"/>
              <a:t>wrapt</a:t>
            </a:r>
            <a:r>
              <a:rPr lang="en-US" sz="1400" dirty="0"/>
              <a:t>==1.11.2</a:t>
            </a:r>
          </a:p>
        </p:txBody>
      </p:sp>
    </p:spTree>
    <p:extLst>
      <p:ext uri="{BB962C8B-B14F-4D97-AF65-F5344CB8AC3E}">
        <p14:creationId xmlns:p14="http://schemas.microsoft.com/office/powerpoint/2010/main" val="24618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omputer&#10;&#10;Description automatically generated">
            <a:extLst>
              <a:ext uri="{FF2B5EF4-FFF2-40B4-BE49-F238E27FC236}">
                <a16:creationId xmlns:a16="http://schemas.microsoft.com/office/drawing/2014/main" id="{28DAF7D6-9901-48E6-8660-46263F20EAEE}"/>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6" name="Rectangle 5">
            <a:extLst>
              <a:ext uri="{FF2B5EF4-FFF2-40B4-BE49-F238E27FC236}">
                <a16:creationId xmlns:a16="http://schemas.microsoft.com/office/drawing/2014/main" id="{9A8746A9-4723-40ED-9265-3E269A3AAA58}"/>
              </a:ext>
            </a:extLst>
          </p:cNvPr>
          <p:cNvSpPr/>
          <p:nvPr/>
        </p:nvSpPr>
        <p:spPr>
          <a:xfrm>
            <a:off x="628651"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itle 1">
            <a:extLst>
              <a:ext uri="{FF2B5EF4-FFF2-40B4-BE49-F238E27FC236}">
                <a16:creationId xmlns:a16="http://schemas.microsoft.com/office/drawing/2014/main" id="{1F064DC8-84BC-41C9-A1A9-95EDFE2DB0F3}"/>
              </a:ext>
            </a:extLst>
          </p:cNvPr>
          <p:cNvSpPr txBox="1">
            <a:spLocks/>
          </p:cNvSpPr>
          <p:nvPr/>
        </p:nvSpPr>
        <p:spPr>
          <a:xfrm>
            <a:off x="793805" y="698926"/>
            <a:ext cx="7382897" cy="74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t>FEATURES OF THE WEB-APPLICATION</a:t>
            </a:r>
          </a:p>
        </p:txBody>
      </p:sp>
      <p:sp>
        <p:nvSpPr>
          <p:cNvPr id="18" name="Content Placeholder 2">
            <a:extLst>
              <a:ext uri="{FF2B5EF4-FFF2-40B4-BE49-F238E27FC236}">
                <a16:creationId xmlns:a16="http://schemas.microsoft.com/office/drawing/2014/main" id="{0D43A401-5847-4686-8FA1-005B7B92E2AB}"/>
              </a:ext>
            </a:extLst>
          </p:cNvPr>
          <p:cNvSpPr txBox="1">
            <a:spLocks/>
          </p:cNvSpPr>
          <p:nvPr/>
        </p:nvSpPr>
        <p:spPr>
          <a:xfrm>
            <a:off x="3396956" y="1496899"/>
            <a:ext cx="7508732" cy="438467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2000" dirty="0"/>
              <a:t>Browsing Trending, Live News</a:t>
            </a:r>
          </a:p>
          <a:p>
            <a:pPr lvl="1">
              <a:buFont typeface="Arial" panose="020B0604020202020204" pitchFamily="34" charset="0"/>
              <a:buChar char="•"/>
            </a:pPr>
            <a:r>
              <a:rPr lang="en-US" sz="2000" dirty="0"/>
              <a:t>Getting current stock quotes </a:t>
            </a:r>
          </a:p>
          <a:p>
            <a:pPr lvl="1">
              <a:buFont typeface="Arial" panose="020B0604020202020204" pitchFamily="34" charset="0"/>
              <a:buChar char="•"/>
            </a:pPr>
            <a:r>
              <a:rPr lang="en-US" sz="2000" dirty="0"/>
              <a:t>In-depth company financials such as valuation, price history, dividends, balance sheets, etc.</a:t>
            </a:r>
          </a:p>
          <a:p>
            <a:pPr lvl="1">
              <a:buFont typeface="Arial" panose="020B0604020202020204" pitchFamily="34" charset="0"/>
              <a:buChar char="•"/>
            </a:pPr>
            <a:r>
              <a:rPr lang="en-US" sz="2000" dirty="0"/>
              <a:t>Live data for major Indexes and Commodities</a:t>
            </a:r>
          </a:p>
          <a:p>
            <a:pPr lvl="1">
              <a:buFont typeface="Arial" panose="020B0604020202020204" pitchFamily="34" charset="0"/>
              <a:buChar char="•"/>
            </a:pPr>
            <a:r>
              <a:rPr lang="en-US" sz="2000" dirty="0"/>
              <a:t>Live data for major Foreign Exchanges</a:t>
            </a:r>
          </a:p>
          <a:p>
            <a:pPr lvl="1">
              <a:buFont typeface="Arial" panose="020B0604020202020204" pitchFamily="34" charset="0"/>
              <a:buChar char="•"/>
            </a:pPr>
            <a:r>
              <a:rPr lang="en-US" sz="2000" dirty="0"/>
              <a:t>Stocks Summary including US and Canadian Stocks </a:t>
            </a:r>
          </a:p>
          <a:p>
            <a:pPr lvl="1">
              <a:buFont typeface="Arial" panose="020B0604020202020204" pitchFamily="34" charset="0"/>
              <a:buChar char="•"/>
            </a:pPr>
            <a:r>
              <a:rPr lang="en-US" sz="2000" dirty="0"/>
              <a:t>Ability to search ticker or company name to know their details like Stock prices, Company description, Price history Balance sheets. Ticker and company name input validation is based on the </a:t>
            </a:r>
            <a:r>
              <a:rPr lang="en-US" sz="2000" dirty="0" err="1"/>
              <a:t>api</a:t>
            </a:r>
            <a:r>
              <a:rPr lang="en-US" sz="2000" dirty="0"/>
              <a:t> response which is used to display error message to user. </a:t>
            </a:r>
          </a:p>
          <a:p>
            <a:pPr lvl="1">
              <a:buFont typeface="Arial" panose="020B0604020202020204" pitchFamily="34" charset="0"/>
              <a:buChar char="•"/>
            </a:pPr>
            <a:r>
              <a:rPr lang="en-US" sz="2000" dirty="0"/>
              <a:t>Login/register functionality. Welcome email is sent when a new user registers. Login/Registration uses Django forms which provides input validation as a built-in feature.</a:t>
            </a:r>
          </a:p>
          <a:p>
            <a:pPr lvl="1">
              <a:buFont typeface="Arial" panose="020B0604020202020204" pitchFamily="34" charset="0"/>
              <a:buChar char="•"/>
            </a:pPr>
            <a:r>
              <a:rPr lang="en-US" sz="2000" dirty="0"/>
              <a:t>Add/remove stocks to portfolio</a:t>
            </a:r>
          </a:p>
        </p:txBody>
      </p:sp>
      <p:pic>
        <p:nvPicPr>
          <p:cNvPr id="19" name="Content Placeholder 7" descr="A close up of a logo&#10;&#10;Description automatically generated">
            <a:extLst>
              <a:ext uri="{FF2B5EF4-FFF2-40B4-BE49-F238E27FC236}">
                <a16:creationId xmlns:a16="http://schemas.microsoft.com/office/drawing/2014/main" id="{8075D90D-41C5-47AC-B3BF-2340C0F80399}"/>
              </a:ext>
            </a:extLst>
          </p:cNvPr>
          <p:cNvPicPr>
            <a:picLocks noChangeAspect="1"/>
          </p:cNvPicPr>
          <p:nvPr/>
        </p:nvPicPr>
        <p:blipFill>
          <a:blip r:embed="rId3"/>
          <a:stretch>
            <a:fillRect/>
          </a:stretch>
        </p:blipFill>
        <p:spPr>
          <a:xfrm>
            <a:off x="820486" y="2140765"/>
            <a:ext cx="2576470" cy="2576470"/>
          </a:xfrm>
          <a:prstGeom prst="rect">
            <a:avLst/>
          </a:prstGeom>
        </p:spPr>
      </p:pic>
    </p:spTree>
    <p:extLst>
      <p:ext uri="{BB962C8B-B14F-4D97-AF65-F5344CB8AC3E}">
        <p14:creationId xmlns:p14="http://schemas.microsoft.com/office/powerpoint/2010/main" val="311258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omputer&#10;&#10;Description automatically generated">
            <a:extLst>
              <a:ext uri="{FF2B5EF4-FFF2-40B4-BE49-F238E27FC236}">
                <a16:creationId xmlns:a16="http://schemas.microsoft.com/office/drawing/2014/main" id="{28DAF7D6-9901-48E6-8660-46263F20EAEE}"/>
              </a:ext>
            </a:extLst>
          </p:cNvPr>
          <p:cNvPicPr>
            <a:picLocks noChangeAspect="1"/>
          </p:cNvPicPr>
          <p:nvPr/>
        </p:nvPicPr>
        <p:blipFill rotWithShape="1">
          <a:blip r:embed="rId2"/>
          <a:srcRect l="31497" r="18503"/>
          <a:stretch/>
        </p:blipFill>
        <p:spPr>
          <a:xfrm>
            <a:off x="6096000" y="0"/>
            <a:ext cx="6096000" cy="6858000"/>
          </a:xfrm>
          <a:prstGeom prst="rect">
            <a:avLst/>
          </a:prstGeom>
        </p:spPr>
      </p:pic>
      <p:sp>
        <p:nvSpPr>
          <p:cNvPr id="6" name="Rectangle 5">
            <a:extLst>
              <a:ext uri="{FF2B5EF4-FFF2-40B4-BE49-F238E27FC236}">
                <a16:creationId xmlns:a16="http://schemas.microsoft.com/office/drawing/2014/main" id="{9A8746A9-4723-40ED-9265-3E269A3AAA58}"/>
              </a:ext>
            </a:extLst>
          </p:cNvPr>
          <p:cNvSpPr/>
          <p:nvPr/>
        </p:nvSpPr>
        <p:spPr>
          <a:xfrm>
            <a:off x="628651" y="647700"/>
            <a:ext cx="10915650" cy="556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9" name="Content Placeholder 7" descr="A close up of a logo&#10;&#10;Description automatically generated">
            <a:extLst>
              <a:ext uri="{FF2B5EF4-FFF2-40B4-BE49-F238E27FC236}">
                <a16:creationId xmlns:a16="http://schemas.microsoft.com/office/drawing/2014/main" id="{8075D90D-41C5-47AC-B3BF-2340C0F80399}"/>
              </a:ext>
            </a:extLst>
          </p:cNvPr>
          <p:cNvPicPr>
            <a:picLocks noChangeAspect="1"/>
          </p:cNvPicPr>
          <p:nvPr/>
        </p:nvPicPr>
        <p:blipFill>
          <a:blip r:embed="rId3"/>
          <a:stretch>
            <a:fillRect/>
          </a:stretch>
        </p:blipFill>
        <p:spPr>
          <a:xfrm>
            <a:off x="820486" y="2140765"/>
            <a:ext cx="2576470" cy="2576470"/>
          </a:xfrm>
          <a:prstGeom prst="rect">
            <a:avLst/>
          </a:prstGeom>
        </p:spPr>
      </p:pic>
      <p:sp>
        <p:nvSpPr>
          <p:cNvPr id="7" name="Content Placeholder 2">
            <a:extLst>
              <a:ext uri="{FF2B5EF4-FFF2-40B4-BE49-F238E27FC236}">
                <a16:creationId xmlns:a16="http://schemas.microsoft.com/office/drawing/2014/main" id="{D282B0C5-E561-4E95-B9B1-CDB00B368E13}"/>
              </a:ext>
            </a:extLst>
          </p:cNvPr>
          <p:cNvSpPr>
            <a:spLocks noGrp="1"/>
          </p:cNvSpPr>
          <p:nvPr>
            <p:ph sz="half" idx="2"/>
          </p:nvPr>
        </p:nvSpPr>
        <p:spPr>
          <a:xfrm>
            <a:off x="3682182" y="1933127"/>
            <a:ext cx="7508732" cy="3679108"/>
          </a:xfrm>
        </p:spPr>
        <p:txBody>
          <a:bodyPr>
            <a:normAutofit/>
          </a:bodyPr>
          <a:lstStyle/>
          <a:p>
            <a:pPr lvl="1"/>
            <a:r>
              <a:rPr lang="en-US" sz="2000" dirty="0"/>
              <a:t> Homepage allows you to collapse certain types of data to help the user declutter the workspace.</a:t>
            </a:r>
          </a:p>
          <a:p>
            <a:pPr lvl="1"/>
            <a:r>
              <a:rPr lang="en-US" sz="2000" dirty="0"/>
              <a:t>Search bar on homepage provides an easy to use dropdown which allows user to search ticker or company name.</a:t>
            </a:r>
          </a:p>
          <a:p>
            <a:pPr lvl="1"/>
            <a:r>
              <a:rPr lang="en-US" sz="2000" dirty="0"/>
              <a:t>A consistent colour scheme is applied throughout the site to normalize the user experience between pages</a:t>
            </a:r>
          </a:p>
          <a:p>
            <a:pPr lvl="1"/>
            <a:r>
              <a:rPr lang="en-US" sz="2000" dirty="0"/>
              <a:t>The login and register pages provides helpful messages in case of incorrect information.</a:t>
            </a:r>
          </a:p>
          <a:p>
            <a:pPr lvl="1"/>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8" name="Title 1">
            <a:extLst>
              <a:ext uri="{FF2B5EF4-FFF2-40B4-BE49-F238E27FC236}">
                <a16:creationId xmlns:a16="http://schemas.microsoft.com/office/drawing/2014/main" id="{DD3B0CB7-9ED4-4BBE-9BB9-EF24A455EF0F}"/>
              </a:ext>
            </a:extLst>
          </p:cNvPr>
          <p:cNvSpPr>
            <a:spLocks noGrp="1"/>
          </p:cNvSpPr>
          <p:nvPr>
            <p:ph type="title"/>
          </p:nvPr>
        </p:nvSpPr>
        <p:spPr>
          <a:xfrm>
            <a:off x="1105712" y="783708"/>
            <a:ext cx="7382897" cy="746747"/>
          </a:xfrm>
        </p:spPr>
        <p:txBody>
          <a:bodyPr>
            <a:normAutofit/>
          </a:bodyPr>
          <a:lstStyle/>
          <a:p>
            <a:r>
              <a:rPr lang="en-US" dirty="0"/>
              <a:t>UI Features</a:t>
            </a:r>
          </a:p>
        </p:txBody>
      </p:sp>
    </p:spTree>
    <p:extLst>
      <p:ext uri="{BB962C8B-B14F-4D97-AF65-F5344CB8AC3E}">
        <p14:creationId xmlns:p14="http://schemas.microsoft.com/office/powerpoint/2010/main" val="415777608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0</TotalTime>
  <Words>941</Words>
  <Application>Microsoft Office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vt:lpstr>
      <vt:lpstr>RetrospectVTI</vt:lpstr>
      <vt:lpstr>STOCKRIGHT</vt:lpstr>
      <vt:lpstr>outline</vt:lpstr>
      <vt:lpstr>GROUP MEMBERS </vt:lpstr>
      <vt:lpstr>Product need</vt:lpstr>
      <vt:lpstr>User requirements</vt:lpstr>
      <vt:lpstr>Technologies Used</vt:lpstr>
      <vt:lpstr>Dependencies</vt:lpstr>
      <vt:lpstr>PowerPoint Presentation</vt:lpstr>
      <vt:lpstr>UI Features</vt:lpstr>
      <vt:lpstr>challenges</vt:lpstr>
      <vt:lpstr>Time schedule  </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2020-04-01T16:36:44Z</dcterms:created>
  <dcterms:modified xsi:type="dcterms:W3CDTF">2020-04-02T02:47:07Z</dcterms:modified>
</cp:coreProperties>
</file>