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2"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545" y="9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479E-8103-4E24-A952-6C42F71CAC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811796-670C-43CB-8BB6-414873F22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5E8095-C3C3-4F59-A65C-BA90287C8EE5}"/>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5" name="Footer Placeholder 4">
            <a:extLst>
              <a:ext uri="{FF2B5EF4-FFF2-40B4-BE49-F238E27FC236}">
                <a16:creationId xmlns:a16="http://schemas.microsoft.com/office/drawing/2014/main" id="{23226080-ABDE-4272-96C2-4BBC60466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64CC6-2AA1-4EDD-8052-5C71837B3DBB}"/>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107623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41E8-4382-4312-B8FC-2FEDFB0085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1773DD-40E8-49B2-92C1-948011BCF1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C98D44-0E1F-4DC1-8B4F-1169DCD0E678}"/>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5" name="Footer Placeholder 4">
            <a:extLst>
              <a:ext uri="{FF2B5EF4-FFF2-40B4-BE49-F238E27FC236}">
                <a16:creationId xmlns:a16="http://schemas.microsoft.com/office/drawing/2014/main" id="{6192C36A-899A-4AA6-AD4C-97F941AEF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B5216-A352-460D-8EDD-D64E0B0DCC4F}"/>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292849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AB1CB-BBB3-4AC8-9CD7-812074F6E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D8ACCA-9F85-4C4B-BB25-B6C7EACBC8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EA54C-574C-403A-B8C2-BC11C879ABAB}"/>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5" name="Footer Placeholder 4">
            <a:extLst>
              <a:ext uri="{FF2B5EF4-FFF2-40B4-BE49-F238E27FC236}">
                <a16:creationId xmlns:a16="http://schemas.microsoft.com/office/drawing/2014/main" id="{826DADD2-9948-4C5F-8A73-C2BB0A70F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74875-7B42-4A6C-BEB7-2DA575479724}"/>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228581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F2ADEF1-1EB1-4B0B-BAA6-A1C515E297E3}"/>
              </a:ext>
            </a:extLst>
          </p:cNvPr>
          <p:cNvSpPr>
            <a:spLocks noGrp="1"/>
          </p:cNvSpPr>
          <p:nvPr>
            <p:ph sz="quarter" idx="10"/>
          </p:nvPr>
        </p:nvSpPr>
        <p:spPr>
          <a:xfrm>
            <a:off x="862013" y="595313"/>
            <a:ext cx="10507662" cy="102711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4500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DEDE-8789-472A-8C1B-0490AE74A9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84C2AE-C1E1-4FC7-AF7B-AEECEEE24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C98771-7995-4C2B-979E-C2733F97F68A}"/>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5" name="Footer Placeholder 4">
            <a:extLst>
              <a:ext uri="{FF2B5EF4-FFF2-40B4-BE49-F238E27FC236}">
                <a16:creationId xmlns:a16="http://schemas.microsoft.com/office/drawing/2014/main" id="{3CAB1B97-0221-43FC-9AC4-1DF35257E7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B5232-6A89-4BD7-A1FC-1EB00E3A56A0}"/>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253209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6595-F201-47B2-9B3C-76915EBAC2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D36C3-8C4F-44F9-B5AF-AB48BF5624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3E733E-AB2C-4098-A5DF-FF528B15BA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48FAA6-0526-4314-B5D1-E959C0E4365A}"/>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6" name="Footer Placeholder 5">
            <a:extLst>
              <a:ext uri="{FF2B5EF4-FFF2-40B4-BE49-F238E27FC236}">
                <a16:creationId xmlns:a16="http://schemas.microsoft.com/office/drawing/2014/main" id="{8DD6FFB9-BEA6-4B37-9485-A1B69BE0CF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A591A3-92F0-4EE3-B17F-2388D4FF0FEA}"/>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53324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DF3F-E9FA-4DC4-9FCE-F3B6EA12E1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77F1C6-4C14-403B-BA5E-4D4A51E18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20E0C6-7133-48C4-B3EF-F3163E1C8EB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10C141-2216-4BD3-BB05-DB69C19B1E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065725-7ADF-4395-9648-151C0C2359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CDBF1C-0A45-4D88-8288-50FBEECA91AC}"/>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8" name="Footer Placeholder 7">
            <a:extLst>
              <a:ext uri="{FF2B5EF4-FFF2-40B4-BE49-F238E27FC236}">
                <a16:creationId xmlns:a16="http://schemas.microsoft.com/office/drawing/2014/main" id="{27EE0669-B484-47EB-87B7-D5F94E2A87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AEEA43-6018-4CFC-B1E0-DFB892C7362B}"/>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80639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C396-176A-4BFE-B89F-DAAFDB12C0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00DAF5-686D-484B-95C2-955ACB74C0B3}"/>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4" name="Footer Placeholder 3">
            <a:extLst>
              <a:ext uri="{FF2B5EF4-FFF2-40B4-BE49-F238E27FC236}">
                <a16:creationId xmlns:a16="http://schemas.microsoft.com/office/drawing/2014/main" id="{C8A0CE23-CAB0-4078-8C0C-399A1EB586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19ABC-6E92-43DD-AD11-451E0379E0ED}"/>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63467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898BD-3605-4F6D-AA10-DE8B6F8E6E1E}"/>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3" name="Footer Placeholder 2">
            <a:extLst>
              <a:ext uri="{FF2B5EF4-FFF2-40B4-BE49-F238E27FC236}">
                <a16:creationId xmlns:a16="http://schemas.microsoft.com/office/drawing/2014/main" id="{B6F2DE40-40E5-47DA-BD12-1954866A6D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48242C-5790-4CF9-B57C-67BDEA677519}"/>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193134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CD2D-6979-4A05-934B-C78F47201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5679BE-DA43-41DA-B763-D405062C4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218A31-3418-4176-A2E6-6ACBD1621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DD2921-3199-4AFF-888C-D861431AEF3A}"/>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6" name="Footer Placeholder 5">
            <a:extLst>
              <a:ext uri="{FF2B5EF4-FFF2-40B4-BE49-F238E27FC236}">
                <a16:creationId xmlns:a16="http://schemas.microsoft.com/office/drawing/2014/main" id="{BBDA21D9-5F38-4C21-B427-ABF0D4A7D3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061EE-F8D4-4000-A429-D2A73D1C59BB}"/>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98482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1D5E-BF84-4AF2-8988-447F82C7E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DD4E33-E090-4638-B2DE-2AE0DC243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BCE0AA-31D5-422C-A9C0-42A33E93E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8059B9-735B-4D8A-835B-6228CE5D42E6}"/>
              </a:ext>
            </a:extLst>
          </p:cNvPr>
          <p:cNvSpPr>
            <a:spLocks noGrp="1"/>
          </p:cNvSpPr>
          <p:nvPr>
            <p:ph type="dt" sz="half" idx="10"/>
          </p:nvPr>
        </p:nvSpPr>
        <p:spPr/>
        <p:txBody>
          <a:bodyPr/>
          <a:lstStyle/>
          <a:p>
            <a:fld id="{A5D51C56-A7FC-40AB-A395-0E8D9FF44CDC}" type="datetimeFigureOut">
              <a:rPr lang="en-IN" smtClean="0"/>
              <a:t>16-04-2019</a:t>
            </a:fld>
            <a:endParaRPr lang="en-IN"/>
          </a:p>
        </p:txBody>
      </p:sp>
      <p:sp>
        <p:nvSpPr>
          <p:cNvPr id="6" name="Footer Placeholder 5">
            <a:extLst>
              <a:ext uri="{FF2B5EF4-FFF2-40B4-BE49-F238E27FC236}">
                <a16:creationId xmlns:a16="http://schemas.microsoft.com/office/drawing/2014/main" id="{8E861335-D2D6-425A-9D70-B45227B3A2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E0F64B-93CC-4650-99E3-C03BFC391E09}"/>
              </a:ext>
            </a:extLst>
          </p:cNvPr>
          <p:cNvSpPr>
            <a:spLocks noGrp="1"/>
          </p:cNvSpPr>
          <p:nvPr>
            <p:ph type="sldNum" sz="quarter" idx="12"/>
          </p:nvPr>
        </p:nvSpPr>
        <p:spPr/>
        <p:txBody>
          <a:bodyPr/>
          <a:lstStyle/>
          <a:p>
            <a:fld id="{B5A93F7F-2EA7-416C-B749-17DF5A4F18BF}" type="slidenum">
              <a:rPr lang="en-IN" smtClean="0"/>
              <a:t>‹#›</a:t>
            </a:fld>
            <a:endParaRPr lang="en-IN"/>
          </a:p>
        </p:txBody>
      </p:sp>
    </p:spTree>
    <p:extLst>
      <p:ext uri="{BB962C8B-B14F-4D97-AF65-F5344CB8AC3E}">
        <p14:creationId xmlns:p14="http://schemas.microsoft.com/office/powerpoint/2010/main" val="95213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11A6B-FF33-45FF-97D0-2ACF5BD2A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D48ECB-31D2-4AE3-ADC8-89D29B1D6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1B42A1-6BD4-47C5-835E-A92A7A55C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51C56-A7FC-40AB-A395-0E8D9FF44CDC}" type="datetimeFigureOut">
              <a:rPr lang="en-IN" smtClean="0"/>
              <a:t>16-04-2019</a:t>
            </a:fld>
            <a:endParaRPr lang="en-IN"/>
          </a:p>
        </p:txBody>
      </p:sp>
      <p:sp>
        <p:nvSpPr>
          <p:cNvPr id="5" name="Footer Placeholder 4">
            <a:extLst>
              <a:ext uri="{FF2B5EF4-FFF2-40B4-BE49-F238E27FC236}">
                <a16:creationId xmlns:a16="http://schemas.microsoft.com/office/drawing/2014/main" id="{BA879695-4CF3-4F77-A3BA-043BF5DBC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49852E-6C22-4A9A-ACE8-7221F7528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93F7F-2EA7-416C-B749-17DF5A4F18BF}" type="slidenum">
              <a:rPr lang="en-IN" smtClean="0"/>
              <a:t>‹#›</a:t>
            </a:fld>
            <a:endParaRPr lang="en-IN"/>
          </a:p>
        </p:txBody>
      </p:sp>
    </p:spTree>
    <p:extLst>
      <p:ext uri="{BB962C8B-B14F-4D97-AF65-F5344CB8AC3E}">
        <p14:creationId xmlns:p14="http://schemas.microsoft.com/office/powerpoint/2010/main" val="1792130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7698-83A8-4EAE-9B6D-F290B1177521}"/>
              </a:ext>
            </a:extLst>
          </p:cNvPr>
          <p:cNvSpPr>
            <a:spLocks noGrp="1"/>
          </p:cNvSpPr>
          <p:nvPr>
            <p:ph type="ctrTitle"/>
          </p:nvPr>
        </p:nvSpPr>
        <p:spPr>
          <a:xfrm>
            <a:off x="1524000" y="3299011"/>
            <a:ext cx="9144000" cy="833717"/>
          </a:xfrm>
        </p:spPr>
        <p:txBody>
          <a:bodyPr>
            <a:normAutofit/>
          </a:bodyPr>
          <a:lstStyle/>
          <a:p>
            <a:r>
              <a:rPr lang="en-US" sz="3600" dirty="0">
                <a:solidFill>
                  <a:schemeClr val="accent1">
                    <a:lumMod val="75000"/>
                  </a:schemeClr>
                </a:solidFill>
              </a:rPr>
              <a:t>Distributed Hash Tables</a:t>
            </a:r>
            <a:endParaRPr lang="en-IN" sz="3600" dirty="0">
              <a:solidFill>
                <a:schemeClr val="accent1">
                  <a:lumMod val="75000"/>
                </a:schemeClr>
              </a:solidFill>
            </a:endParaRPr>
          </a:p>
        </p:txBody>
      </p:sp>
      <p:sp>
        <p:nvSpPr>
          <p:cNvPr id="3" name="Subtitle 2">
            <a:extLst>
              <a:ext uri="{FF2B5EF4-FFF2-40B4-BE49-F238E27FC236}">
                <a16:creationId xmlns:a16="http://schemas.microsoft.com/office/drawing/2014/main" id="{B5CB64B4-9F4C-4DAC-85AB-3F12DFDD87DC}"/>
              </a:ext>
            </a:extLst>
          </p:cNvPr>
          <p:cNvSpPr>
            <a:spLocks noGrp="1"/>
          </p:cNvSpPr>
          <p:nvPr>
            <p:ph type="subTitle" idx="1"/>
          </p:nvPr>
        </p:nvSpPr>
        <p:spPr>
          <a:xfrm>
            <a:off x="1524000" y="3780116"/>
            <a:ext cx="9144000" cy="2387601"/>
          </a:xfrm>
        </p:spPr>
        <p:txBody>
          <a:bodyPr/>
          <a:lstStyle/>
          <a:p>
            <a:endParaRPr lang="en-US" sz="3200" dirty="0">
              <a:solidFill>
                <a:schemeClr val="accent1">
                  <a:lumMod val="75000"/>
                </a:schemeClr>
              </a:solidFill>
            </a:endParaRPr>
          </a:p>
          <a:p>
            <a:r>
              <a:rPr lang="en-US" dirty="0">
                <a:solidFill>
                  <a:schemeClr val="bg1">
                    <a:lumMod val="65000"/>
                  </a:schemeClr>
                </a:solidFill>
              </a:rPr>
              <a:t>CS 254:Design and Analysis of Algorithm </a:t>
            </a:r>
          </a:p>
          <a:p>
            <a:r>
              <a:rPr lang="en-US" dirty="0">
                <a:solidFill>
                  <a:schemeClr val="bg1">
                    <a:lumMod val="65000"/>
                  </a:schemeClr>
                </a:solidFill>
              </a:rPr>
              <a:t>April 16, 2019</a:t>
            </a:r>
          </a:p>
          <a:p>
            <a:endParaRPr lang="en-US" dirty="0">
              <a:solidFill>
                <a:schemeClr val="bg1">
                  <a:lumMod val="65000"/>
                </a:schemeClr>
              </a:solidFill>
            </a:endParaRPr>
          </a:p>
          <a:p>
            <a:r>
              <a:rPr lang="en-US" dirty="0">
                <a:solidFill>
                  <a:schemeClr val="bg1">
                    <a:lumMod val="65000"/>
                  </a:schemeClr>
                </a:solidFill>
              </a:rPr>
              <a:t>Sahil </a:t>
            </a:r>
            <a:r>
              <a:rPr lang="en-US" dirty="0" err="1">
                <a:solidFill>
                  <a:schemeClr val="bg1">
                    <a:lumMod val="65000"/>
                  </a:schemeClr>
                </a:solidFill>
              </a:rPr>
              <a:t>kumar</a:t>
            </a:r>
            <a:r>
              <a:rPr lang="en-US" dirty="0">
                <a:solidFill>
                  <a:schemeClr val="bg1">
                    <a:lumMod val="65000"/>
                  </a:schemeClr>
                </a:solidFill>
              </a:rPr>
              <a:t>(170001043) &amp; Rohan Patel(170001040)</a:t>
            </a:r>
            <a:endParaRPr lang="en-IN" dirty="0">
              <a:solidFill>
                <a:schemeClr val="bg1">
                  <a:lumMod val="65000"/>
                </a:schemeClr>
              </a:solidFill>
            </a:endParaRPr>
          </a:p>
        </p:txBody>
      </p:sp>
      <p:pic>
        <p:nvPicPr>
          <p:cNvPr id="1026" name="Picture 2" descr="https://cdn-images-1.medium.com/max/688/1*zTt-HYQ2rieS_WVqxVXzmw.png">
            <a:extLst>
              <a:ext uri="{FF2B5EF4-FFF2-40B4-BE49-F238E27FC236}">
                <a16:creationId xmlns:a16="http://schemas.microsoft.com/office/drawing/2014/main" id="{726735BC-826E-45D0-9C8F-38DFDDFD5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27315"/>
            <a:ext cx="8055430" cy="2601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45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0B11816B-DE2E-4C81-8D05-614A6B71BB57}"/>
              </a:ext>
            </a:extLst>
          </p:cNvPr>
          <p:cNvSpPr txBox="1">
            <a:spLocks/>
          </p:cNvSpPr>
          <p:nvPr/>
        </p:nvSpPr>
        <p:spPr>
          <a:xfrm>
            <a:off x="231140" y="535939"/>
            <a:ext cx="11473180" cy="690574"/>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5"/>
              </a:spcBef>
            </a:pPr>
            <a:r>
              <a:rPr lang="en-IN" b="1" spc="-95" dirty="0">
                <a:solidFill>
                  <a:schemeClr val="accent1">
                    <a:lumMod val="75000"/>
                  </a:schemeClr>
                </a:solidFill>
                <a:latin typeface="+mn-lt"/>
                <a:cs typeface="Arial"/>
              </a:rPr>
              <a:t>Successor</a:t>
            </a:r>
            <a:r>
              <a:rPr lang="en-IN" b="1" spc="-260" dirty="0">
                <a:solidFill>
                  <a:schemeClr val="accent1">
                    <a:lumMod val="75000"/>
                  </a:schemeClr>
                </a:solidFill>
                <a:latin typeface="+mn-lt"/>
                <a:cs typeface="Arial"/>
              </a:rPr>
              <a:t> </a:t>
            </a:r>
            <a:r>
              <a:rPr lang="en-IN" b="1" spc="-80" dirty="0">
                <a:solidFill>
                  <a:schemeClr val="accent1">
                    <a:lumMod val="75000"/>
                  </a:schemeClr>
                </a:solidFill>
                <a:latin typeface="+mn-lt"/>
                <a:cs typeface="Arial"/>
              </a:rPr>
              <a:t>lists</a:t>
            </a:r>
            <a:endParaRPr lang="en-IN" dirty="0">
              <a:solidFill>
                <a:schemeClr val="accent1">
                  <a:lumMod val="75000"/>
                </a:schemeClr>
              </a:solidFill>
              <a:latin typeface="+mn-lt"/>
              <a:cs typeface="Arial"/>
            </a:endParaRPr>
          </a:p>
        </p:txBody>
      </p:sp>
      <p:sp>
        <p:nvSpPr>
          <p:cNvPr id="4" name="object 4">
            <a:extLst>
              <a:ext uri="{FF2B5EF4-FFF2-40B4-BE49-F238E27FC236}">
                <a16:creationId xmlns:a16="http://schemas.microsoft.com/office/drawing/2014/main" id="{C84747AC-57F6-4A23-B2E8-8A2080FC78CD}"/>
              </a:ext>
            </a:extLst>
          </p:cNvPr>
          <p:cNvSpPr txBox="1">
            <a:spLocks/>
          </p:cNvSpPr>
          <p:nvPr/>
        </p:nvSpPr>
        <p:spPr>
          <a:xfrm>
            <a:off x="8656124" y="6554198"/>
            <a:ext cx="248284" cy="22352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39"/>
              </a:lnSpc>
            </a:pPr>
            <a:fld id="{81D60167-4931-47E6-BA6A-407CBD079E47}" type="slidenum">
              <a:rPr lang="en-IN" spc="-5" smtClean="0"/>
              <a:pPr marL="25400">
                <a:lnSpc>
                  <a:spcPts val="1639"/>
                </a:lnSpc>
              </a:pPr>
              <a:t>10</a:t>
            </a:fld>
            <a:endParaRPr lang="en-IN" spc="-5" dirty="0"/>
          </a:p>
        </p:txBody>
      </p:sp>
      <p:sp>
        <p:nvSpPr>
          <p:cNvPr id="5" name="object 3">
            <a:extLst>
              <a:ext uri="{FF2B5EF4-FFF2-40B4-BE49-F238E27FC236}">
                <a16:creationId xmlns:a16="http://schemas.microsoft.com/office/drawing/2014/main" id="{B1603D9C-C1F3-4D5F-80D4-C3A7D3965986}"/>
              </a:ext>
            </a:extLst>
          </p:cNvPr>
          <p:cNvSpPr txBox="1"/>
          <p:nvPr/>
        </p:nvSpPr>
        <p:spPr>
          <a:xfrm>
            <a:off x="175700" y="1377188"/>
            <a:ext cx="8667115" cy="262892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3000" spc="-120" dirty="0">
                <a:cs typeface="Arial"/>
              </a:rPr>
              <a:t>Each</a:t>
            </a:r>
            <a:r>
              <a:rPr sz="3000" spc="-305" dirty="0">
                <a:cs typeface="Arial"/>
              </a:rPr>
              <a:t> </a:t>
            </a:r>
            <a:r>
              <a:rPr sz="3000" spc="-120" dirty="0">
                <a:cs typeface="Arial"/>
              </a:rPr>
              <a:t>node</a:t>
            </a:r>
            <a:r>
              <a:rPr sz="3000" spc="-305" dirty="0">
                <a:cs typeface="Arial"/>
              </a:rPr>
              <a:t> </a:t>
            </a:r>
            <a:r>
              <a:rPr sz="3000" spc="-130" dirty="0">
                <a:cs typeface="Arial"/>
              </a:rPr>
              <a:t>stores</a:t>
            </a:r>
            <a:r>
              <a:rPr sz="3000" spc="-300" dirty="0">
                <a:cs typeface="Arial"/>
              </a:rPr>
              <a:t> </a:t>
            </a:r>
            <a:r>
              <a:rPr sz="3000" dirty="0">
                <a:cs typeface="Arial"/>
              </a:rPr>
              <a:t>a</a:t>
            </a:r>
            <a:r>
              <a:rPr sz="3000" spc="-300" dirty="0">
                <a:cs typeface="Arial"/>
              </a:rPr>
              <a:t> </a:t>
            </a:r>
            <a:r>
              <a:rPr sz="3000" b="1" spc="-114" dirty="0">
                <a:cs typeface="Arial"/>
              </a:rPr>
              <a:t>list</a:t>
            </a:r>
            <a:r>
              <a:rPr sz="3000" b="1" spc="-300" dirty="0">
                <a:cs typeface="Arial"/>
              </a:rPr>
              <a:t> </a:t>
            </a:r>
            <a:r>
              <a:rPr sz="3000" spc="-80" dirty="0">
                <a:cs typeface="Arial"/>
              </a:rPr>
              <a:t>of</a:t>
            </a:r>
            <a:r>
              <a:rPr sz="3000" spc="-295" dirty="0">
                <a:cs typeface="Arial"/>
              </a:rPr>
              <a:t> </a:t>
            </a:r>
            <a:r>
              <a:rPr sz="3000" spc="-105" dirty="0">
                <a:cs typeface="Arial"/>
              </a:rPr>
              <a:t>its</a:t>
            </a:r>
            <a:r>
              <a:rPr sz="3000" spc="-300" dirty="0">
                <a:cs typeface="Arial"/>
              </a:rPr>
              <a:t> </a:t>
            </a:r>
            <a:r>
              <a:rPr sz="3000" b="1" i="1" dirty="0">
                <a:cs typeface="Times New Roman"/>
              </a:rPr>
              <a:t>r</a:t>
            </a:r>
            <a:r>
              <a:rPr sz="3000" b="1" i="1" spc="-220" dirty="0">
                <a:cs typeface="Times New Roman"/>
              </a:rPr>
              <a:t> </a:t>
            </a:r>
            <a:r>
              <a:rPr sz="3000" b="1" spc="-140" dirty="0">
                <a:solidFill>
                  <a:srgbClr val="E46C0A"/>
                </a:solidFill>
                <a:cs typeface="Arial"/>
              </a:rPr>
              <a:t>immediate</a:t>
            </a:r>
            <a:r>
              <a:rPr sz="3000" b="1" spc="-305" dirty="0">
                <a:solidFill>
                  <a:srgbClr val="E46C0A"/>
                </a:solidFill>
                <a:cs typeface="Arial"/>
              </a:rPr>
              <a:t> </a:t>
            </a:r>
            <a:r>
              <a:rPr sz="3000" b="1" spc="-145" dirty="0">
                <a:solidFill>
                  <a:srgbClr val="E46C0A"/>
                </a:solidFill>
                <a:cs typeface="Arial"/>
              </a:rPr>
              <a:t>successors</a:t>
            </a:r>
            <a:endParaRPr sz="3000" dirty="0">
              <a:cs typeface="Arial"/>
            </a:endParaRPr>
          </a:p>
          <a:p>
            <a:pPr>
              <a:lnSpc>
                <a:spcPct val="100000"/>
              </a:lnSpc>
              <a:spcBef>
                <a:spcPts val="30"/>
              </a:spcBef>
              <a:buFont typeface="Arial"/>
              <a:buChar char="•"/>
            </a:pPr>
            <a:endParaRPr sz="2900" dirty="0">
              <a:cs typeface="Times New Roman"/>
            </a:endParaRPr>
          </a:p>
          <a:p>
            <a:pPr marL="755650" lvl="1" indent="-285750">
              <a:lnSpc>
                <a:spcPct val="100000"/>
              </a:lnSpc>
              <a:buChar char="–"/>
              <a:tabLst>
                <a:tab pos="755650" algn="l"/>
              </a:tabLst>
            </a:pPr>
            <a:r>
              <a:rPr sz="2800" spc="-45" dirty="0">
                <a:cs typeface="Arial"/>
              </a:rPr>
              <a:t>After failure, </a:t>
            </a:r>
            <a:r>
              <a:rPr sz="2800" spc="-40" dirty="0">
                <a:cs typeface="Arial"/>
              </a:rPr>
              <a:t>will </a:t>
            </a:r>
            <a:r>
              <a:rPr sz="2800" spc="-35" dirty="0">
                <a:cs typeface="Arial"/>
              </a:rPr>
              <a:t>know </a:t>
            </a:r>
            <a:r>
              <a:rPr sz="2800" spc="-40" dirty="0">
                <a:cs typeface="Arial"/>
              </a:rPr>
              <a:t>first live</a:t>
            </a:r>
            <a:r>
              <a:rPr sz="2800" spc="-430" dirty="0">
                <a:cs typeface="Arial"/>
              </a:rPr>
              <a:t> </a:t>
            </a:r>
            <a:r>
              <a:rPr sz="2800" spc="-45" dirty="0">
                <a:cs typeface="Arial"/>
              </a:rPr>
              <a:t>successor</a:t>
            </a:r>
            <a:endParaRPr sz="2800" dirty="0">
              <a:cs typeface="Arial"/>
            </a:endParaRPr>
          </a:p>
          <a:p>
            <a:pPr marL="755650" lvl="1" indent="-285750">
              <a:lnSpc>
                <a:spcPct val="100000"/>
              </a:lnSpc>
              <a:buFont typeface="Arial"/>
              <a:buChar char="–"/>
              <a:tabLst>
                <a:tab pos="755650" algn="l"/>
              </a:tabLst>
            </a:pPr>
            <a:r>
              <a:rPr sz="2800" b="1" spc="-45" dirty="0">
                <a:cs typeface="Arial"/>
              </a:rPr>
              <a:t>Correct successors </a:t>
            </a:r>
            <a:r>
              <a:rPr sz="2800" spc="-45" dirty="0">
                <a:cs typeface="Arial"/>
              </a:rPr>
              <a:t>guarantee </a:t>
            </a:r>
            <a:r>
              <a:rPr sz="2800" b="1" spc="-45" dirty="0">
                <a:solidFill>
                  <a:srgbClr val="4F6228"/>
                </a:solidFill>
                <a:cs typeface="Arial"/>
              </a:rPr>
              <a:t>correct</a:t>
            </a:r>
            <a:r>
              <a:rPr sz="2800" b="1" spc="-275" dirty="0">
                <a:solidFill>
                  <a:srgbClr val="4F6228"/>
                </a:solidFill>
                <a:cs typeface="Arial"/>
              </a:rPr>
              <a:t> </a:t>
            </a:r>
            <a:r>
              <a:rPr sz="2800" b="1" spc="-45" dirty="0">
                <a:solidFill>
                  <a:srgbClr val="4F6228"/>
                </a:solidFill>
                <a:cs typeface="Arial"/>
              </a:rPr>
              <a:t>lookups</a:t>
            </a:r>
            <a:endParaRPr sz="2800" dirty="0">
              <a:cs typeface="Arial"/>
            </a:endParaRPr>
          </a:p>
          <a:p>
            <a:pPr lvl="1">
              <a:lnSpc>
                <a:spcPct val="100000"/>
              </a:lnSpc>
              <a:spcBef>
                <a:spcPts val="15"/>
              </a:spcBef>
              <a:buFont typeface="Arial"/>
              <a:buChar char="–"/>
            </a:pPr>
            <a:endParaRPr sz="2700" dirty="0">
              <a:cs typeface="Times New Roman"/>
            </a:endParaRPr>
          </a:p>
          <a:p>
            <a:pPr marL="1155700" lvl="2" indent="-228600">
              <a:lnSpc>
                <a:spcPct val="100000"/>
              </a:lnSpc>
              <a:buChar char="•"/>
              <a:tabLst>
                <a:tab pos="1155700" algn="l"/>
              </a:tabLst>
            </a:pPr>
            <a:r>
              <a:rPr sz="2800" spc="-45" dirty="0">
                <a:cs typeface="Arial"/>
              </a:rPr>
              <a:t>Guarantee </a:t>
            </a:r>
            <a:r>
              <a:rPr sz="2800" spc="-25" dirty="0">
                <a:cs typeface="Arial"/>
              </a:rPr>
              <a:t>is </a:t>
            </a:r>
            <a:r>
              <a:rPr sz="2800" spc="-40" dirty="0">
                <a:cs typeface="Arial"/>
              </a:rPr>
              <a:t>with some</a:t>
            </a:r>
            <a:r>
              <a:rPr sz="2800" spc="-320" dirty="0">
                <a:cs typeface="Arial"/>
              </a:rPr>
              <a:t> </a:t>
            </a:r>
            <a:r>
              <a:rPr sz="2800" spc="-45" dirty="0">
                <a:cs typeface="Arial"/>
              </a:rPr>
              <a:t>probability</a:t>
            </a:r>
            <a:endParaRPr sz="2800" dirty="0">
              <a:cs typeface="Arial"/>
            </a:endParaRPr>
          </a:p>
        </p:txBody>
      </p:sp>
    </p:spTree>
    <p:extLst>
      <p:ext uri="{BB962C8B-B14F-4D97-AF65-F5344CB8AC3E}">
        <p14:creationId xmlns:p14="http://schemas.microsoft.com/office/powerpoint/2010/main" val="255153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54374DB8-C989-4805-A31A-E67DB7E8DE25}"/>
              </a:ext>
            </a:extLst>
          </p:cNvPr>
          <p:cNvSpPr txBox="1">
            <a:spLocks/>
          </p:cNvSpPr>
          <p:nvPr/>
        </p:nvSpPr>
        <p:spPr>
          <a:xfrm>
            <a:off x="231140" y="535939"/>
            <a:ext cx="11203214" cy="690574"/>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5"/>
              </a:spcBef>
            </a:pPr>
            <a:r>
              <a:rPr lang="en-US" b="1" spc="-95" dirty="0">
                <a:solidFill>
                  <a:schemeClr val="accent1">
                    <a:lumMod val="75000"/>
                  </a:schemeClr>
                </a:solidFill>
                <a:latin typeface="+mn-lt"/>
                <a:cs typeface="Arial"/>
              </a:rPr>
              <a:t>Choosing </a:t>
            </a:r>
            <a:r>
              <a:rPr lang="en-US" b="1" spc="-90" dirty="0">
                <a:solidFill>
                  <a:schemeClr val="accent1">
                    <a:lumMod val="75000"/>
                  </a:schemeClr>
                </a:solidFill>
                <a:latin typeface="+mn-lt"/>
                <a:cs typeface="Arial"/>
              </a:rPr>
              <a:t>successor </a:t>
            </a:r>
            <a:r>
              <a:rPr lang="en-US" b="1" spc="-80" dirty="0">
                <a:solidFill>
                  <a:schemeClr val="accent1">
                    <a:lumMod val="75000"/>
                  </a:schemeClr>
                </a:solidFill>
                <a:latin typeface="+mn-lt"/>
                <a:cs typeface="Arial"/>
              </a:rPr>
              <a:t>list </a:t>
            </a:r>
            <a:r>
              <a:rPr lang="en-US" b="1" spc="-85" dirty="0">
                <a:solidFill>
                  <a:schemeClr val="accent1">
                    <a:lumMod val="75000"/>
                  </a:schemeClr>
                </a:solidFill>
                <a:latin typeface="+mn-lt"/>
                <a:cs typeface="Arial"/>
              </a:rPr>
              <a:t>length</a:t>
            </a:r>
            <a:r>
              <a:rPr lang="en-US" b="1" spc="-615" dirty="0">
                <a:solidFill>
                  <a:schemeClr val="accent1">
                    <a:lumMod val="75000"/>
                  </a:schemeClr>
                </a:solidFill>
                <a:latin typeface="+mn-lt"/>
                <a:cs typeface="Arial"/>
              </a:rPr>
              <a:t> </a:t>
            </a:r>
            <a:r>
              <a:rPr lang="en-US" b="1" i="1" dirty="0">
                <a:solidFill>
                  <a:schemeClr val="accent1">
                    <a:lumMod val="75000"/>
                  </a:schemeClr>
                </a:solidFill>
                <a:latin typeface="+mn-lt"/>
                <a:cs typeface="Arial"/>
              </a:rPr>
              <a:t>r</a:t>
            </a:r>
            <a:endParaRPr lang="en-US" dirty="0">
              <a:solidFill>
                <a:schemeClr val="accent1">
                  <a:lumMod val="75000"/>
                </a:schemeClr>
              </a:solidFill>
              <a:latin typeface="+mn-lt"/>
              <a:cs typeface="Arial"/>
            </a:endParaRPr>
          </a:p>
        </p:txBody>
      </p:sp>
      <p:sp>
        <p:nvSpPr>
          <p:cNvPr id="4" name="object 4">
            <a:extLst>
              <a:ext uri="{FF2B5EF4-FFF2-40B4-BE49-F238E27FC236}">
                <a16:creationId xmlns:a16="http://schemas.microsoft.com/office/drawing/2014/main" id="{1A809CCD-9183-4DDC-B37F-32A4CC5B5DD1}"/>
              </a:ext>
            </a:extLst>
          </p:cNvPr>
          <p:cNvSpPr txBox="1">
            <a:spLocks/>
          </p:cNvSpPr>
          <p:nvPr/>
        </p:nvSpPr>
        <p:spPr>
          <a:xfrm>
            <a:off x="8656124" y="6554198"/>
            <a:ext cx="248284" cy="22352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39"/>
              </a:lnSpc>
            </a:pPr>
            <a:fld id="{81D60167-4931-47E6-BA6A-407CBD079E47}" type="slidenum">
              <a:rPr lang="en-IN" spc="-5" smtClean="0"/>
              <a:pPr marL="25400">
                <a:lnSpc>
                  <a:spcPts val="1639"/>
                </a:lnSpc>
              </a:pPr>
              <a:t>11</a:t>
            </a:fld>
            <a:endParaRPr lang="en-IN" spc="-5" dirty="0"/>
          </a:p>
        </p:txBody>
      </p:sp>
      <p:sp>
        <p:nvSpPr>
          <p:cNvPr id="5" name="object 3">
            <a:extLst>
              <a:ext uri="{FF2B5EF4-FFF2-40B4-BE49-F238E27FC236}">
                <a16:creationId xmlns:a16="http://schemas.microsoft.com/office/drawing/2014/main" id="{815644E5-59A0-4E54-A389-1983A147BCBB}"/>
              </a:ext>
            </a:extLst>
          </p:cNvPr>
          <p:cNvSpPr txBox="1"/>
          <p:nvPr/>
        </p:nvSpPr>
        <p:spPr>
          <a:xfrm>
            <a:off x="124900" y="1471676"/>
            <a:ext cx="7863840" cy="3575338"/>
          </a:xfrm>
          <a:prstGeom prst="rect">
            <a:avLst/>
          </a:prstGeom>
        </p:spPr>
        <p:txBody>
          <a:bodyPr vert="horz" wrap="square" lIns="0" tIns="12700" rIns="0" bIns="0" rtlCol="0">
            <a:spAutoFit/>
          </a:bodyPr>
          <a:lstStyle/>
          <a:p>
            <a:pPr marL="406400" indent="-342900">
              <a:lnSpc>
                <a:spcPct val="100000"/>
              </a:lnSpc>
              <a:spcBef>
                <a:spcPts val="100"/>
              </a:spcBef>
              <a:buChar char="•"/>
              <a:tabLst>
                <a:tab pos="405765" algn="l"/>
                <a:tab pos="406400" algn="l"/>
              </a:tabLst>
            </a:pPr>
            <a:r>
              <a:rPr sz="3000" spc="-50" dirty="0">
                <a:cs typeface="Arial"/>
              </a:rPr>
              <a:t>Assume </a:t>
            </a:r>
            <a:r>
              <a:rPr sz="3000" b="1" spc="-35" dirty="0">
                <a:cs typeface="Arial"/>
              </a:rPr>
              <a:t>one </a:t>
            </a:r>
            <a:r>
              <a:rPr sz="3000" b="1" spc="-40" dirty="0">
                <a:cs typeface="Arial"/>
              </a:rPr>
              <a:t>half </a:t>
            </a:r>
            <a:r>
              <a:rPr sz="3000" spc="-30" dirty="0">
                <a:cs typeface="Arial"/>
              </a:rPr>
              <a:t>of </a:t>
            </a:r>
            <a:r>
              <a:rPr sz="3000" spc="-40" dirty="0">
                <a:cs typeface="Arial"/>
              </a:rPr>
              <a:t>the </a:t>
            </a:r>
            <a:r>
              <a:rPr sz="3000" spc="-50" dirty="0">
                <a:cs typeface="Arial"/>
              </a:rPr>
              <a:t>nodes</a:t>
            </a:r>
            <a:r>
              <a:rPr sz="3000" spc="-415" dirty="0">
                <a:cs typeface="Arial"/>
              </a:rPr>
              <a:t> </a:t>
            </a:r>
            <a:r>
              <a:rPr sz="3000" b="1" spc="-40" dirty="0">
                <a:solidFill>
                  <a:srgbClr val="FF0000"/>
                </a:solidFill>
                <a:cs typeface="Arial"/>
              </a:rPr>
              <a:t>fail</a:t>
            </a:r>
            <a:endParaRPr sz="3000" dirty="0">
              <a:cs typeface="Arial"/>
            </a:endParaRPr>
          </a:p>
          <a:p>
            <a:pPr marL="406400" indent="-342900">
              <a:lnSpc>
                <a:spcPts val="3420"/>
              </a:lnSpc>
              <a:spcBef>
                <a:spcPts val="2880"/>
              </a:spcBef>
              <a:buChar char="•"/>
              <a:tabLst>
                <a:tab pos="405765" algn="l"/>
                <a:tab pos="406400" algn="l"/>
              </a:tabLst>
            </a:pPr>
            <a:r>
              <a:rPr sz="3000" spc="-55" dirty="0">
                <a:cs typeface="Arial"/>
              </a:rPr>
              <a:t>P(successor </a:t>
            </a:r>
            <a:r>
              <a:rPr sz="3000" spc="-45" dirty="0">
                <a:cs typeface="Arial"/>
              </a:rPr>
              <a:t>list </a:t>
            </a:r>
            <a:r>
              <a:rPr sz="3000" spc="-40" dirty="0">
                <a:cs typeface="Arial"/>
              </a:rPr>
              <a:t>all </a:t>
            </a:r>
            <a:r>
              <a:rPr sz="3000" spc="-50" dirty="0">
                <a:cs typeface="Arial"/>
              </a:rPr>
              <a:t>dead) </a:t>
            </a:r>
            <a:r>
              <a:rPr sz="3000" dirty="0">
                <a:cs typeface="Arial"/>
              </a:rPr>
              <a:t>=</a:t>
            </a:r>
            <a:r>
              <a:rPr sz="3000" spc="-285" dirty="0">
                <a:cs typeface="Arial"/>
              </a:rPr>
              <a:t> </a:t>
            </a:r>
            <a:r>
              <a:rPr sz="3000" spc="-40" dirty="0">
                <a:cs typeface="Times New Roman"/>
              </a:rPr>
              <a:t>(½)</a:t>
            </a:r>
            <a:r>
              <a:rPr sz="3000" i="1" spc="-60" baseline="25000" dirty="0">
                <a:cs typeface="Times New Roman"/>
              </a:rPr>
              <a:t>r</a:t>
            </a:r>
            <a:endParaRPr sz="3000" baseline="25000" dirty="0">
              <a:cs typeface="Times New Roman"/>
            </a:endParaRPr>
          </a:p>
          <a:p>
            <a:pPr marL="806450" lvl="1" indent="-285750">
              <a:lnSpc>
                <a:spcPts val="3240"/>
              </a:lnSpc>
              <a:buFont typeface="Arial"/>
              <a:buChar char="–"/>
              <a:tabLst>
                <a:tab pos="806450" algn="l"/>
              </a:tabLst>
            </a:pPr>
            <a:r>
              <a:rPr sz="3000" i="1" spc="-45" dirty="0">
                <a:cs typeface="Arial"/>
              </a:rPr>
              <a:t>i.e.</a:t>
            </a:r>
            <a:r>
              <a:rPr sz="3000" spc="-45" dirty="0">
                <a:cs typeface="Arial"/>
              </a:rPr>
              <a:t>, P(this node </a:t>
            </a:r>
            <a:r>
              <a:rPr sz="3000" spc="-50" dirty="0">
                <a:cs typeface="Arial"/>
              </a:rPr>
              <a:t>breaks </a:t>
            </a:r>
            <a:r>
              <a:rPr sz="3000" spc="-35" dirty="0">
                <a:cs typeface="Arial"/>
              </a:rPr>
              <a:t>the </a:t>
            </a:r>
            <a:r>
              <a:rPr sz="3000" spc="-45" dirty="0">
                <a:cs typeface="Arial"/>
              </a:rPr>
              <a:t>Chord</a:t>
            </a:r>
            <a:r>
              <a:rPr sz="3000" spc="-415" dirty="0">
                <a:cs typeface="Arial"/>
              </a:rPr>
              <a:t> </a:t>
            </a:r>
            <a:r>
              <a:rPr sz="3000" spc="-45" dirty="0">
                <a:cs typeface="Arial"/>
              </a:rPr>
              <a:t>ring)</a:t>
            </a:r>
            <a:endParaRPr sz="3000" dirty="0">
              <a:cs typeface="Arial"/>
            </a:endParaRPr>
          </a:p>
          <a:p>
            <a:pPr marL="806450" lvl="1" indent="-285750">
              <a:lnSpc>
                <a:spcPts val="3420"/>
              </a:lnSpc>
              <a:buChar char="–"/>
              <a:tabLst>
                <a:tab pos="806450" algn="l"/>
              </a:tabLst>
            </a:pPr>
            <a:r>
              <a:rPr sz="3000" spc="-55" dirty="0">
                <a:cs typeface="Arial"/>
              </a:rPr>
              <a:t>Depends </a:t>
            </a:r>
            <a:r>
              <a:rPr sz="3000" spc="-30" dirty="0">
                <a:cs typeface="Arial"/>
              </a:rPr>
              <a:t>on </a:t>
            </a:r>
            <a:r>
              <a:rPr sz="3000" spc="-55" dirty="0">
                <a:cs typeface="Arial"/>
              </a:rPr>
              <a:t>independent</a:t>
            </a:r>
            <a:r>
              <a:rPr sz="3000" spc="-225" dirty="0">
                <a:cs typeface="Arial"/>
              </a:rPr>
              <a:t> </a:t>
            </a:r>
            <a:r>
              <a:rPr sz="3000" spc="-50" dirty="0">
                <a:cs typeface="Arial"/>
              </a:rPr>
              <a:t>failure</a:t>
            </a:r>
            <a:endParaRPr sz="3000" dirty="0">
              <a:cs typeface="Arial"/>
            </a:endParaRPr>
          </a:p>
          <a:p>
            <a:pPr lvl="1">
              <a:lnSpc>
                <a:spcPct val="100000"/>
              </a:lnSpc>
              <a:buFont typeface="Arial"/>
              <a:buChar char="–"/>
            </a:pPr>
            <a:endParaRPr sz="3400" dirty="0">
              <a:cs typeface="Times New Roman"/>
            </a:endParaRPr>
          </a:p>
          <a:p>
            <a:pPr marL="405765" marR="17780" indent="-342900">
              <a:lnSpc>
                <a:spcPct val="100000"/>
              </a:lnSpc>
              <a:buChar char="•"/>
              <a:tabLst>
                <a:tab pos="405765" algn="l"/>
                <a:tab pos="406400" algn="l"/>
              </a:tabLst>
            </a:pPr>
            <a:r>
              <a:rPr sz="3000" spc="-55" dirty="0">
                <a:cs typeface="Arial"/>
              </a:rPr>
              <a:t>Successor </a:t>
            </a:r>
            <a:r>
              <a:rPr sz="3000" spc="-45" dirty="0">
                <a:cs typeface="Arial"/>
              </a:rPr>
              <a:t>list </a:t>
            </a:r>
            <a:r>
              <a:rPr sz="3000" spc="-30" dirty="0">
                <a:cs typeface="Arial"/>
              </a:rPr>
              <a:t>of </a:t>
            </a:r>
            <a:r>
              <a:rPr sz="3000" b="1" spc="-40" dirty="0">
                <a:solidFill>
                  <a:srgbClr val="E46C0A"/>
                </a:solidFill>
                <a:cs typeface="Arial"/>
              </a:rPr>
              <a:t>size </a:t>
            </a:r>
            <a:r>
              <a:rPr sz="3000" b="1" i="1" dirty="0">
                <a:solidFill>
                  <a:srgbClr val="E46C0A"/>
                </a:solidFill>
                <a:cs typeface="Arial"/>
              </a:rPr>
              <a:t>r </a:t>
            </a:r>
            <a:r>
              <a:rPr sz="3000" b="1" dirty="0">
                <a:solidFill>
                  <a:srgbClr val="E46C0A"/>
                </a:solidFill>
                <a:cs typeface="Arial"/>
              </a:rPr>
              <a:t>=</a:t>
            </a:r>
            <a:r>
              <a:rPr sz="3000" b="1" spc="-600" dirty="0">
                <a:solidFill>
                  <a:srgbClr val="E46C0A"/>
                </a:solidFill>
                <a:cs typeface="Arial"/>
              </a:rPr>
              <a:t> </a:t>
            </a:r>
            <a:r>
              <a:rPr sz="3000" b="1" spc="-40" dirty="0">
                <a:solidFill>
                  <a:srgbClr val="E46C0A"/>
                </a:solidFill>
                <a:cs typeface="Arial"/>
              </a:rPr>
              <a:t>O(log </a:t>
            </a:r>
            <a:r>
              <a:rPr sz="3000" b="1" i="1" spc="-30" dirty="0">
                <a:solidFill>
                  <a:srgbClr val="E46C0A"/>
                </a:solidFill>
                <a:cs typeface="Arial"/>
              </a:rPr>
              <a:t>N</a:t>
            </a:r>
            <a:r>
              <a:rPr sz="3000" b="1" spc="-30" dirty="0">
                <a:solidFill>
                  <a:srgbClr val="E46C0A"/>
                </a:solidFill>
                <a:cs typeface="Arial"/>
              </a:rPr>
              <a:t>) </a:t>
            </a:r>
            <a:r>
              <a:rPr sz="3000" spc="-45" dirty="0">
                <a:cs typeface="Arial"/>
              </a:rPr>
              <a:t>makes this  </a:t>
            </a:r>
            <a:r>
              <a:rPr sz="3000" spc="-55" dirty="0">
                <a:cs typeface="Arial"/>
              </a:rPr>
              <a:t>probability </a:t>
            </a:r>
            <a:r>
              <a:rPr sz="3000" spc="-45" dirty="0">
                <a:cs typeface="Arial"/>
              </a:rPr>
              <a:t>1/</a:t>
            </a:r>
            <a:r>
              <a:rPr sz="3000" i="1" spc="-45" dirty="0">
                <a:cs typeface="Arial"/>
              </a:rPr>
              <a:t>N</a:t>
            </a:r>
            <a:r>
              <a:rPr sz="3000" spc="-45" dirty="0">
                <a:cs typeface="Arial"/>
              </a:rPr>
              <a:t>: </a:t>
            </a:r>
            <a:r>
              <a:rPr sz="3000" spc="-40" dirty="0">
                <a:cs typeface="Arial"/>
              </a:rPr>
              <a:t>low </a:t>
            </a:r>
            <a:r>
              <a:rPr sz="3000" spc="-35" dirty="0">
                <a:cs typeface="Arial"/>
              </a:rPr>
              <a:t>for </a:t>
            </a:r>
            <a:r>
              <a:rPr sz="3000" spc="-45" dirty="0">
                <a:cs typeface="Arial"/>
              </a:rPr>
              <a:t>large</a:t>
            </a:r>
            <a:r>
              <a:rPr sz="3000" spc="-340" dirty="0">
                <a:cs typeface="Arial"/>
              </a:rPr>
              <a:t> </a:t>
            </a:r>
            <a:r>
              <a:rPr sz="3000" i="1" dirty="0">
                <a:cs typeface="Arial"/>
              </a:rPr>
              <a:t>N</a:t>
            </a:r>
            <a:endParaRPr sz="3000" dirty="0">
              <a:cs typeface="Arial"/>
            </a:endParaRPr>
          </a:p>
        </p:txBody>
      </p:sp>
    </p:spTree>
    <p:extLst>
      <p:ext uri="{BB962C8B-B14F-4D97-AF65-F5344CB8AC3E}">
        <p14:creationId xmlns:p14="http://schemas.microsoft.com/office/powerpoint/2010/main" val="1923420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9B69C285-3DE7-49AE-8FE9-7380D6E90F23}"/>
              </a:ext>
            </a:extLst>
          </p:cNvPr>
          <p:cNvSpPr txBox="1">
            <a:spLocks/>
          </p:cNvSpPr>
          <p:nvPr/>
        </p:nvSpPr>
        <p:spPr>
          <a:xfrm>
            <a:off x="231140" y="535939"/>
            <a:ext cx="11055169" cy="690574"/>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5"/>
              </a:spcBef>
            </a:pPr>
            <a:r>
              <a:rPr lang="en-IN" b="1" spc="-90" dirty="0">
                <a:solidFill>
                  <a:schemeClr val="accent1">
                    <a:lumMod val="75000"/>
                  </a:schemeClr>
                </a:solidFill>
                <a:latin typeface="+mn-lt"/>
                <a:cs typeface="Arial"/>
              </a:rPr>
              <a:t>Lookup </a:t>
            </a:r>
            <a:r>
              <a:rPr lang="en-IN" b="1" spc="-75" dirty="0">
                <a:solidFill>
                  <a:schemeClr val="accent1">
                    <a:lumMod val="75000"/>
                  </a:schemeClr>
                </a:solidFill>
                <a:latin typeface="+mn-lt"/>
                <a:cs typeface="Arial"/>
              </a:rPr>
              <a:t>with </a:t>
            </a:r>
            <a:r>
              <a:rPr lang="en-IN" b="1" spc="-85" dirty="0">
                <a:solidFill>
                  <a:schemeClr val="accent1">
                    <a:lumMod val="75000"/>
                  </a:schemeClr>
                </a:solidFill>
                <a:latin typeface="+mn-lt"/>
                <a:cs typeface="Arial"/>
              </a:rPr>
              <a:t>fault</a:t>
            </a:r>
            <a:r>
              <a:rPr lang="en-IN" b="1" spc="-505" dirty="0">
                <a:solidFill>
                  <a:schemeClr val="accent1">
                    <a:lumMod val="75000"/>
                  </a:schemeClr>
                </a:solidFill>
                <a:latin typeface="+mn-lt"/>
                <a:cs typeface="Arial"/>
              </a:rPr>
              <a:t> </a:t>
            </a:r>
            <a:r>
              <a:rPr lang="en-IN" b="1" spc="-95" dirty="0">
                <a:solidFill>
                  <a:schemeClr val="accent1">
                    <a:lumMod val="75000"/>
                  </a:schemeClr>
                </a:solidFill>
                <a:latin typeface="+mn-lt"/>
                <a:cs typeface="Arial"/>
              </a:rPr>
              <a:t>tolerance</a:t>
            </a:r>
            <a:endParaRPr lang="en-IN" dirty="0">
              <a:solidFill>
                <a:schemeClr val="accent1">
                  <a:lumMod val="75000"/>
                </a:schemeClr>
              </a:solidFill>
              <a:latin typeface="+mn-lt"/>
              <a:cs typeface="Arial"/>
            </a:endParaRPr>
          </a:p>
        </p:txBody>
      </p:sp>
      <p:sp>
        <p:nvSpPr>
          <p:cNvPr id="4" name="object 6">
            <a:extLst>
              <a:ext uri="{FF2B5EF4-FFF2-40B4-BE49-F238E27FC236}">
                <a16:creationId xmlns:a16="http://schemas.microsoft.com/office/drawing/2014/main" id="{AA548C91-B31A-4C97-A36B-F7140CC8206B}"/>
              </a:ext>
            </a:extLst>
          </p:cNvPr>
          <p:cNvSpPr txBox="1">
            <a:spLocks/>
          </p:cNvSpPr>
          <p:nvPr/>
        </p:nvSpPr>
        <p:spPr>
          <a:xfrm>
            <a:off x="8656124" y="6554198"/>
            <a:ext cx="248284" cy="22352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39"/>
              </a:lnSpc>
            </a:pPr>
            <a:fld id="{81D60167-4931-47E6-BA6A-407CBD079E47}" type="slidenum">
              <a:rPr lang="en-IN" spc="-5" smtClean="0"/>
              <a:pPr marL="25400">
                <a:lnSpc>
                  <a:spcPts val="1639"/>
                </a:lnSpc>
              </a:pPr>
              <a:t>12</a:t>
            </a:fld>
            <a:endParaRPr lang="en-IN" spc="-5" dirty="0"/>
          </a:p>
        </p:txBody>
      </p:sp>
      <p:sp>
        <p:nvSpPr>
          <p:cNvPr id="5" name="object 3">
            <a:extLst>
              <a:ext uri="{FF2B5EF4-FFF2-40B4-BE49-F238E27FC236}">
                <a16:creationId xmlns:a16="http://schemas.microsoft.com/office/drawing/2014/main" id="{3C7BE54F-8DE8-494D-85DF-09C4937E4C0F}"/>
              </a:ext>
            </a:extLst>
          </p:cNvPr>
          <p:cNvSpPr txBox="1">
            <a:spLocks/>
          </p:cNvSpPr>
          <p:nvPr/>
        </p:nvSpPr>
        <p:spPr>
          <a:xfrm>
            <a:off x="175700" y="1276604"/>
            <a:ext cx="8253730" cy="4878900"/>
          </a:xfrm>
          <a:prstGeom prst="rect">
            <a:avLst/>
          </a:prstGeom>
        </p:spPr>
        <p:txBody>
          <a:bodyPr vert="horz" wrap="square" lIns="0" tIns="1333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190"/>
              </a:lnSpc>
              <a:spcBef>
                <a:spcPts val="105"/>
              </a:spcBef>
              <a:buNone/>
            </a:pPr>
            <a:r>
              <a:rPr lang="en-US" dirty="0"/>
              <a:t>Lookup(key-id):</a:t>
            </a:r>
          </a:p>
          <a:p>
            <a:pPr marL="0" indent="0">
              <a:lnSpc>
                <a:spcPts val="3190"/>
              </a:lnSpc>
              <a:spcBef>
                <a:spcPts val="105"/>
              </a:spcBef>
              <a:buNone/>
            </a:pPr>
            <a:r>
              <a:rPr lang="en-US" dirty="0"/>
              <a:t>	look in local finger table </a:t>
            </a:r>
            <a:r>
              <a:rPr lang="en-US" dirty="0">
                <a:solidFill>
                  <a:srgbClr val="C00000"/>
                </a:solidFill>
              </a:rPr>
              <a:t>and successor-list</a:t>
            </a:r>
          </a:p>
          <a:p>
            <a:pPr marL="590550" indent="0">
              <a:lnSpc>
                <a:spcPts val="3025"/>
              </a:lnSpc>
              <a:buNone/>
            </a:pPr>
            <a:r>
              <a:rPr lang="en-US" dirty="0"/>
              <a:t>		for highest n: my-id &lt; n &lt; key-id</a:t>
            </a:r>
          </a:p>
          <a:p>
            <a:pPr marL="126365" indent="0">
              <a:lnSpc>
                <a:spcPts val="2990"/>
              </a:lnSpc>
              <a:buNone/>
            </a:pPr>
            <a:r>
              <a:rPr lang="en-US" dirty="0"/>
              <a:t>	If n exists</a:t>
            </a:r>
          </a:p>
          <a:p>
            <a:pPr marL="590550" indent="0">
              <a:lnSpc>
                <a:spcPts val="3479"/>
              </a:lnSpc>
              <a:buNone/>
            </a:pPr>
            <a:r>
              <a:rPr lang="en-US" dirty="0"/>
              <a:t>		call Lookup(key-id) on node n </a:t>
            </a:r>
            <a:r>
              <a:rPr lang="en-US" i="1" dirty="0"/>
              <a:t>// </a:t>
            </a:r>
            <a:r>
              <a:rPr lang="en-US" i="1" dirty="0" err="1"/>
              <a:t>nexthop</a:t>
            </a:r>
            <a:endParaRPr lang="en-US" i="1" dirty="0"/>
          </a:p>
          <a:p>
            <a:pPr marL="590550" indent="0">
              <a:lnSpc>
                <a:spcPts val="3030"/>
              </a:lnSpc>
              <a:buNone/>
            </a:pPr>
            <a:r>
              <a:rPr lang="en-US" dirty="0">
                <a:solidFill>
                  <a:srgbClr val="C00000"/>
                </a:solidFill>
              </a:rPr>
              <a:t>    	if call failed,</a:t>
            </a:r>
          </a:p>
          <a:p>
            <a:pPr marL="1275714" marR="1207135" indent="0">
              <a:lnSpc>
                <a:spcPts val="3020"/>
              </a:lnSpc>
              <a:spcBef>
                <a:spcPts val="219"/>
              </a:spcBef>
              <a:buNone/>
            </a:pPr>
            <a:r>
              <a:rPr lang="en-US" dirty="0">
                <a:solidFill>
                  <a:srgbClr val="C00000"/>
                </a:solidFill>
              </a:rPr>
              <a:t>		remove n from finger table 			and/or  successor list</a:t>
            </a:r>
          </a:p>
          <a:p>
            <a:pPr marL="1047750" indent="0">
              <a:lnSpc>
                <a:spcPts val="2815"/>
              </a:lnSpc>
              <a:buNone/>
            </a:pPr>
            <a:r>
              <a:rPr lang="en-US" dirty="0"/>
              <a:t>	Return Lookup(key-id)</a:t>
            </a:r>
          </a:p>
          <a:p>
            <a:pPr marL="126365" indent="0">
              <a:lnSpc>
                <a:spcPts val="3190"/>
              </a:lnSpc>
              <a:buNone/>
            </a:pPr>
            <a:r>
              <a:rPr lang="en-US" dirty="0"/>
              <a:t>	else</a:t>
            </a:r>
            <a:endParaRPr lang="en-US" b="1" spc="-310" dirty="0">
              <a:latin typeface="Courier New"/>
              <a:cs typeface="Courier New"/>
            </a:endParaRPr>
          </a:p>
        </p:txBody>
      </p:sp>
      <p:sp>
        <p:nvSpPr>
          <p:cNvPr id="6" name="object 4">
            <a:extLst>
              <a:ext uri="{FF2B5EF4-FFF2-40B4-BE49-F238E27FC236}">
                <a16:creationId xmlns:a16="http://schemas.microsoft.com/office/drawing/2014/main" id="{8B632D27-62F2-46E8-9450-412ED3987CBB}"/>
              </a:ext>
            </a:extLst>
          </p:cNvPr>
          <p:cNvSpPr txBox="1"/>
          <p:nvPr/>
        </p:nvSpPr>
        <p:spPr>
          <a:xfrm>
            <a:off x="1205579" y="5978900"/>
            <a:ext cx="5508730"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t>	</a:t>
            </a:r>
            <a:r>
              <a:rPr sz="2800" b="1" dirty="0"/>
              <a:t>return</a:t>
            </a:r>
            <a:r>
              <a:rPr sz="2800" b="1" spc="-254" dirty="0">
                <a:latin typeface="Courier New"/>
                <a:cs typeface="Courier New"/>
              </a:rPr>
              <a:t> </a:t>
            </a:r>
            <a:r>
              <a:rPr sz="2800" spc="-155" dirty="0">
                <a:latin typeface="Courier New"/>
                <a:cs typeface="Courier New"/>
              </a:rPr>
              <a:t>my</a:t>
            </a:r>
            <a:r>
              <a:rPr sz="2800" spc="-1025" dirty="0">
                <a:latin typeface="Courier New"/>
                <a:cs typeface="Courier New"/>
              </a:rPr>
              <a:t> </a:t>
            </a:r>
            <a:r>
              <a:rPr sz="2800" spc="-310" dirty="0">
                <a:latin typeface="Courier New"/>
                <a:cs typeface="Courier New"/>
              </a:rPr>
              <a:t>successor</a:t>
            </a:r>
            <a:endParaRPr sz="2800" dirty="0">
              <a:latin typeface="Courier New"/>
              <a:cs typeface="Courier New"/>
            </a:endParaRPr>
          </a:p>
        </p:txBody>
      </p:sp>
      <p:sp>
        <p:nvSpPr>
          <p:cNvPr id="7" name="object 5">
            <a:extLst>
              <a:ext uri="{FF2B5EF4-FFF2-40B4-BE49-F238E27FC236}">
                <a16:creationId xmlns:a16="http://schemas.microsoft.com/office/drawing/2014/main" id="{7F029AED-8A34-49EB-BD43-3F7A06490D15}"/>
              </a:ext>
            </a:extLst>
          </p:cNvPr>
          <p:cNvSpPr txBox="1"/>
          <p:nvPr/>
        </p:nvSpPr>
        <p:spPr>
          <a:xfrm>
            <a:off x="5301841" y="5068951"/>
            <a:ext cx="913765" cy="512445"/>
          </a:xfrm>
          <a:prstGeom prst="rect">
            <a:avLst/>
          </a:prstGeom>
        </p:spPr>
        <p:txBody>
          <a:bodyPr vert="horz" wrap="square" lIns="0" tIns="11430" rIns="0" bIns="0" rtlCol="0">
            <a:spAutoFit/>
          </a:bodyPr>
          <a:lstStyle/>
          <a:p>
            <a:pPr marL="12700">
              <a:lnSpc>
                <a:spcPct val="100000"/>
              </a:lnSpc>
              <a:spcBef>
                <a:spcPts val="90"/>
              </a:spcBef>
            </a:pPr>
            <a:r>
              <a:rPr sz="3200" i="1" spc="-155" dirty="0">
                <a:latin typeface="Times New Roman"/>
                <a:cs typeface="Times New Roman"/>
              </a:rPr>
              <a:t>//</a:t>
            </a:r>
            <a:r>
              <a:rPr sz="3200" i="1" spc="-660" dirty="0">
                <a:latin typeface="Times New Roman"/>
                <a:cs typeface="Times New Roman"/>
              </a:rPr>
              <a:t> </a:t>
            </a:r>
            <a:r>
              <a:rPr sz="3200" i="1" spc="-229" dirty="0">
                <a:latin typeface="Times New Roman"/>
                <a:cs typeface="Times New Roman"/>
              </a:rPr>
              <a:t>done</a:t>
            </a:r>
            <a:endParaRPr sz="3200" dirty="0">
              <a:latin typeface="Times New Roman"/>
              <a:cs typeface="Times New Roman"/>
            </a:endParaRPr>
          </a:p>
        </p:txBody>
      </p:sp>
    </p:spTree>
    <p:extLst>
      <p:ext uri="{BB962C8B-B14F-4D97-AF65-F5344CB8AC3E}">
        <p14:creationId xmlns:p14="http://schemas.microsoft.com/office/powerpoint/2010/main" val="219590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1F0F14-EC2A-4B20-8029-9BFE0B1DD976}"/>
              </a:ext>
            </a:extLst>
          </p:cNvPr>
          <p:cNvSpPr>
            <a:spLocks noGrp="1"/>
          </p:cNvSpPr>
          <p:nvPr>
            <p:ph sz="quarter" idx="10"/>
          </p:nvPr>
        </p:nvSpPr>
        <p:spPr>
          <a:xfrm>
            <a:off x="701403" y="430524"/>
            <a:ext cx="10668272" cy="511227"/>
          </a:xfrm>
        </p:spPr>
        <p:txBody>
          <a:bodyPr>
            <a:normAutofit/>
          </a:bodyPr>
          <a:lstStyle/>
          <a:p>
            <a:pPr marL="0" indent="0" algn="ctr">
              <a:buNone/>
            </a:pPr>
            <a:r>
              <a:rPr lang="en-US" sz="2400" b="1" dirty="0">
                <a:solidFill>
                  <a:schemeClr val="accent1">
                    <a:lumMod val="75000"/>
                  </a:schemeClr>
                </a:solidFill>
              </a:rPr>
              <a:t>The CHORD LOOKUP SERVICE (Integration with </a:t>
            </a:r>
            <a:r>
              <a:rPr lang="en-US" sz="2400" b="1" i="1" dirty="0">
                <a:solidFill>
                  <a:schemeClr val="accent1">
                    <a:lumMod val="75000"/>
                  </a:schemeClr>
                </a:solidFill>
              </a:rPr>
              <a:t>DHash </a:t>
            </a:r>
            <a:r>
              <a:rPr lang="en-US" sz="2400" b="1" dirty="0">
                <a:solidFill>
                  <a:schemeClr val="accent1">
                    <a:lumMod val="75000"/>
                  </a:schemeClr>
                </a:solidFill>
              </a:rPr>
              <a:t>DHT, performance)</a:t>
            </a:r>
          </a:p>
          <a:p>
            <a:pPr marL="0" indent="0" algn="ctr">
              <a:buNone/>
            </a:pPr>
            <a:endParaRPr lang="en-US" sz="2400" b="1" dirty="0">
              <a:solidFill>
                <a:schemeClr val="accent1">
                  <a:lumMod val="75000"/>
                </a:schemeClr>
              </a:solidFill>
            </a:endParaRPr>
          </a:p>
        </p:txBody>
      </p:sp>
      <p:sp>
        <p:nvSpPr>
          <p:cNvPr id="3" name="object 2">
            <a:extLst>
              <a:ext uri="{FF2B5EF4-FFF2-40B4-BE49-F238E27FC236}">
                <a16:creationId xmlns:a16="http://schemas.microsoft.com/office/drawing/2014/main" id="{952C966B-6E11-4696-AA9F-45F18B3A8400}"/>
              </a:ext>
            </a:extLst>
          </p:cNvPr>
          <p:cNvSpPr txBox="1">
            <a:spLocks/>
          </p:cNvSpPr>
          <p:nvPr/>
        </p:nvSpPr>
        <p:spPr>
          <a:xfrm>
            <a:off x="701403" y="2046767"/>
            <a:ext cx="3697604" cy="382797"/>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2400" b="1" u="sng" spc="-75" dirty="0">
                <a:latin typeface="+mn-lt"/>
                <a:cs typeface="Arial"/>
              </a:rPr>
              <a:t>The </a:t>
            </a:r>
            <a:r>
              <a:rPr lang="en-IN" sz="2400" b="1" u="sng" spc="-85" dirty="0">
                <a:latin typeface="+mn-lt"/>
                <a:cs typeface="Arial"/>
              </a:rPr>
              <a:t>DHash</a:t>
            </a:r>
            <a:r>
              <a:rPr lang="en-IN" sz="2400" b="1" u="sng" spc="-409" dirty="0">
                <a:latin typeface="+mn-lt"/>
                <a:cs typeface="Arial"/>
              </a:rPr>
              <a:t> </a:t>
            </a:r>
            <a:r>
              <a:rPr lang="en-IN" sz="2400" b="1" u="sng" spc="-105" dirty="0">
                <a:latin typeface="+mn-lt"/>
                <a:cs typeface="Arial"/>
              </a:rPr>
              <a:t>DHT</a:t>
            </a:r>
            <a:endParaRPr lang="en-IN" sz="2400" u="sng" dirty="0">
              <a:latin typeface="+mn-lt"/>
              <a:cs typeface="Arial"/>
            </a:endParaRPr>
          </a:p>
        </p:txBody>
      </p:sp>
      <p:sp>
        <p:nvSpPr>
          <p:cNvPr id="4" name="object 4">
            <a:extLst>
              <a:ext uri="{FF2B5EF4-FFF2-40B4-BE49-F238E27FC236}">
                <a16:creationId xmlns:a16="http://schemas.microsoft.com/office/drawing/2014/main" id="{5C696035-607A-420E-9941-9A4180AC1595}"/>
              </a:ext>
            </a:extLst>
          </p:cNvPr>
          <p:cNvSpPr txBox="1">
            <a:spLocks/>
          </p:cNvSpPr>
          <p:nvPr/>
        </p:nvSpPr>
        <p:spPr>
          <a:xfrm>
            <a:off x="8656124" y="6554198"/>
            <a:ext cx="248284" cy="235129"/>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39"/>
              </a:lnSpc>
            </a:pPr>
            <a:endParaRPr lang="en-IN" sz="2400" spc="-5" dirty="0"/>
          </a:p>
        </p:txBody>
      </p:sp>
      <p:sp>
        <p:nvSpPr>
          <p:cNvPr id="5" name="object 3">
            <a:extLst>
              <a:ext uri="{FF2B5EF4-FFF2-40B4-BE49-F238E27FC236}">
                <a16:creationId xmlns:a16="http://schemas.microsoft.com/office/drawing/2014/main" id="{0CF842F6-213B-4F29-8C8E-B285E1B560A9}"/>
              </a:ext>
            </a:extLst>
          </p:cNvPr>
          <p:cNvSpPr txBox="1"/>
          <p:nvPr/>
        </p:nvSpPr>
        <p:spPr>
          <a:xfrm>
            <a:off x="524042" y="2556287"/>
            <a:ext cx="8676640" cy="3871188"/>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400" spc="-45" dirty="0">
                <a:cs typeface="Arial"/>
              </a:rPr>
              <a:t>Builds key/value storage </a:t>
            </a:r>
            <a:r>
              <a:rPr sz="2400" spc="-25" dirty="0">
                <a:cs typeface="Arial"/>
              </a:rPr>
              <a:t>on</a:t>
            </a:r>
            <a:r>
              <a:rPr sz="2400" spc="-290" dirty="0">
                <a:cs typeface="Arial"/>
              </a:rPr>
              <a:t> </a:t>
            </a:r>
            <a:r>
              <a:rPr sz="2400" spc="-40" dirty="0">
                <a:cs typeface="Arial"/>
              </a:rPr>
              <a:t>Chord</a:t>
            </a:r>
            <a:endParaRPr sz="2400" dirty="0">
              <a:cs typeface="Arial"/>
            </a:endParaRPr>
          </a:p>
          <a:p>
            <a:pPr marL="355600" indent="-342900">
              <a:lnSpc>
                <a:spcPts val="3160"/>
              </a:lnSpc>
              <a:spcBef>
                <a:spcPts val="2690"/>
              </a:spcBef>
              <a:buFont typeface="Arial"/>
              <a:buChar char="•"/>
              <a:tabLst>
                <a:tab pos="354965" algn="l"/>
                <a:tab pos="355600" algn="l"/>
              </a:tabLst>
            </a:pPr>
            <a:r>
              <a:rPr sz="2400" b="1" spc="-45" dirty="0">
                <a:cs typeface="Arial"/>
              </a:rPr>
              <a:t>Replicates </a:t>
            </a:r>
            <a:r>
              <a:rPr sz="2400" spc="-40" dirty="0">
                <a:cs typeface="Arial"/>
              </a:rPr>
              <a:t>blocks </a:t>
            </a:r>
            <a:r>
              <a:rPr sz="2400" spc="-35" dirty="0">
                <a:cs typeface="Arial"/>
              </a:rPr>
              <a:t>for</a:t>
            </a:r>
            <a:r>
              <a:rPr sz="2400" spc="-305" dirty="0">
                <a:cs typeface="Arial"/>
              </a:rPr>
              <a:t> </a:t>
            </a:r>
            <a:r>
              <a:rPr sz="2400" spc="-45" dirty="0">
                <a:cs typeface="Arial"/>
              </a:rPr>
              <a:t>availability</a:t>
            </a:r>
            <a:endParaRPr sz="2400" dirty="0">
              <a:cs typeface="Arial"/>
            </a:endParaRPr>
          </a:p>
          <a:p>
            <a:pPr marL="755650" marR="679450" lvl="1" indent="-285750">
              <a:lnSpc>
                <a:spcPct val="71200"/>
              </a:lnSpc>
              <a:spcBef>
                <a:spcPts val="905"/>
              </a:spcBef>
              <a:buChar char="–"/>
              <a:tabLst>
                <a:tab pos="755650" algn="l"/>
              </a:tabLst>
            </a:pPr>
            <a:r>
              <a:rPr sz="2400" spc="-45" dirty="0">
                <a:cs typeface="Arial"/>
              </a:rPr>
              <a:t>Stores</a:t>
            </a:r>
            <a:r>
              <a:rPr sz="2400" spc="-114" dirty="0">
                <a:cs typeface="Arial"/>
              </a:rPr>
              <a:t> </a:t>
            </a:r>
            <a:r>
              <a:rPr sz="2400" b="1" i="1" spc="-5" dirty="0">
                <a:cs typeface="Times New Roman"/>
              </a:rPr>
              <a:t>k</a:t>
            </a:r>
            <a:r>
              <a:rPr sz="2400" b="1" i="1" spc="-125" dirty="0">
                <a:cs typeface="Times New Roman"/>
              </a:rPr>
              <a:t> </a:t>
            </a:r>
            <a:r>
              <a:rPr sz="2400" b="1" spc="-45" dirty="0">
                <a:cs typeface="Arial"/>
              </a:rPr>
              <a:t>replicas</a:t>
            </a:r>
            <a:r>
              <a:rPr sz="2400" b="1" spc="-105" dirty="0">
                <a:cs typeface="Arial"/>
              </a:rPr>
              <a:t> </a:t>
            </a:r>
            <a:r>
              <a:rPr sz="2400" spc="-25" dirty="0">
                <a:cs typeface="Arial"/>
              </a:rPr>
              <a:t>at</a:t>
            </a:r>
            <a:r>
              <a:rPr sz="2400" spc="-110" dirty="0">
                <a:cs typeface="Arial"/>
              </a:rPr>
              <a:t> </a:t>
            </a:r>
            <a:r>
              <a:rPr sz="2400" spc="-35" dirty="0">
                <a:cs typeface="Arial"/>
              </a:rPr>
              <a:t>the</a:t>
            </a:r>
            <a:r>
              <a:rPr sz="2400" spc="-105" dirty="0">
                <a:cs typeface="Arial"/>
              </a:rPr>
              <a:t> </a:t>
            </a:r>
            <a:r>
              <a:rPr sz="2400" b="1" i="1" spc="-5" dirty="0">
                <a:cs typeface="Times New Roman"/>
              </a:rPr>
              <a:t>k</a:t>
            </a:r>
            <a:r>
              <a:rPr sz="2400" b="1" i="1" spc="-125" dirty="0">
                <a:cs typeface="Times New Roman"/>
              </a:rPr>
              <a:t> </a:t>
            </a:r>
            <a:r>
              <a:rPr sz="2400" b="1" spc="-45" dirty="0">
                <a:cs typeface="Arial"/>
              </a:rPr>
              <a:t>successors</a:t>
            </a:r>
            <a:r>
              <a:rPr sz="2400" b="1" spc="-100" dirty="0">
                <a:cs typeface="Arial"/>
              </a:rPr>
              <a:t> </a:t>
            </a:r>
            <a:r>
              <a:rPr sz="2400" spc="-40" dirty="0">
                <a:cs typeface="Arial"/>
              </a:rPr>
              <a:t>after</a:t>
            </a:r>
            <a:r>
              <a:rPr sz="2400" spc="-100" dirty="0">
                <a:cs typeface="Arial"/>
              </a:rPr>
              <a:t> </a:t>
            </a:r>
            <a:r>
              <a:rPr sz="2400" spc="-50" dirty="0">
                <a:cs typeface="Arial"/>
              </a:rPr>
              <a:t>the  </a:t>
            </a:r>
            <a:r>
              <a:rPr sz="2400" spc="-40" dirty="0">
                <a:cs typeface="Arial"/>
              </a:rPr>
              <a:t>block </a:t>
            </a:r>
            <a:r>
              <a:rPr sz="2400" spc="-25" dirty="0">
                <a:cs typeface="Arial"/>
              </a:rPr>
              <a:t>on </a:t>
            </a:r>
            <a:r>
              <a:rPr sz="2400" spc="-35" dirty="0">
                <a:cs typeface="Arial"/>
              </a:rPr>
              <a:t>the </a:t>
            </a:r>
            <a:r>
              <a:rPr sz="2400" spc="-40" dirty="0">
                <a:cs typeface="Arial"/>
              </a:rPr>
              <a:t>Chord</a:t>
            </a:r>
            <a:r>
              <a:rPr sz="2400" spc="-330" dirty="0">
                <a:cs typeface="Arial"/>
              </a:rPr>
              <a:t> </a:t>
            </a:r>
            <a:r>
              <a:rPr sz="2400" spc="-50" dirty="0">
                <a:cs typeface="Arial"/>
              </a:rPr>
              <a:t>ring</a:t>
            </a:r>
            <a:endParaRPr sz="2400" dirty="0">
              <a:cs typeface="Arial"/>
            </a:endParaRPr>
          </a:p>
          <a:p>
            <a:pPr marL="355600" indent="-342900">
              <a:lnSpc>
                <a:spcPts val="3190"/>
              </a:lnSpc>
              <a:spcBef>
                <a:spcPts val="2690"/>
              </a:spcBef>
              <a:buFont typeface="Arial"/>
              <a:buChar char="•"/>
              <a:tabLst>
                <a:tab pos="354965" algn="l"/>
                <a:tab pos="355600" algn="l"/>
              </a:tabLst>
            </a:pPr>
            <a:r>
              <a:rPr sz="2400" b="1" spc="-45" dirty="0">
                <a:solidFill>
                  <a:srgbClr val="7F7F7F"/>
                </a:solidFill>
                <a:cs typeface="Arial"/>
              </a:rPr>
              <a:t>Caches </a:t>
            </a:r>
            <a:r>
              <a:rPr sz="2400" spc="-40" dirty="0">
                <a:solidFill>
                  <a:srgbClr val="7F7F7F"/>
                </a:solidFill>
                <a:cs typeface="Arial"/>
              </a:rPr>
              <a:t>blocks </a:t>
            </a:r>
            <a:r>
              <a:rPr sz="2400" spc="-35" dirty="0">
                <a:solidFill>
                  <a:srgbClr val="7F7F7F"/>
                </a:solidFill>
                <a:cs typeface="Arial"/>
              </a:rPr>
              <a:t>for load</a:t>
            </a:r>
            <a:r>
              <a:rPr sz="2400" spc="-305" dirty="0">
                <a:solidFill>
                  <a:srgbClr val="7F7F7F"/>
                </a:solidFill>
                <a:cs typeface="Arial"/>
              </a:rPr>
              <a:t> </a:t>
            </a:r>
            <a:r>
              <a:rPr sz="2400" spc="-50" dirty="0">
                <a:solidFill>
                  <a:srgbClr val="7F7F7F"/>
                </a:solidFill>
                <a:cs typeface="Arial"/>
              </a:rPr>
              <a:t>balancing</a:t>
            </a:r>
            <a:endParaRPr sz="2400" dirty="0">
              <a:cs typeface="Arial"/>
            </a:endParaRPr>
          </a:p>
          <a:p>
            <a:pPr marL="755650" marR="5080" lvl="1" indent="-285750">
              <a:lnSpc>
                <a:spcPct val="70000"/>
              </a:lnSpc>
              <a:spcBef>
                <a:spcPts val="840"/>
              </a:spcBef>
              <a:buFont typeface="Arial"/>
              <a:buChar char="–"/>
              <a:tabLst>
                <a:tab pos="755650" algn="l"/>
              </a:tabLst>
            </a:pPr>
            <a:r>
              <a:rPr sz="2400" b="1" spc="-45" dirty="0">
                <a:solidFill>
                  <a:srgbClr val="7F7F7F"/>
                </a:solidFill>
                <a:cs typeface="Arial"/>
              </a:rPr>
              <a:t>Client</a:t>
            </a:r>
            <a:r>
              <a:rPr sz="2400" b="1" spc="-100" dirty="0">
                <a:solidFill>
                  <a:srgbClr val="7F7F7F"/>
                </a:solidFill>
                <a:cs typeface="Arial"/>
              </a:rPr>
              <a:t> </a:t>
            </a:r>
            <a:r>
              <a:rPr sz="2400" spc="-40" dirty="0">
                <a:solidFill>
                  <a:srgbClr val="7F7F7F"/>
                </a:solidFill>
                <a:cs typeface="Arial"/>
              </a:rPr>
              <a:t>sends</a:t>
            </a:r>
            <a:r>
              <a:rPr sz="2400" spc="-110" dirty="0">
                <a:solidFill>
                  <a:srgbClr val="7F7F7F"/>
                </a:solidFill>
                <a:cs typeface="Arial"/>
              </a:rPr>
              <a:t> </a:t>
            </a:r>
            <a:r>
              <a:rPr sz="2400" b="1" spc="-40" dirty="0">
                <a:solidFill>
                  <a:srgbClr val="7F7F7F"/>
                </a:solidFill>
                <a:cs typeface="Arial"/>
              </a:rPr>
              <a:t>copy</a:t>
            </a:r>
            <a:r>
              <a:rPr sz="2400" b="1" spc="-105" dirty="0">
                <a:solidFill>
                  <a:srgbClr val="7F7F7F"/>
                </a:solidFill>
                <a:cs typeface="Arial"/>
              </a:rPr>
              <a:t> </a:t>
            </a:r>
            <a:r>
              <a:rPr sz="2400" b="1" spc="-25" dirty="0">
                <a:solidFill>
                  <a:srgbClr val="7F7F7F"/>
                </a:solidFill>
                <a:cs typeface="Arial"/>
              </a:rPr>
              <a:t>of</a:t>
            </a:r>
            <a:r>
              <a:rPr sz="2400" b="1" spc="-100" dirty="0">
                <a:solidFill>
                  <a:srgbClr val="7F7F7F"/>
                </a:solidFill>
                <a:cs typeface="Arial"/>
              </a:rPr>
              <a:t> </a:t>
            </a:r>
            <a:r>
              <a:rPr sz="2400" b="1" spc="-40" dirty="0">
                <a:solidFill>
                  <a:srgbClr val="7F7F7F"/>
                </a:solidFill>
                <a:cs typeface="Arial"/>
              </a:rPr>
              <a:t>block</a:t>
            </a:r>
            <a:r>
              <a:rPr sz="2400" b="1" spc="-100" dirty="0">
                <a:solidFill>
                  <a:srgbClr val="7F7F7F"/>
                </a:solidFill>
                <a:cs typeface="Arial"/>
              </a:rPr>
              <a:t> </a:t>
            </a:r>
            <a:r>
              <a:rPr sz="2400" spc="-30" dirty="0">
                <a:solidFill>
                  <a:srgbClr val="7F7F7F"/>
                </a:solidFill>
                <a:cs typeface="Arial"/>
              </a:rPr>
              <a:t>to</a:t>
            </a:r>
            <a:r>
              <a:rPr sz="2400" spc="-105" dirty="0">
                <a:solidFill>
                  <a:srgbClr val="7F7F7F"/>
                </a:solidFill>
                <a:cs typeface="Arial"/>
              </a:rPr>
              <a:t> </a:t>
            </a:r>
            <a:r>
              <a:rPr sz="2400" spc="-40" dirty="0">
                <a:solidFill>
                  <a:srgbClr val="7F7F7F"/>
                </a:solidFill>
                <a:cs typeface="Arial"/>
              </a:rPr>
              <a:t>each</a:t>
            </a:r>
            <a:r>
              <a:rPr sz="2400" spc="-100" dirty="0">
                <a:solidFill>
                  <a:srgbClr val="7F7F7F"/>
                </a:solidFill>
                <a:cs typeface="Arial"/>
              </a:rPr>
              <a:t> </a:t>
            </a:r>
            <a:r>
              <a:rPr sz="2400" spc="-25" dirty="0">
                <a:solidFill>
                  <a:srgbClr val="7F7F7F"/>
                </a:solidFill>
                <a:cs typeface="Arial"/>
              </a:rPr>
              <a:t>of</a:t>
            </a:r>
            <a:r>
              <a:rPr sz="2400" spc="-110" dirty="0">
                <a:solidFill>
                  <a:srgbClr val="7F7F7F"/>
                </a:solidFill>
                <a:cs typeface="Arial"/>
              </a:rPr>
              <a:t> </a:t>
            </a:r>
            <a:r>
              <a:rPr sz="2400" spc="-35" dirty="0">
                <a:solidFill>
                  <a:srgbClr val="7F7F7F"/>
                </a:solidFill>
                <a:cs typeface="Arial"/>
              </a:rPr>
              <a:t>the</a:t>
            </a:r>
            <a:r>
              <a:rPr sz="2400" spc="-105" dirty="0">
                <a:solidFill>
                  <a:srgbClr val="7F7F7F"/>
                </a:solidFill>
                <a:cs typeface="Arial"/>
              </a:rPr>
              <a:t> </a:t>
            </a:r>
            <a:r>
              <a:rPr sz="2400" spc="-45" dirty="0">
                <a:solidFill>
                  <a:srgbClr val="7F7F7F"/>
                </a:solidFill>
                <a:cs typeface="Arial"/>
              </a:rPr>
              <a:t>servers</a:t>
            </a:r>
            <a:r>
              <a:rPr sz="2400" spc="-110" dirty="0">
                <a:solidFill>
                  <a:srgbClr val="7F7F7F"/>
                </a:solidFill>
                <a:cs typeface="Arial"/>
              </a:rPr>
              <a:t> </a:t>
            </a:r>
            <a:r>
              <a:rPr sz="2400" spc="-25" dirty="0">
                <a:solidFill>
                  <a:srgbClr val="7F7F7F"/>
                </a:solidFill>
                <a:cs typeface="Arial"/>
              </a:rPr>
              <a:t>it  </a:t>
            </a:r>
            <a:r>
              <a:rPr sz="2400" spc="-45" dirty="0">
                <a:solidFill>
                  <a:srgbClr val="7F7F7F"/>
                </a:solidFill>
                <a:cs typeface="Arial"/>
              </a:rPr>
              <a:t>contacted </a:t>
            </a:r>
            <a:r>
              <a:rPr sz="2400" spc="-40" dirty="0">
                <a:solidFill>
                  <a:srgbClr val="7F7F7F"/>
                </a:solidFill>
                <a:cs typeface="Arial"/>
              </a:rPr>
              <a:t>along </a:t>
            </a:r>
            <a:r>
              <a:rPr sz="2400" spc="-35" dirty="0">
                <a:solidFill>
                  <a:srgbClr val="7F7F7F"/>
                </a:solidFill>
                <a:cs typeface="Arial"/>
              </a:rPr>
              <a:t>the </a:t>
            </a:r>
            <a:r>
              <a:rPr sz="2400" b="1" spc="-45" dirty="0">
                <a:solidFill>
                  <a:srgbClr val="7F7F7F"/>
                </a:solidFill>
                <a:cs typeface="Arial"/>
              </a:rPr>
              <a:t>lookup</a:t>
            </a:r>
            <a:r>
              <a:rPr sz="2400" b="1" spc="-310" dirty="0">
                <a:solidFill>
                  <a:srgbClr val="7F7F7F"/>
                </a:solidFill>
                <a:cs typeface="Arial"/>
              </a:rPr>
              <a:t> </a:t>
            </a:r>
            <a:r>
              <a:rPr sz="2400" b="1" spc="-40" dirty="0">
                <a:solidFill>
                  <a:srgbClr val="7F7F7F"/>
                </a:solidFill>
                <a:cs typeface="Arial"/>
              </a:rPr>
              <a:t>path</a:t>
            </a:r>
            <a:endParaRPr sz="2400" dirty="0">
              <a:cs typeface="Arial"/>
            </a:endParaRPr>
          </a:p>
          <a:p>
            <a:pPr marL="355600" indent="-342900">
              <a:lnSpc>
                <a:spcPct val="100000"/>
              </a:lnSpc>
              <a:spcBef>
                <a:spcPts val="2685"/>
              </a:spcBef>
              <a:buFont typeface="Arial"/>
              <a:buChar char="•"/>
              <a:tabLst>
                <a:tab pos="354965" algn="l"/>
                <a:tab pos="355600" algn="l"/>
              </a:tabLst>
            </a:pPr>
            <a:r>
              <a:rPr sz="2400" b="1" spc="-50" dirty="0">
                <a:solidFill>
                  <a:srgbClr val="7F7F7F"/>
                </a:solidFill>
                <a:cs typeface="Arial"/>
              </a:rPr>
              <a:t>Authenticates </a:t>
            </a:r>
            <a:r>
              <a:rPr sz="2400" spc="-40" dirty="0">
                <a:solidFill>
                  <a:srgbClr val="7F7F7F"/>
                </a:solidFill>
                <a:cs typeface="Arial"/>
              </a:rPr>
              <a:t>block</a:t>
            </a:r>
            <a:r>
              <a:rPr sz="2400" spc="-165" dirty="0">
                <a:solidFill>
                  <a:srgbClr val="7F7F7F"/>
                </a:solidFill>
                <a:cs typeface="Arial"/>
              </a:rPr>
              <a:t> </a:t>
            </a:r>
            <a:r>
              <a:rPr sz="2400" spc="-45" dirty="0">
                <a:solidFill>
                  <a:srgbClr val="7F7F7F"/>
                </a:solidFill>
                <a:cs typeface="Arial"/>
              </a:rPr>
              <a:t>contents</a:t>
            </a:r>
            <a:endParaRPr sz="2400" dirty="0">
              <a:cs typeface="Arial"/>
            </a:endParaRPr>
          </a:p>
        </p:txBody>
      </p:sp>
      <p:sp>
        <p:nvSpPr>
          <p:cNvPr id="7" name="Rectangle 2">
            <a:extLst>
              <a:ext uri="{FF2B5EF4-FFF2-40B4-BE49-F238E27FC236}">
                <a16:creationId xmlns:a16="http://schemas.microsoft.com/office/drawing/2014/main" id="{820A3A38-115C-44D3-AABA-62E1EE00FAC5}"/>
              </a:ext>
            </a:extLst>
          </p:cNvPr>
          <p:cNvSpPr>
            <a:spLocks noChangeArrowheads="1"/>
          </p:cNvSpPr>
          <p:nvPr/>
        </p:nvSpPr>
        <p:spPr bwMode="auto">
          <a:xfrm>
            <a:off x="701403" y="929976"/>
            <a:ext cx="107677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i="0" u="none" strike="noStrike" cap="none" normalizeH="0" baseline="0" dirty="0">
                <a:ln>
                  <a:noFill/>
                </a:ln>
                <a:solidFill>
                  <a:srgbClr val="24292E"/>
                </a:solidFill>
                <a:effectLst/>
                <a:latin typeface="+mj-lt"/>
              </a:rPr>
              <a:t>On top of Chord's routing layer, built the DHash block storage system. DHash provides a simple put and get interface to store and retrieve objects</a:t>
            </a:r>
            <a:r>
              <a:rPr lang="en-US" altLang="en-US" sz="1200" dirty="0">
                <a:solidFill>
                  <a:srgbClr val="24292E"/>
                </a:solidFill>
                <a:latin typeface="+mj-lt"/>
              </a:rPr>
              <a:t> </a:t>
            </a:r>
            <a:r>
              <a:rPr lang="en-US" dirty="0"/>
              <a:t>and handles reliable storage of data blocks on participating nodes. It does this through techniques such as replication and erasure coding.</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7222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5E3583-3CC2-401F-B12D-0646B02E3ED1}"/>
              </a:ext>
            </a:extLst>
          </p:cNvPr>
          <p:cNvSpPr>
            <a:spLocks noGrp="1"/>
          </p:cNvSpPr>
          <p:nvPr>
            <p:ph sz="quarter" idx="10"/>
          </p:nvPr>
        </p:nvSpPr>
        <p:spPr>
          <a:xfrm>
            <a:off x="862013" y="595313"/>
            <a:ext cx="10507662" cy="493258"/>
          </a:xfrm>
        </p:spPr>
        <p:txBody>
          <a:bodyPr/>
          <a:lstStyle/>
          <a:p>
            <a:pPr marL="0" indent="0" algn="ctr">
              <a:buNone/>
            </a:pPr>
            <a:r>
              <a:rPr lang="en-IN" dirty="0">
                <a:solidFill>
                  <a:schemeClr val="accent1">
                    <a:lumMod val="75000"/>
                  </a:schemeClr>
                </a:solidFill>
              </a:rPr>
              <a:t>BLOCK AVAILABILITY</a:t>
            </a:r>
          </a:p>
        </p:txBody>
      </p:sp>
      <p:sp>
        <p:nvSpPr>
          <p:cNvPr id="3" name="Rectangle 2">
            <a:extLst>
              <a:ext uri="{FF2B5EF4-FFF2-40B4-BE49-F238E27FC236}">
                <a16:creationId xmlns:a16="http://schemas.microsoft.com/office/drawing/2014/main" id="{D4532CE4-0391-41B3-80E9-4B25C7A8C2EB}"/>
              </a:ext>
            </a:extLst>
          </p:cNvPr>
          <p:cNvSpPr/>
          <p:nvPr/>
        </p:nvSpPr>
        <p:spPr>
          <a:xfrm>
            <a:off x="835887" y="1245325"/>
            <a:ext cx="10859589" cy="3416320"/>
          </a:xfrm>
          <a:prstGeom prst="rect">
            <a:avLst/>
          </a:prstGeom>
        </p:spPr>
        <p:txBody>
          <a:bodyPr wrap="square">
            <a:spAutoFit/>
          </a:bodyPr>
          <a:lstStyle/>
          <a:p>
            <a:pPr marL="285750" indent="-285750" fontAlgn="base">
              <a:buFont typeface="Arial" panose="020B0604020202020204" pitchFamily="34" charset="0"/>
              <a:buChar char="•"/>
            </a:pPr>
            <a:r>
              <a:rPr lang="en-US" dirty="0">
                <a:solidFill>
                  <a:srgbClr val="3A3A3A"/>
                </a:solidFill>
              </a:rPr>
              <a:t>First, the file is broken into fixed block size. To increase data availability, DHash splits each block into 14 fragments using the </a:t>
            </a:r>
            <a:r>
              <a:rPr lang="en-US" b="1" u="sng" dirty="0">
                <a:solidFill>
                  <a:srgbClr val="3A3A3A"/>
                </a:solidFill>
              </a:rPr>
              <a:t>IDA erasure code</a:t>
            </a:r>
            <a:r>
              <a:rPr lang="en-US" dirty="0">
                <a:solidFill>
                  <a:srgbClr val="3A3A3A"/>
                </a:solidFill>
              </a:rPr>
              <a:t>. Any 7 of these fragments are sufficient to reconstruct the block. DHash stores a block’s fragments on the </a:t>
            </a:r>
            <a:r>
              <a:rPr lang="en-US" u="sng" dirty="0">
                <a:solidFill>
                  <a:srgbClr val="3A3A3A"/>
                </a:solidFill>
              </a:rPr>
              <a:t>14 Chord nodes immediately following the block’s key</a:t>
            </a:r>
            <a:r>
              <a:rPr lang="en-US" dirty="0">
                <a:solidFill>
                  <a:srgbClr val="3A3A3A"/>
                </a:solidFill>
              </a:rPr>
              <a:t>. To maintain this proper placement of fragments, DHash transfers fragments between nodes as nodes enter and leave the system.</a:t>
            </a:r>
          </a:p>
          <a:p>
            <a:pPr fontAlgn="base"/>
            <a:endParaRPr lang="en-US" dirty="0">
              <a:solidFill>
                <a:srgbClr val="3A3A3A"/>
              </a:solidFill>
            </a:endParaRPr>
          </a:p>
          <a:p>
            <a:pPr marL="285750" indent="-285750" fontAlgn="base">
              <a:buFont typeface="Arial" panose="020B0604020202020204" pitchFamily="34" charset="0"/>
              <a:buChar char="•"/>
            </a:pPr>
            <a:r>
              <a:rPr lang="en-US" dirty="0">
                <a:solidFill>
                  <a:srgbClr val="3A3A3A"/>
                </a:solidFill>
              </a:rPr>
              <a:t>Basic API are-</a:t>
            </a:r>
            <a:br>
              <a:rPr lang="en-US" dirty="0">
                <a:solidFill>
                  <a:srgbClr val="3A3A3A"/>
                </a:solidFill>
              </a:rPr>
            </a:br>
            <a:r>
              <a:rPr lang="en-US" dirty="0">
                <a:solidFill>
                  <a:srgbClr val="3A3A3A"/>
                </a:solidFill>
              </a:rPr>
              <a:t>	</a:t>
            </a:r>
            <a:r>
              <a:rPr lang="en-US" i="1" dirty="0">
                <a:solidFill>
                  <a:srgbClr val="3A3A3A"/>
                </a:solidFill>
              </a:rPr>
              <a:t>put(k, b)</a:t>
            </a:r>
            <a:r>
              <a:rPr lang="en-US" dirty="0">
                <a:solidFill>
                  <a:srgbClr val="3A3A3A"/>
                </a:solidFill>
              </a:rPr>
              <a:t>  - Stores the block b under the key k, where </a:t>
            </a:r>
            <a:r>
              <a:rPr lang="en-US" i="1" dirty="0">
                <a:solidFill>
                  <a:srgbClr val="3A3A3A"/>
                </a:solidFill>
              </a:rPr>
              <a:t>k = SHA-1(b). </a:t>
            </a:r>
            <a:br>
              <a:rPr lang="en-US" dirty="0">
                <a:solidFill>
                  <a:srgbClr val="3A3A3A"/>
                </a:solidFill>
              </a:rPr>
            </a:br>
            <a:r>
              <a:rPr lang="en-US" dirty="0">
                <a:solidFill>
                  <a:srgbClr val="3A3A3A"/>
                </a:solidFill>
              </a:rPr>
              <a:t>	</a:t>
            </a:r>
            <a:r>
              <a:rPr lang="en-US" i="1" dirty="0">
                <a:solidFill>
                  <a:srgbClr val="3A3A3A"/>
                </a:solidFill>
              </a:rPr>
              <a:t>get(k)      -</a:t>
            </a:r>
            <a:r>
              <a:rPr lang="en-US" dirty="0">
                <a:solidFill>
                  <a:srgbClr val="3A3A3A"/>
                </a:solidFill>
              </a:rPr>
              <a:t> Fetches and returns the block associated with the key </a:t>
            </a:r>
            <a:r>
              <a:rPr lang="en-US" i="1" dirty="0">
                <a:solidFill>
                  <a:srgbClr val="3A3A3A"/>
                </a:solidFill>
              </a:rPr>
              <a:t>k</a:t>
            </a:r>
            <a:r>
              <a:rPr lang="en-US" dirty="0">
                <a:solidFill>
                  <a:srgbClr val="3A3A3A"/>
                </a:solidFill>
              </a:rPr>
              <a:t>.</a:t>
            </a:r>
          </a:p>
          <a:p>
            <a:pPr fontAlgn="base"/>
            <a:r>
              <a:rPr lang="en-US" dirty="0">
                <a:solidFill>
                  <a:srgbClr val="3A3A3A"/>
                </a:solidFill>
              </a:rPr>
              <a:t>              </a:t>
            </a:r>
          </a:p>
          <a:p>
            <a:pPr fontAlgn="base"/>
            <a:r>
              <a:rPr lang="en-US" dirty="0">
                <a:solidFill>
                  <a:srgbClr val="3A3A3A"/>
                </a:solidFill>
              </a:rPr>
              <a:t>Original block of size </a:t>
            </a:r>
            <a:r>
              <a:rPr lang="en-US" i="1" dirty="0">
                <a:solidFill>
                  <a:srgbClr val="3A3A3A"/>
                </a:solidFill>
              </a:rPr>
              <a:t>s</a:t>
            </a:r>
            <a:r>
              <a:rPr lang="en-US" dirty="0">
                <a:solidFill>
                  <a:srgbClr val="3A3A3A"/>
                </a:solidFill>
              </a:rPr>
              <a:t> , IDA splits the block into </a:t>
            </a:r>
            <a:r>
              <a:rPr lang="en-US" i="1" dirty="0">
                <a:solidFill>
                  <a:srgbClr val="3A3A3A"/>
                </a:solidFill>
              </a:rPr>
              <a:t>f</a:t>
            </a:r>
            <a:r>
              <a:rPr lang="en-US" dirty="0">
                <a:solidFill>
                  <a:srgbClr val="3A3A3A"/>
                </a:solidFill>
              </a:rPr>
              <a:t> fragments of size </a:t>
            </a:r>
            <a:r>
              <a:rPr lang="en-US" i="1" dirty="0">
                <a:solidFill>
                  <a:srgbClr val="3A3A3A"/>
                </a:solidFill>
              </a:rPr>
              <a:t>s/k</a:t>
            </a:r>
            <a:r>
              <a:rPr lang="en-US" dirty="0">
                <a:solidFill>
                  <a:srgbClr val="3A3A3A"/>
                </a:solidFill>
              </a:rPr>
              <a:t> . Any </a:t>
            </a:r>
            <a:r>
              <a:rPr lang="en-US" i="1" dirty="0">
                <a:solidFill>
                  <a:srgbClr val="3A3A3A"/>
                </a:solidFill>
              </a:rPr>
              <a:t>k(different k not key k)</a:t>
            </a:r>
            <a:r>
              <a:rPr lang="en-US" dirty="0">
                <a:solidFill>
                  <a:srgbClr val="3A3A3A"/>
                </a:solidFill>
              </a:rPr>
              <a:t> distinct fragments are sufficient to reconstruct the original block. Fragments are distinct if, in an information theoretic sense, they contain unique information.</a:t>
            </a:r>
            <a:endParaRPr lang="en-US" b="0" i="0" dirty="0">
              <a:solidFill>
                <a:srgbClr val="3A3A3A"/>
              </a:solidFill>
              <a:effectLst/>
            </a:endParaRPr>
          </a:p>
        </p:txBody>
      </p:sp>
    </p:spTree>
    <p:extLst>
      <p:ext uri="{BB962C8B-B14F-4D97-AF65-F5344CB8AC3E}">
        <p14:creationId xmlns:p14="http://schemas.microsoft.com/office/powerpoint/2010/main" val="184430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a:extLst>
              <a:ext uri="{FF2B5EF4-FFF2-40B4-BE49-F238E27FC236}">
                <a16:creationId xmlns:a16="http://schemas.microsoft.com/office/drawing/2014/main" id="{345C21D4-6DBA-4DAA-BC97-7B7D1C37803E}"/>
              </a:ext>
            </a:extLst>
          </p:cNvPr>
          <p:cNvSpPr>
            <a:spLocks noGrp="1"/>
          </p:cNvSpPr>
          <p:nvPr>
            <p:ph sz="quarter" idx="10"/>
          </p:nvPr>
        </p:nvSpPr>
        <p:spPr>
          <a:xfrm>
            <a:off x="862013" y="595313"/>
            <a:ext cx="10507662" cy="713784"/>
          </a:xfrm>
        </p:spPr>
        <p:txBody>
          <a:bodyPr>
            <a:normAutofit fontScale="92500"/>
          </a:bodyPr>
          <a:lstStyle/>
          <a:p>
            <a:pPr marL="0" indent="0" algn="ctr">
              <a:buNone/>
            </a:pPr>
            <a:r>
              <a:rPr lang="en-US" b="1" dirty="0">
                <a:solidFill>
                  <a:schemeClr val="accent1">
                    <a:lumMod val="75000"/>
                  </a:schemeClr>
                </a:solidFill>
              </a:rPr>
              <a:t>The CHORD LOOKUP SERVICE (Integration with </a:t>
            </a:r>
            <a:r>
              <a:rPr lang="en-US" b="1" i="1" dirty="0">
                <a:solidFill>
                  <a:schemeClr val="accent1">
                    <a:lumMod val="75000"/>
                  </a:schemeClr>
                </a:solidFill>
              </a:rPr>
              <a:t>DHash </a:t>
            </a:r>
            <a:r>
              <a:rPr lang="en-US" b="1" dirty="0">
                <a:solidFill>
                  <a:schemeClr val="accent1">
                    <a:lumMod val="75000"/>
                  </a:schemeClr>
                </a:solidFill>
              </a:rPr>
              <a:t>DHT, performance)</a:t>
            </a:r>
          </a:p>
          <a:p>
            <a:pPr marL="0" indent="0" algn="ctr">
              <a:buNone/>
            </a:pPr>
            <a:endParaRPr lang="en-US" b="1" dirty="0">
              <a:solidFill>
                <a:schemeClr val="accent1">
                  <a:lumMod val="75000"/>
                </a:schemeClr>
              </a:solidFill>
            </a:endParaRPr>
          </a:p>
          <a:p>
            <a:pPr marL="0" indent="0" algn="ctr">
              <a:buNone/>
            </a:pPr>
            <a:endParaRPr lang="en-IN" dirty="0">
              <a:solidFill>
                <a:schemeClr val="accent1">
                  <a:lumMod val="75000"/>
                </a:schemeClr>
              </a:solidFill>
            </a:endParaRPr>
          </a:p>
        </p:txBody>
      </p:sp>
      <p:sp>
        <p:nvSpPr>
          <p:cNvPr id="23" name="object 2">
            <a:extLst>
              <a:ext uri="{FF2B5EF4-FFF2-40B4-BE49-F238E27FC236}">
                <a16:creationId xmlns:a16="http://schemas.microsoft.com/office/drawing/2014/main" id="{AB989350-CB92-44FC-B4C4-F9A8078C8B42}"/>
              </a:ext>
            </a:extLst>
          </p:cNvPr>
          <p:cNvSpPr txBox="1"/>
          <p:nvPr/>
        </p:nvSpPr>
        <p:spPr>
          <a:xfrm>
            <a:off x="175700" y="5403596"/>
            <a:ext cx="7425690" cy="880110"/>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800" b="1" spc="-45" dirty="0">
                <a:cs typeface="Arial"/>
              </a:rPr>
              <a:t>Replicas </a:t>
            </a:r>
            <a:r>
              <a:rPr sz="2800" spc="-30" dirty="0">
                <a:cs typeface="Arial"/>
              </a:rPr>
              <a:t>are </a:t>
            </a:r>
            <a:r>
              <a:rPr sz="2800" b="1" spc="-35" dirty="0">
                <a:solidFill>
                  <a:srgbClr val="4F6228"/>
                </a:solidFill>
                <a:cs typeface="Arial"/>
              </a:rPr>
              <a:t>easy </a:t>
            </a:r>
            <a:r>
              <a:rPr sz="2800" b="1" spc="-25" dirty="0">
                <a:solidFill>
                  <a:srgbClr val="4F6228"/>
                </a:solidFill>
                <a:cs typeface="Arial"/>
              </a:rPr>
              <a:t>to </a:t>
            </a:r>
            <a:r>
              <a:rPr sz="2800" b="1" spc="-40" dirty="0">
                <a:solidFill>
                  <a:srgbClr val="4F6228"/>
                </a:solidFill>
                <a:cs typeface="Arial"/>
              </a:rPr>
              <a:t>find </a:t>
            </a:r>
            <a:r>
              <a:rPr sz="2800" spc="-25" dirty="0">
                <a:cs typeface="Arial"/>
              </a:rPr>
              <a:t>if </a:t>
            </a:r>
            <a:r>
              <a:rPr sz="2800" spc="-45" dirty="0">
                <a:cs typeface="Arial"/>
              </a:rPr>
              <a:t>successor</a:t>
            </a:r>
            <a:r>
              <a:rPr sz="2800" spc="-575" dirty="0">
                <a:cs typeface="Arial"/>
              </a:rPr>
              <a:t> </a:t>
            </a:r>
            <a:r>
              <a:rPr sz="2800" spc="-50" dirty="0">
                <a:cs typeface="Arial"/>
              </a:rPr>
              <a:t>fails</a:t>
            </a:r>
            <a:endParaRPr sz="2800" dirty="0">
              <a:cs typeface="Arial"/>
            </a:endParaRPr>
          </a:p>
          <a:p>
            <a:pPr marL="355600" indent="-342900">
              <a:lnSpc>
                <a:spcPct val="100000"/>
              </a:lnSpc>
              <a:buChar char="•"/>
              <a:tabLst>
                <a:tab pos="354965" algn="l"/>
                <a:tab pos="355600" algn="l"/>
              </a:tabLst>
            </a:pPr>
            <a:r>
              <a:rPr sz="2800" spc="-45" dirty="0">
                <a:cs typeface="Arial"/>
              </a:rPr>
              <a:t>Hashed </a:t>
            </a:r>
            <a:r>
              <a:rPr sz="2800" spc="-40" dirty="0">
                <a:cs typeface="Arial"/>
              </a:rPr>
              <a:t>node </a:t>
            </a:r>
            <a:r>
              <a:rPr sz="2800" spc="-35" dirty="0">
                <a:cs typeface="Arial"/>
              </a:rPr>
              <a:t>IDs </a:t>
            </a:r>
            <a:r>
              <a:rPr sz="2800" spc="-45" dirty="0">
                <a:cs typeface="Arial"/>
              </a:rPr>
              <a:t>ensure </a:t>
            </a:r>
            <a:r>
              <a:rPr sz="2800" b="1" spc="-50" dirty="0">
                <a:solidFill>
                  <a:srgbClr val="4F6228"/>
                </a:solidFill>
                <a:cs typeface="Arial"/>
              </a:rPr>
              <a:t>independent</a:t>
            </a:r>
            <a:r>
              <a:rPr sz="2800" b="1" spc="-345" dirty="0">
                <a:solidFill>
                  <a:srgbClr val="4F6228"/>
                </a:solidFill>
                <a:cs typeface="Arial"/>
              </a:rPr>
              <a:t> </a:t>
            </a:r>
            <a:r>
              <a:rPr sz="2800" b="1" spc="-55" dirty="0">
                <a:solidFill>
                  <a:srgbClr val="4F6228"/>
                </a:solidFill>
                <a:cs typeface="Arial"/>
              </a:rPr>
              <a:t>failure</a:t>
            </a:r>
            <a:endParaRPr sz="2800" dirty="0">
              <a:cs typeface="Arial"/>
            </a:endParaRPr>
          </a:p>
        </p:txBody>
      </p:sp>
      <p:sp>
        <p:nvSpPr>
          <p:cNvPr id="24" name="object 3">
            <a:extLst>
              <a:ext uri="{FF2B5EF4-FFF2-40B4-BE49-F238E27FC236}">
                <a16:creationId xmlns:a16="http://schemas.microsoft.com/office/drawing/2014/main" id="{E8496BA7-A041-4BE6-B1B2-9903E01391E6}"/>
              </a:ext>
            </a:extLst>
          </p:cNvPr>
          <p:cNvSpPr txBox="1">
            <a:spLocks/>
          </p:cNvSpPr>
          <p:nvPr/>
        </p:nvSpPr>
        <p:spPr>
          <a:xfrm>
            <a:off x="971234" y="1275730"/>
            <a:ext cx="8293734" cy="443711"/>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800" b="1" u="sng" spc="-85" dirty="0">
                <a:latin typeface="+mn-lt"/>
                <a:cs typeface="Arial"/>
              </a:rPr>
              <a:t>DHash </a:t>
            </a:r>
            <a:r>
              <a:rPr lang="en-US" sz="2800" b="1" u="sng" spc="-95" dirty="0">
                <a:latin typeface="+mn-lt"/>
                <a:cs typeface="Arial"/>
              </a:rPr>
              <a:t>replicates </a:t>
            </a:r>
            <a:r>
              <a:rPr lang="en-US" sz="2800" b="1" u="sng" spc="-85" dirty="0">
                <a:latin typeface="+mn-lt"/>
                <a:cs typeface="Arial"/>
              </a:rPr>
              <a:t>blocks </a:t>
            </a:r>
            <a:r>
              <a:rPr lang="en-US" sz="2800" b="1" u="sng" spc="-55" dirty="0">
                <a:latin typeface="+mn-lt"/>
                <a:cs typeface="Arial"/>
              </a:rPr>
              <a:t>at </a:t>
            </a:r>
            <a:r>
              <a:rPr lang="en-US" sz="2800" b="1" i="1" u="sng" dirty="0">
                <a:latin typeface="+mn-lt"/>
                <a:cs typeface="Arial"/>
              </a:rPr>
              <a:t>r</a:t>
            </a:r>
            <a:r>
              <a:rPr lang="en-US" sz="2800" b="1" i="1" u="sng" spc="-735" dirty="0">
                <a:latin typeface="+mn-lt"/>
                <a:cs typeface="Arial"/>
              </a:rPr>
              <a:t> </a:t>
            </a:r>
            <a:r>
              <a:rPr lang="en-US" sz="2800" b="1" u="sng" spc="-105" dirty="0">
                <a:latin typeface="+mn-lt"/>
                <a:cs typeface="Arial"/>
              </a:rPr>
              <a:t>successors</a:t>
            </a:r>
          </a:p>
        </p:txBody>
      </p:sp>
      <p:sp>
        <p:nvSpPr>
          <p:cNvPr id="25" name="object 4">
            <a:extLst>
              <a:ext uri="{FF2B5EF4-FFF2-40B4-BE49-F238E27FC236}">
                <a16:creationId xmlns:a16="http://schemas.microsoft.com/office/drawing/2014/main" id="{465F18B0-CBF4-4072-B9D7-3AF32D59485A}"/>
              </a:ext>
            </a:extLst>
          </p:cNvPr>
          <p:cNvSpPr/>
          <p:nvPr/>
        </p:nvSpPr>
        <p:spPr>
          <a:xfrm>
            <a:off x="3291471" y="2194308"/>
            <a:ext cx="2433320" cy="2437130"/>
          </a:xfrm>
          <a:custGeom>
            <a:avLst/>
            <a:gdLst/>
            <a:ahLst/>
            <a:cxnLst/>
            <a:rect l="l" t="t" r="r" b="b"/>
            <a:pathLst>
              <a:path w="2433320" h="2437129">
                <a:moveTo>
                  <a:pt x="0" y="1218365"/>
                </a:moveTo>
                <a:lnTo>
                  <a:pt x="920" y="1170524"/>
                </a:lnTo>
                <a:lnTo>
                  <a:pt x="3659" y="1123150"/>
                </a:lnTo>
                <a:lnTo>
                  <a:pt x="8184" y="1076277"/>
                </a:lnTo>
                <a:lnTo>
                  <a:pt x="14459" y="1029940"/>
                </a:lnTo>
                <a:lnTo>
                  <a:pt x="22452" y="984171"/>
                </a:lnTo>
                <a:lnTo>
                  <a:pt x="32128" y="939005"/>
                </a:lnTo>
                <a:lnTo>
                  <a:pt x="43453" y="894475"/>
                </a:lnTo>
                <a:lnTo>
                  <a:pt x="56395" y="850615"/>
                </a:lnTo>
                <a:lnTo>
                  <a:pt x="70918" y="807460"/>
                </a:lnTo>
                <a:lnTo>
                  <a:pt x="86990" y="765043"/>
                </a:lnTo>
                <a:lnTo>
                  <a:pt x="104577" y="723398"/>
                </a:lnTo>
                <a:lnTo>
                  <a:pt x="123644" y="682558"/>
                </a:lnTo>
                <a:lnTo>
                  <a:pt x="144158" y="642559"/>
                </a:lnTo>
                <a:lnTo>
                  <a:pt x="166084" y="603432"/>
                </a:lnTo>
                <a:lnTo>
                  <a:pt x="189390" y="565213"/>
                </a:lnTo>
                <a:lnTo>
                  <a:pt x="214042" y="527936"/>
                </a:lnTo>
                <a:lnTo>
                  <a:pt x="240005" y="491633"/>
                </a:lnTo>
                <a:lnTo>
                  <a:pt x="267246" y="456339"/>
                </a:lnTo>
                <a:lnTo>
                  <a:pt x="295731" y="422088"/>
                </a:lnTo>
                <a:lnTo>
                  <a:pt x="325426" y="388914"/>
                </a:lnTo>
                <a:lnTo>
                  <a:pt x="356298" y="356850"/>
                </a:lnTo>
                <a:lnTo>
                  <a:pt x="388312" y="325931"/>
                </a:lnTo>
                <a:lnTo>
                  <a:pt x="421435" y="296190"/>
                </a:lnTo>
                <a:lnTo>
                  <a:pt x="455633" y="267661"/>
                </a:lnTo>
                <a:lnTo>
                  <a:pt x="490872" y="240377"/>
                </a:lnTo>
                <a:lnTo>
                  <a:pt x="527118" y="214374"/>
                </a:lnTo>
                <a:lnTo>
                  <a:pt x="564338" y="189684"/>
                </a:lnTo>
                <a:lnTo>
                  <a:pt x="602498" y="166342"/>
                </a:lnTo>
                <a:lnTo>
                  <a:pt x="641563" y="144381"/>
                </a:lnTo>
                <a:lnTo>
                  <a:pt x="681501" y="123835"/>
                </a:lnTo>
                <a:lnTo>
                  <a:pt x="722277" y="104739"/>
                </a:lnTo>
                <a:lnTo>
                  <a:pt x="763858" y="87125"/>
                </a:lnTo>
                <a:lnTo>
                  <a:pt x="806210" y="71028"/>
                </a:lnTo>
                <a:lnTo>
                  <a:pt x="849298" y="56482"/>
                </a:lnTo>
                <a:lnTo>
                  <a:pt x="893089" y="43521"/>
                </a:lnTo>
                <a:lnTo>
                  <a:pt x="937550" y="32177"/>
                </a:lnTo>
                <a:lnTo>
                  <a:pt x="982647" y="22486"/>
                </a:lnTo>
                <a:lnTo>
                  <a:pt x="1028345" y="14481"/>
                </a:lnTo>
                <a:lnTo>
                  <a:pt x="1074610" y="8196"/>
                </a:lnTo>
                <a:lnTo>
                  <a:pt x="1121410" y="3665"/>
                </a:lnTo>
                <a:lnTo>
                  <a:pt x="1168711" y="922"/>
                </a:lnTo>
                <a:lnTo>
                  <a:pt x="1216478" y="0"/>
                </a:lnTo>
                <a:lnTo>
                  <a:pt x="1264244" y="922"/>
                </a:lnTo>
                <a:lnTo>
                  <a:pt x="1311545" y="3665"/>
                </a:lnTo>
                <a:lnTo>
                  <a:pt x="1358345" y="8196"/>
                </a:lnTo>
                <a:lnTo>
                  <a:pt x="1404610" y="14481"/>
                </a:lnTo>
                <a:lnTo>
                  <a:pt x="1450308" y="22486"/>
                </a:lnTo>
                <a:lnTo>
                  <a:pt x="1495405" y="32177"/>
                </a:lnTo>
                <a:lnTo>
                  <a:pt x="1539865" y="43521"/>
                </a:lnTo>
                <a:lnTo>
                  <a:pt x="1583657" y="56482"/>
                </a:lnTo>
                <a:lnTo>
                  <a:pt x="1626745" y="71028"/>
                </a:lnTo>
                <a:lnTo>
                  <a:pt x="1669097" y="87125"/>
                </a:lnTo>
                <a:lnTo>
                  <a:pt x="1710677" y="104739"/>
                </a:lnTo>
                <a:lnTo>
                  <a:pt x="1751454" y="123835"/>
                </a:lnTo>
                <a:lnTo>
                  <a:pt x="1791391" y="144381"/>
                </a:lnTo>
                <a:lnTo>
                  <a:pt x="1830457" y="166342"/>
                </a:lnTo>
                <a:lnTo>
                  <a:pt x="1868617" y="189684"/>
                </a:lnTo>
                <a:lnTo>
                  <a:pt x="1905837" y="214374"/>
                </a:lnTo>
                <a:lnTo>
                  <a:pt x="1942083" y="240377"/>
                </a:lnTo>
                <a:lnTo>
                  <a:pt x="1977322" y="267661"/>
                </a:lnTo>
                <a:lnTo>
                  <a:pt x="2011520" y="296190"/>
                </a:lnTo>
                <a:lnTo>
                  <a:pt x="2044643" y="325931"/>
                </a:lnTo>
                <a:lnTo>
                  <a:pt x="2076657" y="356850"/>
                </a:lnTo>
                <a:lnTo>
                  <a:pt x="2107529" y="388914"/>
                </a:lnTo>
                <a:lnTo>
                  <a:pt x="2137224" y="422088"/>
                </a:lnTo>
                <a:lnTo>
                  <a:pt x="2165709" y="456339"/>
                </a:lnTo>
                <a:lnTo>
                  <a:pt x="2192950" y="491633"/>
                </a:lnTo>
                <a:lnTo>
                  <a:pt x="2218913" y="527936"/>
                </a:lnTo>
                <a:lnTo>
                  <a:pt x="2243564" y="565213"/>
                </a:lnTo>
                <a:lnTo>
                  <a:pt x="2266871" y="603432"/>
                </a:lnTo>
                <a:lnTo>
                  <a:pt x="2288797" y="642559"/>
                </a:lnTo>
                <a:lnTo>
                  <a:pt x="2309311" y="682558"/>
                </a:lnTo>
                <a:lnTo>
                  <a:pt x="2328378" y="723398"/>
                </a:lnTo>
                <a:lnTo>
                  <a:pt x="2345965" y="765043"/>
                </a:lnTo>
                <a:lnTo>
                  <a:pt x="2362037" y="807460"/>
                </a:lnTo>
                <a:lnTo>
                  <a:pt x="2376560" y="850615"/>
                </a:lnTo>
                <a:lnTo>
                  <a:pt x="2389502" y="894475"/>
                </a:lnTo>
                <a:lnTo>
                  <a:pt x="2400827" y="939005"/>
                </a:lnTo>
                <a:lnTo>
                  <a:pt x="2410504" y="984171"/>
                </a:lnTo>
                <a:lnTo>
                  <a:pt x="2418496" y="1029940"/>
                </a:lnTo>
                <a:lnTo>
                  <a:pt x="2424771" y="1076277"/>
                </a:lnTo>
                <a:lnTo>
                  <a:pt x="2429296" y="1123150"/>
                </a:lnTo>
                <a:lnTo>
                  <a:pt x="2432035" y="1170524"/>
                </a:lnTo>
                <a:lnTo>
                  <a:pt x="2432956" y="1218365"/>
                </a:lnTo>
                <a:lnTo>
                  <a:pt x="2432035" y="1266205"/>
                </a:lnTo>
                <a:lnTo>
                  <a:pt x="2429296" y="1313579"/>
                </a:lnTo>
                <a:lnTo>
                  <a:pt x="2424771" y="1360452"/>
                </a:lnTo>
                <a:lnTo>
                  <a:pt x="2418496" y="1406789"/>
                </a:lnTo>
                <a:lnTo>
                  <a:pt x="2410504" y="1452558"/>
                </a:lnTo>
                <a:lnTo>
                  <a:pt x="2400827" y="1497724"/>
                </a:lnTo>
                <a:lnTo>
                  <a:pt x="2389502" y="1542254"/>
                </a:lnTo>
                <a:lnTo>
                  <a:pt x="2376560" y="1586113"/>
                </a:lnTo>
                <a:lnTo>
                  <a:pt x="2362037" y="1629269"/>
                </a:lnTo>
                <a:lnTo>
                  <a:pt x="2345965" y="1671686"/>
                </a:lnTo>
                <a:lnTo>
                  <a:pt x="2328378" y="1713331"/>
                </a:lnTo>
                <a:lnTo>
                  <a:pt x="2309311" y="1754170"/>
                </a:lnTo>
                <a:lnTo>
                  <a:pt x="2288797" y="1794170"/>
                </a:lnTo>
                <a:lnTo>
                  <a:pt x="2266871" y="1833296"/>
                </a:lnTo>
                <a:lnTo>
                  <a:pt x="2243564" y="1871515"/>
                </a:lnTo>
                <a:lnTo>
                  <a:pt x="2218913" y="1908793"/>
                </a:lnTo>
                <a:lnTo>
                  <a:pt x="2192950" y="1945095"/>
                </a:lnTo>
                <a:lnTo>
                  <a:pt x="2165709" y="1980389"/>
                </a:lnTo>
                <a:lnTo>
                  <a:pt x="2137224" y="2014640"/>
                </a:lnTo>
                <a:lnTo>
                  <a:pt x="2107529" y="2047814"/>
                </a:lnTo>
                <a:lnTo>
                  <a:pt x="2076657" y="2079878"/>
                </a:lnTo>
                <a:lnTo>
                  <a:pt x="2044643" y="2110797"/>
                </a:lnTo>
                <a:lnTo>
                  <a:pt x="2011520" y="2140539"/>
                </a:lnTo>
                <a:lnTo>
                  <a:pt x="1977322" y="2169068"/>
                </a:lnTo>
                <a:lnTo>
                  <a:pt x="1942083" y="2196351"/>
                </a:lnTo>
                <a:lnTo>
                  <a:pt x="1905837" y="2222354"/>
                </a:lnTo>
                <a:lnTo>
                  <a:pt x="1868617" y="2247044"/>
                </a:lnTo>
                <a:lnTo>
                  <a:pt x="1830457" y="2270386"/>
                </a:lnTo>
                <a:lnTo>
                  <a:pt x="1791391" y="2292347"/>
                </a:lnTo>
                <a:lnTo>
                  <a:pt x="1751454" y="2312893"/>
                </a:lnTo>
                <a:lnTo>
                  <a:pt x="1710677" y="2331989"/>
                </a:lnTo>
                <a:lnTo>
                  <a:pt x="1669097" y="2349603"/>
                </a:lnTo>
                <a:lnTo>
                  <a:pt x="1626745" y="2365700"/>
                </a:lnTo>
                <a:lnTo>
                  <a:pt x="1583657" y="2380246"/>
                </a:lnTo>
                <a:lnTo>
                  <a:pt x="1539865" y="2393207"/>
                </a:lnTo>
                <a:lnTo>
                  <a:pt x="1495405" y="2404551"/>
                </a:lnTo>
                <a:lnTo>
                  <a:pt x="1450308" y="2414242"/>
                </a:lnTo>
                <a:lnTo>
                  <a:pt x="1404610" y="2422247"/>
                </a:lnTo>
                <a:lnTo>
                  <a:pt x="1358345" y="2428532"/>
                </a:lnTo>
                <a:lnTo>
                  <a:pt x="1311545" y="2433063"/>
                </a:lnTo>
                <a:lnTo>
                  <a:pt x="1264244" y="2435806"/>
                </a:lnTo>
                <a:lnTo>
                  <a:pt x="1216478" y="2436729"/>
                </a:lnTo>
                <a:lnTo>
                  <a:pt x="1168711" y="2435806"/>
                </a:lnTo>
                <a:lnTo>
                  <a:pt x="1121410" y="2433063"/>
                </a:lnTo>
                <a:lnTo>
                  <a:pt x="1074610" y="2428532"/>
                </a:lnTo>
                <a:lnTo>
                  <a:pt x="1028345" y="2422247"/>
                </a:lnTo>
                <a:lnTo>
                  <a:pt x="982647" y="2414242"/>
                </a:lnTo>
                <a:lnTo>
                  <a:pt x="937550" y="2404551"/>
                </a:lnTo>
                <a:lnTo>
                  <a:pt x="893089" y="2393207"/>
                </a:lnTo>
                <a:lnTo>
                  <a:pt x="849298" y="2380246"/>
                </a:lnTo>
                <a:lnTo>
                  <a:pt x="806210" y="2365700"/>
                </a:lnTo>
                <a:lnTo>
                  <a:pt x="763858" y="2349603"/>
                </a:lnTo>
                <a:lnTo>
                  <a:pt x="722277" y="2331989"/>
                </a:lnTo>
                <a:lnTo>
                  <a:pt x="681501" y="2312893"/>
                </a:lnTo>
                <a:lnTo>
                  <a:pt x="641563" y="2292347"/>
                </a:lnTo>
                <a:lnTo>
                  <a:pt x="602498" y="2270386"/>
                </a:lnTo>
                <a:lnTo>
                  <a:pt x="564338" y="2247044"/>
                </a:lnTo>
                <a:lnTo>
                  <a:pt x="527118" y="2222354"/>
                </a:lnTo>
                <a:lnTo>
                  <a:pt x="490872" y="2196351"/>
                </a:lnTo>
                <a:lnTo>
                  <a:pt x="455633" y="2169068"/>
                </a:lnTo>
                <a:lnTo>
                  <a:pt x="421435" y="2140539"/>
                </a:lnTo>
                <a:lnTo>
                  <a:pt x="388312" y="2110797"/>
                </a:lnTo>
                <a:lnTo>
                  <a:pt x="356298" y="2079878"/>
                </a:lnTo>
                <a:lnTo>
                  <a:pt x="325426" y="2047814"/>
                </a:lnTo>
                <a:lnTo>
                  <a:pt x="295731" y="2014640"/>
                </a:lnTo>
                <a:lnTo>
                  <a:pt x="267246" y="1980389"/>
                </a:lnTo>
                <a:lnTo>
                  <a:pt x="240005" y="1945095"/>
                </a:lnTo>
                <a:lnTo>
                  <a:pt x="214042" y="1908793"/>
                </a:lnTo>
                <a:lnTo>
                  <a:pt x="189390" y="1871515"/>
                </a:lnTo>
                <a:lnTo>
                  <a:pt x="166084" y="1833296"/>
                </a:lnTo>
                <a:lnTo>
                  <a:pt x="144158" y="1794170"/>
                </a:lnTo>
                <a:lnTo>
                  <a:pt x="123644" y="1754170"/>
                </a:lnTo>
                <a:lnTo>
                  <a:pt x="104577" y="1713331"/>
                </a:lnTo>
                <a:lnTo>
                  <a:pt x="86990" y="1671686"/>
                </a:lnTo>
                <a:lnTo>
                  <a:pt x="70918" y="1629269"/>
                </a:lnTo>
                <a:lnTo>
                  <a:pt x="56395" y="1586113"/>
                </a:lnTo>
                <a:lnTo>
                  <a:pt x="43453" y="1542254"/>
                </a:lnTo>
                <a:lnTo>
                  <a:pt x="32128" y="1497724"/>
                </a:lnTo>
                <a:lnTo>
                  <a:pt x="22452" y="1452558"/>
                </a:lnTo>
                <a:lnTo>
                  <a:pt x="14459" y="1406789"/>
                </a:lnTo>
                <a:lnTo>
                  <a:pt x="8184" y="1360452"/>
                </a:lnTo>
                <a:lnTo>
                  <a:pt x="3659" y="1313579"/>
                </a:lnTo>
                <a:lnTo>
                  <a:pt x="920" y="1266205"/>
                </a:lnTo>
                <a:lnTo>
                  <a:pt x="0" y="1218365"/>
                </a:lnTo>
                <a:close/>
              </a:path>
            </a:pathLst>
          </a:custGeom>
          <a:ln w="28575">
            <a:solidFill>
              <a:srgbClr val="000000"/>
            </a:solidFill>
          </a:ln>
        </p:spPr>
        <p:txBody>
          <a:bodyPr wrap="square" lIns="0" tIns="0" rIns="0" bIns="0" rtlCol="0"/>
          <a:lstStyle/>
          <a:p>
            <a:endParaRPr/>
          </a:p>
        </p:txBody>
      </p:sp>
      <p:sp>
        <p:nvSpPr>
          <p:cNvPr id="26" name="object 5">
            <a:extLst>
              <a:ext uri="{FF2B5EF4-FFF2-40B4-BE49-F238E27FC236}">
                <a16:creationId xmlns:a16="http://schemas.microsoft.com/office/drawing/2014/main" id="{2EC9A7CF-0233-453E-B98C-B05D8102A4CA}"/>
              </a:ext>
            </a:extLst>
          </p:cNvPr>
          <p:cNvSpPr/>
          <p:nvPr/>
        </p:nvSpPr>
        <p:spPr>
          <a:xfrm>
            <a:off x="5728234" y="3652539"/>
            <a:ext cx="612140" cy="377190"/>
          </a:xfrm>
          <a:custGeom>
            <a:avLst/>
            <a:gdLst/>
            <a:ahLst/>
            <a:cxnLst/>
            <a:rect l="l" t="t" r="r" b="b"/>
            <a:pathLst>
              <a:path w="612139" h="377189">
                <a:moveTo>
                  <a:pt x="0" y="0"/>
                </a:moveTo>
                <a:lnTo>
                  <a:pt x="611729" y="0"/>
                </a:lnTo>
                <a:lnTo>
                  <a:pt x="611729" y="376932"/>
                </a:lnTo>
                <a:lnTo>
                  <a:pt x="0" y="376932"/>
                </a:lnTo>
                <a:lnTo>
                  <a:pt x="0" y="0"/>
                </a:lnTo>
                <a:close/>
              </a:path>
            </a:pathLst>
          </a:custGeom>
          <a:ln w="9525">
            <a:solidFill>
              <a:srgbClr val="000000"/>
            </a:solidFill>
          </a:ln>
        </p:spPr>
        <p:txBody>
          <a:bodyPr wrap="square" lIns="0" tIns="0" rIns="0" bIns="0" rtlCol="0"/>
          <a:lstStyle/>
          <a:p>
            <a:endParaRPr/>
          </a:p>
        </p:txBody>
      </p:sp>
      <p:sp>
        <p:nvSpPr>
          <p:cNvPr id="27" name="object 6">
            <a:extLst>
              <a:ext uri="{FF2B5EF4-FFF2-40B4-BE49-F238E27FC236}">
                <a16:creationId xmlns:a16="http://schemas.microsoft.com/office/drawing/2014/main" id="{F7BF483E-9FEC-43D6-8079-DAE1C845E970}"/>
              </a:ext>
            </a:extLst>
          </p:cNvPr>
          <p:cNvSpPr txBox="1"/>
          <p:nvPr/>
        </p:nvSpPr>
        <p:spPr>
          <a:xfrm>
            <a:off x="5788036" y="3666235"/>
            <a:ext cx="492125" cy="329565"/>
          </a:xfrm>
          <a:prstGeom prst="rect">
            <a:avLst/>
          </a:prstGeom>
        </p:spPr>
        <p:txBody>
          <a:bodyPr vert="horz" wrap="square" lIns="0" tIns="11430" rIns="0" bIns="0" rtlCol="0">
            <a:spAutoFit/>
          </a:bodyPr>
          <a:lstStyle/>
          <a:p>
            <a:pPr marL="12700">
              <a:lnSpc>
                <a:spcPct val="100000"/>
              </a:lnSpc>
              <a:spcBef>
                <a:spcPts val="90"/>
              </a:spcBef>
            </a:pPr>
            <a:r>
              <a:rPr sz="2000" b="1" dirty="0">
                <a:solidFill>
                  <a:srgbClr val="C0504D"/>
                </a:solidFill>
                <a:cs typeface="Arial"/>
              </a:rPr>
              <a:t>N4</a:t>
            </a:r>
            <a:r>
              <a:rPr sz="2000" b="1" spc="-5" dirty="0">
                <a:solidFill>
                  <a:srgbClr val="C0504D"/>
                </a:solidFill>
                <a:cs typeface="Arial"/>
              </a:rPr>
              <a:t>0</a:t>
            </a:r>
            <a:endParaRPr sz="2000">
              <a:cs typeface="Arial"/>
            </a:endParaRPr>
          </a:p>
        </p:txBody>
      </p:sp>
      <p:sp>
        <p:nvSpPr>
          <p:cNvPr id="28" name="object 7">
            <a:extLst>
              <a:ext uri="{FF2B5EF4-FFF2-40B4-BE49-F238E27FC236}">
                <a16:creationId xmlns:a16="http://schemas.microsoft.com/office/drawing/2014/main" id="{52A11410-3A51-4DC0-BC0B-8BA3A9E3FA78}"/>
              </a:ext>
            </a:extLst>
          </p:cNvPr>
          <p:cNvSpPr txBox="1"/>
          <p:nvPr/>
        </p:nvSpPr>
        <p:spPr>
          <a:xfrm>
            <a:off x="5422371" y="2194308"/>
            <a:ext cx="613410" cy="334706"/>
          </a:xfrm>
          <a:prstGeom prst="rect">
            <a:avLst/>
          </a:prstGeom>
          <a:ln w="9525">
            <a:solidFill>
              <a:srgbClr val="000000"/>
            </a:solidFill>
          </a:ln>
        </p:spPr>
        <p:txBody>
          <a:bodyPr vert="horz" wrap="square" lIns="0" tIns="26669" rIns="0" bIns="0" rtlCol="0">
            <a:spAutoFit/>
          </a:bodyPr>
          <a:lstStyle/>
          <a:p>
            <a:pPr marL="73025">
              <a:lnSpc>
                <a:spcPct val="100000"/>
              </a:lnSpc>
              <a:spcBef>
                <a:spcPts val="209"/>
              </a:spcBef>
            </a:pPr>
            <a:r>
              <a:rPr sz="2000" b="1" dirty="0">
                <a:solidFill>
                  <a:srgbClr val="C0504D"/>
                </a:solidFill>
                <a:cs typeface="Arial"/>
              </a:rPr>
              <a:t>N10</a:t>
            </a:r>
            <a:endParaRPr sz="2000">
              <a:cs typeface="Arial"/>
            </a:endParaRPr>
          </a:p>
        </p:txBody>
      </p:sp>
      <p:sp>
        <p:nvSpPr>
          <p:cNvPr id="29" name="object 8">
            <a:extLst>
              <a:ext uri="{FF2B5EF4-FFF2-40B4-BE49-F238E27FC236}">
                <a16:creationId xmlns:a16="http://schemas.microsoft.com/office/drawing/2014/main" id="{D1CCAB6F-71CC-4F9A-98A7-F07092467EEC}"/>
              </a:ext>
            </a:extLst>
          </p:cNvPr>
          <p:cNvSpPr txBox="1"/>
          <p:nvPr/>
        </p:nvSpPr>
        <p:spPr>
          <a:xfrm>
            <a:off x="4631692" y="1828800"/>
            <a:ext cx="486409" cy="334065"/>
          </a:xfrm>
          <a:prstGeom prst="rect">
            <a:avLst/>
          </a:prstGeom>
          <a:ln w="9525">
            <a:solidFill>
              <a:srgbClr val="000000"/>
            </a:solidFill>
          </a:ln>
        </p:spPr>
        <p:txBody>
          <a:bodyPr vert="horz" wrap="square" lIns="0" tIns="26034" rIns="0" bIns="0" rtlCol="0">
            <a:spAutoFit/>
          </a:bodyPr>
          <a:lstStyle/>
          <a:p>
            <a:pPr marL="80010">
              <a:lnSpc>
                <a:spcPct val="100000"/>
              </a:lnSpc>
              <a:spcBef>
                <a:spcPts val="204"/>
              </a:spcBef>
            </a:pPr>
            <a:r>
              <a:rPr sz="2000" b="1" dirty="0">
                <a:solidFill>
                  <a:srgbClr val="C0504D"/>
                </a:solidFill>
                <a:cs typeface="Arial"/>
              </a:rPr>
              <a:t>N5</a:t>
            </a:r>
            <a:endParaRPr sz="2000">
              <a:cs typeface="Arial"/>
            </a:endParaRPr>
          </a:p>
        </p:txBody>
      </p:sp>
      <p:sp>
        <p:nvSpPr>
          <p:cNvPr id="30" name="object 9">
            <a:extLst>
              <a:ext uri="{FF2B5EF4-FFF2-40B4-BE49-F238E27FC236}">
                <a16:creationId xmlns:a16="http://schemas.microsoft.com/office/drawing/2014/main" id="{1DD8767F-DF5D-48BE-8386-A3BF67777D3B}"/>
              </a:ext>
            </a:extLst>
          </p:cNvPr>
          <p:cNvSpPr txBox="1"/>
          <p:nvPr/>
        </p:nvSpPr>
        <p:spPr>
          <a:xfrm>
            <a:off x="5728234" y="2807299"/>
            <a:ext cx="612140" cy="334065"/>
          </a:xfrm>
          <a:prstGeom prst="rect">
            <a:avLst/>
          </a:prstGeom>
          <a:ln w="9525">
            <a:solidFill>
              <a:srgbClr val="000000"/>
            </a:solidFill>
          </a:ln>
        </p:spPr>
        <p:txBody>
          <a:bodyPr vert="horz" wrap="square" lIns="0" tIns="26034" rIns="0" bIns="0" rtlCol="0">
            <a:spAutoFit/>
          </a:bodyPr>
          <a:lstStyle/>
          <a:p>
            <a:pPr marL="72390">
              <a:lnSpc>
                <a:spcPct val="100000"/>
              </a:lnSpc>
              <a:spcBef>
                <a:spcPts val="204"/>
              </a:spcBef>
            </a:pPr>
            <a:r>
              <a:rPr sz="2000" b="1" dirty="0">
                <a:solidFill>
                  <a:srgbClr val="C0504D"/>
                </a:solidFill>
                <a:cs typeface="Arial"/>
              </a:rPr>
              <a:t>N20</a:t>
            </a:r>
            <a:endParaRPr sz="2000">
              <a:cs typeface="Arial"/>
            </a:endParaRPr>
          </a:p>
        </p:txBody>
      </p:sp>
      <p:sp>
        <p:nvSpPr>
          <p:cNvPr id="31" name="object 10">
            <a:extLst>
              <a:ext uri="{FF2B5EF4-FFF2-40B4-BE49-F238E27FC236}">
                <a16:creationId xmlns:a16="http://schemas.microsoft.com/office/drawing/2014/main" id="{133FC72B-2862-47DA-A2B6-C868C9B3F774}"/>
              </a:ext>
            </a:extLst>
          </p:cNvPr>
          <p:cNvSpPr txBox="1"/>
          <p:nvPr/>
        </p:nvSpPr>
        <p:spPr>
          <a:xfrm>
            <a:off x="2810465" y="2114354"/>
            <a:ext cx="740410" cy="335348"/>
          </a:xfrm>
          <a:prstGeom prst="rect">
            <a:avLst/>
          </a:prstGeom>
          <a:ln w="9525">
            <a:solidFill>
              <a:srgbClr val="000000"/>
            </a:solidFill>
          </a:ln>
        </p:spPr>
        <p:txBody>
          <a:bodyPr vert="horz" wrap="square" lIns="0" tIns="27305" rIns="0" bIns="0" rtlCol="0">
            <a:spAutoFit/>
          </a:bodyPr>
          <a:lstStyle/>
          <a:p>
            <a:pPr marL="72390">
              <a:lnSpc>
                <a:spcPct val="100000"/>
              </a:lnSpc>
              <a:spcBef>
                <a:spcPts val="215"/>
              </a:spcBef>
            </a:pPr>
            <a:r>
              <a:rPr sz="2000" b="1" spc="-30" dirty="0">
                <a:solidFill>
                  <a:srgbClr val="C0504D"/>
                </a:solidFill>
                <a:cs typeface="Arial"/>
              </a:rPr>
              <a:t>N110</a:t>
            </a:r>
            <a:endParaRPr sz="2000">
              <a:cs typeface="Arial"/>
            </a:endParaRPr>
          </a:p>
        </p:txBody>
      </p:sp>
      <p:sp>
        <p:nvSpPr>
          <p:cNvPr id="32" name="object 11">
            <a:extLst>
              <a:ext uri="{FF2B5EF4-FFF2-40B4-BE49-F238E27FC236}">
                <a16:creationId xmlns:a16="http://schemas.microsoft.com/office/drawing/2014/main" id="{9A576C7E-1038-40B0-ABCE-41975EEE705E}"/>
              </a:ext>
            </a:extLst>
          </p:cNvPr>
          <p:cNvSpPr txBox="1"/>
          <p:nvPr/>
        </p:nvSpPr>
        <p:spPr>
          <a:xfrm>
            <a:off x="2529983" y="3104275"/>
            <a:ext cx="613410" cy="332783"/>
          </a:xfrm>
          <a:prstGeom prst="rect">
            <a:avLst/>
          </a:prstGeom>
          <a:ln w="9525">
            <a:solidFill>
              <a:srgbClr val="000000"/>
            </a:solidFill>
          </a:ln>
        </p:spPr>
        <p:txBody>
          <a:bodyPr vert="horz" wrap="square" lIns="0" tIns="24765" rIns="0" bIns="0" rtlCol="0">
            <a:spAutoFit/>
          </a:bodyPr>
          <a:lstStyle/>
          <a:p>
            <a:pPr marL="73025">
              <a:lnSpc>
                <a:spcPct val="100000"/>
              </a:lnSpc>
              <a:spcBef>
                <a:spcPts val="195"/>
              </a:spcBef>
            </a:pPr>
            <a:r>
              <a:rPr sz="2000" b="1" dirty="0">
                <a:solidFill>
                  <a:srgbClr val="C0504D"/>
                </a:solidFill>
                <a:cs typeface="Arial"/>
              </a:rPr>
              <a:t>N99</a:t>
            </a:r>
            <a:endParaRPr sz="2000">
              <a:cs typeface="Arial"/>
            </a:endParaRPr>
          </a:p>
        </p:txBody>
      </p:sp>
      <p:sp>
        <p:nvSpPr>
          <p:cNvPr id="33" name="object 12">
            <a:extLst>
              <a:ext uri="{FF2B5EF4-FFF2-40B4-BE49-F238E27FC236}">
                <a16:creationId xmlns:a16="http://schemas.microsoft.com/office/drawing/2014/main" id="{3DC24581-7880-4205-A468-A06620C5A1C3}"/>
              </a:ext>
            </a:extLst>
          </p:cNvPr>
          <p:cNvSpPr txBox="1"/>
          <p:nvPr/>
        </p:nvSpPr>
        <p:spPr>
          <a:xfrm>
            <a:off x="2873922" y="4275682"/>
            <a:ext cx="613410" cy="334707"/>
          </a:xfrm>
          <a:prstGeom prst="rect">
            <a:avLst/>
          </a:prstGeom>
          <a:ln w="9525">
            <a:solidFill>
              <a:srgbClr val="000000"/>
            </a:solidFill>
          </a:ln>
        </p:spPr>
        <p:txBody>
          <a:bodyPr vert="horz" wrap="square" lIns="0" tIns="26670" rIns="0" bIns="0" rtlCol="0">
            <a:spAutoFit/>
          </a:bodyPr>
          <a:lstStyle/>
          <a:p>
            <a:pPr marL="73025">
              <a:lnSpc>
                <a:spcPct val="100000"/>
              </a:lnSpc>
              <a:spcBef>
                <a:spcPts val="210"/>
              </a:spcBef>
            </a:pPr>
            <a:r>
              <a:rPr sz="2000" b="1" dirty="0">
                <a:solidFill>
                  <a:srgbClr val="C0504D"/>
                </a:solidFill>
                <a:cs typeface="Arial"/>
              </a:rPr>
              <a:t>N80</a:t>
            </a:r>
            <a:endParaRPr sz="2000">
              <a:cs typeface="Arial"/>
            </a:endParaRPr>
          </a:p>
        </p:txBody>
      </p:sp>
      <p:sp>
        <p:nvSpPr>
          <p:cNvPr id="34" name="object 13">
            <a:extLst>
              <a:ext uri="{FF2B5EF4-FFF2-40B4-BE49-F238E27FC236}">
                <a16:creationId xmlns:a16="http://schemas.microsoft.com/office/drawing/2014/main" id="{5E1FD353-5AA2-4594-BA81-6FA7AD9088FC}"/>
              </a:ext>
            </a:extLst>
          </p:cNvPr>
          <p:cNvSpPr txBox="1"/>
          <p:nvPr/>
        </p:nvSpPr>
        <p:spPr>
          <a:xfrm>
            <a:off x="4692610" y="4693226"/>
            <a:ext cx="613410" cy="334707"/>
          </a:xfrm>
          <a:prstGeom prst="rect">
            <a:avLst/>
          </a:prstGeom>
          <a:ln w="9525">
            <a:solidFill>
              <a:srgbClr val="000000"/>
            </a:solidFill>
          </a:ln>
        </p:spPr>
        <p:txBody>
          <a:bodyPr vert="horz" wrap="square" lIns="0" tIns="26670" rIns="0" bIns="0" rtlCol="0">
            <a:spAutoFit/>
          </a:bodyPr>
          <a:lstStyle/>
          <a:p>
            <a:pPr marL="73025">
              <a:lnSpc>
                <a:spcPct val="100000"/>
              </a:lnSpc>
              <a:spcBef>
                <a:spcPts val="210"/>
              </a:spcBef>
            </a:pPr>
            <a:r>
              <a:rPr sz="2000" b="1" dirty="0">
                <a:solidFill>
                  <a:srgbClr val="C0504D"/>
                </a:solidFill>
                <a:cs typeface="Arial"/>
              </a:rPr>
              <a:t>N60</a:t>
            </a:r>
            <a:endParaRPr sz="2000">
              <a:cs typeface="Arial"/>
            </a:endParaRPr>
          </a:p>
        </p:txBody>
      </p:sp>
      <p:sp>
        <p:nvSpPr>
          <p:cNvPr id="35" name="object 14">
            <a:extLst>
              <a:ext uri="{FF2B5EF4-FFF2-40B4-BE49-F238E27FC236}">
                <a16:creationId xmlns:a16="http://schemas.microsoft.com/office/drawing/2014/main" id="{26BE33BF-4A73-4949-A993-0A66BE0F9D91}"/>
              </a:ext>
            </a:extLst>
          </p:cNvPr>
          <p:cNvSpPr txBox="1"/>
          <p:nvPr/>
        </p:nvSpPr>
        <p:spPr>
          <a:xfrm>
            <a:off x="5422371" y="4262991"/>
            <a:ext cx="613410" cy="335348"/>
          </a:xfrm>
          <a:prstGeom prst="rect">
            <a:avLst/>
          </a:prstGeom>
          <a:ln w="9525">
            <a:solidFill>
              <a:srgbClr val="000000"/>
            </a:solidFill>
          </a:ln>
        </p:spPr>
        <p:txBody>
          <a:bodyPr vert="horz" wrap="square" lIns="0" tIns="27305" rIns="0" bIns="0" rtlCol="0">
            <a:spAutoFit/>
          </a:bodyPr>
          <a:lstStyle/>
          <a:p>
            <a:pPr marL="73025">
              <a:lnSpc>
                <a:spcPct val="100000"/>
              </a:lnSpc>
              <a:spcBef>
                <a:spcPts val="215"/>
              </a:spcBef>
            </a:pPr>
            <a:r>
              <a:rPr sz="2000" b="1" dirty="0">
                <a:solidFill>
                  <a:srgbClr val="C0504D"/>
                </a:solidFill>
                <a:cs typeface="Arial"/>
              </a:rPr>
              <a:t>N50</a:t>
            </a:r>
            <a:endParaRPr sz="2000">
              <a:cs typeface="Arial"/>
            </a:endParaRPr>
          </a:p>
        </p:txBody>
      </p:sp>
      <p:sp>
        <p:nvSpPr>
          <p:cNvPr id="36" name="object 15">
            <a:extLst>
              <a:ext uri="{FF2B5EF4-FFF2-40B4-BE49-F238E27FC236}">
                <a16:creationId xmlns:a16="http://schemas.microsoft.com/office/drawing/2014/main" id="{9FAD5E22-386B-4186-AE62-7BE9C8ED1929}"/>
              </a:ext>
            </a:extLst>
          </p:cNvPr>
          <p:cNvSpPr txBox="1"/>
          <p:nvPr/>
        </p:nvSpPr>
        <p:spPr>
          <a:xfrm>
            <a:off x="7046767" y="3346195"/>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Block</a:t>
            </a:r>
            <a:r>
              <a:rPr sz="2400" b="1" spc="-85" dirty="0">
                <a:cs typeface="Arial"/>
              </a:rPr>
              <a:t> </a:t>
            </a:r>
            <a:r>
              <a:rPr sz="2400" b="1" dirty="0">
                <a:cs typeface="Arial"/>
              </a:rPr>
              <a:t>17</a:t>
            </a:r>
            <a:endParaRPr sz="2400">
              <a:cs typeface="Arial"/>
            </a:endParaRPr>
          </a:p>
        </p:txBody>
      </p:sp>
      <p:sp>
        <p:nvSpPr>
          <p:cNvPr id="37" name="object 16">
            <a:extLst>
              <a:ext uri="{FF2B5EF4-FFF2-40B4-BE49-F238E27FC236}">
                <a16:creationId xmlns:a16="http://schemas.microsoft.com/office/drawing/2014/main" id="{1394E0BA-97DD-4445-82B8-82DD0D9C7ABC}"/>
              </a:ext>
            </a:extLst>
          </p:cNvPr>
          <p:cNvSpPr/>
          <p:nvPr/>
        </p:nvSpPr>
        <p:spPr>
          <a:xfrm>
            <a:off x="6416056" y="3010325"/>
            <a:ext cx="495300" cy="316865"/>
          </a:xfrm>
          <a:custGeom>
            <a:avLst/>
            <a:gdLst/>
            <a:ahLst/>
            <a:cxnLst/>
            <a:rect l="l" t="t" r="r" b="b"/>
            <a:pathLst>
              <a:path w="495300" h="316864">
                <a:moveTo>
                  <a:pt x="48091" y="30056"/>
                </a:moveTo>
                <a:lnTo>
                  <a:pt x="61289" y="55153"/>
                </a:lnTo>
                <a:lnTo>
                  <a:pt x="479837" y="316741"/>
                </a:lnTo>
                <a:lnTo>
                  <a:pt x="494982" y="292510"/>
                </a:lnTo>
                <a:lnTo>
                  <a:pt x="76434" y="30921"/>
                </a:lnTo>
                <a:lnTo>
                  <a:pt x="48091" y="30056"/>
                </a:lnTo>
                <a:close/>
              </a:path>
              <a:path w="495300" h="316864">
                <a:moveTo>
                  <a:pt x="0" y="0"/>
                </a:moveTo>
                <a:lnTo>
                  <a:pt x="61264" y="116500"/>
                </a:lnTo>
                <a:lnTo>
                  <a:pt x="69904" y="119185"/>
                </a:lnTo>
                <a:lnTo>
                  <a:pt x="83872" y="111840"/>
                </a:lnTo>
                <a:lnTo>
                  <a:pt x="86556" y="103201"/>
                </a:lnTo>
                <a:lnTo>
                  <a:pt x="61289" y="55153"/>
                </a:lnTo>
                <a:lnTo>
                  <a:pt x="16475" y="27144"/>
                </a:lnTo>
                <a:lnTo>
                  <a:pt x="31620" y="2913"/>
                </a:lnTo>
                <a:lnTo>
                  <a:pt x="95450" y="2913"/>
                </a:lnTo>
                <a:lnTo>
                  <a:pt x="0" y="0"/>
                </a:lnTo>
                <a:close/>
              </a:path>
              <a:path w="495300" h="316864">
                <a:moveTo>
                  <a:pt x="31620" y="2913"/>
                </a:moveTo>
                <a:lnTo>
                  <a:pt x="16475" y="27144"/>
                </a:lnTo>
                <a:lnTo>
                  <a:pt x="61289" y="55153"/>
                </a:lnTo>
                <a:lnTo>
                  <a:pt x="48091" y="30056"/>
                </a:lnTo>
                <a:lnTo>
                  <a:pt x="23610" y="29309"/>
                </a:lnTo>
                <a:lnTo>
                  <a:pt x="36691" y="8378"/>
                </a:lnTo>
                <a:lnTo>
                  <a:pt x="40364" y="8378"/>
                </a:lnTo>
                <a:lnTo>
                  <a:pt x="31620" y="2913"/>
                </a:lnTo>
                <a:close/>
              </a:path>
              <a:path w="495300" h="316864">
                <a:moveTo>
                  <a:pt x="95450" y="2913"/>
                </a:moveTo>
                <a:lnTo>
                  <a:pt x="31620" y="2913"/>
                </a:lnTo>
                <a:lnTo>
                  <a:pt x="76434" y="30921"/>
                </a:lnTo>
                <a:lnTo>
                  <a:pt x="130695" y="32578"/>
                </a:lnTo>
                <a:lnTo>
                  <a:pt x="137284" y="26379"/>
                </a:lnTo>
                <a:lnTo>
                  <a:pt x="137765" y="10604"/>
                </a:lnTo>
                <a:lnTo>
                  <a:pt x="131566" y="4015"/>
                </a:lnTo>
                <a:lnTo>
                  <a:pt x="95450" y="2913"/>
                </a:lnTo>
                <a:close/>
              </a:path>
              <a:path w="495300" h="316864">
                <a:moveTo>
                  <a:pt x="40364" y="8378"/>
                </a:moveTo>
                <a:lnTo>
                  <a:pt x="36691" y="8378"/>
                </a:lnTo>
                <a:lnTo>
                  <a:pt x="48091" y="30056"/>
                </a:lnTo>
                <a:lnTo>
                  <a:pt x="76434" y="30921"/>
                </a:lnTo>
                <a:lnTo>
                  <a:pt x="40364" y="8378"/>
                </a:lnTo>
                <a:close/>
              </a:path>
              <a:path w="495300" h="316864">
                <a:moveTo>
                  <a:pt x="36691" y="8378"/>
                </a:moveTo>
                <a:lnTo>
                  <a:pt x="23610" y="29309"/>
                </a:lnTo>
                <a:lnTo>
                  <a:pt x="48091" y="30056"/>
                </a:lnTo>
                <a:lnTo>
                  <a:pt x="36691" y="8378"/>
                </a:lnTo>
                <a:close/>
              </a:path>
            </a:pathLst>
          </a:custGeom>
          <a:solidFill>
            <a:srgbClr val="000000"/>
          </a:solidFill>
        </p:spPr>
        <p:txBody>
          <a:bodyPr wrap="square" lIns="0" tIns="0" rIns="0" bIns="0" rtlCol="0"/>
          <a:lstStyle/>
          <a:p>
            <a:endParaRPr/>
          </a:p>
        </p:txBody>
      </p:sp>
      <p:sp>
        <p:nvSpPr>
          <p:cNvPr id="38" name="object 17">
            <a:extLst>
              <a:ext uri="{FF2B5EF4-FFF2-40B4-BE49-F238E27FC236}">
                <a16:creationId xmlns:a16="http://schemas.microsoft.com/office/drawing/2014/main" id="{7A68DC55-8075-436E-8E3B-5B234BA3DF14}"/>
              </a:ext>
            </a:extLst>
          </p:cNvPr>
          <p:cNvSpPr/>
          <p:nvPr/>
        </p:nvSpPr>
        <p:spPr>
          <a:xfrm>
            <a:off x="6416052" y="3583641"/>
            <a:ext cx="554355" cy="271780"/>
          </a:xfrm>
          <a:custGeom>
            <a:avLst/>
            <a:gdLst/>
            <a:ahLst/>
            <a:cxnLst/>
            <a:rect l="l" t="t" r="r" b="b"/>
            <a:pathLst>
              <a:path w="554354" h="271779">
                <a:moveTo>
                  <a:pt x="85891" y="148523"/>
                </a:moveTo>
                <a:lnTo>
                  <a:pt x="76962" y="149973"/>
                </a:lnTo>
                <a:lnTo>
                  <a:pt x="0" y="256755"/>
                </a:lnTo>
                <a:lnTo>
                  <a:pt x="130834" y="271186"/>
                </a:lnTo>
                <a:lnTo>
                  <a:pt x="137894" y="265530"/>
                </a:lnTo>
                <a:lnTo>
                  <a:pt x="138691" y="258296"/>
                </a:lnTo>
                <a:lnTo>
                  <a:pt x="31714" y="258296"/>
                </a:lnTo>
                <a:lnTo>
                  <a:pt x="20109" y="232183"/>
                </a:lnTo>
                <a:lnTo>
                  <a:pt x="68402" y="210720"/>
                </a:lnTo>
                <a:lnTo>
                  <a:pt x="100143" y="166679"/>
                </a:lnTo>
                <a:lnTo>
                  <a:pt x="98694" y="157750"/>
                </a:lnTo>
                <a:lnTo>
                  <a:pt x="85891" y="148523"/>
                </a:lnTo>
                <a:close/>
              </a:path>
              <a:path w="554354" h="271779">
                <a:moveTo>
                  <a:pt x="68402" y="210720"/>
                </a:moveTo>
                <a:lnTo>
                  <a:pt x="20109" y="232183"/>
                </a:lnTo>
                <a:lnTo>
                  <a:pt x="31714" y="258296"/>
                </a:lnTo>
                <a:lnTo>
                  <a:pt x="42295" y="253593"/>
                </a:lnTo>
                <a:lnTo>
                  <a:pt x="37503" y="253593"/>
                </a:lnTo>
                <a:lnTo>
                  <a:pt x="27477" y="231038"/>
                </a:lnTo>
                <a:lnTo>
                  <a:pt x="53759" y="231038"/>
                </a:lnTo>
                <a:lnTo>
                  <a:pt x="68402" y="210720"/>
                </a:lnTo>
                <a:close/>
              </a:path>
              <a:path w="554354" h="271779">
                <a:moveTo>
                  <a:pt x="80008" y="236832"/>
                </a:moveTo>
                <a:lnTo>
                  <a:pt x="31714" y="258296"/>
                </a:lnTo>
                <a:lnTo>
                  <a:pt x="138691" y="258296"/>
                </a:lnTo>
                <a:lnTo>
                  <a:pt x="139623" y="249844"/>
                </a:lnTo>
                <a:lnTo>
                  <a:pt x="133967" y="242784"/>
                </a:lnTo>
                <a:lnTo>
                  <a:pt x="80008" y="236832"/>
                </a:lnTo>
                <a:close/>
              </a:path>
              <a:path w="554354" h="271779">
                <a:moveTo>
                  <a:pt x="27477" y="231038"/>
                </a:moveTo>
                <a:lnTo>
                  <a:pt x="37503" y="253593"/>
                </a:lnTo>
                <a:lnTo>
                  <a:pt x="51823" y="233723"/>
                </a:lnTo>
                <a:lnTo>
                  <a:pt x="27477" y="231038"/>
                </a:lnTo>
                <a:close/>
              </a:path>
              <a:path w="554354" h="271779">
                <a:moveTo>
                  <a:pt x="51823" y="233723"/>
                </a:moveTo>
                <a:lnTo>
                  <a:pt x="37503" y="253593"/>
                </a:lnTo>
                <a:lnTo>
                  <a:pt x="42295" y="253593"/>
                </a:lnTo>
                <a:lnTo>
                  <a:pt x="80008" y="236832"/>
                </a:lnTo>
                <a:lnTo>
                  <a:pt x="51823" y="233723"/>
                </a:lnTo>
                <a:close/>
              </a:path>
              <a:path w="554354" h="271779">
                <a:moveTo>
                  <a:pt x="542530" y="0"/>
                </a:moveTo>
                <a:lnTo>
                  <a:pt x="68402" y="210720"/>
                </a:lnTo>
                <a:lnTo>
                  <a:pt x="51823" y="233723"/>
                </a:lnTo>
                <a:lnTo>
                  <a:pt x="80008" y="236832"/>
                </a:lnTo>
                <a:lnTo>
                  <a:pt x="554135" y="26112"/>
                </a:lnTo>
                <a:lnTo>
                  <a:pt x="542530" y="0"/>
                </a:lnTo>
                <a:close/>
              </a:path>
              <a:path w="554354" h="271779">
                <a:moveTo>
                  <a:pt x="53759" y="231038"/>
                </a:moveTo>
                <a:lnTo>
                  <a:pt x="27477" y="231038"/>
                </a:lnTo>
                <a:lnTo>
                  <a:pt x="51823" y="233723"/>
                </a:lnTo>
                <a:lnTo>
                  <a:pt x="53759" y="231038"/>
                </a:lnTo>
                <a:close/>
              </a:path>
            </a:pathLst>
          </a:custGeom>
          <a:solidFill>
            <a:srgbClr val="000000"/>
          </a:solidFill>
        </p:spPr>
        <p:txBody>
          <a:bodyPr wrap="square" lIns="0" tIns="0" rIns="0" bIns="0" rtlCol="0"/>
          <a:lstStyle/>
          <a:p>
            <a:endParaRPr/>
          </a:p>
        </p:txBody>
      </p:sp>
      <p:sp>
        <p:nvSpPr>
          <p:cNvPr id="39" name="object 18">
            <a:extLst>
              <a:ext uri="{FF2B5EF4-FFF2-40B4-BE49-F238E27FC236}">
                <a16:creationId xmlns:a16="http://schemas.microsoft.com/office/drawing/2014/main" id="{F5D9F2C6-FCD8-4882-98CD-9DF51A0BBBF5}"/>
              </a:ext>
            </a:extLst>
          </p:cNvPr>
          <p:cNvSpPr/>
          <p:nvPr/>
        </p:nvSpPr>
        <p:spPr>
          <a:xfrm>
            <a:off x="6141925" y="3769486"/>
            <a:ext cx="862330" cy="681990"/>
          </a:xfrm>
          <a:custGeom>
            <a:avLst/>
            <a:gdLst/>
            <a:ahLst/>
            <a:cxnLst/>
            <a:rect l="l" t="t" r="r" b="b"/>
            <a:pathLst>
              <a:path w="862329" h="681989">
                <a:moveTo>
                  <a:pt x="56728" y="555384"/>
                </a:moveTo>
                <a:lnTo>
                  <a:pt x="48427" y="558979"/>
                </a:lnTo>
                <a:lnTo>
                  <a:pt x="0" y="681375"/>
                </a:lnTo>
                <a:lnTo>
                  <a:pt x="45311" y="675087"/>
                </a:lnTo>
                <a:lnTo>
                  <a:pt x="31127" y="675087"/>
                </a:lnTo>
                <a:lnTo>
                  <a:pt x="13473" y="652618"/>
                </a:lnTo>
                <a:lnTo>
                  <a:pt x="55026" y="619970"/>
                </a:lnTo>
                <a:lnTo>
                  <a:pt x="74998" y="569492"/>
                </a:lnTo>
                <a:lnTo>
                  <a:pt x="71403" y="561191"/>
                </a:lnTo>
                <a:lnTo>
                  <a:pt x="56728" y="555384"/>
                </a:lnTo>
                <a:close/>
              </a:path>
              <a:path w="862329" h="681989">
                <a:moveTo>
                  <a:pt x="55026" y="619970"/>
                </a:moveTo>
                <a:lnTo>
                  <a:pt x="13473" y="652618"/>
                </a:lnTo>
                <a:lnTo>
                  <a:pt x="31127" y="675087"/>
                </a:lnTo>
                <a:lnTo>
                  <a:pt x="38731" y="669113"/>
                </a:lnTo>
                <a:lnTo>
                  <a:pt x="35582" y="669113"/>
                </a:lnTo>
                <a:lnTo>
                  <a:pt x="20332" y="649704"/>
                </a:lnTo>
                <a:lnTo>
                  <a:pt x="44594" y="646337"/>
                </a:lnTo>
                <a:lnTo>
                  <a:pt x="55026" y="619970"/>
                </a:lnTo>
                <a:close/>
              </a:path>
              <a:path w="862329" h="681989">
                <a:moveTo>
                  <a:pt x="126451" y="634978"/>
                </a:moveTo>
                <a:lnTo>
                  <a:pt x="72679" y="642440"/>
                </a:lnTo>
                <a:lnTo>
                  <a:pt x="31127" y="675087"/>
                </a:lnTo>
                <a:lnTo>
                  <a:pt x="45311" y="675087"/>
                </a:lnTo>
                <a:lnTo>
                  <a:pt x="130378" y="663282"/>
                </a:lnTo>
                <a:lnTo>
                  <a:pt x="135835" y="656066"/>
                </a:lnTo>
                <a:lnTo>
                  <a:pt x="133666" y="640435"/>
                </a:lnTo>
                <a:lnTo>
                  <a:pt x="126451" y="634978"/>
                </a:lnTo>
                <a:close/>
              </a:path>
              <a:path w="862329" h="681989">
                <a:moveTo>
                  <a:pt x="44594" y="646337"/>
                </a:moveTo>
                <a:lnTo>
                  <a:pt x="20332" y="649704"/>
                </a:lnTo>
                <a:lnTo>
                  <a:pt x="35582" y="669113"/>
                </a:lnTo>
                <a:lnTo>
                  <a:pt x="44594" y="646337"/>
                </a:lnTo>
                <a:close/>
              </a:path>
              <a:path w="862329" h="681989">
                <a:moveTo>
                  <a:pt x="72679" y="642440"/>
                </a:moveTo>
                <a:lnTo>
                  <a:pt x="44594" y="646337"/>
                </a:lnTo>
                <a:lnTo>
                  <a:pt x="35582" y="669113"/>
                </a:lnTo>
                <a:lnTo>
                  <a:pt x="38731" y="669113"/>
                </a:lnTo>
                <a:lnTo>
                  <a:pt x="72679" y="642440"/>
                </a:lnTo>
                <a:close/>
              </a:path>
              <a:path w="862329" h="681989">
                <a:moveTo>
                  <a:pt x="844092" y="0"/>
                </a:moveTo>
                <a:lnTo>
                  <a:pt x="55026" y="619970"/>
                </a:lnTo>
                <a:lnTo>
                  <a:pt x="44594" y="646337"/>
                </a:lnTo>
                <a:lnTo>
                  <a:pt x="72679" y="642440"/>
                </a:lnTo>
                <a:lnTo>
                  <a:pt x="861747" y="22468"/>
                </a:lnTo>
                <a:lnTo>
                  <a:pt x="844092" y="0"/>
                </a:lnTo>
                <a:close/>
              </a:path>
            </a:pathLst>
          </a:custGeom>
          <a:solidFill>
            <a:srgbClr val="000000"/>
          </a:solidFill>
        </p:spPr>
        <p:txBody>
          <a:bodyPr wrap="square" lIns="0" tIns="0" rIns="0" bIns="0" rtlCol="0"/>
          <a:lstStyle/>
          <a:p>
            <a:endParaRPr/>
          </a:p>
        </p:txBody>
      </p:sp>
      <p:sp>
        <p:nvSpPr>
          <p:cNvPr id="40" name="object 19">
            <a:extLst>
              <a:ext uri="{FF2B5EF4-FFF2-40B4-BE49-F238E27FC236}">
                <a16:creationId xmlns:a16="http://schemas.microsoft.com/office/drawing/2014/main" id="{29B09483-07AE-4432-9F4B-C0EE37638A9D}"/>
              </a:ext>
            </a:extLst>
          </p:cNvPr>
          <p:cNvSpPr txBox="1"/>
          <p:nvPr/>
        </p:nvSpPr>
        <p:spPr>
          <a:xfrm>
            <a:off x="4019961" y="4693226"/>
            <a:ext cx="612140" cy="334707"/>
          </a:xfrm>
          <a:prstGeom prst="rect">
            <a:avLst/>
          </a:prstGeom>
          <a:ln w="9525">
            <a:solidFill>
              <a:srgbClr val="000000"/>
            </a:solidFill>
          </a:ln>
        </p:spPr>
        <p:txBody>
          <a:bodyPr vert="horz" wrap="square" lIns="0" tIns="26670" rIns="0" bIns="0" rtlCol="0">
            <a:spAutoFit/>
          </a:bodyPr>
          <a:lstStyle/>
          <a:p>
            <a:pPr marL="72390">
              <a:lnSpc>
                <a:spcPct val="100000"/>
              </a:lnSpc>
              <a:spcBef>
                <a:spcPts val="210"/>
              </a:spcBef>
            </a:pPr>
            <a:r>
              <a:rPr sz="2000" b="1" dirty="0">
                <a:solidFill>
                  <a:srgbClr val="C0504D"/>
                </a:solidFill>
                <a:cs typeface="Arial"/>
              </a:rPr>
              <a:t>N68</a:t>
            </a:r>
            <a:endParaRPr sz="2000">
              <a:cs typeface="Arial"/>
            </a:endParaRPr>
          </a:p>
        </p:txBody>
      </p:sp>
      <p:sp>
        <p:nvSpPr>
          <p:cNvPr id="41" name="object 20">
            <a:extLst>
              <a:ext uri="{FF2B5EF4-FFF2-40B4-BE49-F238E27FC236}">
                <a16:creationId xmlns:a16="http://schemas.microsoft.com/office/drawing/2014/main" id="{3BFA3F47-945F-453F-8B7C-A7A2545485C7}"/>
              </a:ext>
            </a:extLst>
          </p:cNvPr>
          <p:cNvSpPr txBox="1">
            <a:spLocks/>
          </p:cNvSpPr>
          <p:nvPr/>
        </p:nvSpPr>
        <p:spPr>
          <a:xfrm>
            <a:off x="8656124" y="6554198"/>
            <a:ext cx="248284" cy="419987"/>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39"/>
              </a:lnSpc>
            </a:pPr>
            <a:r>
              <a:rPr lang="en-IN" spc="-5"/>
              <a:t>48</a:t>
            </a:r>
            <a:endParaRPr lang="en-IN" spc="-5" dirty="0"/>
          </a:p>
        </p:txBody>
      </p:sp>
    </p:spTree>
    <p:extLst>
      <p:ext uri="{BB962C8B-B14F-4D97-AF65-F5344CB8AC3E}">
        <p14:creationId xmlns:p14="http://schemas.microsoft.com/office/powerpoint/2010/main" val="40425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0D8FE848-A4D3-4CB0-8976-C96CAD21F1B0}"/>
              </a:ext>
            </a:extLst>
          </p:cNvPr>
          <p:cNvSpPr txBox="1">
            <a:spLocks/>
          </p:cNvSpPr>
          <p:nvPr/>
        </p:nvSpPr>
        <p:spPr>
          <a:xfrm>
            <a:off x="231140" y="535939"/>
            <a:ext cx="11333843" cy="690574"/>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5"/>
              </a:spcBef>
            </a:pPr>
            <a:r>
              <a:rPr lang="en-US" b="1" spc="-85" dirty="0">
                <a:solidFill>
                  <a:schemeClr val="accent1">
                    <a:lumMod val="75000"/>
                  </a:schemeClr>
                </a:solidFill>
                <a:latin typeface="+mn-lt"/>
                <a:cs typeface="Arial"/>
              </a:rPr>
              <a:t>Chord </a:t>
            </a:r>
            <a:r>
              <a:rPr lang="en-US" b="1" spc="-90" dirty="0">
                <a:solidFill>
                  <a:schemeClr val="accent1">
                    <a:lumMod val="75000"/>
                  </a:schemeClr>
                </a:solidFill>
                <a:latin typeface="+mn-lt"/>
                <a:cs typeface="Arial"/>
              </a:rPr>
              <a:t>lookup </a:t>
            </a:r>
            <a:r>
              <a:rPr lang="en-US" b="1" spc="-80" dirty="0">
                <a:solidFill>
                  <a:schemeClr val="accent1">
                    <a:lumMod val="75000"/>
                  </a:schemeClr>
                </a:solidFill>
                <a:latin typeface="+mn-lt"/>
                <a:cs typeface="Arial"/>
              </a:rPr>
              <a:t>cost </a:t>
            </a:r>
            <a:r>
              <a:rPr lang="en-US" b="1" spc="-50" dirty="0">
                <a:solidFill>
                  <a:schemeClr val="accent1">
                    <a:lumMod val="75000"/>
                  </a:schemeClr>
                </a:solidFill>
                <a:latin typeface="+mn-lt"/>
                <a:cs typeface="Arial"/>
              </a:rPr>
              <a:t>is </a:t>
            </a:r>
            <a:r>
              <a:rPr lang="en-US" b="1" spc="-85" dirty="0">
                <a:solidFill>
                  <a:schemeClr val="accent1">
                    <a:lumMod val="75000"/>
                  </a:schemeClr>
                </a:solidFill>
                <a:latin typeface="+mn-lt"/>
                <a:cs typeface="Arial"/>
              </a:rPr>
              <a:t>O(log</a:t>
            </a:r>
            <a:r>
              <a:rPr lang="en-US" b="1" spc="-745" dirty="0">
                <a:solidFill>
                  <a:schemeClr val="accent1">
                    <a:lumMod val="75000"/>
                  </a:schemeClr>
                </a:solidFill>
                <a:latin typeface="+mn-lt"/>
                <a:cs typeface="Arial"/>
              </a:rPr>
              <a:t> </a:t>
            </a:r>
            <a:r>
              <a:rPr lang="en-US" b="1" spc="-110" dirty="0">
                <a:solidFill>
                  <a:schemeClr val="accent1">
                    <a:lumMod val="75000"/>
                  </a:schemeClr>
                </a:solidFill>
                <a:latin typeface="+mn-lt"/>
                <a:cs typeface="Arial"/>
              </a:rPr>
              <a:t>N)</a:t>
            </a:r>
            <a:endParaRPr lang="en-US" dirty="0">
              <a:solidFill>
                <a:schemeClr val="accent1">
                  <a:lumMod val="75000"/>
                </a:schemeClr>
              </a:solidFill>
              <a:latin typeface="+mn-lt"/>
              <a:cs typeface="Arial"/>
            </a:endParaRPr>
          </a:p>
        </p:txBody>
      </p:sp>
      <p:sp>
        <p:nvSpPr>
          <p:cNvPr id="4" name="object 3">
            <a:extLst>
              <a:ext uri="{FF2B5EF4-FFF2-40B4-BE49-F238E27FC236}">
                <a16:creationId xmlns:a16="http://schemas.microsoft.com/office/drawing/2014/main" id="{B2EDB9D4-A480-4F22-A40B-E67328DC7058}"/>
              </a:ext>
            </a:extLst>
          </p:cNvPr>
          <p:cNvSpPr/>
          <p:nvPr/>
        </p:nvSpPr>
        <p:spPr>
          <a:xfrm>
            <a:off x="4430486" y="1742027"/>
            <a:ext cx="3949700" cy="3949700"/>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59E798AC-B28D-4E9D-9122-DE5FA8EA0DF7}"/>
              </a:ext>
            </a:extLst>
          </p:cNvPr>
          <p:cNvSpPr txBox="1"/>
          <p:nvPr/>
        </p:nvSpPr>
        <p:spPr>
          <a:xfrm>
            <a:off x="4121876" y="1650671"/>
            <a:ext cx="308610" cy="3757295"/>
          </a:xfrm>
          <a:prstGeom prst="rect">
            <a:avLst/>
          </a:prstGeom>
        </p:spPr>
        <p:txBody>
          <a:bodyPr vert="vert270" wrap="square" lIns="0" tIns="0" rIns="0" bIns="0" rtlCol="0">
            <a:spAutoFit/>
          </a:bodyPr>
          <a:lstStyle/>
          <a:p>
            <a:pPr marL="12700">
              <a:lnSpc>
                <a:spcPts val="2305"/>
              </a:lnSpc>
            </a:pPr>
            <a:r>
              <a:rPr sz="2000" b="1" spc="-15" dirty="0">
                <a:latin typeface="Arial"/>
                <a:cs typeface="Arial"/>
              </a:rPr>
              <a:t>Average </a:t>
            </a:r>
            <a:r>
              <a:rPr sz="2000" b="1" spc="-5" dirty="0">
                <a:latin typeface="Arial"/>
                <a:cs typeface="Arial"/>
              </a:rPr>
              <a:t>Messages per</a:t>
            </a:r>
            <a:r>
              <a:rPr sz="2000" b="1" spc="-10" dirty="0">
                <a:latin typeface="Arial"/>
                <a:cs typeface="Arial"/>
              </a:rPr>
              <a:t> </a:t>
            </a:r>
            <a:r>
              <a:rPr sz="2000" b="1" spc="-5" dirty="0">
                <a:latin typeface="Arial"/>
                <a:cs typeface="Arial"/>
              </a:rPr>
              <a:t>Lookup</a:t>
            </a:r>
            <a:endParaRPr sz="2000" dirty="0">
              <a:latin typeface="Arial"/>
              <a:cs typeface="Arial"/>
            </a:endParaRPr>
          </a:p>
        </p:txBody>
      </p:sp>
      <p:sp>
        <p:nvSpPr>
          <p:cNvPr id="7" name="object 5">
            <a:extLst>
              <a:ext uri="{FF2B5EF4-FFF2-40B4-BE49-F238E27FC236}">
                <a16:creationId xmlns:a16="http://schemas.microsoft.com/office/drawing/2014/main" id="{B225CF39-CE84-46DF-B8BD-5F57530F888A}"/>
              </a:ext>
            </a:extLst>
          </p:cNvPr>
          <p:cNvSpPr txBox="1"/>
          <p:nvPr/>
        </p:nvSpPr>
        <p:spPr>
          <a:xfrm>
            <a:off x="2650763" y="5691727"/>
            <a:ext cx="5271135" cy="955040"/>
          </a:xfrm>
          <a:prstGeom prst="rect">
            <a:avLst/>
          </a:prstGeom>
        </p:spPr>
        <p:txBody>
          <a:bodyPr vert="horz" wrap="square" lIns="0" tIns="11430" rIns="0" bIns="0" rtlCol="0">
            <a:spAutoFit/>
          </a:bodyPr>
          <a:lstStyle/>
          <a:p>
            <a:pPr marL="3140710">
              <a:lnSpc>
                <a:spcPct val="100000"/>
              </a:lnSpc>
              <a:spcBef>
                <a:spcPts val="90"/>
              </a:spcBef>
            </a:pPr>
            <a:r>
              <a:rPr sz="2000" b="1" spc="-5" dirty="0">
                <a:latin typeface="Arial"/>
                <a:cs typeface="Arial"/>
              </a:rPr>
              <a:t>Number of</a:t>
            </a:r>
            <a:r>
              <a:rPr sz="2000" b="1" spc="-75" dirty="0">
                <a:latin typeface="Arial"/>
                <a:cs typeface="Arial"/>
              </a:rPr>
              <a:t> </a:t>
            </a:r>
            <a:r>
              <a:rPr sz="2000" b="1" dirty="0">
                <a:latin typeface="Arial"/>
                <a:cs typeface="Arial"/>
              </a:rPr>
              <a:t>Nodes</a:t>
            </a:r>
            <a:endParaRPr sz="2000" dirty="0">
              <a:latin typeface="Arial"/>
              <a:cs typeface="Arial"/>
            </a:endParaRPr>
          </a:p>
          <a:p>
            <a:pPr>
              <a:lnSpc>
                <a:spcPct val="100000"/>
              </a:lnSpc>
              <a:spcBef>
                <a:spcPts val="35"/>
              </a:spcBef>
            </a:pPr>
            <a:endParaRPr sz="1750" dirty="0">
              <a:latin typeface="Times New Roman"/>
              <a:cs typeface="Times New Roman"/>
            </a:endParaRPr>
          </a:p>
          <a:p>
            <a:pPr marL="12700">
              <a:lnSpc>
                <a:spcPct val="100000"/>
              </a:lnSpc>
            </a:pPr>
            <a:r>
              <a:rPr sz="2400" b="1" spc="-5" dirty="0">
                <a:latin typeface="Arial"/>
                <a:cs typeface="Arial"/>
              </a:rPr>
              <a:t>Constant is</a:t>
            </a:r>
            <a:r>
              <a:rPr sz="2400" b="1" spc="-10" dirty="0">
                <a:latin typeface="Arial"/>
                <a:cs typeface="Arial"/>
              </a:rPr>
              <a:t> </a:t>
            </a:r>
            <a:r>
              <a:rPr sz="2400" b="1" spc="-5" dirty="0">
                <a:latin typeface="Arial"/>
                <a:cs typeface="Arial"/>
              </a:rPr>
              <a:t>1/2</a:t>
            </a:r>
            <a:endParaRPr sz="2400" dirty="0">
              <a:latin typeface="Arial"/>
              <a:cs typeface="Arial"/>
            </a:endParaRPr>
          </a:p>
        </p:txBody>
      </p:sp>
    </p:spTree>
    <p:extLst>
      <p:ext uri="{BB962C8B-B14F-4D97-AF65-F5344CB8AC3E}">
        <p14:creationId xmlns:p14="http://schemas.microsoft.com/office/powerpoint/2010/main" val="361940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0F596E-6BA3-4B3F-9351-835E214F33F8}"/>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77655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FD0A-1B57-4010-8C6A-16FBEA1C8B43}"/>
              </a:ext>
            </a:extLst>
          </p:cNvPr>
          <p:cNvSpPr>
            <a:spLocks noGrp="1"/>
          </p:cNvSpPr>
          <p:nvPr>
            <p:ph type="title" idx="4294967295"/>
          </p:nvPr>
        </p:nvSpPr>
        <p:spPr>
          <a:xfrm>
            <a:off x="838200" y="365125"/>
            <a:ext cx="10515600" cy="1325563"/>
          </a:xfrm>
        </p:spPr>
        <p:txBody>
          <a:bodyPr/>
          <a:lstStyle/>
          <a:p>
            <a:r>
              <a:rPr lang="en-US" dirty="0">
                <a:solidFill>
                  <a:schemeClr val="accent1">
                    <a:lumMod val="75000"/>
                  </a:schemeClr>
                </a:solidFill>
              </a:rPr>
              <a:t>Introduction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FD0C8E9A-5B2B-463F-B431-0357FEA7F7CB}"/>
              </a:ext>
            </a:extLst>
          </p:cNvPr>
          <p:cNvSpPr>
            <a:spLocks noGrp="1"/>
          </p:cNvSpPr>
          <p:nvPr>
            <p:ph idx="4294967295"/>
          </p:nvPr>
        </p:nvSpPr>
        <p:spPr>
          <a:xfrm>
            <a:off x="838200" y="1771838"/>
            <a:ext cx="10515600" cy="4351338"/>
          </a:xfrm>
        </p:spPr>
        <p:txBody>
          <a:bodyPr/>
          <a:lstStyle/>
          <a:p>
            <a:r>
              <a:rPr lang="en-US" dirty="0"/>
              <a:t>In P2P systems, cooperative peers self-organize themselves into</a:t>
            </a:r>
          </a:p>
          <a:p>
            <a:pPr marL="0" indent="0">
              <a:buNone/>
            </a:pPr>
            <a:r>
              <a:rPr lang="en-US" dirty="0"/>
              <a:t>   overlay networks and relay/store data for each other</a:t>
            </a:r>
          </a:p>
          <a:p>
            <a:r>
              <a:rPr lang="en-US" dirty="0"/>
              <a:t>The major challenge is how to achieve </a:t>
            </a:r>
            <a:r>
              <a:rPr lang="en-US" dirty="0" err="1"/>
              <a:t>ecient</a:t>
            </a:r>
            <a:r>
              <a:rPr lang="en-US" dirty="0"/>
              <a:t> resource search in</a:t>
            </a:r>
          </a:p>
          <a:p>
            <a:pPr marL="0" indent="0">
              <a:buNone/>
            </a:pPr>
            <a:r>
              <a:rPr lang="en-IN" dirty="0"/>
              <a:t>   these large-scale distributed-storage networks</a:t>
            </a:r>
          </a:p>
          <a:p>
            <a:r>
              <a:rPr lang="en-IN" dirty="0"/>
              <a:t>2 types of overlays :</a:t>
            </a:r>
          </a:p>
          <a:p>
            <a:pPr lvl="2"/>
            <a:r>
              <a:rPr lang="en-IN" dirty="0"/>
              <a:t>Unstructured</a:t>
            </a:r>
          </a:p>
          <a:p>
            <a:pPr lvl="2"/>
            <a:r>
              <a:rPr lang="en-IN" dirty="0"/>
              <a:t>Structured</a:t>
            </a:r>
          </a:p>
          <a:p>
            <a:pPr marL="457200" lvl="1" indent="0">
              <a:buNone/>
            </a:pPr>
            <a:endParaRPr lang="en-US" dirty="0"/>
          </a:p>
        </p:txBody>
      </p:sp>
    </p:spTree>
    <p:extLst>
      <p:ext uri="{BB962C8B-B14F-4D97-AF65-F5344CB8AC3E}">
        <p14:creationId xmlns:p14="http://schemas.microsoft.com/office/powerpoint/2010/main" val="393762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7631-307C-4460-B7CA-C07EFD48C03C}"/>
              </a:ext>
            </a:extLst>
          </p:cNvPr>
          <p:cNvSpPr>
            <a:spLocks noGrp="1"/>
          </p:cNvSpPr>
          <p:nvPr>
            <p:ph type="title" idx="4294967295"/>
          </p:nvPr>
        </p:nvSpPr>
        <p:spPr>
          <a:xfrm>
            <a:off x="838200" y="365125"/>
            <a:ext cx="10515600" cy="1325563"/>
          </a:xfrm>
        </p:spPr>
        <p:txBody>
          <a:bodyPr/>
          <a:lstStyle/>
          <a:p>
            <a:r>
              <a:rPr lang="en-US" dirty="0">
                <a:solidFill>
                  <a:schemeClr val="accent1">
                    <a:lumMod val="75000"/>
                  </a:schemeClr>
                </a:solidFill>
              </a:rPr>
              <a:t>Introduction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7986DA3A-33CE-4F26-8B4C-CA72206B028B}"/>
              </a:ext>
            </a:extLst>
          </p:cNvPr>
          <p:cNvSpPr>
            <a:spLocks noGrp="1"/>
          </p:cNvSpPr>
          <p:nvPr>
            <p:ph idx="4294967295"/>
          </p:nvPr>
        </p:nvSpPr>
        <p:spPr>
          <a:xfrm>
            <a:off x="838200" y="1771838"/>
            <a:ext cx="10515600" cy="4351338"/>
          </a:xfrm>
        </p:spPr>
        <p:txBody>
          <a:bodyPr>
            <a:normAutofit lnSpcReduction="10000"/>
          </a:bodyPr>
          <a:lstStyle/>
          <a:p>
            <a:r>
              <a:rPr lang="en-US" dirty="0"/>
              <a:t>Unstructured systems - do not impose any structure on the</a:t>
            </a:r>
          </a:p>
          <a:p>
            <a:pPr marL="0" indent="0">
              <a:buNone/>
            </a:pPr>
            <a:r>
              <a:rPr lang="en-US" dirty="0"/>
              <a:t>			        overlay networks or loosely structured</a:t>
            </a:r>
          </a:p>
          <a:p>
            <a:pPr lvl="2"/>
            <a:r>
              <a:rPr lang="en-IN" dirty="0"/>
              <a:t>E.g., Napster, Gnutella, Freenet, FastTrack, eDonkey2000, BitTorrent</a:t>
            </a:r>
          </a:p>
          <a:p>
            <a:pPr lvl="2"/>
            <a:r>
              <a:rPr lang="en-US" dirty="0"/>
              <a:t>Usually resilient to peer dynamics</a:t>
            </a:r>
          </a:p>
          <a:p>
            <a:pPr lvl="2"/>
            <a:r>
              <a:rPr lang="en-US" dirty="0"/>
              <a:t>Support complex search based on file metadata</a:t>
            </a:r>
          </a:p>
          <a:p>
            <a:pPr lvl="2"/>
            <a:r>
              <a:rPr lang="en-US" dirty="0"/>
              <a:t>Low search </a:t>
            </a:r>
            <a:r>
              <a:rPr lang="en-US" dirty="0" err="1"/>
              <a:t>eciency</a:t>
            </a:r>
            <a:r>
              <a:rPr lang="en-US" dirty="0"/>
              <a:t>, especially for unpopular files</a:t>
            </a:r>
          </a:p>
          <a:p>
            <a:pPr marL="914400" lvl="2" indent="0">
              <a:buNone/>
            </a:pPr>
            <a:endParaRPr lang="en-US" dirty="0"/>
          </a:p>
          <a:p>
            <a:r>
              <a:rPr lang="en-US" dirty="0"/>
              <a:t>Structured systems -impose particular structures on the overlay</a:t>
            </a:r>
          </a:p>
          <a:p>
            <a:pPr marL="0" indent="0">
              <a:buNone/>
            </a:pPr>
            <a:r>
              <a:rPr lang="en-IN" dirty="0"/>
              <a:t>			     networks</a:t>
            </a:r>
          </a:p>
          <a:p>
            <a:pPr lvl="2"/>
            <a:r>
              <a:rPr lang="en-US" dirty="0"/>
              <a:t>E.g., Distributed Hash Tables (DHTs)</a:t>
            </a:r>
          </a:p>
          <a:p>
            <a:pPr lvl="2"/>
            <a:r>
              <a:rPr lang="en-US" dirty="0"/>
              <a:t>The topology of the peer network is tightly controlled</a:t>
            </a:r>
          </a:p>
          <a:p>
            <a:pPr lvl="2"/>
            <a:r>
              <a:rPr lang="en-US" dirty="0"/>
              <a:t>Any files can be located in a small number of overlay hops</a:t>
            </a:r>
          </a:p>
          <a:p>
            <a:pPr marL="0" indent="0">
              <a:buNone/>
            </a:pPr>
            <a:endParaRPr lang="en-IN" dirty="0"/>
          </a:p>
        </p:txBody>
      </p:sp>
    </p:spTree>
    <p:extLst>
      <p:ext uri="{BB962C8B-B14F-4D97-AF65-F5344CB8AC3E}">
        <p14:creationId xmlns:p14="http://schemas.microsoft.com/office/powerpoint/2010/main" val="399501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07B5-A796-496C-8659-13871C92516F}"/>
              </a:ext>
            </a:extLst>
          </p:cNvPr>
          <p:cNvSpPr>
            <a:spLocks noGrp="1"/>
          </p:cNvSpPr>
          <p:nvPr>
            <p:ph type="title" idx="4294967295"/>
          </p:nvPr>
        </p:nvSpPr>
        <p:spPr>
          <a:xfrm>
            <a:off x="838200" y="365125"/>
            <a:ext cx="10515600" cy="1325563"/>
          </a:xfrm>
        </p:spPr>
        <p:txBody>
          <a:bodyPr/>
          <a:lstStyle/>
          <a:p>
            <a:pPr algn="ctr"/>
            <a:r>
              <a:rPr lang="en-US" dirty="0">
                <a:solidFill>
                  <a:schemeClr val="accent1">
                    <a:lumMod val="75000"/>
                  </a:schemeClr>
                </a:solidFill>
              </a:rPr>
              <a:t>The Chord DHT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31A205F5-2570-4432-9A12-5B765EB1CBBD}"/>
              </a:ext>
            </a:extLst>
          </p:cNvPr>
          <p:cNvSpPr>
            <a:spLocks noGrp="1"/>
          </p:cNvSpPr>
          <p:nvPr>
            <p:ph idx="4294967295"/>
          </p:nvPr>
        </p:nvSpPr>
        <p:spPr>
          <a:xfrm>
            <a:off x="838200" y="1771838"/>
            <a:ext cx="10515600" cy="4351338"/>
          </a:xfrm>
        </p:spPr>
        <p:txBody>
          <a:bodyPr>
            <a:normAutofit/>
          </a:bodyPr>
          <a:lstStyle/>
          <a:p>
            <a:pPr marL="0" indent="0">
              <a:buNone/>
            </a:pPr>
            <a:r>
              <a:rPr lang="en-US" sz="2000" dirty="0"/>
              <a:t>Chord is one of the four original DHT protocols, along with CAN, Tapestry and Pastry, and was developed at the MIT. Chord is also an algorithm for P2P DHT. It specifies how keys are assigned to nodes, and how a node can discover the value for a given key by first locating the node responsible for that key.</a:t>
            </a:r>
          </a:p>
          <a:p>
            <a:pPr marL="0" indent="0">
              <a:buNone/>
            </a:pPr>
            <a:endParaRPr lang="en-IN" sz="2000" dirty="0"/>
          </a:p>
        </p:txBody>
      </p:sp>
    </p:spTree>
    <p:extLst>
      <p:ext uri="{BB962C8B-B14F-4D97-AF65-F5344CB8AC3E}">
        <p14:creationId xmlns:p14="http://schemas.microsoft.com/office/powerpoint/2010/main" val="423079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4373-F862-4EC0-BB58-0E14ADE42F8A}"/>
              </a:ext>
            </a:extLst>
          </p:cNvPr>
          <p:cNvSpPr>
            <a:spLocks noGrp="1"/>
          </p:cNvSpPr>
          <p:nvPr>
            <p:ph type="title" idx="4294967295"/>
          </p:nvPr>
        </p:nvSpPr>
        <p:spPr>
          <a:xfrm>
            <a:off x="838200" y="365125"/>
            <a:ext cx="10515600" cy="1325563"/>
          </a:xfrm>
        </p:spPr>
        <p:txBody>
          <a:bodyPr/>
          <a:lstStyle/>
          <a:p>
            <a:pPr algn="ctr"/>
            <a:r>
              <a:rPr lang="en-US" b="1" dirty="0">
                <a:solidFill>
                  <a:schemeClr val="accent1">
                    <a:lumMod val="75000"/>
                  </a:schemeClr>
                </a:solidFill>
              </a:rPr>
              <a:t>The Chord DHT</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4ED50358-5231-4356-95A6-A65F23E83B44}"/>
              </a:ext>
            </a:extLst>
          </p:cNvPr>
          <p:cNvSpPr>
            <a:spLocks noGrp="1"/>
          </p:cNvSpPr>
          <p:nvPr>
            <p:ph idx="4294967295"/>
          </p:nvPr>
        </p:nvSpPr>
        <p:spPr>
          <a:xfrm>
            <a:off x="838200" y="1771838"/>
            <a:ext cx="10515600" cy="4351338"/>
          </a:xfrm>
        </p:spPr>
        <p:txBody>
          <a:bodyPr>
            <a:normAutofit lnSpcReduction="10000"/>
          </a:bodyPr>
          <a:lstStyle/>
          <a:p>
            <a:pPr marL="351790" indent="-339090">
              <a:lnSpc>
                <a:spcPct val="100000"/>
              </a:lnSpc>
              <a:spcBef>
                <a:spcPts val="830"/>
              </a:spcBef>
              <a:buFont typeface="Arial"/>
              <a:buChar char="•"/>
              <a:tabLst>
                <a:tab pos="351790" algn="l"/>
                <a:tab pos="352425" algn="l"/>
              </a:tabLst>
            </a:pPr>
            <a:r>
              <a:rPr lang="en-IN" dirty="0">
                <a:solidFill>
                  <a:srgbClr val="C00000"/>
                </a:solidFill>
              </a:rPr>
              <a:t>Chord ring: ID space mod 2</a:t>
            </a:r>
            <a:r>
              <a:rPr lang="en-IN" baseline="30000" dirty="0">
                <a:solidFill>
                  <a:srgbClr val="C00000"/>
                </a:solidFill>
              </a:rPr>
              <a:t>160</a:t>
            </a:r>
          </a:p>
          <a:p>
            <a:pPr marL="747395" lvl="1" indent="-282575">
              <a:lnSpc>
                <a:spcPct val="100000"/>
              </a:lnSpc>
              <a:spcBef>
                <a:spcPts val="635"/>
              </a:spcBef>
              <a:buFont typeface="Arial"/>
              <a:buChar char="–"/>
              <a:tabLst>
                <a:tab pos="748030" algn="l"/>
              </a:tabLst>
            </a:pPr>
            <a:r>
              <a:rPr lang="en-IN" dirty="0"/>
              <a:t>Node id = SHA1 (IP address, </a:t>
            </a:r>
            <a:r>
              <a:rPr lang="en-IN" dirty="0" err="1"/>
              <a:t>i</a:t>
            </a:r>
            <a:r>
              <a:rPr lang="en-IN" dirty="0"/>
              <a:t>)</a:t>
            </a:r>
          </a:p>
          <a:p>
            <a:pPr marL="916940">
              <a:lnSpc>
                <a:spcPct val="100000"/>
              </a:lnSpc>
              <a:spcBef>
                <a:spcPts val="545"/>
              </a:spcBef>
            </a:pPr>
            <a:r>
              <a:rPr lang="en-IN" dirty="0"/>
              <a:t>for i =  1..v virtual IDs</a:t>
            </a:r>
          </a:p>
          <a:p>
            <a:pPr marL="747395" lvl="1" indent="-282575">
              <a:lnSpc>
                <a:spcPct val="100000"/>
              </a:lnSpc>
              <a:spcBef>
                <a:spcPts val="640"/>
              </a:spcBef>
              <a:buFont typeface="Arial"/>
              <a:buChar char="–"/>
              <a:tabLst>
                <a:tab pos="748030" algn="l"/>
              </a:tabLst>
            </a:pPr>
            <a:r>
              <a:rPr lang="en-IN" dirty="0"/>
              <a:t>Key id = SHA1 (name)</a:t>
            </a:r>
          </a:p>
          <a:p>
            <a:pPr lvl="1">
              <a:lnSpc>
                <a:spcPct val="100000"/>
              </a:lnSpc>
              <a:spcBef>
                <a:spcPts val="15"/>
              </a:spcBef>
              <a:buFont typeface="Arial"/>
              <a:buChar char="–"/>
            </a:pPr>
            <a:endParaRPr lang="en-IN" dirty="0"/>
          </a:p>
          <a:p>
            <a:pPr marL="351790" indent="-339090">
              <a:lnSpc>
                <a:spcPct val="100000"/>
              </a:lnSpc>
              <a:spcBef>
                <a:spcPts val="5"/>
              </a:spcBef>
              <a:buFont typeface="Arial"/>
              <a:buChar char="•"/>
              <a:tabLst>
                <a:tab pos="351790" algn="l"/>
                <a:tab pos="352425" algn="l"/>
              </a:tabLst>
            </a:pPr>
            <a:r>
              <a:rPr lang="en-IN" dirty="0">
                <a:solidFill>
                  <a:srgbClr val="C00000"/>
                </a:solidFill>
              </a:rPr>
              <a:t>Routing correctness:</a:t>
            </a:r>
          </a:p>
          <a:p>
            <a:pPr marL="753745" marR="5080" lvl="1" indent="-288925">
              <a:lnSpc>
                <a:spcPts val="2790"/>
              </a:lnSpc>
              <a:spcBef>
                <a:spcPts val="780"/>
              </a:spcBef>
              <a:buFont typeface="Arial"/>
              <a:buChar char="–"/>
              <a:tabLst>
                <a:tab pos="748030" algn="l"/>
              </a:tabLst>
            </a:pPr>
            <a:r>
              <a:rPr lang="en-IN" dirty="0"/>
              <a:t>Each node knows successor and  predecessor on ring</a:t>
            </a:r>
          </a:p>
          <a:p>
            <a:pPr lvl="1">
              <a:lnSpc>
                <a:spcPct val="100000"/>
              </a:lnSpc>
              <a:spcBef>
                <a:spcPts val="10"/>
              </a:spcBef>
              <a:buFont typeface="Arial"/>
              <a:buChar char="–"/>
            </a:pPr>
            <a:endParaRPr lang="en-IN" dirty="0"/>
          </a:p>
          <a:p>
            <a:pPr marL="351790" indent="-339090">
              <a:lnSpc>
                <a:spcPct val="100000"/>
              </a:lnSpc>
              <a:buFont typeface="Arial"/>
              <a:buChar char="•"/>
              <a:tabLst>
                <a:tab pos="351790" algn="l"/>
                <a:tab pos="352425" algn="l"/>
              </a:tabLst>
            </a:pPr>
            <a:r>
              <a:rPr lang="en-IN" dirty="0">
                <a:solidFill>
                  <a:srgbClr val="C00000"/>
                </a:solidFill>
              </a:rPr>
              <a:t>Routing eﬃciency:</a:t>
            </a:r>
          </a:p>
          <a:p>
            <a:pPr marL="753745" marR="73660" lvl="1" indent="-288925">
              <a:lnSpc>
                <a:spcPct val="102600"/>
              </a:lnSpc>
              <a:spcBef>
                <a:spcPts val="490"/>
              </a:spcBef>
              <a:buFont typeface="Arial"/>
              <a:buChar char="–"/>
              <a:tabLst>
                <a:tab pos="748030" algn="l"/>
              </a:tabLst>
            </a:pPr>
            <a:r>
              <a:rPr lang="en-IN" dirty="0"/>
              <a:t>Each node knows O(log n) well‐  distributed neighbours</a:t>
            </a:r>
          </a:p>
          <a:p>
            <a:endParaRPr lang="en-IN" dirty="0"/>
          </a:p>
        </p:txBody>
      </p:sp>
      <p:sp>
        <p:nvSpPr>
          <p:cNvPr id="4" name="object 3">
            <a:extLst>
              <a:ext uri="{FF2B5EF4-FFF2-40B4-BE49-F238E27FC236}">
                <a16:creationId xmlns:a16="http://schemas.microsoft.com/office/drawing/2014/main" id="{FD3E03F1-2EEF-4652-95D5-B4B4509E05FD}"/>
              </a:ext>
            </a:extLst>
          </p:cNvPr>
          <p:cNvSpPr/>
          <p:nvPr/>
        </p:nvSpPr>
        <p:spPr>
          <a:xfrm>
            <a:off x="7340029" y="1825625"/>
            <a:ext cx="4013771" cy="364085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850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9490-6117-4E36-A07F-0520527C8071}"/>
              </a:ext>
            </a:extLst>
          </p:cNvPr>
          <p:cNvSpPr>
            <a:spLocks noGrp="1"/>
          </p:cNvSpPr>
          <p:nvPr>
            <p:ph type="title" idx="4294967295"/>
          </p:nvPr>
        </p:nvSpPr>
        <p:spPr>
          <a:xfrm>
            <a:off x="838200" y="365125"/>
            <a:ext cx="10515600" cy="1325563"/>
          </a:xfrm>
        </p:spPr>
        <p:txBody>
          <a:bodyPr/>
          <a:lstStyle/>
          <a:p>
            <a:pPr algn="ctr"/>
            <a:r>
              <a:rPr lang="en-US" b="1" dirty="0">
                <a:solidFill>
                  <a:schemeClr val="accent1">
                    <a:lumMod val="75000"/>
                  </a:schemeClr>
                </a:solidFill>
              </a:rPr>
              <a:t>Basic Lookup In CHORD</a:t>
            </a:r>
            <a:endParaRPr lang="en-IN" b="1" dirty="0">
              <a:solidFill>
                <a:schemeClr val="accent1">
                  <a:lumMod val="75000"/>
                </a:schemeClr>
              </a:solidFill>
            </a:endParaRPr>
          </a:p>
        </p:txBody>
      </p:sp>
      <p:sp>
        <p:nvSpPr>
          <p:cNvPr id="5" name="object 3">
            <a:extLst>
              <a:ext uri="{FF2B5EF4-FFF2-40B4-BE49-F238E27FC236}">
                <a16:creationId xmlns:a16="http://schemas.microsoft.com/office/drawing/2014/main" id="{8381C0C5-F865-45BE-8CE5-66F422393EFB}"/>
              </a:ext>
            </a:extLst>
          </p:cNvPr>
          <p:cNvSpPr/>
          <p:nvPr/>
        </p:nvSpPr>
        <p:spPr>
          <a:xfrm>
            <a:off x="7014283" y="1944326"/>
            <a:ext cx="4119129" cy="3450510"/>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BF3F055B-04A4-40AA-A36E-2CD2928E3672}"/>
              </a:ext>
            </a:extLst>
          </p:cNvPr>
          <p:cNvSpPr txBox="1"/>
          <p:nvPr/>
        </p:nvSpPr>
        <p:spPr>
          <a:xfrm>
            <a:off x="1896072" y="1808391"/>
            <a:ext cx="854710" cy="357505"/>
          </a:xfrm>
          <a:prstGeom prst="rect">
            <a:avLst/>
          </a:prstGeom>
        </p:spPr>
        <p:txBody>
          <a:bodyPr vert="horz" wrap="square" lIns="0" tIns="15875" rIns="0" bIns="0" rtlCol="0">
            <a:spAutoFit/>
          </a:bodyPr>
          <a:lstStyle/>
          <a:p>
            <a:pPr marL="12700">
              <a:lnSpc>
                <a:spcPct val="100000"/>
              </a:lnSpc>
              <a:spcBef>
                <a:spcPts val="125"/>
              </a:spcBef>
            </a:pPr>
            <a:r>
              <a:rPr sz="2150" b="1" spc="10" dirty="0">
                <a:solidFill>
                  <a:srgbClr val="041BA1"/>
                </a:solidFill>
                <a:latin typeface="Courier New"/>
                <a:cs typeface="Courier New"/>
              </a:rPr>
              <a:t>(id):</a:t>
            </a:r>
            <a:endParaRPr sz="2150" dirty="0">
              <a:latin typeface="Courier New"/>
              <a:cs typeface="Courier New"/>
            </a:endParaRPr>
          </a:p>
        </p:txBody>
      </p:sp>
      <p:sp>
        <p:nvSpPr>
          <p:cNvPr id="7" name="object 5">
            <a:extLst>
              <a:ext uri="{FF2B5EF4-FFF2-40B4-BE49-F238E27FC236}">
                <a16:creationId xmlns:a16="http://schemas.microsoft.com/office/drawing/2014/main" id="{DB7EDE0E-C9BD-4698-83A9-750C9101EF50}"/>
              </a:ext>
            </a:extLst>
          </p:cNvPr>
          <p:cNvSpPr txBox="1"/>
          <p:nvPr/>
        </p:nvSpPr>
        <p:spPr>
          <a:xfrm>
            <a:off x="735555" y="1747083"/>
            <a:ext cx="8536743" cy="811530"/>
          </a:xfrm>
          <a:prstGeom prst="rect">
            <a:avLst/>
          </a:prstGeom>
        </p:spPr>
        <p:txBody>
          <a:bodyPr vert="horz" wrap="square" lIns="0" tIns="76835" rIns="0" bIns="0" rtlCol="0">
            <a:spAutoFit/>
          </a:bodyPr>
          <a:lstStyle/>
          <a:p>
            <a:pPr marL="12700">
              <a:lnSpc>
                <a:spcPct val="100000"/>
              </a:lnSpc>
              <a:spcBef>
                <a:spcPts val="605"/>
              </a:spcBef>
            </a:pPr>
            <a:r>
              <a:rPr sz="2150" b="1" spc="10" dirty="0">
                <a:solidFill>
                  <a:srgbClr val="041BA1"/>
                </a:solidFill>
                <a:latin typeface="Courier New"/>
                <a:cs typeface="Courier New"/>
              </a:rPr>
              <a:t>lookup</a:t>
            </a:r>
            <a:endParaRPr sz="2150" dirty="0">
              <a:latin typeface="Courier New"/>
              <a:cs typeface="Courier New"/>
            </a:endParaRPr>
          </a:p>
          <a:p>
            <a:pPr marL="344170">
              <a:lnSpc>
                <a:spcPct val="100000"/>
              </a:lnSpc>
              <a:spcBef>
                <a:spcPts val="515"/>
              </a:spcBef>
            </a:pPr>
            <a:r>
              <a:rPr sz="2150" b="1" spc="10" dirty="0">
                <a:solidFill>
                  <a:srgbClr val="041BA1"/>
                </a:solidFill>
                <a:latin typeface="Courier New"/>
                <a:cs typeface="Courier New"/>
              </a:rPr>
              <a:t>if</a:t>
            </a:r>
            <a:r>
              <a:rPr sz="2150" b="1" spc="-80" dirty="0">
                <a:solidFill>
                  <a:srgbClr val="041BA1"/>
                </a:solidFill>
                <a:latin typeface="Courier New"/>
                <a:cs typeface="Courier New"/>
              </a:rPr>
              <a:t> </a:t>
            </a:r>
            <a:r>
              <a:rPr sz="2150" b="1" spc="15" dirty="0">
                <a:solidFill>
                  <a:srgbClr val="041BA1"/>
                </a:solidFill>
                <a:latin typeface="Courier New"/>
                <a:cs typeface="Courier New"/>
              </a:rPr>
              <a:t>(</a:t>
            </a:r>
            <a:endParaRPr sz="2150" dirty="0">
              <a:latin typeface="Courier New"/>
              <a:cs typeface="Courier New"/>
            </a:endParaRPr>
          </a:p>
        </p:txBody>
      </p:sp>
      <p:sp>
        <p:nvSpPr>
          <p:cNvPr id="8" name="object 6">
            <a:extLst>
              <a:ext uri="{FF2B5EF4-FFF2-40B4-BE49-F238E27FC236}">
                <a16:creationId xmlns:a16="http://schemas.microsoft.com/office/drawing/2014/main" id="{F948EDD1-DFDA-4375-A917-84E6A67AA56C}"/>
              </a:ext>
            </a:extLst>
          </p:cNvPr>
          <p:cNvSpPr txBox="1"/>
          <p:nvPr/>
        </p:nvSpPr>
        <p:spPr>
          <a:xfrm>
            <a:off x="1896153" y="2130976"/>
            <a:ext cx="2513330" cy="829944"/>
          </a:xfrm>
          <a:prstGeom prst="rect">
            <a:avLst/>
          </a:prstGeom>
        </p:spPr>
        <p:txBody>
          <a:bodyPr vert="horz" wrap="square" lIns="0" tIns="12065" rIns="0" bIns="0" rtlCol="0">
            <a:spAutoFit/>
          </a:bodyPr>
          <a:lstStyle/>
          <a:p>
            <a:pPr marL="12700" marR="5080" indent="-635">
              <a:lnSpc>
                <a:spcPct val="122700"/>
              </a:lnSpc>
              <a:spcBef>
                <a:spcPts val="95"/>
              </a:spcBef>
            </a:pPr>
            <a:r>
              <a:rPr sz="2150" b="1" spc="10" dirty="0">
                <a:solidFill>
                  <a:srgbClr val="041BA1"/>
                </a:solidFill>
                <a:latin typeface="Courier New"/>
                <a:cs typeface="Courier New"/>
              </a:rPr>
              <a:t>id </a:t>
            </a:r>
            <a:r>
              <a:rPr sz="2150" b="1" spc="15" dirty="0">
                <a:solidFill>
                  <a:srgbClr val="041BA1"/>
                </a:solidFill>
                <a:latin typeface="Courier New"/>
                <a:cs typeface="Courier New"/>
              </a:rPr>
              <a:t>&gt; </a:t>
            </a:r>
            <a:r>
              <a:rPr sz="2150" b="1" spc="10" dirty="0">
                <a:solidFill>
                  <a:srgbClr val="041BA1"/>
                </a:solidFill>
                <a:latin typeface="Courier New"/>
                <a:cs typeface="Courier New"/>
              </a:rPr>
              <a:t>pred.id</a:t>
            </a:r>
            <a:r>
              <a:rPr sz="2150" b="1" spc="-65" dirty="0">
                <a:solidFill>
                  <a:srgbClr val="041BA1"/>
                </a:solidFill>
                <a:latin typeface="Courier New"/>
                <a:cs typeface="Courier New"/>
              </a:rPr>
              <a:t> </a:t>
            </a:r>
            <a:r>
              <a:rPr sz="2150" b="1" spc="10" dirty="0">
                <a:solidFill>
                  <a:srgbClr val="041BA1"/>
                </a:solidFill>
                <a:latin typeface="Courier New"/>
                <a:cs typeface="Courier New"/>
              </a:rPr>
              <a:t>&amp;&amp;  id &lt;= my.id</a:t>
            </a:r>
            <a:r>
              <a:rPr sz="2150" b="1" spc="-25" dirty="0">
                <a:solidFill>
                  <a:srgbClr val="041BA1"/>
                </a:solidFill>
                <a:latin typeface="Courier New"/>
                <a:cs typeface="Courier New"/>
              </a:rPr>
              <a:t> </a:t>
            </a:r>
            <a:r>
              <a:rPr sz="2150" b="1" spc="15" dirty="0">
                <a:solidFill>
                  <a:srgbClr val="041BA1"/>
                </a:solidFill>
                <a:latin typeface="Courier New"/>
                <a:cs typeface="Courier New"/>
              </a:rPr>
              <a:t>)</a:t>
            </a:r>
            <a:endParaRPr sz="2150" dirty="0">
              <a:latin typeface="Courier New"/>
              <a:cs typeface="Courier New"/>
            </a:endParaRPr>
          </a:p>
        </p:txBody>
      </p:sp>
      <p:sp>
        <p:nvSpPr>
          <p:cNvPr id="9" name="object 7">
            <a:extLst>
              <a:ext uri="{FF2B5EF4-FFF2-40B4-BE49-F238E27FC236}">
                <a16:creationId xmlns:a16="http://schemas.microsoft.com/office/drawing/2014/main" id="{3873B674-DD29-47BA-97E9-3463E1531FF0}"/>
              </a:ext>
            </a:extLst>
          </p:cNvPr>
          <p:cNvSpPr txBox="1"/>
          <p:nvPr/>
        </p:nvSpPr>
        <p:spPr>
          <a:xfrm>
            <a:off x="2637546" y="3005257"/>
            <a:ext cx="1020444" cy="357505"/>
          </a:xfrm>
          <a:prstGeom prst="rect">
            <a:avLst/>
          </a:prstGeom>
        </p:spPr>
        <p:txBody>
          <a:bodyPr vert="horz" wrap="square" lIns="0" tIns="15875" rIns="0" bIns="0" rtlCol="0">
            <a:spAutoFit/>
          </a:bodyPr>
          <a:lstStyle/>
          <a:p>
            <a:pPr marL="12700">
              <a:lnSpc>
                <a:spcPct val="100000"/>
              </a:lnSpc>
              <a:spcBef>
                <a:spcPts val="125"/>
              </a:spcBef>
            </a:pPr>
            <a:r>
              <a:rPr sz="2150" b="1" spc="10" dirty="0">
                <a:solidFill>
                  <a:srgbClr val="041BA1"/>
                </a:solidFill>
                <a:latin typeface="Courier New"/>
                <a:cs typeface="Courier New"/>
              </a:rPr>
              <a:t>my.i</a:t>
            </a:r>
            <a:r>
              <a:rPr sz="2150" b="1" spc="15" dirty="0">
                <a:solidFill>
                  <a:srgbClr val="041BA1"/>
                </a:solidFill>
                <a:latin typeface="Courier New"/>
                <a:cs typeface="Courier New"/>
              </a:rPr>
              <a:t>d;</a:t>
            </a:r>
            <a:endParaRPr sz="2150">
              <a:latin typeface="Courier New"/>
              <a:cs typeface="Courier New"/>
            </a:endParaRPr>
          </a:p>
        </p:txBody>
      </p:sp>
      <p:sp>
        <p:nvSpPr>
          <p:cNvPr id="10" name="object 8">
            <a:extLst>
              <a:ext uri="{FF2B5EF4-FFF2-40B4-BE49-F238E27FC236}">
                <a16:creationId xmlns:a16="http://schemas.microsoft.com/office/drawing/2014/main" id="{1CF10E1B-FF84-43EA-9FA7-66EDE6286350}"/>
              </a:ext>
            </a:extLst>
          </p:cNvPr>
          <p:cNvSpPr txBox="1"/>
          <p:nvPr/>
        </p:nvSpPr>
        <p:spPr>
          <a:xfrm>
            <a:off x="1074715" y="2947485"/>
            <a:ext cx="1426845" cy="1206500"/>
          </a:xfrm>
          <a:prstGeom prst="rect">
            <a:avLst/>
          </a:prstGeom>
        </p:spPr>
        <p:txBody>
          <a:bodyPr vert="horz" wrap="square" lIns="0" tIns="12065" rIns="0" bIns="0" rtlCol="0">
            <a:spAutoFit/>
          </a:bodyPr>
          <a:lstStyle/>
          <a:p>
            <a:pPr marL="12700" marR="9525" indent="401955">
              <a:lnSpc>
                <a:spcPct val="118800"/>
              </a:lnSpc>
              <a:spcBef>
                <a:spcPts val="95"/>
              </a:spcBef>
            </a:pPr>
            <a:r>
              <a:rPr sz="2150" b="1" spc="10" dirty="0">
                <a:solidFill>
                  <a:srgbClr val="041BA1"/>
                </a:solidFill>
                <a:latin typeface="Courier New"/>
                <a:cs typeface="Courier New"/>
              </a:rPr>
              <a:t>return  else</a:t>
            </a:r>
            <a:endParaRPr sz="2150" dirty="0">
              <a:latin typeface="Courier New"/>
              <a:cs typeface="Courier New"/>
            </a:endParaRPr>
          </a:p>
          <a:p>
            <a:pPr marL="419100">
              <a:lnSpc>
                <a:spcPct val="100000"/>
              </a:lnSpc>
              <a:spcBef>
                <a:spcPts val="585"/>
              </a:spcBef>
            </a:pPr>
            <a:r>
              <a:rPr sz="2150" b="1" spc="10" dirty="0">
                <a:solidFill>
                  <a:srgbClr val="041BA1"/>
                </a:solidFill>
                <a:latin typeface="Courier New"/>
                <a:cs typeface="Courier New"/>
              </a:rPr>
              <a:t>return</a:t>
            </a:r>
            <a:endParaRPr sz="2150" dirty="0">
              <a:latin typeface="Courier New"/>
              <a:cs typeface="Courier New"/>
            </a:endParaRPr>
          </a:p>
        </p:txBody>
      </p:sp>
      <p:sp>
        <p:nvSpPr>
          <p:cNvPr id="11" name="object 9">
            <a:extLst>
              <a:ext uri="{FF2B5EF4-FFF2-40B4-BE49-F238E27FC236}">
                <a16:creationId xmlns:a16="http://schemas.microsoft.com/office/drawing/2014/main" id="{1E8924CC-DE59-4BA6-857F-4B375483CA2D}"/>
              </a:ext>
            </a:extLst>
          </p:cNvPr>
          <p:cNvSpPr txBox="1"/>
          <p:nvPr/>
        </p:nvSpPr>
        <p:spPr>
          <a:xfrm>
            <a:off x="2642258" y="3796619"/>
            <a:ext cx="2679065" cy="357505"/>
          </a:xfrm>
          <a:prstGeom prst="rect">
            <a:avLst/>
          </a:prstGeom>
        </p:spPr>
        <p:txBody>
          <a:bodyPr vert="horz" wrap="square" lIns="0" tIns="15875" rIns="0" bIns="0" rtlCol="0">
            <a:spAutoFit/>
          </a:bodyPr>
          <a:lstStyle/>
          <a:p>
            <a:pPr marL="12700">
              <a:lnSpc>
                <a:spcPct val="100000"/>
              </a:lnSpc>
              <a:spcBef>
                <a:spcPts val="125"/>
              </a:spcBef>
            </a:pPr>
            <a:r>
              <a:rPr sz="2150" b="1" spc="10" dirty="0">
                <a:solidFill>
                  <a:srgbClr val="041BA1"/>
                </a:solidFill>
                <a:latin typeface="Courier New"/>
                <a:cs typeface="Courier New"/>
              </a:rPr>
              <a:t>succ.lookup(id);</a:t>
            </a:r>
            <a:endParaRPr sz="2150" dirty="0">
              <a:latin typeface="Courier New"/>
              <a:cs typeface="Courier New"/>
            </a:endParaRPr>
          </a:p>
        </p:txBody>
      </p:sp>
      <p:sp>
        <p:nvSpPr>
          <p:cNvPr id="12" name="object 10">
            <a:extLst>
              <a:ext uri="{FF2B5EF4-FFF2-40B4-BE49-F238E27FC236}">
                <a16:creationId xmlns:a16="http://schemas.microsoft.com/office/drawing/2014/main" id="{8F1EC1B2-7AAD-4B9E-84D4-DAE7F99627FC}"/>
              </a:ext>
            </a:extLst>
          </p:cNvPr>
          <p:cNvSpPr txBox="1"/>
          <p:nvPr/>
        </p:nvSpPr>
        <p:spPr>
          <a:xfrm>
            <a:off x="735556" y="5000163"/>
            <a:ext cx="5634355" cy="1062470"/>
          </a:xfrm>
          <a:prstGeom prst="rect">
            <a:avLst/>
          </a:prstGeom>
        </p:spPr>
        <p:txBody>
          <a:bodyPr vert="horz" wrap="square" lIns="0" tIns="109855" rIns="0" bIns="0" rtlCol="0">
            <a:spAutoFit/>
          </a:bodyPr>
          <a:lstStyle/>
          <a:p>
            <a:pPr marL="351790" indent="-339090">
              <a:lnSpc>
                <a:spcPct val="100000"/>
              </a:lnSpc>
              <a:spcBef>
                <a:spcPts val="865"/>
              </a:spcBef>
              <a:buFont typeface="Arial"/>
              <a:buChar char="•"/>
              <a:tabLst>
                <a:tab pos="351790" algn="l"/>
                <a:tab pos="352425" algn="l"/>
              </a:tabLst>
            </a:pPr>
            <a:r>
              <a:rPr sz="2800" dirty="0">
                <a:solidFill>
                  <a:srgbClr val="C00000"/>
                </a:solidFill>
              </a:rPr>
              <a:t>Route hop by hop via successors</a:t>
            </a:r>
          </a:p>
          <a:p>
            <a:pPr marL="464820">
              <a:lnSpc>
                <a:spcPct val="100000"/>
              </a:lnSpc>
              <a:spcBef>
                <a:spcPts val="680"/>
              </a:spcBef>
            </a:pPr>
            <a:r>
              <a:rPr sz="2800" dirty="0"/>
              <a:t>– O(n) hops to ﬁnd destination id</a:t>
            </a:r>
          </a:p>
        </p:txBody>
      </p:sp>
      <p:sp>
        <p:nvSpPr>
          <p:cNvPr id="13" name="object 11">
            <a:extLst>
              <a:ext uri="{FF2B5EF4-FFF2-40B4-BE49-F238E27FC236}">
                <a16:creationId xmlns:a16="http://schemas.microsoft.com/office/drawing/2014/main" id="{97245651-4161-4B17-9EFC-20131CDB56D6}"/>
              </a:ext>
            </a:extLst>
          </p:cNvPr>
          <p:cNvSpPr txBox="1"/>
          <p:nvPr/>
        </p:nvSpPr>
        <p:spPr>
          <a:xfrm>
            <a:off x="8354392" y="3362762"/>
            <a:ext cx="1438910" cy="568325"/>
          </a:xfrm>
          <a:prstGeom prst="rect">
            <a:avLst/>
          </a:prstGeom>
        </p:spPr>
        <p:txBody>
          <a:bodyPr vert="horz" wrap="square" lIns="0" tIns="13970" rIns="0" bIns="0" rtlCol="0">
            <a:spAutoFit/>
          </a:bodyPr>
          <a:lstStyle/>
          <a:p>
            <a:pPr marL="12700">
              <a:lnSpc>
                <a:spcPct val="100000"/>
              </a:lnSpc>
              <a:spcBef>
                <a:spcPts val="110"/>
              </a:spcBef>
            </a:pPr>
            <a:r>
              <a:rPr sz="3550" spc="-385" dirty="0">
                <a:solidFill>
                  <a:srgbClr val="041BA1"/>
                </a:solidFill>
                <a:latin typeface="DejaVu Sans"/>
                <a:cs typeface="DejaVu Sans"/>
              </a:rPr>
              <a:t>Routing</a:t>
            </a:r>
            <a:endParaRPr sz="3550" dirty="0">
              <a:latin typeface="DejaVu Sans"/>
              <a:cs typeface="DejaVu Sans"/>
            </a:endParaRPr>
          </a:p>
        </p:txBody>
      </p:sp>
      <p:sp>
        <p:nvSpPr>
          <p:cNvPr id="14" name="object 12">
            <a:extLst>
              <a:ext uri="{FF2B5EF4-FFF2-40B4-BE49-F238E27FC236}">
                <a16:creationId xmlns:a16="http://schemas.microsoft.com/office/drawing/2014/main" id="{72BAAF2F-D893-49D7-9001-931D53E91B86}"/>
              </a:ext>
            </a:extLst>
          </p:cNvPr>
          <p:cNvSpPr txBox="1"/>
          <p:nvPr/>
        </p:nvSpPr>
        <p:spPr>
          <a:xfrm>
            <a:off x="9272299" y="542200"/>
            <a:ext cx="206375" cy="206375"/>
          </a:xfrm>
          <a:prstGeom prst="rect">
            <a:avLst/>
          </a:prstGeom>
        </p:spPr>
        <p:txBody>
          <a:bodyPr vert="horz" wrap="square" lIns="0" tIns="17145" rIns="0" bIns="0" rtlCol="0">
            <a:spAutoFit/>
          </a:bodyPr>
          <a:lstStyle/>
          <a:p>
            <a:pPr marL="12700">
              <a:lnSpc>
                <a:spcPct val="100000"/>
              </a:lnSpc>
              <a:spcBef>
                <a:spcPts val="135"/>
              </a:spcBef>
            </a:pPr>
            <a:r>
              <a:rPr sz="1150" spc="15" dirty="0">
                <a:solidFill>
                  <a:srgbClr val="9B9B9B"/>
                </a:solidFill>
                <a:latin typeface="Courier New"/>
                <a:cs typeface="Courier New"/>
              </a:rPr>
              <a:t>21</a:t>
            </a:r>
            <a:endParaRPr sz="1150">
              <a:latin typeface="Courier New"/>
              <a:cs typeface="Courier New"/>
            </a:endParaRPr>
          </a:p>
        </p:txBody>
      </p:sp>
    </p:spTree>
    <p:extLst>
      <p:ext uri="{BB962C8B-B14F-4D97-AF65-F5344CB8AC3E}">
        <p14:creationId xmlns:p14="http://schemas.microsoft.com/office/powerpoint/2010/main" val="70278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575879-0767-42DC-B4B6-51F5D3CC7B5F}"/>
              </a:ext>
            </a:extLst>
          </p:cNvPr>
          <p:cNvSpPr>
            <a:spLocks noGrp="1"/>
          </p:cNvSpPr>
          <p:nvPr>
            <p:ph sz="quarter" idx="10"/>
          </p:nvPr>
        </p:nvSpPr>
        <p:spPr/>
        <p:txBody>
          <a:bodyPr/>
          <a:lstStyle/>
          <a:p>
            <a:pPr marL="0" indent="0" algn="ctr">
              <a:buNone/>
            </a:pPr>
            <a:r>
              <a:rPr lang="en-US" b="1" dirty="0">
                <a:solidFill>
                  <a:schemeClr val="accent1">
                    <a:lumMod val="75000"/>
                  </a:schemeClr>
                </a:solidFill>
              </a:rPr>
              <a:t>“Finger table” allows log N-time lookups</a:t>
            </a:r>
          </a:p>
          <a:p>
            <a:pPr marL="0" indent="0" algn="ctr">
              <a:buNone/>
            </a:pPr>
            <a:r>
              <a:rPr lang="en-US" b="1" dirty="0">
                <a:solidFill>
                  <a:schemeClr val="accent1">
                    <a:lumMod val="75000"/>
                  </a:schemeClr>
                </a:solidFill>
              </a:rPr>
              <a:t>(like Binary search)</a:t>
            </a:r>
            <a:endParaRPr lang="en-IN" dirty="0">
              <a:solidFill>
                <a:schemeClr val="accent1">
                  <a:lumMod val="75000"/>
                </a:schemeClr>
              </a:solidFill>
            </a:endParaRPr>
          </a:p>
        </p:txBody>
      </p:sp>
      <p:sp>
        <p:nvSpPr>
          <p:cNvPr id="3" name="object 4">
            <a:extLst>
              <a:ext uri="{FF2B5EF4-FFF2-40B4-BE49-F238E27FC236}">
                <a16:creationId xmlns:a16="http://schemas.microsoft.com/office/drawing/2014/main" id="{846D57EF-5B41-4BEC-936F-D5BBA5DE41CB}"/>
              </a:ext>
            </a:extLst>
          </p:cNvPr>
          <p:cNvSpPr/>
          <p:nvPr/>
        </p:nvSpPr>
        <p:spPr>
          <a:xfrm>
            <a:off x="990772" y="1925821"/>
            <a:ext cx="5125072" cy="3674223"/>
          </a:xfrm>
          <a:prstGeom prst="rect">
            <a:avLst/>
          </a:prstGeom>
          <a:blipFill>
            <a:blip r:embed="rId2" cstate="print"/>
            <a:stretch>
              <a:fillRect/>
            </a:stretch>
          </a:blipFill>
        </p:spPr>
        <p:txBody>
          <a:bodyPr wrap="square" lIns="0" tIns="0" rIns="0" bIns="0" rtlCol="0"/>
          <a:lstStyle/>
          <a:p>
            <a:r>
              <a:rPr lang="en-US" dirty="0">
                <a:solidFill>
                  <a:schemeClr val="accent1">
                    <a:lumMod val="75000"/>
                  </a:schemeClr>
                </a:solidFill>
              </a:rPr>
              <a:t>Routing Table</a:t>
            </a:r>
            <a:endParaRPr dirty="0">
              <a:solidFill>
                <a:schemeClr val="accent1">
                  <a:lumMod val="75000"/>
                </a:schemeClr>
              </a:solidFill>
            </a:endParaRPr>
          </a:p>
        </p:txBody>
      </p:sp>
      <p:sp>
        <p:nvSpPr>
          <p:cNvPr id="4" name="Rectangle 3">
            <a:extLst>
              <a:ext uri="{FF2B5EF4-FFF2-40B4-BE49-F238E27FC236}">
                <a16:creationId xmlns:a16="http://schemas.microsoft.com/office/drawing/2014/main" id="{388847C5-42B1-40F4-9419-E4129E734F8E}"/>
              </a:ext>
            </a:extLst>
          </p:cNvPr>
          <p:cNvSpPr/>
          <p:nvPr/>
        </p:nvSpPr>
        <p:spPr>
          <a:xfrm>
            <a:off x="4807132" y="5244285"/>
            <a:ext cx="6096000" cy="659155"/>
          </a:xfrm>
          <a:prstGeom prst="rect">
            <a:avLst/>
          </a:prstGeom>
        </p:spPr>
        <p:txBody>
          <a:bodyPr>
            <a:spAutoFit/>
          </a:bodyPr>
          <a:lstStyle/>
          <a:p>
            <a:pPr marL="12700">
              <a:lnSpc>
                <a:spcPct val="100000"/>
              </a:lnSpc>
              <a:spcBef>
                <a:spcPts val="120"/>
              </a:spcBef>
            </a:pPr>
            <a:r>
              <a:rPr lang="da-DK" dirty="0"/>
              <a:t>For i in 1...log n:</a:t>
            </a:r>
          </a:p>
          <a:p>
            <a:pPr marL="216535">
              <a:lnSpc>
                <a:spcPct val="100000"/>
              </a:lnSpc>
              <a:spcBef>
                <a:spcPts val="50"/>
              </a:spcBef>
            </a:pPr>
            <a:r>
              <a:rPr lang="da-DK" dirty="0"/>
              <a:t>ﬁnger[i] = successor ( (my.id + 2i ) mod 2160 </a:t>
            </a:r>
            <a:endParaRPr lang="en-IN" dirty="0"/>
          </a:p>
        </p:txBody>
      </p:sp>
      <p:sp>
        <p:nvSpPr>
          <p:cNvPr id="5" name="object 3">
            <a:extLst>
              <a:ext uri="{FF2B5EF4-FFF2-40B4-BE49-F238E27FC236}">
                <a16:creationId xmlns:a16="http://schemas.microsoft.com/office/drawing/2014/main" id="{ED338498-317C-4EDF-8998-D50FE58F8FE5}"/>
              </a:ext>
            </a:extLst>
          </p:cNvPr>
          <p:cNvSpPr/>
          <p:nvPr/>
        </p:nvSpPr>
        <p:spPr>
          <a:xfrm>
            <a:off x="6691173" y="1807515"/>
            <a:ext cx="4083335" cy="3436770"/>
          </a:xfrm>
          <a:prstGeom prst="rect">
            <a:avLst/>
          </a:prstGeom>
          <a:blipFill>
            <a:blip r:embed="rId3" cstate="print"/>
            <a:stretch>
              <a:fillRect/>
            </a:stretch>
          </a:blipFill>
        </p:spPr>
        <p:txBody>
          <a:bodyPr wrap="square" lIns="0" tIns="0" rIns="0" bIns="0" rtlCol="0"/>
          <a:lstStyle/>
          <a:p>
            <a:r>
              <a:rPr lang="en-US" dirty="0">
                <a:solidFill>
                  <a:schemeClr val="accent1">
                    <a:lumMod val="75000"/>
                  </a:schemeClr>
                </a:solidFill>
              </a:rPr>
              <a:t>Routing</a:t>
            </a:r>
            <a:endParaRPr dirty="0">
              <a:solidFill>
                <a:schemeClr val="accent1">
                  <a:lumMod val="75000"/>
                </a:schemeClr>
              </a:solidFill>
            </a:endParaRPr>
          </a:p>
        </p:txBody>
      </p:sp>
    </p:spTree>
    <p:extLst>
      <p:ext uri="{BB962C8B-B14F-4D97-AF65-F5344CB8AC3E}">
        <p14:creationId xmlns:p14="http://schemas.microsoft.com/office/powerpoint/2010/main" val="206265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3FB6F96-B122-407D-A34B-5540732CF0A6}"/>
              </a:ext>
            </a:extLst>
          </p:cNvPr>
          <p:cNvSpPr txBox="1">
            <a:spLocks/>
          </p:cNvSpPr>
          <p:nvPr/>
        </p:nvSpPr>
        <p:spPr>
          <a:xfrm>
            <a:off x="1010194" y="790917"/>
            <a:ext cx="10110652"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b="1" dirty="0">
                <a:solidFill>
                  <a:schemeClr val="accent1">
                    <a:lumMod val="75000"/>
                  </a:schemeClr>
                </a:solidFill>
              </a:rPr>
              <a:t>Eﬃcient lookup in Chord</a:t>
            </a:r>
          </a:p>
        </p:txBody>
      </p:sp>
      <p:sp>
        <p:nvSpPr>
          <p:cNvPr id="3" name="object 3">
            <a:extLst>
              <a:ext uri="{FF2B5EF4-FFF2-40B4-BE49-F238E27FC236}">
                <a16:creationId xmlns:a16="http://schemas.microsoft.com/office/drawing/2014/main" id="{8F1F3E7A-3565-4EB9-8361-A71D77445D6D}"/>
              </a:ext>
            </a:extLst>
          </p:cNvPr>
          <p:cNvSpPr/>
          <p:nvPr/>
        </p:nvSpPr>
        <p:spPr>
          <a:xfrm>
            <a:off x="6596192" y="1856636"/>
            <a:ext cx="4119129" cy="3450510"/>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FB693EE0-FC14-46B4-8344-4FFBCB7AD3EB}"/>
              </a:ext>
            </a:extLst>
          </p:cNvPr>
          <p:cNvSpPr txBox="1"/>
          <p:nvPr/>
        </p:nvSpPr>
        <p:spPr>
          <a:xfrm>
            <a:off x="1896072" y="1808391"/>
            <a:ext cx="854710" cy="357505"/>
          </a:xfrm>
          <a:prstGeom prst="rect">
            <a:avLst/>
          </a:prstGeom>
        </p:spPr>
        <p:txBody>
          <a:bodyPr vert="horz" wrap="square" lIns="0" tIns="15875" rIns="0" bIns="0" rtlCol="0">
            <a:spAutoFit/>
          </a:bodyPr>
          <a:lstStyle/>
          <a:p>
            <a:pPr marL="12700">
              <a:lnSpc>
                <a:spcPct val="100000"/>
              </a:lnSpc>
              <a:spcBef>
                <a:spcPts val="125"/>
              </a:spcBef>
            </a:pPr>
            <a:r>
              <a:rPr sz="2150" b="1" spc="10" dirty="0">
                <a:solidFill>
                  <a:srgbClr val="041BA1"/>
                </a:solidFill>
                <a:latin typeface="Courier New"/>
                <a:cs typeface="Courier New"/>
              </a:rPr>
              <a:t>(id):</a:t>
            </a:r>
            <a:endParaRPr sz="2150">
              <a:latin typeface="Courier New"/>
              <a:cs typeface="Courier New"/>
            </a:endParaRPr>
          </a:p>
        </p:txBody>
      </p:sp>
      <p:sp>
        <p:nvSpPr>
          <p:cNvPr id="6" name="object 6">
            <a:extLst>
              <a:ext uri="{FF2B5EF4-FFF2-40B4-BE49-F238E27FC236}">
                <a16:creationId xmlns:a16="http://schemas.microsoft.com/office/drawing/2014/main" id="{1C77A34F-3854-47CB-91DB-B6AC6D917059}"/>
              </a:ext>
            </a:extLst>
          </p:cNvPr>
          <p:cNvSpPr txBox="1"/>
          <p:nvPr/>
        </p:nvSpPr>
        <p:spPr>
          <a:xfrm>
            <a:off x="735556" y="1747083"/>
            <a:ext cx="1020444" cy="811530"/>
          </a:xfrm>
          <a:prstGeom prst="rect">
            <a:avLst/>
          </a:prstGeom>
        </p:spPr>
        <p:txBody>
          <a:bodyPr vert="horz" wrap="square" lIns="0" tIns="76835" rIns="0" bIns="0" rtlCol="0">
            <a:spAutoFit/>
          </a:bodyPr>
          <a:lstStyle/>
          <a:p>
            <a:pPr marL="12700">
              <a:lnSpc>
                <a:spcPct val="100000"/>
              </a:lnSpc>
              <a:spcBef>
                <a:spcPts val="605"/>
              </a:spcBef>
            </a:pPr>
            <a:r>
              <a:rPr sz="2150" b="1" spc="10" dirty="0">
                <a:solidFill>
                  <a:srgbClr val="041BA1"/>
                </a:solidFill>
                <a:latin typeface="Courier New"/>
                <a:cs typeface="Courier New"/>
              </a:rPr>
              <a:t>lookup</a:t>
            </a:r>
            <a:endParaRPr sz="2150" dirty="0">
              <a:latin typeface="Courier New"/>
              <a:cs typeface="Courier New"/>
            </a:endParaRPr>
          </a:p>
          <a:p>
            <a:pPr marL="344170">
              <a:lnSpc>
                <a:spcPct val="100000"/>
              </a:lnSpc>
              <a:spcBef>
                <a:spcPts val="515"/>
              </a:spcBef>
            </a:pPr>
            <a:r>
              <a:rPr sz="2150" b="1" spc="10" dirty="0">
                <a:solidFill>
                  <a:srgbClr val="041BA1"/>
                </a:solidFill>
                <a:latin typeface="Courier New"/>
                <a:cs typeface="Courier New"/>
              </a:rPr>
              <a:t>if</a:t>
            </a:r>
            <a:r>
              <a:rPr sz="2150" b="1" spc="-80" dirty="0">
                <a:solidFill>
                  <a:srgbClr val="041BA1"/>
                </a:solidFill>
                <a:latin typeface="Courier New"/>
                <a:cs typeface="Courier New"/>
              </a:rPr>
              <a:t> </a:t>
            </a:r>
            <a:r>
              <a:rPr sz="2150" b="1" spc="15" dirty="0">
                <a:solidFill>
                  <a:srgbClr val="041BA1"/>
                </a:solidFill>
                <a:latin typeface="Courier New"/>
                <a:cs typeface="Courier New"/>
              </a:rPr>
              <a:t>(</a:t>
            </a:r>
            <a:endParaRPr sz="2150" dirty="0">
              <a:latin typeface="Courier New"/>
              <a:cs typeface="Courier New"/>
            </a:endParaRPr>
          </a:p>
        </p:txBody>
      </p:sp>
      <p:sp>
        <p:nvSpPr>
          <p:cNvPr id="7" name="object 7">
            <a:extLst>
              <a:ext uri="{FF2B5EF4-FFF2-40B4-BE49-F238E27FC236}">
                <a16:creationId xmlns:a16="http://schemas.microsoft.com/office/drawing/2014/main" id="{9EB00E25-12AF-4491-9332-D45A112B86C5}"/>
              </a:ext>
            </a:extLst>
          </p:cNvPr>
          <p:cNvSpPr txBox="1"/>
          <p:nvPr/>
        </p:nvSpPr>
        <p:spPr>
          <a:xfrm>
            <a:off x="1896153" y="2130976"/>
            <a:ext cx="2513330" cy="829944"/>
          </a:xfrm>
          <a:prstGeom prst="rect">
            <a:avLst/>
          </a:prstGeom>
        </p:spPr>
        <p:txBody>
          <a:bodyPr vert="horz" wrap="square" lIns="0" tIns="12065" rIns="0" bIns="0" rtlCol="0">
            <a:spAutoFit/>
          </a:bodyPr>
          <a:lstStyle/>
          <a:p>
            <a:pPr marL="12700" marR="5080" indent="-635">
              <a:lnSpc>
                <a:spcPct val="122700"/>
              </a:lnSpc>
              <a:spcBef>
                <a:spcPts val="95"/>
              </a:spcBef>
            </a:pPr>
            <a:r>
              <a:rPr sz="2150" b="1" spc="10" dirty="0">
                <a:solidFill>
                  <a:srgbClr val="041BA1"/>
                </a:solidFill>
                <a:latin typeface="Courier New"/>
                <a:cs typeface="Courier New"/>
              </a:rPr>
              <a:t>id </a:t>
            </a:r>
            <a:r>
              <a:rPr sz="2150" b="1" spc="15" dirty="0">
                <a:solidFill>
                  <a:srgbClr val="041BA1"/>
                </a:solidFill>
                <a:latin typeface="Courier New"/>
                <a:cs typeface="Courier New"/>
              </a:rPr>
              <a:t>&gt; </a:t>
            </a:r>
            <a:r>
              <a:rPr sz="2150" b="1" spc="10" dirty="0">
                <a:solidFill>
                  <a:srgbClr val="041BA1"/>
                </a:solidFill>
                <a:latin typeface="Courier New"/>
                <a:cs typeface="Courier New"/>
              </a:rPr>
              <a:t>pred.id</a:t>
            </a:r>
            <a:r>
              <a:rPr sz="2150" b="1" spc="-65" dirty="0">
                <a:solidFill>
                  <a:srgbClr val="041BA1"/>
                </a:solidFill>
                <a:latin typeface="Courier New"/>
                <a:cs typeface="Courier New"/>
              </a:rPr>
              <a:t> </a:t>
            </a:r>
            <a:r>
              <a:rPr sz="2150" b="1" spc="10" dirty="0">
                <a:solidFill>
                  <a:srgbClr val="041BA1"/>
                </a:solidFill>
                <a:latin typeface="Courier New"/>
                <a:cs typeface="Courier New"/>
              </a:rPr>
              <a:t>&amp;&amp;  id &lt;= my.id</a:t>
            </a:r>
            <a:r>
              <a:rPr sz="2150" b="1" spc="-25" dirty="0">
                <a:solidFill>
                  <a:srgbClr val="041BA1"/>
                </a:solidFill>
                <a:latin typeface="Courier New"/>
                <a:cs typeface="Courier New"/>
              </a:rPr>
              <a:t> </a:t>
            </a:r>
            <a:r>
              <a:rPr sz="2150" b="1" spc="15" dirty="0">
                <a:solidFill>
                  <a:srgbClr val="041BA1"/>
                </a:solidFill>
                <a:latin typeface="Courier New"/>
                <a:cs typeface="Courier New"/>
              </a:rPr>
              <a:t>)</a:t>
            </a:r>
            <a:endParaRPr sz="2150" dirty="0">
              <a:latin typeface="Courier New"/>
              <a:cs typeface="Courier New"/>
            </a:endParaRPr>
          </a:p>
        </p:txBody>
      </p:sp>
      <p:sp>
        <p:nvSpPr>
          <p:cNvPr id="8" name="object 8">
            <a:extLst>
              <a:ext uri="{FF2B5EF4-FFF2-40B4-BE49-F238E27FC236}">
                <a16:creationId xmlns:a16="http://schemas.microsoft.com/office/drawing/2014/main" id="{2664B4FC-8DFC-443F-971C-8C0410449D09}"/>
              </a:ext>
            </a:extLst>
          </p:cNvPr>
          <p:cNvSpPr txBox="1"/>
          <p:nvPr/>
        </p:nvSpPr>
        <p:spPr>
          <a:xfrm>
            <a:off x="2637546" y="3005257"/>
            <a:ext cx="1020444" cy="357505"/>
          </a:xfrm>
          <a:prstGeom prst="rect">
            <a:avLst/>
          </a:prstGeom>
        </p:spPr>
        <p:txBody>
          <a:bodyPr vert="horz" wrap="square" lIns="0" tIns="15875" rIns="0" bIns="0" rtlCol="0">
            <a:spAutoFit/>
          </a:bodyPr>
          <a:lstStyle/>
          <a:p>
            <a:pPr marL="12700">
              <a:lnSpc>
                <a:spcPct val="100000"/>
              </a:lnSpc>
              <a:spcBef>
                <a:spcPts val="125"/>
              </a:spcBef>
            </a:pPr>
            <a:r>
              <a:rPr sz="2150" b="1" spc="10" dirty="0">
                <a:solidFill>
                  <a:srgbClr val="041BA1"/>
                </a:solidFill>
                <a:latin typeface="Courier New"/>
                <a:cs typeface="Courier New"/>
              </a:rPr>
              <a:t>my.i</a:t>
            </a:r>
            <a:r>
              <a:rPr sz="2150" b="1" spc="15" dirty="0">
                <a:solidFill>
                  <a:srgbClr val="041BA1"/>
                </a:solidFill>
                <a:latin typeface="Courier New"/>
                <a:cs typeface="Courier New"/>
              </a:rPr>
              <a:t>d;</a:t>
            </a:r>
            <a:endParaRPr sz="2150">
              <a:latin typeface="Courier New"/>
              <a:cs typeface="Courier New"/>
            </a:endParaRPr>
          </a:p>
        </p:txBody>
      </p:sp>
      <p:sp>
        <p:nvSpPr>
          <p:cNvPr id="9" name="object 9">
            <a:extLst>
              <a:ext uri="{FF2B5EF4-FFF2-40B4-BE49-F238E27FC236}">
                <a16:creationId xmlns:a16="http://schemas.microsoft.com/office/drawing/2014/main" id="{2DFB2474-899F-4BF5-86E4-4EF1746E5635}"/>
              </a:ext>
            </a:extLst>
          </p:cNvPr>
          <p:cNvSpPr txBox="1"/>
          <p:nvPr/>
        </p:nvSpPr>
        <p:spPr>
          <a:xfrm>
            <a:off x="1074715" y="2947485"/>
            <a:ext cx="1422400" cy="804545"/>
          </a:xfrm>
          <a:prstGeom prst="rect">
            <a:avLst/>
          </a:prstGeom>
        </p:spPr>
        <p:txBody>
          <a:bodyPr vert="horz" wrap="square" lIns="0" tIns="12065" rIns="0" bIns="0" rtlCol="0">
            <a:spAutoFit/>
          </a:bodyPr>
          <a:lstStyle/>
          <a:p>
            <a:pPr marL="12700" marR="5080" indent="401955">
              <a:lnSpc>
                <a:spcPct val="118800"/>
              </a:lnSpc>
              <a:spcBef>
                <a:spcPts val="95"/>
              </a:spcBef>
            </a:pPr>
            <a:r>
              <a:rPr sz="2150" b="1" spc="10" dirty="0">
                <a:solidFill>
                  <a:srgbClr val="041BA1"/>
                </a:solidFill>
                <a:latin typeface="Courier New"/>
                <a:cs typeface="Courier New"/>
              </a:rPr>
              <a:t>return  else</a:t>
            </a:r>
            <a:endParaRPr sz="2150">
              <a:latin typeface="Courier New"/>
              <a:cs typeface="Courier New"/>
            </a:endParaRPr>
          </a:p>
        </p:txBody>
      </p:sp>
      <p:sp>
        <p:nvSpPr>
          <p:cNvPr id="10" name="object 10">
            <a:extLst>
              <a:ext uri="{FF2B5EF4-FFF2-40B4-BE49-F238E27FC236}">
                <a16:creationId xmlns:a16="http://schemas.microsoft.com/office/drawing/2014/main" id="{2CBAE9C4-B790-4ECD-8659-B1F3AD35D813}"/>
              </a:ext>
            </a:extLst>
          </p:cNvPr>
          <p:cNvSpPr txBox="1"/>
          <p:nvPr/>
        </p:nvSpPr>
        <p:spPr>
          <a:xfrm>
            <a:off x="1476679" y="3809865"/>
            <a:ext cx="4293870" cy="746125"/>
          </a:xfrm>
          <a:prstGeom prst="rect">
            <a:avLst/>
          </a:prstGeom>
        </p:spPr>
        <p:txBody>
          <a:bodyPr vert="horz" wrap="square" lIns="0" tIns="78740" rIns="0" bIns="0" rtlCol="0">
            <a:spAutoFit/>
          </a:bodyPr>
          <a:lstStyle/>
          <a:p>
            <a:pPr marL="59690">
              <a:lnSpc>
                <a:spcPct val="100000"/>
              </a:lnSpc>
              <a:spcBef>
                <a:spcPts val="620"/>
              </a:spcBef>
            </a:pPr>
            <a:r>
              <a:rPr sz="1550" b="1" spc="15" dirty="0">
                <a:solidFill>
                  <a:srgbClr val="FF2800"/>
                </a:solidFill>
                <a:latin typeface="Courier New"/>
                <a:cs typeface="Courier New"/>
              </a:rPr>
              <a:t>// </a:t>
            </a:r>
            <a:r>
              <a:rPr sz="1550" b="1" i="1" spc="15" dirty="0">
                <a:solidFill>
                  <a:srgbClr val="FF2800"/>
                </a:solidFill>
                <a:latin typeface="Courier New"/>
                <a:cs typeface="Courier New"/>
              </a:rPr>
              <a:t>fingers() </a:t>
            </a:r>
            <a:r>
              <a:rPr sz="1550" b="1" spc="15" dirty="0">
                <a:solidFill>
                  <a:srgbClr val="FF2800"/>
                </a:solidFill>
                <a:latin typeface="Courier New"/>
                <a:cs typeface="Courier New"/>
              </a:rPr>
              <a:t>by decreasing</a:t>
            </a:r>
            <a:r>
              <a:rPr sz="1550" b="1" spc="-35" dirty="0">
                <a:solidFill>
                  <a:srgbClr val="FF2800"/>
                </a:solidFill>
                <a:latin typeface="Courier New"/>
                <a:cs typeface="Courier New"/>
              </a:rPr>
              <a:t> </a:t>
            </a:r>
            <a:r>
              <a:rPr sz="1550" b="1" spc="10" dirty="0">
                <a:solidFill>
                  <a:srgbClr val="FF2800"/>
                </a:solidFill>
                <a:latin typeface="Courier New"/>
                <a:cs typeface="Courier New"/>
              </a:rPr>
              <a:t>distance</a:t>
            </a:r>
            <a:endParaRPr sz="1550" dirty="0">
              <a:latin typeface="Courier New"/>
              <a:cs typeface="Courier New"/>
            </a:endParaRPr>
          </a:p>
          <a:p>
            <a:pPr marL="12700">
              <a:lnSpc>
                <a:spcPct val="100000"/>
              </a:lnSpc>
              <a:spcBef>
                <a:spcPts val="705"/>
              </a:spcBef>
            </a:pPr>
            <a:r>
              <a:rPr sz="2150" b="1" spc="10" dirty="0">
                <a:solidFill>
                  <a:srgbClr val="FF2800"/>
                </a:solidFill>
                <a:latin typeface="Courier New"/>
                <a:cs typeface="Courier New"/>
              </a:rPr>
              <a:t>for finger in</a:t>
            </a:r>
            <a:r>
              <a:rPr sz="2150" b="1" spc="-20" dirty="0">
                <a:solidFill>
                  <a:srgbClr val="FF2800"/>
                </a:solidFill>
                <a:latin typeface="Courier New"/>
                <a:cs typeface="Courier New"/>
              </a:rPr>
              <a:t> </a:t>
            </a:r>
            <a:r>
              <a:rPr sz="2150" b="1" spc="10" dirty="0">
                <a:solidFill>
                  <a:srgbClr val="FF2800"/>
                </a:solidFill>
                <a:latin typeface="Courier New"/>
                <a:cs typeface="Courier New"/>
              </a:rPr>
              <a:t>fingers():</a:t>
            </a:r>
            <a:endParaRPr sz="2150" dirty="0">
              <a:latin typeface="Courier New"/>
              <a:cs typeface="Courier New"/>
            </a:endParaRPr>
          </a:p>
        </p:txBody>
      </p:sp>
      <p:sp>
        <p:nvSpPr>
          <p:cNvPr id="11" name="object 11">
            <a:extLst>
              <a:ext uri="{FF2B5EF4-FFF2-40B4-BE49-F238E27FC236}">
                <a16:creationId xmlns:a16="http://schemas.microsoft.com/office/drawing/2014/main" id="{EFE5B754-6C29-41A3-B2E4-06E3B21D29DC}"/>
              </a:ext>
            </a:extLst>
          </p:cNvPr>
          <p:cNvSpPr txBox="1"/>
          <p:nvPr/>
        </p:nvSpPr>
        <p:spPr>
          <a:xfrm>
            <a:off x="1813013" y="4587994"/>
            <a:ext cx="1351915" cy="357505"/>
          </a:xfrm>
          <a:prstGeom prst="rect">
            <a:avLst/>
          </a:prstGeom>
        </p:spPr>
        <p:txBody>
          <a:bodyPr vert="horz" wrap="square" lIns="0" tIns="15875" rIns="0" bIns="0" rtlCol="0">
            <a:spAutoFit/>
          </a:bodyPr>
          <a:lstStyle/>
          <a:p>
            <a:pPr marL="12700">
              <a:lnSpc>
                <a:spcPct val="100000"/>
              </a:lnSpc>
              <a:spcBef>
                <a:spcPts val="125"/>
              </a:spcBef>
            </a:pPr>
            <a:r>
              <a:rPr sz="2150" b="1" spc="10" dirty="0">
                <a:solidFill>
                  <a:srgbClr val="FF2800"/>
                </a:solidFill>
                <a:latin typeface="Courier New"/>
                <a:cs typeface="Courier New"/>
              </a:rPr>
              <a:t>if id</a:t>
            </a:r>
            <a:r>
              <a:rPr sz="2150" b="1" spc="-65" dirty="0">
                <a:solidFill>
                  <a:srgbClr val="FF2800"/>
                </a:solidFill>
                <a:latin typeface="Courier New"/>
                <a:cs typeface="Courier New"/>
              </a:rPr>
              <a:t> </a:t>
            </a:r>
            <a:r>
              <a:rPr sz="2150" b="1" spc="10" dirty="0">
                <a:solidFill>
                  <a:srgbClr val="FF2800"/>
                </a:solidFill>
                <a:latin typeface="Courier New"/>
                <a:cs typeface="Courier New"/>
              </a:rPr>
              <a:t>&lt;=</a:t>
            </a:r>
            <a:endParaRPr sz="2150">
              <a:latin typeface="Courier New"/>
              <a:cs typeface="Courier New"/>
            </a:endParaRPr>
          </a:p>
        </p:txBody>
      </p:sp>
      <p:sp>
        <p:nvSpPr>
          <p:cNvPr id="12" name="object 12">
            <a:extLst>
              <a:ext uri="{FF2B5EF4-FFF2-40B4-BE49-F238E27FC236}">
                <a16:creationId xmlns:a16="http://schemas.microsoft.com/office/drawing/2014/main" id="{9E44D11F-0F67-4723-A5E9-C7DA53F85E59}"/>
              </a:ext>
            </a:extLst>
          </p:cNvPr>
          <p:cNvSpPr txBox="1"/>
          <p:nvPr/>
        </p:nvSpPr>
        <p:spPr>
          <a:xfrm>
            <a:off x="2139924" y="4989962"/>
            <a:ext cx="1020444" cy="357505"/>
          </a:xfrm>
          <a:prstGeom prst="rect">
            <a:avLst/>
          </a:prstGeom>
        </p:spPr>
        <p:txBody>
          <a:bodyPr vert="horz" wrap="square" lIns="0" tIns="15875" rIns="0" bIns="0" rtlCol="0">
            <a:spAutoFit/>
          </a:bodyPr>
          <a:lstStyle/>
          <a:p>
            <a:pPr marL="12700">
              <a:lnSpc>
                <a:spcPct val="100000"/>
              </a:lnSpc>
              <a:spcBef>
                <a:spcPts val="125"/>
              </a:spcBef>
            </a:pPr>
            <a:r>
              <a:rPr sz="2150" b="1" spc="10" dirty="0">
                <a:solidFill>
                  <a:srgbClr val="FF2800"/>
                </a:solidFill>
                <a:latin typeface="Courier New"/>
                <a:cs typeface="Courier New"/>
              </a:rPr>
              <a:t>return</a:t>
            </a:r>
            <a:endParaRPr sz="2150">
              <a:latin typeface="Courier New"/>
              <a:cs typeface="Courier New"/>
            </a:endParaRPr>
          </a:p>
        </p:txBody>
      </p:sp>
      <p:sp>
        <p:nvSpPr>
          <p:cNvPr id="13" name="object 13">
            <a:extLst>
              <a:ext uri="{FF2B5EF4-FFF2-40B4-BE49-F238E27FC236}">
                <a16:creationId xmlns:a16="http://schemas.microsoft.com/office/drawing/2014/main" id="{55791940-1B39-4012-A729-115845F6649F}"/>
              </a:ext>
            </a:extLst>
          </p:cNvPr>
          <p:cNvSpPr txBox="1"/>
          <p:nvPr/>
        </p:nvSpPr>
        <p:spPr>
          <a:xfrm>
            <a:off x="3300904" y="4517649"/>
            <a:ext cx="3010535" cy="829944"/>
          </a:xfrm>
          <a:prstGeom prst="rect">
            <a:avLst/>
          </a:prstGeom>
        </p:spPr>
        <p:txBody>
          <a:bodyPr vert="horz" wrap="square" lIns="0" tIns="12065" rIns="0" bIns="0" rtlCol="0">
            <a:spAutoFit/>
          </a:bodyPr>
          <a:lstStyle/>
          <a:p>
            <a:pPr marL="12700" marR="5080" indent="4445">
              <a:lnSpc>
                <a:spcPct val="122700"/>
              </a:lnSpc>
              <a:spcBef>
                <a:spcPts val="95"/>
              </a:spcBef>
            </a:pPr>
            <a:r>
              <a:rPr sz="2150" b="1" spc="10" dirty="0">
                <a:solidFill>
                  <a:srgbClr val="FF2800"/>
                </a:solidFill>
                <a:latin typeface="Courier New"/>
                <a:cs typeface="Courier New"/>
              </a:rPr>
              <a:t>finger.id  finger.lookup(i</a:t>
            </a:r>
            <a:r>
              <a:rPr sz="2150" b="1" spc="15" dirty="0">
                <a:solidFill>
                  <a:srgbClr val="FF2800"/>
                </a:solidFill>
                <a:latin typeface="Courier New"/>
                <a:cs typeface="Courier New"/>
              </a:rPr>
              <a:t>d</a:t>
            </a:r>
            <a:r>
              <a:rPr sz="2150" b="1" spc="10" dirty="0">
                <a:solidFill>
                  <a:srgbClr val="FF2800"/>
                </a:solidFill>
                <a:latin typeface="Courier New"/>
                <a:cs typeface="Courier New"/>
              </a:rPr>
              <a:t>);</a:t>
            </a:r>
            <a:endParaRPr sz="2150" dirty="0">
              <a:latin typeface="Courier New"/>
              <a:cs typeface="Courier New"/>
            </a:endParaRPr>
          </a:p>
        </p:txBody>
      </p:sp>
      <p:sp>
        <p:nvSpPr>
          <p:cNvPr id="14" name="object 14">
            <a:extLst>
              <a:ext uri="{FF2B5EF4-FFF2-40B4-BE49-F238E27FC236}">
                <a16:creationId xmlns:a16="http://schemas.microsoft.com/office/drawing/2014/main" id="{C808B34B-5A37-41D6-BF8D-7D6820CE7A39}"/>
              </a:ext>
            </a:extLst>
          </p:cNvPr>
          <p:cNvSpPr txBox="1"/>
          <p:nvPr/>
        </p:nvSpPr>
        <p:spPr>
          <a:xfrm>
            <a:off x="735556" y="5391929"/>
            <a:ext cx="6969125" cy="1398460"/>
          </a:xfrm>
          <a:prstGeom prst="rect">
            <a:avLst/>
          </a:prstGeom>
        </p:spPr>
        <p:txBody>
          <a:bodyPr vert="horz" wrap="square" lIns="0" tIns="15875" rIns="0" bIns="0" rtlCol="0">
            <a:spAutoFit/>
          </a:bodyPr>
          <a:lstStyle/>
          <a:p>
            <a:pPr marL="753745">
              <a:lnSpc>
                <a:spcPct val="100000"/>
              </a:lnSpc>
              <a:spcBef>
                <a:spcPts val="125"/>
              </a:spcBef>
            </a:pPr>
            <a:r>
              <a:rPr sz="2150" b="1" spc="10" dirty="0">
                <a:solidFill>
                  <a:srgbClr val="041BA1"/>
                </a:solidFill>
                <a:latin typeface="Courier New"/>
                <a:cs typeface="Courier New"/>
              </a:rPr>
              <a:t>return succ.lookup(id);</a:t>
            </a:r>
            <a:endParaRPr sz="2150" dirty="0">
              <a:latin typeface="Courier New"/>
              <a:cs typeface="Courier New"/>
            </a:endParaRPr>
          </a:p>
          <a:p>
            <a:pPr>
              <a:lnSpc>
                <a:spcPct val="100000"/>
              </a:lnSpc>
              <a:spcBef>
                <a:spcPts val="5"/>
              </a:spcBef>
            </a:pPr>
            <a:endParaRPr sz="2250" dirty="0">
              <a:latin typeface="Times New Roman"/>
              <a:cs typeface="Times New Roman"/>
            </a:endParaRPr>
          </a:p>
          <a:p>
            <a:pPr marL="351790" indent="-339090">
              <a:lnSpc>
                <a:spcPct val="100000"/>
              </a:lnSpc>
              <a:buFont typeface="Arial"/>
              <a:buChar char="•"/>
              <a:tabLst>
                <a:tab pos="351790" algn="l"/>
                <a:tab pos="352425" algn="l"/>
              </a:tabLst>
            </a:pPr>
            <a:r>
              <a:rPr sz="2000" dirty="0">
                <a:solidFill>
                  <a:srgbClr val="C00000"/>
                </a:solidFill>
              </a:rPr>
              <a:t>Route greedily via distant “ﬁnger” nodes</a:t>
            </a:r>
          </a:p>
          <a:p>
            <a:pPr marL="464820">
              <a:lnSpc>
                <a:spcPct val="100000"/>
              </a:lnSpc>
              <a:spcBef>
                <a:spcPts val="680"/>
              </a:spcBef>
            </a:pPr>
            <a:r>
              <a:rPr sz="2000" dirty="0">
                <a:solidFill>
                  <a:schemeClr val="accent1">
                    <a:lumMod val="75000"/>
                  </a:schemeClr>
                </a:solidFill>
              </a:rPr>
              <a:t>– O(log n) hops to ﬁnd destination id</a:t>
            </a:r>
          </a:p>
        </p:txBody>
      </p:sp>
      <p:sp>
        <p:nvSpPr>
          <p:cNvPr id="15" name="object 15">
            <a:extLst>
              <a:ext uri="{FF2B5EF4-FFF2-40B4-BE49-F238E27FC236}">
                <a16:creationId xmlns:a16="http://schemas.microsoft.com/office/drawing/2014/main" id="{88DD0818-A857-468F-AB69-1EC3475EF554}"/>
              </a:ext>
            </a:extLst>
          </p:cNvPr>
          <p:cNvSpPr txBox="1"/>
          <p:nvPr/>
        </p:nvSpPr>
        <p:spPr>
          <a:xfrm>
            <a:off x="7880004" y="3054138"/>
            <a:ext cx="1674450" cy="560410"/>
          </a:xfrm>
          <a:prstGeom prst="rect">
            <a:avLst/>
          </a:prstGeom>
        </p:spPr>
        <p:txBody>
          <a:bodyPr vert="horz" wrap="square" lIns="0" tIns="13970" rIns="0" bIns="0" rtlCol="0">
            <a:spAutoFit/>
          </a:bodyPr>
          <a:lstStyle/>
          <a:p>
            <a:pPr marL="12700">
              <a:lnSpc>
                <a:spcPct val="100000"/>
              </a:lnSpc>
              <a:spcBef>
                <a:spcPts val="110"/>
              </a:spcBef>
            </a:pPr>
            <a:r>
              <a:rPr sz="3550" spc="-385" dirty="0">
                <a:solidFill>
                  <a:srgbClr val="041BA1"/>
                </a:solidFill>
                <a:latin typeface="DejaVu Sans"/>
                <a:cs typeface="DejaVu Sans"/>
              </a:rPr>
              <a:t>Routing</a:t>
            </a:r>
            <a:endParaRPr sz="3550" dirty="0">
              <a:latin typeface="DejaVu Sans"/>
              <a:cs typeface="DejaVu Sans"/>
            </a:endParaRPr>
          </a:p>
        </p:txBody>
      </p:sp>
      <p:sp>
        <p:nvSpPr>
          <p:cNvPr id="16" name="object 16">
            <a:extLst>
              <a:ext uri="{FF2B5EF4-FFF2-40B4-BE49-F238E27FC236}">
                <a16:creationId xmlns:a16="http://schemas.microsoft.com/office/drawing/2014/main" id="{2D51F209-6B30-4E9B-8E11-D8105A1D6BFC}"/>
              </a:ext>
            </a:extLst>
          </p:cNvPr>
          <p:cNvSpPr txBox="1"/>
          <p:nvPr/>
        </p:nvSpPr>
        <p:spPr>
          <a:xfrm>
            <a:off x="9272299" y="542200"/>
            <a:ext cx="206375" cy="206375"/>
          </a:xfrm>
          <a:prstGeom prst="rect">
            <a:avLst/>
          </a:prstGeom>
        </p:spPr>
        <p:txBody>
          <a:bodyPr vert="horz" wrap="square" lIns="0" tIns="17145" rIns="0" bIns="0" rtlCol="0">
            <a:spAutoFit/>
          </a:bodyPr>
          <a:lstStyle/>
          <a:p>
            <a:pPr marL="12700">
              <a:lnSpc>
                <a:spcPct val="100000"/>
              </a:lnSpc>
              <a:spcBef>
                <a:spcPts val="135"/>
              </a:spcBef>
            </a:pPr>
            <a:r>
              <a:rPr sz="1150" spc="15" dirty="0">
                <a:solidFill>
                  <a:srgbClr val="9B9B9B"/>
                </a:solidFill>
                <a:latin typeface="Courier New"/>
                <a:cs typeface="Courier New"/>
              </a:rPr>
              <a:t>22</a:t>
            </a:r>
            <a:endParaRPr sz="1150">
              <a:latin typeface="Courier New"/>
              <a:cs typeface="Courier New"/>
            </a:endParaRPr>
          </a:p>
        </p:txBody>
      </p:sp>
    </p:spTree>
    <p:extLst>
      <p:ext uri="{BB962C8B-B14F-4D97-AF65-F5344CB8AC3E}">
        <p14:creationId xmlns:p14="http://schemas.microsoft.com/office/powerpoint/2010/main" val="132751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298F1760-CE72-4FF6-81E8-22AB528C0B80}"/>
              </a:ext>
            </a:extLst>
          </p:cNvPr>
          <p:cNvSpPr txBox="1">
            <a:spLocks/>
          </p:cNvSpPr>
          <p:nvPr/>
        </p:nvSpPr>
        <p:spPr>
          <a:xfrm>
            <a:off x="193039" y="560324"/>
            <a:ext cx="11406778" cy="690574"/>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5"/>
              </a:spcBef>
            </a:pPr>
            <a:r>
              <a:rPr lang="en-US" b="1" spc="-90" dirty="0">
                <a:solidFill>
                  <a:schemeClr val="accent1">
                    <a:lumMod val="75000"/>
                  </a:schemeClr>
                </a:solidFill>
                <a:latin typeface="+mn-lt"/>
                <a:cs typeface="Arial"/>
              </a:rPr>
              <a:t>Failures m</a:t>
            </a:r>
            <a:r>
              <a:rPr lang="en-US" b="1" spc="-65" dirty="0">
                <a:solidFill>
                  <a:schemeClr val="accent1">
                    <a:lumMod val="75000"/>
                  </a:schemeClr>
                </a:solidFill>
                <a:latin typeface="+mn-lt"/>
                <a:cs typeface="Arial"/>
              </a:rPr>
              <a:t>ay </a:t>
            </a:r>
            <a:r>
              <a:rPr lang="en-US" b="1" spc="-85" dirty="0">
                <a:solidFill>
                  <a:schemeClr val="accent1">
                    <a:lumMod val="75000"/>
                  </a:schemeClr>
                </a:solidFill>
                <a:latin typeface="+mn-lt"/>
                <a:cs typeface="Arial"/>
              </a:rPr>
              <a:t>cause </a:t>
            </a:r>
            <a:r>
              <a:rPr lang="en-US" b="1" spc="-95" dirty="0">
                <a:solidFill>
                  <a:schemeClr val="accent1">
                    <a:lumMod val="75000"/>
                  </a:schemeClr>
                </a:solidFill>
                <a:latin typeface="+mn-lt"/>
                <a:cs typeface="Arial"/>
              </a:rPr>
              <a:t>incorrect</a:t>
            </a:r>
            <a:r>
              <a:rPr lang="en-US" b="1" spc="-585" dirty="0">
                <a:solidFill>
                  <a:schemeClr val="accent1">
                    <a:lumMod val="75000"/>
                  </a:schemeClr>
                </a:solidFill>
                <a:latin typeface="+mn-lt"/>
                <a:cs typeface="Arial"/>
              </a:rPr>
              <a:t> </a:t>
            </a:r>
            <a:r>
              <a:rPr lang="en-US" b="1" spc="-110" dirty="0">
                <a:solidFill>
                  <a:schemeClr val="accent1">
                    <a:lumMod val="75000"/>
                  </a:schemeClr>
                </a:solidFill>
                <a:latin typeface="+mn-lt"/>
                <a:cs typeface="Arial"/>
              </a:rPr>
              <a:t>lookup</a:t>
            </a:r>
            <a:endParaRPr lang="en-US" dirty="0">
              <a:solidFill>
                <a:schemeClr val="accent1">
                  <a:lumMod val="75000"/>
                </a:schemeClr>
              </a:solidFill>
              <a:latin typeface="+mn-lt"/>
              <a:cs typeface="Arial"/>
            </a:endParaRPr>
          </a:p>
        </p:txBody>
      </p:sp>
      <p:sp>
        <p:nvSpPr>
          <p:cNvPr id="18" name="object 17">
            <a:extLst>
              <a:ext uri="{FF2B5EF4-FFF2-40B4-BE49-F238E27FC236}">
                <a16:creationId xmlns:a16="http://schemas.microsoft.com/office/drawing/2014/main" id="{42A458A2-DB9F-40BE-8253-82F2085DDE3F}"/>
              </a:ext>
            </a:extLst>
          </p:cNvPr>
          <p:cNvSpPr txBox="1"/>
          <p:nvPr/>
        </p:nvSpPr>
        <p:spPr>
          <a:xfrm>
            <a:off x="3250051" y="5539912"/>
            <a:ext cx="5530215" cy="954405"/>
          </a:xfrm>
          <a:prstGeom prst="rect">
            <a:avLst/>
          </a:prstGeom>
          <a:solidFill>
            <a:srgbClr val="F2DCDB"/>
          </a:solidFill>
          <a:ln w="28575">
            <a:solidFill>
              <a:srgbClr val="000000"/>
            </a:solidFill>
          </a:ln>
        </p:spPr>
        <p:txBody>
          <a:bodyPr vert="horz" wrap="square" lIns="0" tIns="33020" rIns="0" bIns="0" rtlCol="0">
            <a:spAutoFit/>
          </a:bodyPr>
          <a:lstStyle/>
          <a:p>
            <a:pPr marL="242570" marR="235585" indent="403225">
              <a:lnSpc>
                <a:spcPct val="100000"/>
              </a:lnSpc>
              <a:spcBef>
                <a:spcPts val="260"/>
              </a:spcBef>
            </a:pPr>
            <a:r>
              <a:rPr sz="2800" b="1" dirty="0">
                <a:latin typeface="Arial"/>
                <a:cs typeface="Arial"/>
              </a:rPr>
              <a:t>N80 </a:t>
            </a:r>
            <a:r>
              <a:rPr sz="2800" dirty="0">
                <a:latin typeface="Arial"/>
                <a:cs typeface="Arial"/>
              </a:rPr>
              <a:t>does not know correct  </a:t>
            </a:r>
            <a:r>
              <a:rPr sz="2800" spc="-15" dirty="0">
                <a:latin typeface="Arial"/>
                <a:cs typeface="Arial"/>
              </a:rPr>
              <a:t>successor, </a:t>
            </a:r>
            <a:r>
              <a:rPr sz="2800" dirty="0">
                <a:latin typeface="Arial"/>
                <a:cs typeface="Arial"/>
              </a:rPr>
              <a:t>so </a:t>
            </a:r>
            <a:r>
              <a:rPr sz="2800" b="1" spc="-5" dirty="0">
                <a:solidFill>
                  <a:srgbClr val="FF0000"/>
                </a:solidFill>
                <a:latin typeface="Arial"/>
                <a:cs typeface="Arial"/>
              </a:rPr>
              <a:t>incorrect</a:t>
            </a:r>
            <a:r>
              <a:rPr sz="2800" b="1" spc="-50" dirty="0">
                <a:solidFill>
                  <a:srgbClr val="FF0000"/>
                </a:solidFill>
                <a:latin typeface="Arial"/>
                <a:cs typeface="Arial"/>
              </a:rPr>
              <a:t> </a:t>
            </a:r>
            <a:r>
              <a:rPr sz="2800" b="1" spc="-5" dirty="0">
                <a:solidFill>
                  <a:srgbClr val="FF0000"/>
                </a:solidFill>
                <a:latin typeface="Arial"/>
                <a:cs typeface="Arial"/>
              </a:rPr>
              <a:t>lookup</a:t>
            </a:r>
            <a:endParaRPr sz="2800" dirty="0">
              <a:latin typeface="Arial"/>
              <a:cs typeface="Arial"/>
            </a:endParaRPr>
          </a:p>
        </p:txBody>
      </p:sp>
      <p:sp>
        <p:nvSpPr>
          <p:cNvPr id="22" name="object 21">
            <a:extLst>
              <a:ext uri="{FF2B5EF4-FFF2-40B4-BE49-F238E27FC236}">
                <a16:creationId xmlns:a16="http://schemas.microsoft.com/office/drawing/2014/main" id="{7CA593BC-72F7-42F7-A84D-680EF1C0CDEC}"/>
              </a:ext>
            </a:extLst>
          </p:cNvPr>
          <p:cNvSpPr txBox="1">
            <a:spLocks/>
          </p:cNvSpPr>
          <p:nvPr/>
        </p:nvSpPr>
        <p:spPr>
          <a:xfrm>
            <a:off x="8656124" y="6554198"/>
            <a:ext cx="248284" cy="22352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639"/>
              </a:lnSpc>
            </a:pPr>
            <a:fld id="{81D60167-4931-47E6-BA6A-407CBD079E47}" type="slidenum">
              <a:rPr lang="en-IN" spc="-5" smtClean="0"/>
              <a:pPr marL="25400">
                <a:lnSpc>
                  <a:spcPts val="1639"/>
                </a:lnSpc>
              </a:pPr>
              <a:t>9</a:t>
            </a:fld>
            <a:endParaRPr lang="en-IN" spc="-5" dirty="0"/>
          </a:p>
        </p:txBody>
      </p:sp>
      <p:sp>
        <p:nvSpPr>
          <p:cNvPr id="23" name="object 3">
            <a:extLst>
              <a:ext uri="{FF2B5EF4-FFF2-40B4-BE49-F238E27FC236}">
                <a16:creationId xmlns:a16="http://schemas.microsoft.com/office/drawing/2014/main" id="{9A9B71B5-0CC4-4175-90C5-220A704AEBBA}"/>
              </a:ext>
            </a:extLst>
          </p:cNvPr>
          <p:cNvSpPr/>
          <p:nvPr/>
        </p:nvSpPr>
        <p:spPr>
          <a:xfrm>
            <a:off x="5351187" y="1915296"/>
            <a:ext cx="3503613" cy="3427729"/>
          </a:xfrm>
          <a:custGeom>
            <a:avLst/>
            <a:gdLst/>
            <a:ahLst/>
            <a:cxnLst/>
            <a:rect l="l" t="t" r="r" b="b"/>
            <a:pathLst>
              <a:path w="3427729" h="3427729">
                <a:moveTo>
                  <a:pt x="0" y="1713706"/>
                </a:moveTo>
                <a:lnTo>
                  <a:pt x="658" y="1665738"/>
                </a:lnTo>
                <a:lnTo>
                  <a:pt x="2622" y="1618097"/>
                </a:lnTo>
                <a:lnTo>
                  <a:pt x="5873" y="1570798"/>
                </a:lnTo>
                <a:lnTo>
                  <a:pt x="10396" y="1523861"/>
                </a:lnTo>
                <a:lnTo>
                  <a:pt x="16172" y="1477301"/>
                </a:lnTo>
                <a:lnTo>
                  <a:pt x="23185" y="1431135"/>
                </a:lnTo>
                <a:lnTo>
                  <a:pt x="31418" y="1385382"/>
                </a:lnTo>
                <a:lnTo>
                  <a:pt x="40853" y="1340058"/>
                </a:lnTo>
                <a:lnTo>
                  <a:pt x="51472" y="1295180"/>
                </a:lnTo>
                <a:lnTo>
                  <a:pt x="63260" y="1250765"/>
                </a:lnTo>
                <a:lnTo>
                  <a:pt x="76198" y="1206831"/>
                </a:lnTo>
                <a:lnTo>
                  <a:pt x="90270" y="1163395"/>
                </a:lnTo>
                <a:lnTo>
                  <a:pt x="105458" y="1120474"/>
                </a:lnTo>
                <a:lnTo>
                  <a:pt x="121745" y="1078086"/>
                </a:lnTo>
                <a:lnTo>
                  <a:pt x="139114" y="1036246"/>
                </a:lnTo>
                <a:lnTo>
                  <a:pt x="157548" y="994974"/>
                </a:lnTo>
                <a:lnTo>
                  <a:pt x="177029" y="954285"/>
                </a:lnTo>
                <a:lnTo>
                  <a:pt x="197541" y="914197"/>
                </a:lnTo>
                <a:lnTo>
                  <a:pt x="219066" y="874727"/>
                </a:lnTo>
                <a:lnTo>
                  <a:pt x="241587" y="835892"/>
                </a:lnTo>
                <a:lnTo>
                  <a:pt x="265087" y="797710"/>
                </a:lnTo>
                <a:lnTo>
                  <a:pt x="289549" y="760197"/>
                </a:lnTo>
                <a:lnTo>
                  <a:pt x="314955" y="723372"/>
                </a:lnTo>
                <a:lnTo>
                  <a:pt x="341289" y="687250"/>
                </a:lnTo>
                <a:lnTo>
                  <a:pt x="368533" y="651849"/>
                </a:lnTo>
                <a:lnTo>
                  <a:pt x="396670" y="617187"/>
                </a:lnTo>
                <a:lnTo>
                  <a:pt x="425682" y="583281"/>
                </a:lnTo>
                <a:lnTo>
                  <a:pt x="455553" y="550147"/>
                </a:lnTo>
                <a:lnTo>
                  <a:pt x="486266" y="517803"/>
                </a:lnTo>
                <a:lnTo>
                  <a:pt x="517803" y="486266"/>
                </a:lnTo>
                <a:lnTo>
                  <a:pt x="550147" y="455553"/>
                </a:lnTo>
                <a:lnTo>
                  <a:pt x="583281" y="425682"/>
                </a:lnTo>
                <a:lnTo>
                  <a:pt x="617187" y="396670"/>
                </a:lnTo>
                <a:lnTo>
                  <a:pt x="651849" y="368533"/>
                </a:lnTo>
                <a:lnTo>
                  <a:pt x="687250" y="341289"/>
                </a:lnTo>
                <a:lnTo>
                  <a:pt x="723372" y="314955"/>
                </a:lnTo>
                <a:lnTo>
                  <a:pt x="760197" y="289549"/>
                </a:lnTo>
                <a:lnTo>
                  <a:pt x="797710" y="265087"/>
                </a:lnTo>
                <a:lnTo>
                  <a:pt x="835892" y="241587"/>
                </a:lnTo>
                <a:lnTo>
                  <a:pt x="874727" y="219066"/>
                </a:lnTo>
                <a:lnTo>
                  <a:pt x="914197" y="197541"/>
                </a:lnTo>
                <a:lnTo>
                  <a:pt x="954285" y="177029"/>
                </a:lnTo>
                <a:lnTo>
                  <a:pt x="994974" y="157548"/>
                </a:lnTo>
                <a:lnTo>
                  <a:pt x="1036246" y="139114"/>
                </a:lnTo>
                <a:lnTo>
                  <a:pt x="1078086" y="121745"/>
                </a:lnTo>
                <a:lnTo>
                  <a:pt x="1120474" y="105458"/>
                </a:lnTo>
                <a:lnTo>
                  <a:pt x="1163395" y="90270"/>
                </a:lnTo>
                <a:lnTo>
                  <a:pt x="1206831" y="76198"/>
                </a:lnTo>
                <a:lnTo>
                  <a:pt x="1250765" y="63260"/>
                </a:lnTo>
                <a:lnTo>
                  <a:pt x="1295180" y="51472"/>
                </a:lnTo>
                <a:lnTo>
                  <a:pt x="1340058" y="40853"/>
                </a:lnTo>
                <a:lnTo>
                  <a:pt x="1385382" y="31418"/>
                </a:lnTo>
                <a:lnTo>
                  <a:pt x="1431135" y="23185"/>
                </a:lnTo>
                <a:lnTo>
                  <a:pt x="1477301" y="16172"/>
                </a:lnTo>
                <a:lnTo>
                  <a:pt x="1523861" y="10396"/>
                </a:lnTo>
                <a:lnTo>
                  <a:pt x="1570798" y="5873"/>
                </a:lnTo>
                <a:lnTo>
                  <a:pt x="1618097" y="2622"/>
                </a:lnTo>
                <a:lnTo>
                  <a:pt x="1665738" y="658"/>
                </a:lnTo>
                <a:lnTo>
                  <a:pt x="1713706" y="0"/>
                </a:lnTo>
                <a:lnTo>
                  <a:pt x="1761673" y="658"/>
                </a:lnTo>
                <a:lnTo>
                  <a:pt x="1809314" y="2622"/>
                </a:lnTo>
                <a:lnTo>
                  <a:pt x="1856613" y="5873"/>
                </a:lnTo>
                <a:lnTo>
                  <a:pt x="1903550" y="10396"/>
                </a:lnTo>
                <a:lnTo>
                  <a:pt x="1950111" y="16172"/>
                </a:lnTo>
                <a:lnTo>
                  <a:pt x="1996276" y="23185"/>
                </a:lnTo>
                <a:lnTo>
                  <a:pt x="2042029" y="31418"/>
                </a:lnTo>
                <a:lnTo>
                  <a:pt x="2087354" y="40853"/>
                </a:lnTo>
                <a:lnTo>
                  <a:pt x="2132232" y="51472"/>
                </a:lnTo>
                <a:lnTo>
                  <a:pt x="2176646" y="63260"/>
                </a:lnTo>
                <a:lnTo>
                  <a:pt x="2220580" y="76198"/>
                </a:lnTo>
                <a:lnTo>
                  <a:pt x="2264016" y="90270"/>
                </a:lnTo>
                <a:lnTo>
                  <a:pt x="2306937" y="105458"/>
                </a:lnTo>
                <a:lnTo>
                  <a:pt x="2349325" y="121745"/>
                </a:lnTo>
                <a:lnTo>
                  <a:pt x="2391165" y="139114"/>
                </a:lnTo>
                <a:lnTo>
                  <a:pt x="2432438" y="157548"/>
                </a:lnTo>
                <a:lnTo>
                  <a:pt x="2473126" y="177029"/>
                </a:lnTo>
                <a:lnTo>
                  <a:pt x="2513215" y="197541"/>
                </a:lnTo>
                <a:lnTo>
                  <a:pt x="2552684" y="219066"/>
                </a:lnTo>
                <a:lnTo>
                  <a:pt x="2591519" y="241587"/>
                </a:lnTo>
                <a:lnTo>
                  <a:pt x="2629701" y="265087"/>
                </a:lnTo>
                <a:lnTo>
                  <a:pt x="2667214" y="289549"/>
                </a:lnTo>
                <a:lnTo>
                  <a:pt x="2704040" y="314955"/>
                </a:lnTo>
                <a:lnTo>
                  <a:pt x="2740161" y="341289"/>
                </a:lnTo>
                <a:lnTo>
                  <a:pt x="2775562" y="368533"/>
                </a:lnTo>
                <a:lnTo>
                  <a:pt x="2810224" y="396670"/>
                </a:lnTo>
                <a:lnTo>
                  <a:pt x="2844131" y="425682"/>
                </a:lnTo>
                <a:lnTo>
                  <a:pt x="2877264" y="455553"/>
                </a:lnTo>
                <a:lnTo>
                  <a:pt x="2909608" y="486266"/>
                </a:lnTo>
                <a:lnTo>
                  <a:pt x="2941145" y="517803"/>
                </a:lnTo>
                <a:lnTo>
                  <a:pt x="2971858" y="550147"/>
                </a:lnTo>
                <a:lnTo>
                  <a:pt x="3001729" y="583281"/>
                </a:lnTo>
                <a:lnTo>
                  <a:pt x="3030742" y="617187"/>
                </a:lnTo>
                <a:lnTo>
                  <a:pt x="3058878" y="651849"/>
                </a:lnTo>
                <a:lnTo>
                  <a:pt x="3086122" y="687250"/>
                </a:lnTo>
                <a:lnTo>
                  <a:pt x="3112456" y="723372"/>
                </a:lnTo>
                <a:lnTo>
                  <a:pt x="3137862" y="760197"/>
                </a:lnTo>
                <a:lnTo>
                  <a:pt x="3162324" y="797710"/>
                </a:lnTo>
                <a:lnTo>
                  <a:pt x="3185824" y="835892"/>
                </a:lnTo>
                <a:lnTo>
                  <a:pt x="3208345" y="874727"/>
                </a:lnTo>
                <a:lnTo>
                  <a:pt x="3229870" y="914197"/>
                </a:lnTo>
                <a:lnTo>
                  <a:pt x="3250382" y="954285"/>
                </a:lnTo>
                <a:lnTo>
                  <a:pt x="3269863" y="994974"/>
                </a:lnTo>
                <a:lnTo>
                  <a:pt x="3288297" y="1036246"/>
                </a:lnTo>
                <a:lnTo>
                  <a:pt x="3305666" y="1078086"/>
                </a:lnTo>
                <a:lnTo>
                  <a:pt x="3321954" y="1120474"/>
                </a:lnTo>
                <a:lnTo>
                  <a:pt x="3337142" y="1163395"/>
                </a:lnTo>
                <a:lnTo>
                  <a:pt x="3351213" y="1206831"/>
                </a:lnTo>
                <a:lnTo>
                  <a:pt x="3364151" y="1250765"/>
                </a:lnTo>
                <a:lnTo>
                  <a:pt x="3375939" y="1295180"/>
                </a:lnTo>
                <a:lnTo>
                  <a:pt x="3386559" y="1340058"/>
                </a:lnTo>
                <a:lnTo>
                  <a:pt x="3395993" y="1385382"/>
                </a:lnTo>
                <a:lnTo>
                  <a:pt x="3404226" y="1431135"/>
                </a:lnTo>
                <a:lnTo>
                  <a:pt x="3411239" y="1477301"/>
                </a:lnTo>
                <a:lnTo>
                  <a:pt x="3417015" y="1523861"/>
                </a:lnTo>
                <a:lnTo>
                  <a:pt x="3421538" y="1570798"/>
                </a:lnTo>
                <a:lnTo>
                  <a:pt x="3424790" y="1618097"/>
                </a:lnTo>
                <a:lnTo>
                  <a:pt x="3426753" y="1665738"/>
                </a:lnTo>
                <a:lnTo>
                  <a:pt x="3427412" y="1713706"/>
                </a:lnTo>
                <a:lnTo>
                  <a:pt x="3426753" y="1761673"/>
                </a:lnTo>
                <a:lnTo>
                  <a:pt x="3424790" y="1809314"/>
                </a:lnTo>
                <a:lnTo>
                  <a:pt x="3421538" y="1856613"/>
                </a:lnTo>
                <a:lnTo>
                  <a:pt x="3417015" y="1903550"/>
                </a:lnTo>
                <a:lnTo>
                  <a:pt x="3411239" y="1950111"/>
                </a:lnTo>
                <a:lnTo>
                  <a:pt x="3404226" y="1996276"/>
                </a:lnTo>
                <a:lnTo>
                  <a:pt x="3395993" y="2042029"/>
                </a:lnTo>
                <a:lnTo>
                  <a:pt x="3386559" y="2087354"/>
                </a:lnTo>
                <a:lnTo>
                  <a:pt x="3375939" y="2132232"/>
                </a:lnTo>
                <a:lnTo>
                  <a:pt x="3364151" y="2176646"/>
                </a:lnTo>
                <a:lnTo>
                  <a:pt x="3351213" y="2220580"/>
                </a:lnTo>
                <a:lnTo>
                  <a:pt x="3337142" y="2264016"/>
                </a:lnTo>
                <a:lnTo>
                  <a:pt x="3321954" y="2306937"/>
                </a:lnTo>
                <a:lnTo>
                  <a:pt x="3305666" y="2349325"/>
                </a:lnTo>
                <a:lnTo>
                  <a:pt x="3288297" y="2391165"/>
                </a:lnTo>
                <a:lnTo>
                  <a:pt x="3269863" y="2432438"/>
                </a:lnTo>
                <a:lnTo>
                  <a:pt x="3250382" y="2473126"/>
                </a:lnTo>
                <a:lnTo>
                  <a:pt x="3229870" y="2513215"/>
                </a:lnTo>
                <a:lnTo>
                  <a:pt x="3208345" y="2552684"/>
                </a:lnTo>
                <a:lnTo>
                  <a:pt x="3185824" y="2591519"/>
                </a:lnTo>
                <a:lnTo>
                  <a:pt x="3162324" y="2629701"/>
                </a:lnTo>
                <a:lnTo>
                  <a:pt x="3137862" y="2667214"/>
                </a:lnTo>
                <a:lnTo>
                  <a:pt x="3112456" y="2704040"/>
                </a:lnTo>
                <a:lnTo>
                  <a:pt x="3086122" y="2740161"/>
                </a:lnTo>
                <a:lnTo>
                  <a:pt x="3058878" y="2775562"/>
                </a:lnTo>
                <a:lnTo>
                  <a:pt x="3030742" y="2810224"/>
                </a:lnTo>
                <a:lnTo>
                  <a:pt x="3001729" y="2844131"/>
                </a:lnTo>
                <a:lnTo>
                  <a:pt x="2971858" y="2877264"/>
                </a:lnTo>
                <a:lnTo>
                  <a:pt x="2941145" y="2909608"/>
                </a:lnTo>
                <a:lnTo>
                  <a:pt x="2909608" y="2941145"/>
                </a:lnTo>
                <a:lnTo>
                  <a:pt x="2877264" y="2971858"/>
                </a:lnTo>
                <a:lnTo>
                  <a:pt x="2844131" y="3001729"/>
                </a:lnTo>
                <a:lnTo>
                  <a:pt x="2810224" y="3030742"/>
                </a:lnTo>
                <a:lnTo>
                  <a:pt x="2775562" y="3058878"/>
                </a:lnTo>
                <a:lnTo>
                  <a:pt x="2740161" y="3086122"/>
                </a:lnTo>
                <a:lnTo>
                  <a:pt x="2704040" y="3112456"/>
                </a:lnTo>
                <a:lnTo>
                  <a:pt x="2667214" y="3137862"/>
                </a:lnTo>
                <a:lnTo>
                  <a:pt x="2629701" y="3162324"/>
                </a:lnTo>
                <a:lnTo>
                  <a:pt x="2591519" y="3185824"/>
                </a:lnTo>
                <a:lnTo>
                  <a:pt x="2552684" y="3208345"/>
                </a:lnTo>
                <a:lnTo>
                  <a:pt x="2513215" y="3229870"/>
                </a:lnTo>
                <a:lnTo>
                  <a:pt x="2473126" y="3250382"/>
                </a:lnTo>
                <a:lnTo>
                  <a:pt x="2432438" y="3269863"/>
                </a:lnTo>
                <a:lnTo>
                  <a:pt x="2391165" y="3288297"/>
                </a:lnTo>
                <a:lnTo>
                  <a:pt x="2349325" y="3305666"/>
                </a:lnTo>
                <a:lnTo>
                  <a:pt x="2306937" y="3321954"/>
                </a:lnTo>
                <a:lnTo>
                  <a:pt x="2264016" y="3337142"/>
                </a:lnTo>
                <a:lnTo>
                  <a:pt x="2220580" y="3351213"/>
                </a:lnTo>
                <a:lnTo>
                  <a:pt x="2176646" y="3364151"/>
                </a:lnTo>
                <a:lnTo>
                  <a:pt x="2132232" y="3375939"/>
                </a:lnTo>
                <a:lnTo>
                  <a:pt x="2087354" y="3386559"/>
                </a:lnTo>
                <a:lnTo>
                  <a:pt x="2042029" y="3395993"/>
                </a:lnTo>
                <a:lnTo>
                  <a:pt x="1996276" y="3404226"/>
                </a:lnTo>
                <a:lnTo>
                  <a:pt x="1950111" y="3411239"/>
                </a:lnTo>
                <a:lnTo>
                  <a:pt x="1903550" y="3417015"/>
                </a:lnTo>
                <a:lnTo>
                  <a:pt x="1856613" y="3421538"/>
                </a:lnTo>
                <a:lnTo>
                  <a:pt x="1809314" y="3424790"/>
                </a:lnTo>
                <a:lnTo>
                  <a:pt x="1761673" y="3426753"/>
                </a:lnTo>
                <a:lnTo>
                  <a:pt x="1713706" y="3427412"/>
                </a:lnTo>
                <a:lnTo>
                  <a:pt x="1665738" y="3426753"/>
                </a:lnTo>
                <a:lnTo>
                  <a:pt x="1618097" y="3424790"/>
                </a:lnTo>
                <a:lnTo>
                  <a:pt x="1570798" y="3421538"/>
                </a:lnTo>
                <a:lnTo>
                  <a:pt x="1523861" y="3417015"/>
                </a:lnTo>
                <a:lnTo>
                  <a:pt x="1477301" y="3411239"/>
                </a:lnTo>
                <a:lnTo>
                  <a:pt x="1431135" y="3404226"/>
                </a:lnTo>
                <a:lnTo>
                  <a:pt x="1385382" y="3395993"/>
                </a:lnTo>
                <a:lnTo>
                  <a:pt x="1340058" y="3386559"/>
                </a:lnTo>
                <a:lnTo>
                  <a:pt x="1295180" y="3375939"/>
                </a:lnTo>
                <a:lnTo>
                  <a:pt x="1250765" y="3364151"/>
                </a:lnTo>
                <a:lnTo>
                  <a:pt x="1206831" y="3351213"/>
                </a:lnTo>
                <a:lnTo>
                  <a:pt x="1163395" y="3337142"/>
                </a:lnTo>
                <a:lnTo>
                  <a:pt x="1120474" y="3321954"/>
                </a:lnTo>
                <a:lnTo>
                  <a:pt x="1078086" y="3305666"/>
                </a:lnTo>
                <a:lnTo>
                  <a:pt x="1036246" y="3288297"/>
                </a:lnTo>
                <a:lnTo>
                  <a:pt x="994974" y="3269863"/>
                </a:lnTo>
                <a:lnTo>
                  <a:pt x="954285" y="3250382"/>
                </a:lnTo>
                <a:lnTo>
                  <a:pt x="914197" y="3229870"/>
                </a:lnTo>
                <a:lnTo>
                  <a:pt x="874727" y="3208345"/>
                </a:lnTo>
                <a:lnTo>
                  <a:pt x="835892" y="3185824"/>
                </a:lnTo>
                <a:lnTo>
                  <a:pt x="797710" y="3162324"/>
                </a:lnTo>
                <a:lnTo>
                  <a:pt x="760197" y="3137862"/>
                </a:lnTo>
                <a:lnTo>
                  <a:pt x="723372" y="3112456"/>
                </a:lnTo>
                <a:lnTo>
                  <a:pt x="687250" y="3086122"/>
                </a:lnTo>
                <a:lnTo>
                  <a:pt x="651849" y="3058878"/>
                </a:lnTo>
                <a:lnTo>
                  <a:pt x="617187" y="3030742"/>
                </a:lnTo>
                <a:lnTo>
                  <a:pt x="583281" y="3001729"/>
                </a:lnTo>
                <a:lnTo>
                  <a:pt x="550147" y="2971858"/>
                </a:lnTo>
                <a:lnTo>
                  <a:pt x="517803" y="2941145"/>
                </a:lnTo>
                <a:lnTo>
                  <a:pt x="486266" y="2909608"/>
                </a:lnTo>
                <a:lnTo>
                  <a:pt x="455553" y="2877264"/>
                </a:lnTo>
                <a:lnTo>
                  <a:pt x="425682" y="2844131"/>
                </a:lnTo>
                <a:lnTo>
                  <a:pt x="396670" y="2810224"/>
                </a:lnTo>
                <a:lnTo>
                  <a:pt x="368533" y="2775562"/>
                </a:lnTo>
                <a:lnTo>
                  <a:pt x="341289" y="2740161"/>
                </a:lnTo>
                <a:lnTo>
                  <a:pt x="314955" y="2704040"/>
                </a:lnTo>
                <a:lnTo>
                  <a:pt x="289549" y="2667214"/>
                </a:lnTo>
                <a:lnTo>
                  <a:pt x="265087" y="2629701"/>
                </a:lnTo>
                <a:lnTo>
                  <a:pt x="241587" y="2591519"/>
                </a:lnTo>
                <a:lnTo>
                  <a:pt x="219066" y="2552684"/>
                </a:lnTo>
                <a:lnTo>
                  <a:pt x="197541" y="2513215"/>
                </a:lnTo>
                <a:lnTo>
                  <a:pt x="177029" y="2473126"/>
                </a:lnTo>
                <a:lnTo>
                  <a:pt x="157548" y="2432438"/>
                </a:lnTo>
                <a:lnTo>
                  <a:pt x="139114" y="2391165"/>
                </a:lnTo>
                <a:lnTo>
                  <a:pt x="121745" y="2349325"/>
                </a:lnTo>
                <a:lnTo>
                  <a:pt x="105458" y="2306937"/>
                </a:lnTo>
                <a:lnTo>
                  <a:pt x="90270" y="2264016"/>
                </a:lnTo>
                <a:lnTo>
                  <a:pt x="76198" y="2220580"/>
                </a:lnTo>
                <a:lnTo>
                  <a:pt x="63260" y="2176646"/>
                </a:lnTo>
                <a:lnTo>
                  <a:pt x="51472" y="2132232"/>
                </a:lnTo>
                <a:lnTo>
                  <a:pt x="40853" y="2087354"/>
                </a:lnTo>
                <a:lnTo>
                  <a:pt x="31418" y="2042029"/>
                </a:lnTo>
                <a:lnTo>
                  <a:pt x="23185" y="1996276"/>
                </a:lnTo>
                <a:lnTo>
                  <a:pt x="16172" y="1950111"/>
                </a:lnTo>
                <a:lnTo>
                  <a:pt x="10396" y="1903550"/>
                </a:lnTo>
                <a:lnTo>
                  <a:pt x="5873" y="1856613"/>
                </a:lnTo>
                <a:lnTo>
                  <a:pt x="2622" y="1809314"/>
                </a:lnTo>
                <a:lnTo>
                  <a:pt x="658" y="1761673"/>
                </a:lnTo>
                <a:lnTo>
                  <a:pt x="0" y="1713706"/>
                </a:lnTo>
                <a:close/>
              </a:path>
            </a:pathLst>
          </a:custGeom>
          <a:ln w="28575">
            <a:solidFill>
              <a:srgbClr val="000000"/>
            </a:solidFill>
          </a:ln>
        </p:spPr>
        <p:txBody>
          <a:bodyPr wrap="square" lIns="0" tIns="0" rIns="0" bIns="0" rtlCol="0"/>
          <a:lstStyle/>
          <a:p>
            <a:endParaRPr/>
          </a:p>
        </p:txBody>
      </p:sp>
      <p:sp>
        <p:nvSpPr>
          <p:cNvPr id="24" name="object 4">
            <a:extLst>
              <a:ext uri="{FF2B5EF4-FFF2-40B4-BE49-F238E27FC236}">
                <a16:creationId xmlns:a16="http://schemas.microsoft.com/office/drawing/2014/main" id="{5D59227D-7960-438C-A435-1C1288650384}"/>
              </a:ext>
            </a:extLst>
          </p:cNvPr>
          <p:cNvSpPr txBox="1"/>
          <p:nvPr/>
        </p:nvSpPr>
        <p:spPr>
          <a:xfrm>
            <a:off x="5864744" y="1534296"/>
            <a:ext cx="820419" cy="393700"/>
          </a:xfrm>
          <a:prstGeom prst="rect">
            <a:avLst/>
          </a:prstGeom>
          <a:ln w="9525">
            <a:solidFill>
              <a:srgbClr val="000000"/>
            </a:solidFill>
          </a:ln>
        </p:spPr>
        <p:txBody>
          <a:bodyPr vert="horz" wrap="square" lIns="0" tIns="27939" rIns="0" bIns="0" rtlCol="0">
            <a:spAutoFit/>
          </a:bodyPr>
          <a:lstStyle/>
          <a:p>
            <a:pPr marL="114935">
              <a:lnSpc>
                <a:spcPct val="100000"/>
              </a:lnSpc>
              <a:spcBef>
                <a:spcPts val="219"/>
              </a:spcBef>
            </a:pPr>
            <a:r>
              <a:rPr sz="2000" b="1" dirty="0">
                <a:solidFill>
                  <a:srgbClr val="C0504D"/>
                </a:solidFill>
                <a:latin typeface="Arial"/>
                <a:cs typeface="Arial"/>
              </a:rPr>
              <a:t>N120</a:t>
            </a:r>
            <a:endParaRPr sz="2000">
              <a:latin typeface="Arial"/>
              <a:cs typeface="Arial"/>
            </a:endParaRPr>
          </a:p>
        </p:txBody>
      </p:sp>
      <p:sp>
        <p:nvSpPr>
          <p:cNvPr id="25" name="object 5">
            <a:extLst>
              <a:ext uri="{FF2B5EF4-FFF2-40B4-BE49-F238E27FC236}">
                <a16:creationId xmlns:a16="http://schemas.microsoft.com/office/drawing/2014/main" id="{82AAC1D6-A810-45D9-8892-04234E9E41D7}"/>
              </a:ext>
            </a:extLst>
          </p:cNvPr>
          <p:cNvSpPr/>
          <p:nvPr/>
        </p:nvSpPr>
        <p:spPr>
          <a:xfrm>
            <a:off x="5044800" y="1915296"/>
            <a:ext cx="802005" cy="406400"/>
          </a:xfrm>
          <a:custGeom>
            <a:avLst/>
            <a:gdLst/>
            <a:ahLst/>
            <a:cxnLst/>
            <a:rect l="l" t="t" r="r" b="b"/>
            <a:pathLst>
              <a:path w="802004" h="406400">
                <a:moveTo>
                  <a:pt x="0" y="0"/>
                </a:moveTo>
                <a:lnTo>
                  <a:pt x="801688" y="0"/>
                </a:lnTo>
                <a:lnTo>
                  <a:pt x="801688" y="406400"/>
                </a:lnTo>
                <a:lnTo>
                  <a:pt x="0" y="406400"/>
                </a:lnTo>
                <a:lnTo>
                  <a:pt x="0" y="0"/>
                </a:lnTo>
                <a:close/>
              </a:path>
            </a:pathLst>
          </a:custGeom>
          <a:ln w="9525">
            <a:solidFill>
              <a:srgbClr val="000000"/>
            </a:solidFill>
          </a:ln>
        </p:spPr>
        <p:txBody>
          <a:bodyPr wrap="square" lIns="0" tIns="0" rIns="0" bIns="0" rtlCol="0"/>
          <a:lstStyle/>
          <a:p>
            <a:endParaRPr/>
          </a:p>
        </p:txBody>
      </p:sp>
      <p:sp>
        <p:nvSpPr>
          <p:cNvPr id="26" name="object 6">
            <a:extLst>
              <a:ext uri="{FF2B5EF4-FFF2-40B4-BE49-F238E27FC236}">
                <a16:creationId xmlns:a16="http://schemas.microsoft.com/office/drawing/2014/main" id="{691F7A7C-32D0-4421-BF23-62CA45FBD33A}"/>
              </a:ext>
            </a:extLst>
          </p:cNvPr>
          <p:cNvSpPr txBox="1"/>
          <p:nvPr/>
        </p:nvSpPr>
        <p:spPr>
          <a:xfrm>
            <a:off x="5044800" y="1927996"/>
            <a:ext cx="820419" cy="393700"/>
          </a:xfrm>
          <a:prstGeom prst="rect">
            <a:avLst/>
          </a:prstGeom>
          <a:ln w="9525">
            <a:solidFill>
              <a:srgbClr val="000000"/>
            </a:solidFill>
          </a:ln>
        </p:spPr>
        <p:txBody>
          <a:bodyPr vert="horz" wrap="square" lIns="0" tIns="15240" rIns="0" bIns="0" rtlCol="0">
            <a:spAutoFit/>
          </a:bodyPr>
          <a:lstStyle/>
          <a:p>
            <a:pPr marL="103505">
              <a:lnSpc>
                <a:spcPct val="100000"/>
              </a:lnSpc>
              <a:spcBef>
                <a:spcPts val="120"/>
              </a:spcBef>
            </a:pPr>
            <a:r>
              <a:rPr sz="2000" b="1" spc="-30" dirty="0">
                <a:solidFill>
                  <a:srgbClr val="C0504D"/>
                </a:solidFill>
                <a:latin typeface="Arial"/>
                <a:cs typeface="Arial"/>
              </a:rPr>
              <a:t>N113</a:t>
            </a:r>
            <a:endParaRPr sz="2000" dirty="0">
              <a:latin typeface="Arial"/>
              <a:cs typeface="Arial"/>
            </a:endParaRPr>
          </a:p>
        </p:txBody>
      </p:sp>
      <p:sp>
        <p:nvSpPr>
          <p:cNvPr id="27" name="object 7">
            <a:extLst>
              <a:ext uri="{FF2B5EF4-FFF2-40B4-BE49-F238E27FC236}">
                <a16:creationId xmlns:a16="http://schemas.microsoft.com/office/drawing/2014/main" id="{33A357A2-5F93-48E7-B7CD-E21E1601A5E2}"/>
              </a:ext>
            </a:extLst>
          </p:cNvPr>
          <p:cNvSpPr/>
          <p:nvPr/>
        </p:nvSpPr>
        <p:spPr>
          <a:xfrm>
            <a:off x="4587600" y="2648721"/>
            <a:ext cx="802005" cy="406400"/>
          </a:xfrm>
          <a:custGeom>
            <a:avLst/>
            <a:gdLst/>
            <a:ahLst/>
            <a:cxnLst/>
            <a:rect l="l" t="t" r="r" b="b"/>
            <a:pathLst>
              <a:path w="802005" h="406400">
                <a:moveTo>
                  <a:pt x="0" y="0"/>
                </a:moveTo>
                <a:lnTo>
                  <a:pt x="801688" y="0"/>
                </a:lnTo>
                <a:lnTo>
                  <a:pt x="801688" y="406400"/>
                </a:lnTo>
                <a:lnTo>
                  <a:pt x="0" y="406400"/>
                </a:lnTo>
                <a:lnTo>
                  <a:pt x="0" y="0"/>
                </a:lnTo>
                <a:close/>
              </a:path>
            </a:pathLst>
          </a:custGeom>
          <a:ln w="9525">
            <a:solidFill>
              <a:srgbClr val="000000"/>
            </a:solidFill>
          </a:ln>
        </p:spPr>
        <p:txBody>
          <a:bodyPr wrap="square" lIns="0" tIns="0" rIns="0" bIns="0" rtlCol="0"/>
          <a:lstStyle/>
          <a:p>
            <a:endParaRPr/>
          </a:p>
        </p:txBody>
      </p:sp>
      <p:sp>
        <p:nvSpPr>
          <p:cNvPr id="28" name="object 8">
            <a:extLst>
              <a:ext uri="{FF2B5EF4-FFF2-40B4-BE49-F238E27FC236}">
                <a16:creationId xmlns:a16="http://schemas.microsoft.com/office/drawing/2014/main" id="{AD5C9AE5-2CAF-498E-ADCB-9E9AE8113068}"/>
              </a:ext>
            </a:extLst>
          </p:cNvPr>
          <p:cNvSpPr txBox="1"/>
          <p:nvPr/>
        </p:nvSpPr>
        <p:spPr>
          <a:xfrm>
            <a:off x="4592362" y="2663009"/>
            <a:ext cx="792480" cy="329565"/>
          </a:xfrm>
          <a:prstGeom prst="rect">
            <a:avLst/>
          </a:prstGeom>
        </p:spPr>
        <p:txBody>
          <a:bodyPr vert="horz" wrap="square" lIns="0" tIns="11430" rIns="0" bIns="0" rtlCol="0">
            <a:spAutoFit/>
          </a:bodyPr>
          <a:lstStyle/>
          <a:p>
            <a:pPr marL="91440">
              <a:lnSpc>
                <a:spcPct val="100000"/>
              </a:lnSpc>
              <a:spcBef>
                <a:spcPts val="90"/>
              </a:spcBef>
            </a:pPr>
            <a:r>
              <a:rPr sz="2000" b="1" dirty="0">
                <a:solidFill>
                  <a:srgbClr val="C0504D"/>
                </a:solidFill>
                <a:latin typeface="Arial"/>
                <a:cs typeface="Arial"/>
              </a:rPr>
              <a:t>N102</a:t>
            </a:r>
            <a:endParaRPr sz="2000" dirty="0">
              <a:latin typeface="Arial"/>
              <a:cs typeface="Arial"/>
            </a:endParaRPr>
          </a:p>
        </p:txBody>
      </p:sp>
      <p:sp>
        <p:nvSpPr>
          <p:cNvPr id="29" name="object 9">
            <a:extLst>
              <a:ext uri="{FF2B5EF4-FFF2-40B4-BE49-F238E27FC236}">
                <a16:creationId xmlns:a16="http://schemas.microsoft.com/office/drawing/2014/main" id="{56BD2577-4799-4DA0-9A95-6FF6EE94E383}"/>
              </a:ext>
            </a:extLst>
          </p:cNvPr>
          <p:cNvSpPr txBox="1"/>
          <p:nvPr/>
        </p:nvSpPr>
        <p:spPr>
          <a:xfrm>
            <a:off x="4841600" y="4480696"/>
            <a:ext cx="660400" cy="406400"/>
          </a:xfrm>
          <a:prstGeom prst="rect">
            <a:avLst/>
          </a:prstGeom>
          <a:ln w="9525">
            <a:solidFill>
              <a:srgbClr val="000000"/>
            </a:solidFill>
          </a:ln>
        </p:spPr>
        <p:txBody>
          <a:bodyPr vert="horz" wrap="square" lIns="0" tIns="25400" rIns="0" bIns="0" rtlCol="0">
            <a:spAutoFit/>
          </a:bodyPr>
          <a:lstStyle/>
          <a:p>
            <a:pPr marL="96520">
              <a:lnSpc>
                <a:spcPct val="100000"/>
              </a:lnSpc>
              <a:spcBef>
                <a:spcPts val="200"/>
              </a:spcBef>
            </a:pPr>
            <a:r>
              <a:rPr sz="2000" b="1" dirty="0">
                <a:solidFill>
                  <a:srgbClr val="C0504D"/>
                </a:solidFill>
                <a:latin typeface="Arial"/>
                <a:cs typeface="Arial"/>
              </a:rPr>
              <a:t>N80</a:t>
            </a:r>
            <a:endParaRPr sz="2000">
              <a:latin typeface="Arial"/>
              <a:cs typeface="Arial"/>
            </a:endParaRPr>
          </a:p>
        </p:txBody>
      </p:sp>
      <p:sp>
        <p:nvSpPr>
          <p:cNvPr id="30" name="object 10">
            <a:extLst>
              <a:ext uri="{FF2B5EF4-FFF2-40B4-BE49-F238E27FC236}">
                <a16:creationId xmlns:a16="http://schemas.microsoft.com/office/drawing/2014/main" id="{F68AFD14-18FE-4B97-B105-51487DA73A78}"/>
              </a:ext>
            </a:extLst>
          </p:cNvPr>
          <p:cNvSpPr/>
          <p:nvPr/>
        </p:nvSpPr>
        <p:spPr>
          <a:xfrm>
            <a:off x="4587600" y="3820296"/>
            <a:ext cx="660400" cy="406400"/>
          </a:xfrm>
          <a:custGeom>
            <a:avLst/>
            <a:gdLst/>
            <a:ahLst/>
            <a:cxnLst/>
            <a:rect l="l" t="t" r="r" b="b"/>
            <a:pathLst>
              <a:path w="660400" h="406400">
                <a:moveTo>
                  <a:pt x="0" y="0"/>
                </a:moveTo>
                <a:lnTo>
                  <a:pt x="660400" y="0"/>
                </a:lnTo>
                <a:lnTo>
                  <a:pt x="660400" y="406400"/>
                </a:lnTo>
                <a:lnTo>
                  <a:pt x="0" y="406400"/>
                </a:lnTo>
                <a:lnTo>
                  <a:pt x="0" y="0"/>
                </a:lnTo>
                <a:close/>
              </a:path>
            </a:pathLst>
          </a:custGeom>
          <a:ln w="9525">
            <a:solidFill>
              <a:srgbClr val="000000"/>
            </a:solidFill>
          </a:ln>
        </p:spPr>
        <p:txBody>
          <a:bodyPr wrap="square" lIns="0" tIns="0" rIns="0" bIns="0" rtlCol="0"/>
          <a:lstStyle/>
          <a:p>
            <a:endParaRPr/>
          </a:p>
        </p:txBody>
      </p:sp>
      <p:sp>
        <p:nvSpPr>
          <p:cNvPr id="31" name="object 11">
            <a:extLst>
              <a:ext uri="{FF2B5EF4-FFF2-40B4-BE49-F238E27FC236}">
                <a16:creationId xmlns:a16="http://schemas.microsoft.com/office/drawing/2014/main" id="{8C1AF23F-C591-496B-BC19-8D9D6568FA72}"/>
              </a:ext>
            </a:extLst>
          </p:cNvPr>
          <p:cNvSpPr txBox="1"/>
          <p:nvPr/>
        </p:nvSpPr>
        <p:spPr>
          <a:xfrm>
            <a:off x="4592362" y="3836488"/>
            <a:ext cx="650875" cy="329565"/>
          </a:xfrm>
          <a:prstGeom prst="rect">
            <a:avLst/>
          </a:prstGeom>
        </p:spPr>
        <p:txBody>
          <a:bodyPr vert="horz" wrap="square" lIns="0" tIns="11430" rIns="0" bIns="0" rtlCol="0">
            <a:spAutoFit/>
          </a:bodyPr>
          <a:lstStyle/>
          <a:p>
            <a:pPr marL="91440">
              <a:lnSpc>
                <a:spcPct val="100000"/>
              </a:lnSpc>
              <a:spcBef>
                <a:spcPts val="90"/>
              </a:spcBef>
            </a:pPr>
            <a:r>
              <a:rPr sz="2000" b="1" dirty="0">
                <a:solidFill>
                  <a:srgbClr val="C0504D"/>
                </a:solidFill>
                <a:latin typeface="Arial"/>
                <a:cs typeface="Arial"/>
              </a:rPr>
              <a:t>N85</a:t>
            </a:r>
            <a:endParaRPr sz="2000">
              <a:latin typeface="Arial"/>
              <a:cs typeface="Arial"/>
            </a:endParaRPr>
          </a:p>
        </p:txBody>
      </p:sp>
      <p:sp>
        <p:nvSpPr>
          <p:cNvPr id="32" name="object 12">
            <a:extLst>
              <a:ext uri="{FF2B5EF4-FFF2-40B4-BE49-F238E27FC236}">
                <a16:creationId xmlns:a16="http://schemas.microsoft.com/office/drawing/2014/main" id="{F94FB07E-19DC-4F36-B652-DAE1627DDAB0}"/>
              </a:ext>
            </a:extLst>
          </p:cNvPr>
          <p:cNvSpPr/>
          <p:nvPr/>
        </p:nvSpPr>
        <p:spPr>
          <a:xfrm>
            <a:off x="4511400" y="4048896"/>
            <a:ext cx="838200" cy="0"/>
          </a:xfrm>
          <a:custGeom>
            <a:avLst/>
            <a:gdLst/>
            <a:ahLst/>
            <a:cxnLst/>
            <a:rect l="l" t="t" r="r" b="b"/>
            <a:pathLst>
              <a:path w="838200">
                <a:moveTo>
                  <a:pt x="0" y="0"/>
                </a:moveTo>
                <a:lnTo>
                  <a:pt x="838200" y="1"/>
                </a:lnTo>
              </a:path>
            </a:pathLst>
          </a:custGeom>
          <a:ln w="28575">
            <a:solidFill>
              <a:srgbClr val="FF0000"/>
            </a:solidFill>
          </a:ln>
        </p:spPr>
        <p:txBody>
          <a:bodyPr wrap="square" lIns="0" tIns="0" rIns="0" bIns="0" rtlCol="0"/>
          <a:lstStyle/>
          <a:p>
            <a:endParaRPr/>
          </a:p>
        </p:txBody>
      </p:sp>
      <p:sp>
        <p:nvSpPr>
          <p:cNvPr id="33" name="object 13">
            <a:extLst>
              <a:ext uri="{FF2B5EF4-FFF2-40B4-BE49-F238E27FC236}">
                <a16:creationId xmlns:a16="http://schemas.microsoft.com/office/drawing/2014/main" id="{4786C0E5-281B-44E9-B7FB-447B7890985E}"/>
              </a:ext>
            </a:extLst>
          </p:cNvPr>
          <p:cNvSpPr/>
          <p:nvPr/>
        </p:nvSpPr>
        <p:spPr>
          <a:xfrm>
            <a:off x="4511400" y="2828109"/>
            <a:ext cx="990600" cy="1905"/>
          </a:xfrm>
          <a:custGeom>
            <a:avLst/>
            <a:gdLst/>
            <a:ahLst/>
            <a:cxnLst/>
            <a:rect l="l" t="t" r="r" b="b"/>
            <a:pathLst>
              <a:path w="990600" h="1905">
                <a:moveTo>
                  <a:pt x="0" y="0"/>
                </a:moveTo>
                <a:lnTo>
                  <a:pt x="990600" y="1588"/>
                </a:lnTo>
              </a:path>
            </a:pathLst>
          </a:custGeom>
          <a:ln w="28575">
            <a:solidFill>
              <a:srgbClr val="FF0000"/>
            </a:solidFill>
          </a:ln>
        </p:spPr>
        <p:txBody>
          <a:bodyPr wrap="square" lIns="0" tIns="0" rIns="0" bIns="0" rtlCol="0"/>
          <a:lstStyle/>
          <a:p>
            <a:endParaRPr/>
          </a:p>
        </p:txBody>
      </p:sp>
      <p:sp>
        <p:nvSpPr>
          <p:cNvPr id="34" name="object 14">
            <a:extLst>
              <a:ext uri="{FF2B5EF4-FFF2-40B4-BE49-F238E27FC236}">
                <a16:creationId xmlns:a16="http://schemas.microsoft.com/office/drawing/2014/main" id="{F5ADB372-2EC8-4FB1-B136-61BD1197D151}"/>
              </a:ext>
            </a:extLst>
          </p:cNvPr>
          <p:cNvSpPr/>
          <p:nvPr/>
        </p:nvSpPr>
        <p:spPr>
          <a:xfrm>
            <a:off x="5502000" y="4025613"/>
            <a:ext cx="147955" cy="481965"/>
          </a:xfrm>
          <a:custGeom>
            <a:avLst/>
            <a:gdLst/>
            <a:ahLst/>
            <a:cxnLst/>
            <a:rect l="l" t="t" r="r" b="b"/>
            <a:pathLst>
              <a:path w="147955" h="481964">
                <a:moveTo>
                  <a:pt x="76102" y="442522"/>
                </a:moveTo>
                <a:lnTo>
                  <a:pt x="65755" y="479190"/>
                </a:lnTo>
                <a:lnTo>
                  <a:pt x="74922" y="481777"/>
                </a:lnTo>
                <a:lnTo>
                  <a:pt x="85269" y="445109"/>
                </a:lnTo>
                <a:lnTo>
                  <a:pt x="76102" y="442522"/>
                </a:lnTo>
                <a:close/>
              </a:path>
              <a:path w="147955" h="481964">
                <a:moveTo>
                  <a:pt x="93884" y="378296"/>
                </a:moveTo>
                <a:lnTo>
                  <a:pt x="83786" y="415033"/>
                </a:lnTo>
                <a:lnTo>
                  <a:pt x="92970" y="417558"/>
                </a:lnTo>
                <a:lnTo>
                  <a:pt x="103068" y="380819"/>
                </a:lnTo>
                <a:lnTo>
                  <a:pt x="93884" y="378296"/>
                </a:lnTo>
                <a:close/>
              </a:path>
              <a:path w="147955" h="481964">
                <a:moveTo>
                  <a:pt x="110536" y="313922"/>
                </a:moveTo>
                <a:lnTo>
                  <a:pt x="109106" y="320026"/>
                </a:lnTo>
                <a:lnTo>
                  <a:pt x="101138" y="350728"/>
                </a:lnTo>
                <a:lnTo>
                  <a:pt x="110357" y="353120"/>
                </a:lnTo>
                <a:lnTo>
                  <a:pt x="118325" y="322418"/>
                </a:lnTo>
                <a:lnTo>
                  <a:pt x="119810" y="316097"/>
                </a:lnTo>
                <a:lnTo>
                  <a:pt x="110536" y="313922"/>
                </a:lnTo>
                <a:close/>
              </a:path>
              <a:path w="147955" h="481964">
                <a:moveTo>
                  <a:pt x="124950" y="249007"/>
                </a:moveTo>
                <a:lnTo>
                  <a:pt x="120653" y="270798"/>
                </a:lnTo>
                <a:lnTo>
                  <a:pt x="117063" y="286103"/>
                </a:lnTo>
                <a:lnTo>
                  <a:pt x="126337" y="288278"/>
                </a:lnTo>
                <a:lnTo>
                  <a:pt x="129927" y="272973"/>
                </a:lnTo>
                <a:lnTo>
                  <a:pt x="134296" y="250851"/>
                </a:lnTo>
                <a:lnTo>
                  <a:pt x="124950" y="249007"/>
                </a:lnTo>
                <a:close/>
              </a:path>
              <a:path w="147955" h="481964">
                <a:moveTo>
                  <a:pt x="135615" y="183554"/>
                </a:moveTo>
                <a:lnTo>
                  <a:pt x="133118" y="203413"/>
                </a:lnTo>
                <a:lnTo>
                  <a:pt x="130307" y="221122"/>
                </a:lnTo>
                <a:lnTo>
                  <a:pt x="139713" y="222615"/>
                </a:lnTo>
                <a:lnTo>
                  <a:pt x="142525" y="204906"/>
                </a:lnTo>
                <a:lnTo>
                  <a:pt x="145065" y="184743"/>
                </a:lnTo>
                <a:lnTo>
                  <a:pt x="135615" y="183554"/>
                </a:lnTo>
                <a:close/>
              </a:path>
              <a:path w="147955" h="481964">
                <a:moveTo>
                  <a:pt x="145721" y="117133"/>
                </a:moveTo>
                <a:lnTo>
                  <a:pt x="136248" y="118134"/>
                </a:lnTo>
                <a:lnTo>
                  <a:pt x="137509" y="129922"/>
                </a:lnTo>
                <a:lnTo>
                  <a:pt x="137943" y="146207"/>
                </a:lnTo>
                <a:lnTo>
                  <a:pt x="137609" y="155482"/>
                </a:lnTo>
                <a:lnTo>
                  <a:pt x="147128" y="155825"/>
                </a:lnTo>
                <a:lnTo>
                  <a:pt x="147462" y="146550"/>
                </a:lnTo>
                <a:lnTo>
                  <a:pt x="147030" y="129673"/>
                </a:lnTo>
                <a:lnTo>
                  <a:pt x="145721" y="117133"/>
                </a:lnTo>
                <a:close/>
              </a:path>
              <a:path w="147955" h="481964">
                <a:moveTo>
                  <a:pt x="116132" y="55167"/>
                </a:moveTo>
                <a:lnTo>
                  <a:pt x="109797" y="62279"/>
                </a:lnTo>
                <a:lnTo>
                  <a:pt x="112237" y="64397"/>
                </a:lnTo>
                <a:lnTo>
                  <a:pt x="118827" y="71960"/>
                </a:lnTo>
                <a:lnTo>
                  <a:pt x="124566" y="80690"/>
                </a:lnTo>
                <a:lnTo>
                  <a:pt x="129388" y="90723"/>
                </a:lnTo>
                <a:lnTo>
                  <a:pt x="129630" y="91455"/>
                </a:lnTo>
                <a:lnTo>
                  <a:pt x="138675" y="88466"/>
                </a:lnTo>
                <a:lnTo>
                  <a:pt x="138432" y="87735"/>
                </a:lnTo>
                <a:lnTo>
                  <a:pt x="133165" y="76593"/>
                </a:lnTo>
                <a:lnTo>
                  <a:pt x="126806" y="66760"/>
                </a:lnTo>
                <a:lnTo>
                  <a:pt x="119444" y="58171"/>
                </a:lnTo>
                <a:lnTo>
                  <a:pt x="116132" y="55167"/>
                </a:lnTo>
                <a:close/>
              </a:path>
              <a:path w="147955" h="481964">
                <a:moveTo>
                  <a:pt x="81950" y="0"/>
                </a:moveTo>
                <a:lnTo>
                  <a:pt x="0" y="23282"/>
                </a:lnTo>
                <a:lnTo>
                  <a:pt x="67797" y="74874"/>
                </a:lnTo>
                <a:lnTo>
                  <a:pt x="73746" y="43404"/>
                </a:lnTo>
                <a:lnTo>
                  <a:pt x="61042" y="39644"/>
                </a:lnTo>
                <a:lnTo>
                  <a:pt x="63746" y="30510"/>
                </a:lnTo>
                <a:lnTo>
                  <a:pt x="76183" y="30510"/>
                </a:lnTo>
                <a:lnTo>
                  <a:pt x="81950" y="0"/>
                </a:lnTo>
                <a:close/>
              </a:path>
              <a:path w="147955" h="481964">
                <a:moveTo>
                  <a:pt x="75524" y="33997"/>
                </a:moveTo>
                <a:lnTo>
                  <a:pt x="73746" y="43404"/>
                </a:lnTo>
                <a:lnTo>
                  <a:pt x="87881" y="47589"/>
                </a:lnTo>
                <a:lnTo>
                  <a:pt x="90585" y="38456"/>
                </a:lnTo>
                <a:lnTo>
                  <a:pt x="75524" y="33997"/>
                </a:lnTo>
                <a:close/>
              </a:path>
              <a:path w="147955" h="481964">
                <a:moveTo>
                  <a:pt x="63746" y="30510"/>
                </a:moveTo>
                <a:lnTo>
                  <a:pt x="61042" y="39644"/>
                </a:lnTo>
                <a:lnTo>
                  <a:pt x="73746" y="43404"/>
                </a:lnTo>
                <a:lnTo>
                  <a:pt x="75524" y="33997"/>
                </a:lnTo>
                <a:lnTo>
                  <a:pt x="63746" y="30510"/>
                </a:lnTo>
                <a:close/>
              </a:path>
              <a:path w="147955" h="481964">
                <a:moveTo>
                  <a:pt x="76183" y="30510"/>
                </a:moveTo>
                <a:lnTo>
                  <a:pt x="63746" y="30510"/>
                </a:lnTo>
                <a:lnTo>
                  <a:pt x="75524" y="33997"/>
                </a:lnTo>
                <a:lnTo>
                  <a:pt x="76183" y="30510"/>
                </a:lnTo>
                <a:close/>
              </a:path>
            </a:pathLst>
          </a:custGeom>
          <a:solidFill>
            <a:srgbClr val="000000"/>
          </a:solidFill>
        </p:spPr>
        <p:txBody>
          <a:bodyPr wrap="square" lIns="0" tIns="0" rIns="0" bIns="0" rtlCol="0"/>
          <a:lstStyle/>
          <a:p>
            <a:endParaRPr/>
          </a:p>
        </p:txBody>
      </p:sp>
      <p:sp>
        <p:nvSpPr>
          <p:cNvPr id="35" name="object 15">
            <a:extLst>
              <a:ext uri="{FF2B5EF4-FFF2-40B4-BE49-F238E27FC236}">
                <a16:creationId xmlns:a16="http://schemas.microsoft.com/office/drawing/2014/main" id="{05558168-F4F2-4E6C-B8F5-08DA6A247770}"/>
              </a:ext>
            </a:extLst>
          </p:cNvPr>
          <p:cNvSpPr/>
          <p:nvPr/>
        </p:nvSpPr>
        <p:spPr>
          <a:xfrm>
            <a:off x="5502000" y="3058296"/>
            <a:ext cx="539115" cy="1450975"/>
          </a:xfrm>
          <a:custGeom>
            <a:avLst/>
            <a:gdLst/>
            <a:ahLst/>
            <a:cxnLst/>
            <a:rect l="l" t="t" r="r" b="b"/>
            <a:pathLst>
              <a:path w="539114" h="1450975">
                <a:moveTo>
                  <a:pt x="94039" y="1413799"/>
                </a:moveTo>
                <a:lnTo>
                  <a:pt x="72289" y="1445082"/>
                </a:lnTo>
                <a:lnTo>
                  <a:pt x="80110" y="1450519"/>
                </a:lnTo>
                <a:lnTo>
                  <a:pt x="101860" y="1419237"/>
                </a:lnTo>
                <a:lnTo>
                  <a:pt x="94039" y="1413799"/>
                </a:lnTo>
                <a:close/>
              </a:path>
              <a:path w="539114" h="1450975">
                <a:moveTo>
                  <a:pt x="132102" y="1359057"/>
                </a:moveTo>
                <a:lnTo>
                  <a:pt x="110352" y="1390338"/>
                </a:lnTo>
                <a:lnTo>
                  <a:pt x="118173" y="1395776"/>
                </a:lnTo>
                <a:lnTo>
                  <a:pt x="139923" y="1364494"/>
                </a:lnTo>
                <a:lnTo>
                  <a:pt x="132102" y="1359057"/>
                </a:lnTo>
                <a:close/>
              </a:path>
              <a:path w="539114" h="1450975">
                <a:moveTo>
                  <a:pt x="170040" y="1304269"/>
                </a:moveTo>
                <a:lnTo>
                  <a:pt x="159912" y="1319061"/>
                </a:lnTo>
                <a:lnTo>
                  <a:pt x="148416" y="1335596"/>
                </a:lnTo>
                <a:lnTo>
                  <a:pt x="156236" y="1341033"/>
                </a:lnTo>
                <a:lnTo>
                  <a:pt x="167732" y="1324499"/>
                </a:lnTo>
                <a:lnTo>
                  <a:pt x="177899" y="1309650"/>
                </a:lnTo>
                <a:lnTo>
                  <a:pt x="170040" y="1304269"/>
                </a:lnTo>
                <a:close/>
              </a:path>
              <a:path w="539114" h="1450975">
                <a:moveTo>
                  <a:pt x="207622" y="1249246"/>
                </a:moveTo>
                <a:lnTo>
                  <a:pt x="202797" y="1256428"/>
                </a:lnTo>
                <a:lnTo>
                  <a:pt x="186184" y="1280692"/>
                </a:lnTo>
                <a:lnTo>
                  <a:pt x="194043" y="1286073"/>
                </a:lnTo>
                <a:lnTo>
                  <a:pt x="210656" y="1261809"/>
                </a:lnTo>
                <a:lnTo>
                  <a:pt x="215527" y="1254558"/>
                </a:lnTo>
                <a:lnTo>
                  <a:pt x="207622" y="1249246"/>
                </a:lnTo>
                <a:close/>
              </a:path>
              <a:path w="539114" h="1450975">
                <a:moveTo>
                  <a:pt x="244768" y="1193947"/>
                </a:moveTo>
                <a:lnTo>
                  <a:pt x="223556" y="1225527"/>
                </a:lnTo>
                <a:lnTo>
                  <a:pt x="231463" y="1230839"/>
                </a:lnTo>
                <a:lnTo>
                  <a:pt x="252738" y="1199163"/>
                </a:lnTo>
                <a:lnTo>
                  <a:pt x="244768" y="1193947"/>
                </a:lnTo>
                <a:close/>
              </a:path>
              <a:path w="539114" h="1450975">
                <a:moveTo>
                  <a:pt x="281277" y="1138156"/>
                </a:moveTo>
                <a:lnTo>
                  <a:pt x="260414" y="1170037"/>
                </a:lnTo>
                <a:lnTo>
                  <a:pt x="268385" y="1175251"/>
                </a:lnTo>
                <a:lnTo>
                  <a:pt x="289246" y="1143370"/>
                </a:lnTo>
                <a:lnTo>
                  <a:pt x="281277" y="1138156"/>
                </a:lnTo>
                <a:close/>
              </a:path>
              <a:path w="539114" h="1450975">
                <a:moveTo>
                  <a:pt x="316950" y="1081916"/>
                </a:moveTo>
                <a:lnTo>
                  <a:pt x="296591" y="1114121"/>
                </a:lnTo>
                <a:lnTo>
                  <a:pt x="304643" y="1119210"/>
                </a:lnTo>
                <a:lnTo>
                  <a:pt x="325001" y="1087005"/>
                </a:lnTo>
                <a:lnTo>
                  <a:pt x="316950" y="1081916"/>
                </a:lnTo>
                <a:close/>
              </a:path>
              <a:path w="539114" h="1450975">
                <a:moveTo>
                  <a:pt x="351607" y="1025069"/>
                </a:moveTo>
                <a:lnTo>
                  <a:pt x="331891" y="1057671"/>
                </a:lnTo>
                <a:lnTo>
                  <a:pt x="340042" y="1062600"/>
                </a:lnTo>
                <a:lnTo>
                  <a:pt x="359757" y="1029997"/>
                </a:lnTo>
                <a:lnTo>
                  <a:pt x="351607" y="1025069"/>
                </a:lnTo>
                <a:close/>
              </a:path>
              <a:path w="539114" h="1450975">
                <a:moveTo>
                  <a:pt x="384976" y="967483"/>
                </a:moveTo>
                <a:lnTo>
                  <a:pt x="366064" y="1000559"/>
                </a:lnTo>
                <a:lnTo>
                  <a:pt x="374333" y="1005286"/>
                </a:lnTo>
                <a:lnTo>
                  <a:pt x="393245" y="972211"/>
                </a:lnTo>
                <a:lnTo>
                  <a:pt x="384976" y="967483"/>
                </a:lnTo>
                <a:close/>
              </a:path>
              <a:path w="539114" h="1450975">
                <a:moveTo>
                  <a:pt x="416711" y="909013"/>
                </a:moveTo>
                <a:lnTo>
                  <a:pt x="398795" y="942638"/>
                </a:lnTo>
                <a:lnTo>
                  <a:pt x="407201" y="947117"/>
                </a:lnTo>
                <a:lnTo>
                  <a:pt x="425117" y="913493"/>
                </a:lnTo>
                <a:lnTo>
                  <a:pt x="416711" y="909013"/>
                </a:lnTo>
                <a:close/>
              </a:path>
              <a:path w="539114" h="1450975">
                <a:moveTo>
                  <a:pt x="446359" y="849495"/>
                </a:moveTo>
                <a:lnTo>
                  <a:pt x="429674" y="883747"/>
                </a:lnTo>
                <a:lnTo>
                  <a:pt x="438237" y="887919"/>
                </a:lnTo>
                <a:lnTo>
                  <a:pt x="454921" y="853666"/>
                </a:lnTo>
                <a:lnTo>
                  <a:pt x="446359" y="849495"/>
                </a:lnTo>
                <a:close/>
              </a:path>
              <a:path w="539114" h="1450975">
                <a:moveTo>
                  <a:pt x="473323" y="788755"/>
                </a:moveTo>
                <a:lnTo>
                  <a:pt x="458157" y="823706"/>
                </a:lnTo>
                <a:lnTo>
                  <a:pt x="466896" y="827498"/>
                </a:lnTo>
                <a:lnTo>
                  <a:pt x="482061" y="792547"/>
                </a:lnTo>
                <a:lnTo>
                  <a:pt x="473323" y="788755"/>
                </a:lnTo>
                <a:close/>
              </a:path>
              <a:path w="539114" h="1450975">
                <a:moveTo>
                  <a:pt x="496620" y="726803"/>
                </a:moveTo>
                <a:lnTo>
                  <a:pt x="495896" y="729085"/>
                </a:lnTo>
                <a:lnTo>
                  <a:pt x="483519" y="762340"/>
                </a:lnTo>
                <a:lnTo>
                  <a:pt x="492446" y="765662"/>
                </a:lnTo>
                <a:lnTo>
                  <a:pt x="504823" y="732407"/>
                </a:lnTo>
                <a:lnTo>
                  <a:pt x="505693" y="729705"/>
                </a:lnTo>
                <a:lnTo>
                  <a:pt x="496620" y="726803"/>
                </a:lnTo>
                <a:close/>
              </a:path>
              <a:path w="539114" h="1450975">
                <a:moveTo>
                  <a:pt x="514874" y="663068"/>
                </a:moveTo>
                <a:lnTo>
                  <a:pt x="511472" y="677259"/>
                </a:lnTo>
                <a:lnTo>
                  <a:pt x="505155" y="699710"/>
                </a:lnTo>
                <a:lnTo>
                  <a:pt x="514324" y="702290"/>
                </a:lnTo>
                <a:lnTo>
                  <a:pt x="520641" y="679839"/>
                </a:lnTo>
                <a:lnTo>
                  <a:pt x="524136" y="665292"/>
                </a:lnTo>
                <a:lnTo>
                  <a:pt x="514874" y="663068"/>
                </a:lnTo>
                <a:close/>
              </a:path>
              <a:path w="539114" h="1450975">
                <a:moveTo>
                  <a:pt x="526394" y="598125"/>
                </a:moveTo>
                <a:lnTo>
                  <a:pt x="525934" y="603003"/>
                </a:lnTo>
                <a:lnTo>
                  <a:pt x="522363" y="627252"/>
                </a:lnTo>
                <a:lnTo>
                  <a:pt x="520785" y="635325"/>
                </a:lnTo>
                <a:lnTo>
                  <a:pt x="530133" y="637152"/>
                </a:lnTo>
                <a:lnTo>
                  <a:pt x="531712" y="629080"/>
                </a:lnTo>
                <a:lnTo>
                  <a:pt x="535357" y="604394"/>
                </a:lnTo>
                <a:lnTo>
                  <a:pt x="535876" y="599033"/>
                </a:lnTo>
                <a:lnTo>
                  <a:pt x="526394" y="598125"/>
                </a:lnTo>
                <a:close/>
              </a:path>
              <a:path w="539114" h="1450975">
                <a:moveTo>
                  <a:pt x="538026" y="531614"/>
                </a:moveTo>
                <a:lnTo>
                  <a:pt x="528537" y="532424"/>
                </a:lnTo>
                <a:lnTo>
                  <a:pt x="528638" y="533499"/>
                </a:lnTo>
                <a:lnTo>
                  <a:pt x="529113" y="556108"/>
                </a:lnTo>
                <a:lnTo>
                  <a:pt x="528565" y="569908"/>
                </a:lnTo>
                <a:lnTo>
                  <a:pt x="538082" y="570288"/>
                </a:lnTo>
                <a:lnTo>
                  <a:pt x="538631" y="556487"/>
                </a:lnTo>
                <a:lnTo>
                  <a:pt x="538165" y="533499"/>
                </a:lnTo>
                <a:lnTo>
                  <a:pt x="538026" y="531614"/>
                </a:lnTo>
                <a:close/>
              </a:path>
              <a:path w="539114" h="1450975">
                <a:moveTo>
                  <a:pt x="527582" y="464929"/>
                </a:moveTo>
                <a:lnTo>
                  <a:pt x="518430" y="467567"/>
                </a:lnTo>
                <a:lnTo>
                  <a:pt x="518850" y="468989"/>
                </a:lnTo>
                <a:lnTo>
                  <a:pt x="523468" y="489966"/>
                </a:lnTo>
                <a:lnTo>
                  <a:pt x="525650" y="504322"/>
                </a:lnTo>
                <a:lnTo>
                  <a:pt x="535067" y="502890"/>
                </a:lnTo>
                <a:lnTo>
                  <a:pt x="532885" y="488533"/>
                </a:lnTo>
                <a:lnTo>
                  <a:pt x="528153" y="466945"/>
                </a:lnTo>
                <a:lnTo>
                  <a:pt x="527582" y="464929"/>
                </a:lnTo>
                <a:close/>
              </a:path>
              <a:path w="539114" h="1450975">
                <a:moveTo>
                  <a:pt x="504361" y="401615"/>
                </a:moveTo>
                <a:lnTo>
                  <a:pt x="495838" y="405869"/>
                </a:lnTo>
                <a:lnTo>
                  <a:pt x="497391" y="408961"/>
                </a:lnTo>
                <a:lnTo>
                  <a:pt x="505768" y="428508"/>
                </a:lnTo>
                <a:lnTo>
                  <a:pt x="510082" y="440565"/>
                </a:lnTo>
                <a:lnTo>
                  <a:pt x="519051" y="437356"/>
                </a:lnTo>
                <a:lnTo>
                  <a:pt x="514737" y="425300"/>
                </a:lnTo>
                <a:lnTo>
                  <a:pt x="506147" y="405212"/>
                </a:lnTo>
                <a:lnTo>
                  <a:pt x="504361" y="401615"/>
                </a:lnTo>
                <a:close/>
              </a:path>
              <a:path w="539114" h="1450975">
                <a:moveTo>
                  <a:pt x="470115" y="343787"/>
                </a:moveTo>
                <a:lnTo>
                  <a:pt x="462230" y="349130"/>
                </a:lnTo>
                <a:lnTo>
                  <a:pt x="477173" y="371156"/>
                </a:lnTo>
                <a:lnTo>
                  <a:pt x="482681" y="380813"/>
                </a:lnTo>
                <a:lnTo>
                  <a:pt x="490955" y="376093"/>
                </a:lnTo>
                <a:lnTo>
                  <a:pt x="485447" y="366436"/>
                </a:lnTo>
                <a:lnTo>
                  <a:pt x="470115" y="343787"/>
                </a:lnTo>
                <a:close/>
              </a:path>
              <a:path w="539114" h="1450975">
                <a:moveTo>
                  <a:pt x="428326" y="290888"/>
                </a:moveTo>
                <a:lnTo>
                  <a:pt x="421464" y="297494"/>
                </a:lnTo>
                <a:lnTo>
                  <a:pt x="424013" y="300121"/>
                </a:lnTo>
                <a:lnTo>
                  <a:pt x="445629" y="326448"/>
                </a:lnTo>
                <a:lnTo>
                  <a:pt x="452991" y="320404"/>
                </a:lnTo>
                <a:lnTo>
                  <a:pt x="431375" y="294076"/>
                </a:lnTo>
                <a:lnTo>
                  <a:pt x="428326" y="290888"/>
                </a:lnTo>
                <a:close/>
              </a:path>
              <a:path w="539114" h="1450975">
                <a:moveTo>
                  <a:pt x="380739" y="243781"/>
                </a:moveTo>
                <a:lnTo>
                  <a:pt x="374335" y="250831"/>
                </a:lnTo>
                <a:lnTo>
                  <a:pt x="391833" y="266715"/>
                </a:lnTo>
                <a:lnTo>
                  <a:pt x="401646" y="276908"/>
                </a:lnTo>
                <a:lnTo>
                  <a:pt x="408508" y="270302"/>
                </a:lnTo>
                <a:lnTo>
                  <a:pt x="398694" y="260108"/>
                </a:lnTo>
                <a:lnTo>
                  <a:pt x="380739" y="243781"/>
                </a:lnTo>
                <a:close/>
              </a:path>
              <a:path w="539114" h="1450975">
                <a:moveTo>
                  <a:pt x="329645" y="200571"/>
                </a:moveTo>
                <a:lnTo>
                  <a:pt x="323642" y="207967"/>
                </a:lnTo>
                <a:lnTo>
                  <a:pt x="353230" y="231971"/>
                </a:lnTo>
                <a:lnTo>
                  <a:pt x="359232" y="224575"/>
                </a:lnTo>
                <a:lnTo>
                  <a:pt x="329645" y="200571"/>
                </a:lnTo>
                <a:close/>
              </a:path>
              <a:path w="539114" h="1450975">
                <a:moveTo>
                  <a:pt x="275691" y="160746"/>
                </a:moveTo>
                <a:lnTo>
                  <a:pt x="270329" y="168617"/>
                </a:lnTo>
                <a:lnTo>
                  <a:pt x="277007" y="173163"/>
                </a:lnTo>
                <a:lnTo>
                  <a:pt x="301025" y="190875"/>
                </a:lnTo>
                <a:lnTo>
                  <a:pt x="306679" y="183210"/>
                </a:lnTo>
                <a:lnTo>
                  <a:pt x="282661" y="165496"/>
                </a:lnTo>
                <a:lnTo>
                  <a:pt x="275691" y="160746"/>
                </a:lnTo>
                <a:close/>
              </a:path>
              <a:path w="539114" h="1450975">
                <a:moveTo>
                  <a:pt x="220094" y="123695"/>
                </a:moveTo>
                <a:lnTo>
                  <a:pt x="214970" y="131724"/>
                </a:lnTo>
                <a:lnTo>
                  <a:pt x="233840" y="143765"/>
                </a:lnTo>
                <a:lnTo>
                  <a:pt x="246711" y="152532"/>
                </a:lnTo>
                <a:lnTo>
                  <a:pt x="252073" y="144660"/>
                </a:lnTo>
                <a:lnTo>
                  <a:pt x="239201" y="135892"/>
                </a:lnTo>
                <a:lnTo>
                  <a:pt x="220094" y="123695"/>
                </a:lnTo>
                <a:close/>
              </a:path>
              <a:path w="539114" h="1450975">
                <a:moveTo>
                  <a:pt x="163366" y="88461"/>
                </a:moveTo>
                <a:lnTo>
                  <a:pt x="158427" y="96606"/>
                </a:lnTo>
                <a:lnTo>
                  <a:pt x="188831" y="115040"/>
                </a:lnTo>
                <a:lnTo>
                  <a:pt x="190883" y="116351"/>
                </a:lnTo>
                <a:lnTo>
                  <a:pt x="196007" y="108322"/>
                </a:lnTo>
                <a:lnTo>
                  <a:pt x="193955" y="107011"/>
                </a:lnTo>
                <a:lnTo>
                  <a:pt x="163366" y="88461"/>
                </a:lnTo>
                <a:close/>
              </a:path>
              <a:path w="539114" h="1450975">
                <a:moveTo>
                  <a:pt x="105877" y="54536"/>
                </a:moveTo>
                <a:lnTo>
                  <a:pt x="101075" y="62762"/>
                </a:lnTo>
                <a:lnTo>
                  <a:pt x="133978" y="81970"/>
                </a:lnTo>
                <a:lnTo>
                  <a:pt x="138780" y="73745"/>
                </a:lnTo>
                <a:lnTo>
                  <a:pt x="105877" y="54536"/>
                </a:lnTo>
                <a:close/>
              </a:path>
              <a:path w="539114" h="1450975">
                <a:moveTo>
                  <a:pt x="0" y="0"/>
                </a:moveTo>
                <a:lnTo>
                  <a:pt x="47564" y="70680"/>
                </a:lnTo>
                <a:lnTo>
                  <a:pt x="63978" y="41664"/>
                </a:lnTo>
                <a:lnTo>
                  <a:pt x="52924" y="35411"/>
                </a:lnTo>
                <a:lnTo>
                  <a:pt x="57614" y="27120"/>
                </a:lnTo>
                <a:lnTo>
                  <a:pt x="72205" y="27120"/>
                </a:lnTo>
                <a:lnTo>
                  <a:pt x="85082" y="4357"/>
                </a:lnTo>
                <a:lnTo>
                  <a:pt x="0" y="0"/>
                </a:lnTo>
                <a:close/>
              </a:path>
              <a:path w="539114" h="1450975">
                <a:moveTo>
                  <a:pt x="68668" y="33373"/>
                </a:moveTo>
                <a:lnTo>
                  <a:pt x="63978" y="41664"/>
                </a:lnTo>
                <a:lnTo>
                  <a:pt x="76309" y="48639"/>
                </a:lnTo>
                <a:lnTo>
                  <a:pt x="80999" y="40349"/>
                </a:lnTo>
                <a:lnTo>
                  <a:pt x="68668" y="33373"/>
                </a:lnTo>
                <a:close/>
              </a:path>
              <a:path w="539114" h="1450975">
                <a:moveTo>
                  <a:pt x="57614" y="27120"/>
                </a:moveTo>
                <a:lnTo>
                  <a:pt x="52924" y="35411"/>
                </a:lnTo>
                <a:lnTo>
                  <a:pt x="63978" y="41664"/>
                </a:lnTo>
                <a:lnTo>
                  <a:pt x="68668" y="33373"/>
                </a:lnTo>
                <a:lnTo>
                  <a:pt x="57614" y="27120"/>
                </a:lnTo>
                <a:close/>
              </a:path>
              <a:path w="539114" h="1450975">
                <a:moveTo>
                  <a:pt x="72205" y="27120"/>
                </a:moveTo>
                <a:lnTo>
                  <a:pt x="57614" y="27120"/>
                </a:lnTo>
                <a:lnTo>
                  <a:pt x="68668" y="33373"/>
                </a:lnTo>
                <a:lnTo>
                  <a:pt x="72205" y="27120"/>
                </a:lnTo>
                <a:close/>
              </a:path>
            </a:pathLst>
          </a:custGeom>
          <a:solidFill>
            <a:srgbClr val="000000"/>
          </a:solidFill>
        </p:spPr>
        <p:txBody>
          <a:bodyPr wrap="square" lIns="0" tIns="0" rIns="0" bIns="0" rtlCol="0"/>
          <a:lstStyle/>
          <a:p>
            <a:endParaRPr/>
          </a:p>
        </p:txBody>
      </p:sp>
      <p:sp>
        <p:nvSpPr>
          <p:cNvPr id="36" name="object 16">
            <a:extLst>
              <a:ext uri="{FF2B5EF4-FFF2-40B4-BE49-F238E27FC236}">
                <a16:creationId xmlns:a16="http://schemas.microsoft.com/office/drawing/2014/main" id="{2438A369-D107-45DE-99D9-4418BE244D43}"/>
              </a:ext>
            </a:extLst>
          </p:cNvPr>
          <p:cNvSpPr/>
          <p:nvPr/>
        </p:nvSpPr>
        <p:spPr>
          <a:xfrm>
            <a:off x="5567680" y="2067696"/>
            <a:ext cx="1056640" cy="2448560"/>
          </a:xfrm>
          <a:custGeom>
            <a:avLst/>
            <a:gdLst/>
            <a:ahLst/>
            <a:cxnLst/>
            <a:rect l="l" t="t" r="r" b="b"/>
            <a:pathLst>
              <a:path w="1056639" h="2448560">
                <a:moveTo>
                  <a:pt x="1024420" y="83725"/>
                </a:moveTo>
                <a:lnTo>
                  <a:pt x="996007" y="86757"/>
                </a:lnTo>
                <a:lnTo>
                  <a:pt x="1003157" y="153774"/>
                </a:lnTo>
                <a:lnTo>
                  <a:pt x="1010504" y="229803"/>
                </a:lnTo>
                <a:lnTo>
                  <a:pt x="1016928" y="305775"/>
                </a:lnTo>
                <a:lnTo>
                  <a:pt x="1022125" y="381689"/>
                </a:lnTo>
                <a:lnTo>
                  <a:pt x="1025791" y="457545"/>
                </a:lnTo>
                <a:lnTo>
                  <a:pt x="1027623" y="533458"/>
                </a:lnTo>
                <a:lnTo>
                  <a:pt x="1027322" y="609081"/>
                </a:lnTo>
                <a:lnTo>
                  <a:pt x="1024583" y="684766"/>
                </a:lnTo>
                <a:lnTo>
                  <a:pt x="1019106" y="760398"/>
                </a:lnTo>
                <a:lnTo>
                  <a:pt x="1010589" y="835982"/>
                </a:lnTo>
                <a:lnTo>
                  <a:pt x="998733" y="911524"/>
                </a:lnTo>
                <a:lnTo>
                  <a:pt x="983234" y="987032"/>
                </a:lnTo>
                <a:lnTo>
                  <a:pt x="963731" y="1062699"/>
                </a:lnTo>
                <a:lnTo>
                  <a:pt x="952428" y="1100437"/>
                </a:lnTo>
                <a:lnTo>
                  <a:pt x="940024" y="1138171"/>
                </a:lnTo>
                <a:lnTo>
                  <a:pt x="926480" y="1175905"/>
                </a:lnTo>
                <a:lnTo>
                  <a:pt x="911757" y="1213643"/>
                </a:lnTo>
                <a:lnTo>
                  <a:pt x="895821" y="1251400"/>
                </a:lnTo>
                <a:lnTo>
                  <a:pt x="878696" y="1289179"/>
                </a:lnTo>
                <a:lnTo>
                  <a:pt x="860418" y="1326981"/>
                </a:lnTo>
                <a:lnTo>
                  <a:pt x="841099" y="1364670"/>
                </a:lnTo>
                <a:lnTo>
                  <a:pt x="799117" y="1440387"/>
                </a:lnTo>
                <a:lnTo>
                  <a:pt x="753127" y="1516169"/>
                </a:lnTo>
                <a:lnTo>
                  <a:pt x="703435" y="1592009"/>
                </a:lnTo>
                <a:lnTo>
                  <a:pt x="650342" y="1667902"/>
                </a:lnTo>
                <a:lnTo>
                  <a:pt x="594159" y="1743839"/>
                </a:lnTo>
                <a:lnTo>
                  <a:pt x="535189" y="1819818"/>
                </a:lnTo>
                <a:lnTo>
                  <a:pt x="473741" y="1895833"/>
                </a:lnTo>
                <a:lnTo>
                  <a:pt x="410122" y="1971879"/>
                </a:lnTo>
                <a:lnTo>
                  <a:pt x="344637" y="2047956"/>
                </a:lnTo>
                <a:lnTo>
                  <a:pt x="277596" y="2124059"/>
                </a:lnTo>
                <a:lnTo>
                  <a:pt x="209307" y="2200189"/>
                </a:lnTo>
                <a:lnTo>
                  <a:pt x="140084" y="2276331"/>
                </a:lnTo>
                <a:lnTo>
                  <a:pt x="0" y="2428731"/>
                </a:lnTo>
                <a:lnTo>
                  <a:pt x="21038" y="2448069"/>
                </a:lnTo>
                <a:lnTo>
                  <a:pt x="161122" y="2295669"/>
                </a:lnTo>
                <a:lnTo>
                  <a:pt x="230450" y="2219411"/>
                </a:lnTo>
                <a:lnTo>
                  <a:pt x="298867" y="2143141"/>
                </a:lnTo>
                <a:lnTo>
                  <a:pt x="366080" y="2066844"/>
                </a:lnTo>
                <a:lnTo>
                  <a:pt x="431778" y="1990521"/>
                </a:lnTo>
                <a:lnTo>
                  <a:pt x="495658" y="1914168"/>
                </a:lnTo>
                <a:lnTo>
                  <a:pt x="557411" y="1837782"/>
                </a:lnTo>
                <a:lnTo>
                  <a:pt x="616732" y="1761360"/>
                </a:lnTo>
                <a:lnTo>
                  <a:pt x="673313" y="1684898"/>
                </a:lnTo>
                <a:lnTo>
                  <a:pt x="726847" y="1608391"/>
                </a:lnTo>
                <a:lnTo>
                  <a:pt x="777027" y="1531832"/>
                </a:lnTo>
                <a:lnTo>
                  <a:pt x="823544" y="1455214"/>
                </a:lnTo>
                <a:lnTo>
                  <a:pt x="866087" y="1378530"/>
                </a:lnTo>
                <a:lnTo>
                  <a:pt x="885845" y="1340020"/>
                </a:lnTo>
                <a:lnTo>
                  <a:pt x="904420" y="1301620"/>
                </a:lnTo>
                <a:lnTo>
                  <a:pt x="921846" y="1263200"/>
                </a:lnTo>
                <a:lnTo>
                  <a:pt x="938081" y="1224757"/>
                </a:lnTo>
                <a:lnTo>
                  <a:pt x="953099" y="1186295"/>
                </a:lnTo>
                <a:lnTo>
                  <a:pt x="966918" y="1147828"/>
                </a:lnTo>
                <a:lnTo>
                  <a:pt x="979573" y="1109364"/>
                </a:lnTo>
                <a:lnTo>
                  <a:pt x="991104" y="1070902"/>
                </a:lnTo>
                <a:lnTo>
                  <a:pt x="1010903" y="994168"/>
                </a:lnTo>
                <a:lnTo>
                  <a:pt x="1026722" y="917276"/>
                </a:lnTo>
                <a:lnTo>
                  <a:pt x="1038818" y="840418"/>
                </a:lnTo>
                <a:lnTo>
                  <a:pt x="1047501" y="763602"/>
                </a:lnTo>
                <a:lnTo>
                  <a:pt x="1053084" y="686835"/>
                </a:lnTo>
                <a:lnTo>
                  <a:pt x="1055879" y="610119"/>
                </a:lnTo>
                <a:lnTo>
                  <a:pt x="1056196" y="533341"/>
                </a:lnTo>
                <a:lnTo>
                  <a:pt x="1054359" y="456855"/>
                </a:lnTo>
                <a:lnTo>
                  <a:pt x="1050667" y="380311"/>
                </a:lnTo>
                <a:lnTo>
                  <a:pt x="1045437" y="303824"/>
                </a:lnTo>
                <a:lnTo>
                  <a:pt x="1038978" y="227397"/>
                </a:lnTo>
                <a:lnTo>
                  <a:pt x="1031600" y="151025"/>
                </a:lnTo>
                <a:lnTo>
                  <a:pt x="1024420" y="83725"/>
                </a:lnTo>
                <a:close/>
              </a:path>
              <a:path w="1056639" h="2448560">
                <a:moveTo>
                  <a:pt x="1001119" y="0"/>
                </a:moveTo>
                <a:lnTo>
                  <a:pt x="967592" y="89788"/>
                </a:lnTo>
                <a:lnTo>
                  <a:pt x="996007" y="86757"/>
                </a:lnTo>
                <a:lnTo>
                  <a:pt x="994491" y="72550"/>
                </a:lnTo>
                <a:lnTo>
                  <a:pt x="1022904" y="69518"/>
                </a:lnTo>
                <a:lnTo>
                  <a:pt x="1045671" y="69518"/>
                </a:lnTo>
                <a:lnTo>
                  <a:pt x="1001119" y="0"/>
                </a:lnTo>
                <a:close/>
              </a:path>
              <a:path w="1056639" h="2448560">
                <a:moveTo>
                  <a:pt x="1022904" y="69518"/>
                </a:moveTo>
                <a:lnTo>
                  <a:pt x="994491" y="72550"/>
                </a:lnTo>
                <a:lnTo>
                  <a:pt x="996007" y="86757"/>
                </a:lnTo>
                <a:lnTo>
                  <a:pt x="1024420" y="83725"/>
                </a:lnTo>
                <a:lnTo>
                  <a:pt x="1022904" y="69518"/>
                </a:lnTo>
                <a:close/>
              </a:path>
              <a:path w="1056639" h="2448560">
                <a:moveTo>
                  <a:pt x="1045671" y="69518"/>
                </a:moveTo>
                <a:lnTo>
                  <a:pt x="1022904" y="69518"/>
                </a:lnTo>
                <a:lnTo>
                  <a:pt x="1024420" y="83725"/>
                </a:lnTo>
                <a:lnTo>
                  <a:pt x="1052833" y="80694"/>
                </a:lnTo>
                <a:lnTo>
                  <a:pt x="1045671" y="69518"/>
                </a:lnTo>
                <a:close/>
              </a:path>
            </a:pathLst>
          </a:custGeom>
          <a:solidFill>
            <a:srgbClr val="000000"/>
          </a:solidFill>
        </p:spPr>
        <p:txBody>
          <a:bodyPr wrap="square" lIns="0" tIns="0" rIns="0" bIns="0" rtlCol="0"/>
          <a:lstStyle/>
          <a:p>
            <a:endParaRPr/>
          </a:p>
        </p:txBody>
      </p:sp>
      <p:sp>
        <p:nvSpPr>
          <p:cNvPr id="37" name="object 18">
            <a:extLst>
              <a:ext uri="{FF2B5EF4-FFF2-40B4-BE49-F238E27FC236}">
                <a16:creationId xmlns:a16="http://schemas.microsoft.com/office/drawing/2014/main" id="{18E41212-C023-4F19-A567-8B41EC425D7C}"/>
              </a:ext>
            </a:extLst>
          </p:cNvPr>
          <p:cNvSpPr txBox="1"/>
          <p:nvPr/>
        </p:nvSpPr>
        <p:spPr>
          <a:xfrm>
            <a:off x="8016600" y="1761309"/>
            <a:ext cx="660400" cy="406400"/>
          </a:xfrm>
          <a:prstGeom prst="rect">
            <a:avLst/>
          </a:prstGeom>
          <a:ln w="9525">
            <a:solidFill>
              <a:srgbClr val="000000"/>
            </a:solidFill>
          </a:ln>
        </p:spPr>
        <p:txBody>
          <a:bodyPr vert="horz" wrap="square" lIns="0" tIns="26034" rIns="0" bIns="0" rtlCol="0">
            <a:spAutoFit/>
          </a:bodyPr>
          <a:lstStyle/>
          <a:p>
            <a:pPr marL="96520">
              <a:lnSpc>
                <a:spcPct val="100000"/>
              </a:lnSpc>
              <a:spcBef>
                <a:spcPts val="204"/>
              </a:spcBef>
            </a:pPr>
            <a:r>
              <a:rPr sz="2000" b="1" dirty="0">
                <a:solidFill>
                  <a:srgbClr val="C0504D"/>
                </a:solidFill>
                <a:latin typeface="Arial"/>
                <a:cs typeface="Arial"/>
              </a:rPr>
              <a:t>N10</a:t>
            </a:r>
            <a:endParaRPr sz="2000">
              <a:latin typeface="Arial"/>
              <a:cs typeface="Arial"/>
            </a:endParaRPr>
          </a:p>
        </p:txBody>
      </p:sp>
      <p:sp>
        <p:nvSpPr>
          <p:cNvPr id="38" name="object 19">
            <a:extLst>
              <a:ext uri="{FF2B5EF4-FFF2-40B4-BE49-F238E27FC236}">
                <a16:creationId xmlns:a16="http://schemas.microsoft.com/office/drawing/2014/main" id="{7F58E9F2-C2C7-487B-B6E9-F6BF25E59080}"/>
              </a:ext>
            </a:extLst>
          </p:cNvPr>
          <p:cNvSpPr txBox="1"/>
          <p:nvPr/>
        </p:nvSpPr>
        <p:spPr>
          <a:xfrm>
            <a:off x="6771909" y="4016320"/>
            <a:ext cx="1579880" cy="329565"/>
          </a:xfrm>
          <a:prstGeom prst="rect">
            <a:avLst/>
          </a:prstGeom>
        </p:spPr>
        <p:txBody>
          <a:bodyPr vert="horz" wrap="square" lIns="0" tIns="11430" rIns="0" bIns="0" rtlCol="0">
            <a:spAutoFit/>
          </a:bodyPr>
          <a:lstStyle/>
          <a:p>
            <a:pPr marL="12700">
              <a:lnSpc>
                <a:spcPct val="100000"/>
              </a:lnSpc>
              <a:spcBef>
                <a:spcPts val="90"/>
              </a:spcBef>
            </a:pPr>
            <a:r>
              <a:rPr sz="2000" b="1" spc="-5" dirty="0">
                <a:latin typeface="Arial"/>
                <a:cs typeface="Arial"/>
              </a:rPr>
              <a:t>Lookup(K90)</a:t>
            </a:r>
            <a:endParaRPr sz="2000">
              <a:latin typeface="Arial"/>
              <a:cs typeface="Arial"/>
            </a:endParaRPr>
          </a:p>
        </p:txBody>
      </p:sp>
      <p:sp>
        <p:nvSpPr>
          <p:cNvPr id="39" name="object 20">
            <a:extLst>
              <a:ext uri="{FF2B5EF4-FFF2-40B4-BE49-F238E27FC236}">
                <a16:creationId xmlns:a16="http://schemas.microsoft.com/office/drawing/2014/main" id="{4899C9DA-94D4-4DAF-8A56-09F794DF5843}"/>
              </a:ext>
            </a:extLst>
          </p:cNvPr>
          <p:cNvSpPr/>
          <p:nvPr/>
        </p:nvSpPr>
        <p:spPr>
          <a:xfrm>
            <a:off x="5730600" y="2288983"/>
            <a:ext cx="2223135" cy="2224405"/>
          </a:xfrm>
          <a:custGeom>
            <a:avLst/>
            <a:gdLst/>
            <a:ahLst/>
            <a:cxnLst/>
            <a:rect l="l" t="t" r="r" b="b"/>
            <a:pathLst>
              <a:path w="2223135" h="2224404">
                <a:moveTo>
                  <a:pt x="64000" y="2144181"/>
                </a:moveTo>
                <a:lnTo>
                  <a:pt x="0" y="2215525"/>
                </a:lnTo>
                <a:lnTo>
                  <a:pt x="95474" y="2223918"/>
                </a:lnTo>
                <a:lnTo>
                  <a:pt x="87053" y="2202585"/>
                </a:lnTo>
                <a:lnTo>
                  <a:pt x="71694" y="2202585"/>
                </a:lnTo>
                <a:lnTo>
                  <a:pt x="61202" y="2176006"/>
                </a:lnTo>
                <a:lnTo>
                  <a:pt x="74491" y="2170760"/>
                </a:lnTo>
                <a:lnTo>
                  <a:pt x="64000" y="2144181"/>
                </a:lnTo>
                <a:close/>
              </a:path>
              <a:path w="2223135" h="2224404">
                <a:moveTo>
                  <a:pt x="74491" y="2170760"/>
                </a:moveTo>
                <a:lnTo>
                  <a:pt x="61202" y="2176006"/>
                </a:lnTo>
                <a:lnTo>
                  <a:pt x="71694" y="2202585"/>
                </a:lnTo>
                <a:lnTo>
                  <a:pt x="84983" y="2197339"/>
                </a:lnTo>
                <a:lnTo>
                  <a:pt x="74491" y="2170760"/>
                </a:lnTo>
                <a:close/>
              </a:path>
              <a:path w="2223135" h="2224404">
                <a:moveTo>
                  <a:pt x="84983" y="2197339"/>
                </a:moveTo>
                <a:lnTo>
                  <a:pt x="71694" y="2202585"/>
                </a:lnTo>
                <a:lnTo>
                  <a:pt x="87053" y="2202585"/>
                </a:lnTo>
                <a:lnTo>
                  <a:pt x="84983" y="2197339"/>
                </a:lnTo>
                <a:close/>
              </a:path>
              <a:path w="2223135" h="2224404">
                <a:moveTo>
                  <a:pt x="2196710" y="0"/>
                </a:moveTo>
                <a:lnTo>
                  <a:pt x="2108342" y="202072"/>
                </a:lnTo>
                <a:lnTo>
                  <a:pt x="2018471" y="402000"/>
                </a:lnTo>
                <a:lnTo>
                  <a:pt x="1972518" y="500466"/>
                </a:lnTo>
                <a:lnTo>
                  <a:pt x="1925582" y="597691"/>
                </a:lnTo>
                <a:lnTo>
                  <a:pt x="1877495" y="693374"/>
                </a:lnTo>
                <a:lnTo>
                  <a:pt x="1828063" y="787262"/>
                </a:lnTo>
                <a:lnTo>
                  <a:pt x="1777095" y="879106"/>
                </a:lnTo>
                <a:lnTo>
                  <a:pt x="1724398" y="968653"/>
                </a:lnTo>
                <a:lnTo>
                  <a:pt x="1669782" y="1055650"/>
                </a:lnTo>
                <a:lnTo>
                  <a:pt x="1613056" y="1139850"/>
                </a:lnTo>
                <a:lnTo>
                  <a:pt x="1554027" y="1221000"/>
                </a:lnTo>
                <a:lnTo>
                  <a:pt x="1492510" y="1298854"/>
                </a:lnTo>
                <a:lnTo>
                  <a:pt x="1428313" y="1373162"/>
                </a:lnTo>
                <a:lnTo>
                  <a:pt x="1361245" y="1443680"/>
                </a:lnTo>
                <a:lnTo>
                  <a:pt x="1291170" y="1510257"/>
                </a:lnTo>
                <a:lnTo>
                  <a:pt x="1218172" y="1573110"/>
                </a:lnTo>
                <a:lnTo>
                  <a:pt x="1142428" y="1632499"/>
                </a:lnTo>
                <a:lnTo>
                  <a:pt x="1064125" y="1688674"/>
                </a:lnTo>
                <a:lnTo>
                  <a:pt x="983452" y="1741883"/>
                </a:lnTo>
                <a:lnTo>
                  <a:pt x="900601" y="1792373"/>
                </a:lnTo>
                <a:lnTo>
                  <a:pt x="815762" y="1840392"/>
                </a:lnTo>
                <a:lnTo>
                  <a:pt x="729128" y="1886187"/>
                </a:lnTo>
                <a:lnTo>
                  <a:pt x="640894" y="1930006"/>
                </a:lnTo>
                <a:lnTo>
                  <a:pt x="551251" y="1972095"/>
                </a:lnTo>
                <a:lnTo>
                  <a:pt x="460396" y="2012702"/>
                </a:lnTo>
                <a:lnTo>
                  <a:pt x="368526" y="2052076"/>
                </a:lnTo>
                <a:lnTo>
                  <a:pt x="182452" y="2128146"/>
                </a:lnTo>
                <a:lnTo>
                  <a:pt x="74491" y="2170760"/>
                </a:lnTo>
                <a:lnTo>
                  <a:pt x="84983" y="2197339"/>
                </a:lnTo>
                <a:lnTo>
                  <a:pt x="193264" y="2154596"/>
                </a:lnTo>
                <a:lnTo>
                  <a:pt x="379782" y="2078341"/>
                </a:lnTo>
                <a:lnTo>
                  <a:pt x="472057" y="2038789"/>
                </a:lnTo>
                <a:lnTo>
                  <a:pt x="563397" y="1997960"/>
                </a:lnTo>
                <a:lnTo>
                  <a:pt x="653604" y="1955598"/>
                </a:lnTo>
                <a:lnTo>
                  <a:pt x="742483" y="1911450"/>
                </a:lnTo>
                <a:lnTo>
                  <a:pt x="829839" y="1865260"/>
                </a:lnTo>
                <a:lnTo>
                  <a:pt x="915474" y="1816773"/>
                </a:lnTo>
                <a:lnTo>
                  <a:pt x="999189" y="1765735"/>
                </a:lnTo>
                <a:lnTo>
                  <a:pt x="1080785" y="1711890"/>
                </a:lnTo>
                <a:lnTo>
                  <a:pt x="1160063" y="1654983"/>
                </a:lnTo>
                <a:lnTo>
                  <a:pt x="1236821" y="1594761"/>
                </a:lnTo>
                <a:lnTo>
                  <a:pt x="1310857" y="1530969"/>
                </a:lnTo>
                <a:lnTo>
                  <a:pt x="1381954" y="1463370"/>
                </a:lnTo>
                <a:lnTo>
                  <a:pt x="1449938" y="1391839"/>
                </a:lnTo>
                <a:lnTo>
                  <a:pt x="1514933" y="1316567"/>
                </a:lnTo>
                <a:lnTo>
                  <a:pt x="1577138" y="1237806"/>
                </a:lnTo>
                <a:lnTo>
                  <a:pt x="1636755" y="1155814"/>
                </a:lnTo>
                <a:lnTo>
                  <a:pt x="1693984" y="1070842"/>
                </a:lnTo>
                <a:lnTo>
                  <a:pt x="1749026" y="983143"/>
                </a:lnTo>
                <a:lnTo>
                  <a:pt x="1802081" y="892971"/>
                </a:lnTo>
                <a:lnTo>
                  <a:pt x="1853349" y="800574"/>
                </a:lnTo>
                <a:lnTo>
                  <a:pt x="1903027" y="706205"/>
                </a:lnTo>
                <a:lnTo>
                  <a:pt x="1951315" y="610114"/>
                </a:lnTo>
                <a:lnTo>
                  <a:pt x="1998412" y="512550"/>
                </a:lnTo>
                <a:lnTo>
                  <a:pt x="2044534" y="413716"/>
                </a:lnTo>
                <a:lnTo>
                  <a:pt x="2134523" y="213521"/>
                </a:lnTo>
                <a:lnTo>
                  <a:pt x="2222889" y="11450"/>
                </a:lnTo>
                <a:lnTo>
                  <a:pt x="219671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868134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646</Words>
  <Application>Microsoft Office PowerPoint</Application>
  <PresentationFormat>Widescreen</PresentationFormat>
  <Paragraphs>152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DejaVu Sans</vt:lpstr>
      <vt:lpstr>Times New Roman</vt:lpstr>
      <vt:lpstr>Office Theme</vt:lpstr>
      <vt:lpstr>Distributed Hash Tables</vt:lpstr>
      <vt:lpstr>Introduction</vt:lpstr>
      <vt:lpstr>Introduction</vt:lpstr>
      <vt:lpstr>The Chord DHT</vt:lpstr>
      <vt:lpstr>The Chord DHT</vt:lpstr>
      <vt:lpstr>Basic Lookup In CHORD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Kumar</dc:creator>
  <cp:lastModifiedBy>Sahil Kumar</cp:lastModifiedBy>
  <cp:revision>54</cp:revision>
  <dcterms:created xsi:type="dcterms:W3CDTF">2019-04-15T20:01:52Z</dcterms:created>
  <dcterms:modified xsi:type="dcterms:W3CDTF">2019-04-16T10:21:32Z</dcterms:modified>
</cp:coreProperties>
</file>