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2" r:id="rId2"/>
  </p:sldMasterIdLst>
  <p:sldIdLst>
    <p:sldId id="256"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anpaul1968@gmail.com" initials="r" lastIdx="1" clrIdx="0">
    <p:extLst>
      <p:ext uri="{19B8F6BF-5375-455C-9EA6-DF929625EA0E}">
        <p15:presenceInfo xmlns:p15="http://schemas.microsoft.com/office/powerpoint/2012/main" userId="1ec1f0787ff7b6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5D"/>
    <a:srgbClr val="0073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15"/>
    <p:restoredTop sz="96327"/>
  </p:normalViewPr>
  <p:slideViewPr>
    <p:cSldViewPr snapToGrid="0" snapToObjects="1">
      <p:cViewPr varScale="1">
        <p:scale>
          <a:sx n="86" d="100"/>
          <a:sy n="86" d="100"/>
        </p:scale>
        <p:origin x="9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176F0-E2B6-43C5-89CB-A0A872BF8F4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05213EFC-37A1-4104-83A3-C2F7106B53E6}">
      <dgm:prSet phldrT="[Text]"/>
      <dgm:spPr/>
      <dgm:t>
        <a:bodyPr/>
        <a:lstStyle/>
        <a:p>
          <a:r>
            <a:rPr lang="en-US" dirty="0"/>
            <a:t>Data Download</a:t>
          </a:r>
        </a:p>
      </dgm:t>
    </dgm:pt>
    <dgm:pt modelId="{90213796-D509-4B06-AF7D-AC3486C70E72}" type="parTrans" cxnId="{B47ADE4A-461B-460A-99BE-B95B06F6B271}">
      <dgm:prSet/>
      <dgm:spPr/>
      <dgm:t>
        <a:bodyPr/>
        <a:lstStyle/>
        <a:p>
          <a:endParaRPr lang="en-US"/>
        </a:p>
      </dgm:t>
    </dgm:pt>
    <dgm:pt modelId="{41B93552-0F37-40F4-82D5-578E76AC7C6E}" type="sibTrans" cxnId="{B47ADE4A-461B-460A-99BE-B95B06F6B271}">
      <dgm:prSet/>
      <dgm:spPr/>
      <dgm:t>
        <a:bodyPr/>
        <a:lstStyle/>
        <a:p>
          <a:endParaRPr lang="en-US"/>
        </a:p>
      </dgm:t>
    </dgm:pt>
    <dgm:pt modelId="{D6565365-DDE7-46D3-A922-2BD0CC1FD390}">
      <dgm:prSet phldrT="[Text]"/>
      <dgm:spPr/>
      <dgm:t>
        <a:bodyPr/>
        <a:lstStyle/>
        <a:p>
          <a:r>
            <a:rPr lang="en-US" dirty="0"/>
            <a:t>Data Cleaning</a:t>
          </a:r>
        </a:p>
      </dgm:t>
    </dgm:pt>
    <dgm:pt modelId="{C7D4621E-1907-4F31-B43C-949B372A6CEB}" type="parTrans" cxnId="{A433B726-F027-459D-87D5-7C87E43516A1}">
      <dgm:prSet/>
      <dgm:spPr/>
      <dgm:t>
        <a:bodyPr/>
        <a:lstStyle/>
        <a:p>
          <a:endParaRPr lang="en-US"/>
        </a:p>
      </dgm:t>
    </dgm:pt>
    <dgm:pt modelId="{B2168459-CA4E-48CA-98C2-BAE826143115}" type="sibTrans" cxnId="{A433B726-F027-459D-87D5-7C87E43516A1}">
      <dgm:prSet/>
      <dgm:spPr/>
      <dgm:t>
        <a:bodyPr/>
        <a:lstStyle/>
        <a:p>
          <a:endParaRPr lang="en-US"/>
        </a:p>
      </dgm:t>
    </dgm:pt>
    <dgm:pt modelId="{6CD63FF0-554F-422F-B58A-5B5964312CDA}">
      <dgm:prSet phldrT="[Text]"/>
      <dgm:spPr/>
      <dgm:t>
        <a:bodyPr/>
        <a:lstStyle/>
        <a:p>
          <a:r>
            <a:rPr lang="en-US" dirty="0">
              <a:solidFill>
                <a:schemeClr val="bg1"/>
              </a:solidFill>
            </a:rPr>
            <a:t>Python &amp; Excel</a:t>
          </a:r>
        </a:p>
      </dgm:t>
    </dgm:pt>
    <dgm:pt modelId="{92CBD64D-BEAA-4AAB-B2D2-58B104D42DA9}" type="parTrans" cxnId="{E0D76F2C-4C5E-431C-BAFC-F609B71EDAB5}">
      <dgm:prSet/>
      <dgm:spPr/>
      <dgm:t>
        <a:bodyPr/>
        <a:lstStyle/>
        <a:p>
          <a:endParaRPr lang="en-US"/>
        </a:p>
      </dgm:t>
    </dgm:pt>
    <dgm:pt modelId="{FF4EC9E3-EB90-4D21-8F95-1DA9805BE836}" type="sibTrans" cxnId="{E0D76F2C-4C5E-431C-BAFC-F609B71EDAB5}">
      <dgm:prSet/>
      <dgm:spPr/>
      <dgm:t>
        <a:bodyPr/>
        <a:lstStyle/>
        <a:p>
          <a:endParaRPr lang="en-US"/>
        </a:p>
      </dgm:t>
    </dgm:pt>
    <dgm:pt modelId="{64683379-FB65-4E9F-B14C-C217CD24D358}">
      <dgm:prSet phldrT="[Text]"/>
      <dgm:spPr/>
      <dgm:t>
        <a:bodyPr/>
        <a:lstStyle/>
        <a:p>
          <a:r>
            <a:rPr lang="en-US" dirty="0"/>
            <a:t>Visualization</a:t>
          </a:r>
        </a:p>
      </dgm:t>
    </dgm:pt>
    <dgm:pt modelId="{377F96C3-24A0-4BA6-9BDC-255709749840}" type="parTrans" cxnId="{DDE6AC5D-8F9A-45CD-BAB7-FA0199C2843E}">
      <dgm:prSet/>
      <dgm:spPr/>
      <dgm:t>
        <a:bodyPr/>
        <a:lstStyle/>
        <a:p>
          <a:endParaRPr lang="en-US"/>
        </a:p>
      </dgm:t>
    </dgm:pt>
    <dgm:pt modelId="{1EF554C4-67C3-49C6-8F54-69B03C001C1B}" type="sibTrans" cxnId="{DDE6AC5D-8F9A-45CD-BAB7-FA0199C2843E}">
      <dgm:prSet/>
      <dgm:spPr/>
      <dgm:t>
        <a:bodyPr/>
        <a:lstStyle/>
        <a:p>
          <a:endParaRPr lang="en-US"/>
        </a:p>
      </dgm:t>
    </dgm:pt>
    <dgm:pt modelId="{4B713C54-A4E2-4169-90F2-240465B9C61C}">
      <dgm:prSet phldrT="[Text]" custT="1"/>
      <dgm:spPr/>
      <dgm:t>
        <a:bodyPr/>
        <a:lstStyle/>
        <a:p>
          <a:r>
            <a:rPr lang="en-US" sz="2000" dirty="0">
              <a:solidFill>
                <a:schemeClr val="bg1"/>
              </a:solidFill>
            </a:rPr>
            <a:t>HTML, JavaScript &amp; Google Visualization API</a:t>
          </a:r>
        </a:p>
      </dgm:t>
    </dgm:pt>
    <dgm:pt modelId="{8BEE9425-C90E-45D6-BCB8-BF9AC8AA6DE1}" type="parTrans" cxnId="{1DE014CA-F491-44EC-A782-CC52C1D4826F}">
      <dgm:prSet/>
      <dgm:spPr/>
      <dgm:t>
        <a:bodyPr/>
        <a:lstStyle/>
        <a:p>
          <a:endParaRPr lang="en-US"/>
        </a:p>
      </dgm:t>
    </dgm:pt>
    <dgm:pt modelId="{824DF4FA-D9B7-4698-83B4-80BC57A9B22F}" type="sibTrans" cxnId="{1DE014CA-F491-44EC-A782-CC52C1D4826F}">
      <dgm:prSet/>
      <dgm:spPr/>
      <dgm:t>
        <a:bodyPr/>
        <a:lstStyle/>
        <a:p>
          <a:endParaRPr lang="en-US"/>
        </a:p>
      </dgm:t>
    </dgm:pt>
    <dgm:pt modelId="{91ACD05C-E581-4F5C-A282-F6DEF0A4880E}">
      <dgm:prSet phldrT="[Text]"/>
      <dgm:spPr/>
      <dgm:t>
        <a:bodyPr/>
        <a:lstStyle/>
        <a:p>
          <a:r>
            <a:rPr lang="en-US" dirty="0">
              <a:solidFill>
                <a:schemeClr val="bg1"/>
              </a:solidFill>
            </a:rPr>
            <a:t>2012-2017</a:t>
          </a:r>
        </a:p>
      </dgm:t>
    </dgm:pt>
    <dgm:pt modelId="{C50B5ACD-FF21-452C-A6C4-89A8D0F9341A}" type="parTrans" cxnId="{6208C71F-B079-4BA4-84A1-7E85FC588AC1}">
      <dgm:prSet/>
      <dgm:spPr/>
      <dgm:t>
        <a:bodyPr/>
        <a:lstStyle/>
        <a:p>
          <a:endParaRPr lang="en-US"/>
        </a:p>
      </dgm:t>
    </dgm:pt>
    <dgm:pt modelId="{FD532245-7888-4DAE-AE96-13DD5DF10FEC}" type="sibTrans" cxnId="{6208C71F-B079-4BA4-84A1-7E85FC588AC1}">
      <dgm:prSet/>
      <dgm:spPr/>
      <dgm:t>
        <a:bodyPr/>
        <a:lstStyle/>
        <a:p>
          <a:endParaRPr lang="en-US"/>
        </a:p>
      </dgm:t>
    </dgm:pt>
    <dgm:pt modelId="{92F7A529-B350-44FB-89F3-6AA7F9A0D4C8}" type="pres">
      <dgm:prSet presAssocID="{6C7176F0-E2B6-43C5-89CB-A0A872BF8F4A}" presName="rootnode" presStyleCnt="0">
        <dgm:presLayoutVars>
          <dgm:chMax/>
          <dgm:chPref/>
          <dgm:dir/>
          <dgm:animLvl val="lvl"/>
        </dgm:presLayoutVars>
      </dgm:prSet>
      <dgm:spPr/>
    </dgm:pt>
    <dgm:pt modelId="{D6FA2402-7EE5-45E4-91A7-9DF20D31B9BA}" type="pres">
      <dgm:prSet presAssocID="{05213EFC-37A1-4104-83A3-C2F7106B53E6}" presName="composite" presStyleCnt="0"/>
      <dgm:spPr/>
    </dgm:pt>
    <dgm:pt modelId="{09D94D81-5089-4FF7-A1BF-B62496A795FD}" type="pres">
      <dgm:prSet presAssocID="{05213EFC-37A1-4104-83A3-C2F7106B53E6}" presName="bentUpArrow1" presStyleLbl="alignImgPlace1" presStyleIdx="0" presStyleCnt="2"/>
      <dgm:spPr/>
    </dgm:pt>
    <dgm:pt modelId="{C9E74559-F9A9-4568-A298-F4B0B1304B46}" type="pres">
      <dgm:prSet presAssocID="{05213EFC-37A1-4104-83A3-C2F7106B53E6}" presName="ParentText" presStyleLbl="node1" presStyleIdx="0" presStyleCnt="3">
        <dgm:presLayoutVars>
          <dgm:chMax val="1"/>
          <dgm:chPref val="1"/>
          <dgm:bulletEnabled val="1"/>
        </dgm:presLayoutVars>
      </dgm:prSet>
      <dgm:spPr/>
    </dgm:pt>
    <dgm:pt modelId="{D7A056BB-D088-423F-B7F9-9ECC712E1B63}" type="pres">
      <dgm:prSet presAssocID="{05213EFC-37A1-4104-83A3-C2F7106B53E6}" presName="ChildText" presStyleLbl="revTx" presStyleIdx="0" presStyleCnt="3">
        <dgm:presLayoutVars>
          <dgm:chMax val="0"/>
          <dgm:chPref val="0"/>
          <dgm:bulletEnabled val="1"/>
        </dgm:presLayoutVars>
      </dgm:prSet>
      <dgm:spPr/>
    </dgm:pt>
    <dgm:pt modelId="{8523DC7B-8E7C-4C49-BDC3-0DB8223EE735}" type="pres">
      <dgm:prSet presAssocID="{41B93552-0F37-40F4-82D5-578E76AC7C6E}" presName="sibTrans" presStyleCnt="0"/>
      <dgm:spPr/>
    </dgm:pt>
    <dgm:pt modelId="{F5500D2E-611E-4265-96E4-62011BF8A9C7}" type="pres">
      <dgm:prSet presAssocID="{D6565365-DDE7-46D3-A922-2BD0CC1FD390}" presName="composite" presStyleCnt="0"/>
      <dgm:spPr/>
    </dgm:pt>
    <dgm:pt modelId="{8DE288ED-00BA-4357-8021-5EF1A69B5771}" type="pres">
      <dgm:prSet presAssocID="{D6565365-DDE7-46D3-A922-2BD0CC1FD390}" presName="bentUpArrow1" presStyleLbl="alignImgPlace1" presStyleIdx="1" presStyleCnt="2"/>
      <dgm:spPr/>
    </dgm:pt>
    <dgm:pt modelId="{328951C6-9246-4CEA-93F0-53CBE5D22CE2}" type="pres">
      <dgm:prSet presAssocID="{D6565365-DDE7-46D3-A922-2BD0CC1FD390}" presName="ParentText" presStyleLbl="node1" presStyleIdx="1" presStyleCnt="3">
        <dgm:presLayoutVars>
          <dgm:chMax val="1"/>
          <dgm:chPref val="1"/>
          <dgm:bulletEnabled val="1"/>
        </dgm:presLayoutVars>
      </dgm:prSet>
      <dgm:spPr/>
    </dgm:pt>
    <dgm:pt modelId="{4EB36CD7-BD29-4BB8-AB31-5B118B6AE6A7}" type="pres">
      <dgm:prSet presAssocID="{D6565365-DDE7-46D3-A922-2BD0CC1FD390}" presName="ChildText" presStyleLbl="revTx" presStyleIdx="1" presStyleCnt="3">
        <dgm:presLayoutVars>
          <dgm:chMax val="0"/>
          <dgm:chPref val="0"/>
          <dgm:bulletEnabled val="1"/>
        </dgm:presLayoutVars>
      </dgm:prSet>
      <dgm:spPr/>
    </dgm:pt>
    <dgm:pt modelId="{270F90B4-3A46-42E8-86BF-1BE7190B7B82}" type="pres">
      <dgm:prSet presAssocID="{B2168459-CA4E-48CA-98C2-BAE826143115}" presName="sibTrans" presStyleCnt="0"/>
      <dgm:spPr/>
    </dgm:pt>
    <dgm:pt modelId="{B9C15DEC-CA35-4B60-845F-21776D84E274}" type="pres">
      <dgm:prSet presAssocID="{64683379-FB65-4E9F-B14C-C217CD24D358}" presName="composite" presStyleCnt="0"/>
      <dgm:spPr/>
    </dgm:pt>
    <dgm:pt modelId="{FE716E15-5BD2-4E47-8511-CE9CD4CBC693}" type="pres">
      <dgm:prSet presAssocID="{64683379-FB65-4E9F-B14C-C217CD24D358}" presName="ParentText" presStyleLbl="node1" presStyleIdx="2" presStyleCnt="3" custLinFactNeighborX="-1327" custLinFactNeighborY="-111">
        <dgm:presLayoutVars>
          <dgm:chMax val="1"/>
          <dgm:chPref val="1"/>
          <dgm:bulletEnabled val="1"/>
        </dgm:presLayoutVars>
      </dgm:prSet>
      <dgm:spPr/>
    </dgm:pt>
    <dgm:pt modelId="{9DB72B13-148B-4149-9C89-43A8361BB0EF}" type="pres">
      <dgm:prSet presAssocID="{64683379-FB65-4E9F-B14C-C217CD24D358}" presName="FinalChildText" presStyleLbl="revTx" presStyleIdx="2" presStyleCnt="3">
        <dgm:presLayoutVars>
          <dgm:chMax val="0"/>
          <dgm:chPref val="0"/>
          <dgm:bulletEnabled val="1"/>
        </dgm:presLayoutVars>
      </dgm:prSet>
      <dgm:spPr/>
    </dgm:pt>
  </dgm:ptLst>
  <dgm:cxnLst>
    <dgm:cxn modelId="{8FDFB40E-BA04-4942-B482-8C05301CC03B}" type="presOf" srcId="{6C7176F0-E2B6-43C5-89CB-A0A872BF8F4A}" destId="{92F7A529-B350-44FB-89F3-6AA7F9A0D4C8}" srcOrd="0" destOrd="0" presId="urn:microsoft.com/office/officeart/2005/8/layout/StepDownProcess"/>
    <dgm:cxn modelId="{6208C71F-B079-4BA4-84A1-7E85FC588AC1}" srcId="{05213EFC-37A1-4104-83A3-C2F7106B53E6}" destId="{91ACD05C-E581-4F5C-A282-F6DEF0A4880E}" srcOrd="0" destOrd="0" parTransId="{C50B5ACD-FF21-452C-A6C4-89A8D0F9341A}" sibTransId="{FD532245-7888-4DAE-AE96-13DD5DF10FEC}"/>
    <dgm:cxn modelId="{A433B726-F027-459D-87D5-7C87E43516A1}" srcId="{6C7176F0-E2B6-43C5-89CB-A0A872BF8F4A}" destId="{D6565365-DDE7-46D3-A922-2BD0CC1FD390}" srcOrd="1" destOrd="0" parTransId="{C7D4621E-1907-4F31-B43C-949B372A6CEB}" sibTransId="{B2168459-CA4E-48CA-98C2-BAE826143115}"/>
    <dgm:cxn modelId="{E0D76F2C-4C5E-431C-BAFC-F609B71EDAB5}" srcId="{D6565365-DDE7-46D3-A922-2BD0CC1FD390}" destId="{6CD63FF0-554F-422F-B58A-5B5964312CDA}" srcOrd="0" destOrd="0" parTransId="{92CBD64D-BEAA-4AAB-B2D2-58B104D42DA9}" sibTransId="{FF4EC9E3-EB90-4D21-8F95-1DA9805BE836}"/>
    <dgm:cxn modelId="{DDE6AC5D-8F9A-45CD-BAB7-FA0199C2843E}" srcId="{6C7176F0-E2B6-43C5-89CB-A0A872BF8F4A}" destId="{64683379-FB65-4E9F-B14C-C217CD24D358}" srcOrd="2" destOrd="0" parTransId="{377F96C3-24A0-4BA6-9BDC-255709749840}" sibTransId="{1EF554C4-67C3-49C6-8F54-69B03C001C1B}"/>
    <dgm:cxn modelId="{B47ADE4A-461B-460A-99BE-B95B06F6B271}" srcId="{6C7176F0-E2B6-43C5-89CB-A0A872BF8F4A}" destId="{05213EFC-37A1-4104-83A3-C2F7106B53E6}" srcOrd="0" destOrd="0" parTransId="{90213796-D509-4B06-AF7D-AC3486C70E72}" sibTransId="{41B93552-0F37-40F4-82D5-578E76AC7C6E}"/>
    <dgm:cxn modelId="{44935353-5D4A-4653-A6A8-24AF6B605585}" type="presOf" srcId="{D6565365-DDE7-46D3-A922-2BD0CC1FD390}" destId="{328951C6-9246-4CEA-93F0-53CBE5D22CE2}" srcOrd="0" destOrd="0" presId="urn:microsoft.com/office/officeart/2005/8/layout/StepDownProcess"/>
    <dgm:cxn modelId="{F50B7E8B-64CE-45C5-A6B4-DC906EB21C8B}" type="presOf" srcId="{05213EFC-37A1-4104-83A3-C2F7106B53E6}" destId="{C9E74559-F9A9-4568-A298-F4B0B1304B46}" srcOrd="0" destOrd="0" presId="urn:microsoft.com/office/officeart/2005/8/layout/StepDownProcess"/>
    <dgm:cxn modelId="{696B7A96-7A5C-4B7B-9A77-5BD84C6C461A}" type="presOf" srcId="{91ACD05C-E581-4F5C-A282-F6DEF0A4880E}" destId="{D7A056BB-D088-423F-B7F9-9ECC712E1B63}" srcOrd="0" destOrd="0" presId="urn:microsoft.com/office/officeart/2005/8/layout/StepDownProcess"/>
    <dgm:cxn modelId="{5374EB9D-D99C-422F-A165-A3049F5B546D}" type="presOf" srcId="{6CD63FF0-554F-422F-B58A-5B5964312CDA}" destId="{4EB36CD7-BD29-4BB8-AB31-5B118B6AE6A7}" srcOrd="0" destOrd="0" presId="urn:microsoft.com/office/officeart/2005/8/layout/StepDownProcess"/>
    <dgm:cxn modelId="{E44378AE-800B-454E-A85B-4CA2CA803A1A}" type="presOf" srcId="{64683379-FB65-4E9F-B14C-C217CD24D358}" destId="{FE716E15-5BD2-4E47-8511-CE9CD4CBC693}" srcOrd="0" destOrd="0" presId="urn:microsoft.com/office/officeart/2005/8/layout/StepDownProcess"/>
    <dgm:cxn modelId="{1DE014CA-F491-44EC-A782-CC52C1D4826F}" srcId="{64683379-FB65-4E9F-B14C-C217CD24D358}" destId="{4B713C54-A4E2-4169-90F2-240465B9C61C}" srcOrd="0" destOrd="0" parTransId="{8BEE9425-C90E-45D6-BCB8-BF9AC8AA6DE1}" sibTransId="{824DF4FA-D9B7-4698-83B4-80BC57A9B22F}"/>
    <dgm:cxn modelId="{657C8DDE-4D72-4F32-AA91-B3C8E84D4C57}" type="presOf" srcId="{4B713C54-A4E2-4169-90F2-240465B9C61C}" destId="{9DB72B13-148B-4149-9C89-43A8361BB0EF}" srcOrd="0" destOrd="0" presId="urn:microsoft.com/office/officeart/2005/8/layout/StepDownProcess"/>
    <dgm:cxn modelId="{C8E8B4D1-2BC7-4631-A45A-CC724CF1D00A}" type="presParOf" srcId="{92F7A529-B350-44FB-89F3-6AA7F9A0D4C8}" destId="{D6FA2402-7EE5-45E4-91A7-9DF20D31B9BA}" srcOrd="0" destOrd="0" presId="urn:microsoft.com/office/officeart/2005/8/layout/StepDownProcess"/>
    <dgm:cxn modelId="{A31CD5FA-C05E-47AE-8FDD-2332F0362E28}" type="presParOf" srcId="{D6FA2402-7EE5-45E4-91A7-9DF20D31B9BA}" destId="{09D94D81-5089-4FF7-A1BF-B62496A795FD}" srcOrd="0" destOrd="0" presId="urn:microsoft.com/office/officeart/2005/8/layout/StepDownProcess"/>
    <dgm:cxn modelId="{EFE07D0A-4233-4944-A763-DF980D7884FF}" type="presParOf" srcId="{D6FA2402-7EE5-45E4-91A7-9DF20D31B9BA}" destId="{C9E74559-F9A9-4568-A298-F4B0B1304B46}" srcOrd="1" destOrd="0" presId="urn:microsoft.com/office/officeart/2005/8/layout/StepDownProcess"/>
    <dgm:cxn modelId="{222B1EC7-902D-40D4-850B-F8B33F56D4BD}" type="presParOf" srcId="{D6FA2402-7EE5-45E4-91A7-9DF20D31B9BA}" destId="{D7A056BB-D088-423F-B7F9-9ECC712E1B63}" srcOrd="2" destOrd="0" presId="urn:microsoft.com/office/officeart/2005/8/layout/StepDownProcess"/>
    <dgm:cxn modelId="{6B1DEAC7-D066-46E9-8B9F-9AC501B12860}" type="presParOf" srcId="{92F7A529-B350-44FB-89F3-6AA7F9A0D4C8}" destId="{8523DC7B-8E7C-4C49-BDC3-0DB8223EE735}" srcOrd="1" destOrd="0" presId="urn:microsoft.com/office/officeart/2005/8/layout/StepDownProcess"/>
    <dgm:cxn modelId="{82A1715E-5019-4254-A3D0-40933FF76889}" type="presParOf" srcId="{92F7A529-B350-44FB-89F3-6AA7F9A0D4C8}" destId="{F5500D2E-611E-4265-96E4-62011BF8A9C7}" srcOrd="2" destOrd="0" presId="urn:microsoft.com/office/officeart/2005/8/layout/StepDownProcess"/>
    <dgm:cxn modelId="{E252EBBB-8328-4536-8A7D-11CB3A9DDC00}" type="presParOf" srcId="{F5500D2E-611E-4265-96E4-62011BF8A9C7}" destId="{8DE288ED-00BA-4357-8021-5EF1A69B5771}" srcOrd="0" destOrd="0" presId="urn:microsoft.com/office/officeart/2005/8/layout/StepDownProcess"/>
    <dgm:cxn modelId="{C272580A-63A6-4194-8D26-0F00F16427E1}" type="presParOf" srcId="{F5500D2E-611E-4265-96E4-62011BF8A9C7}" destId="{328951C6-9246-4CEA-93F0-53CBE5D22CE2}" srcOrd="1" destOrd="0" presId="urn:microsoft.com/office/officeart/2005/8/layout/StepDownProcess"/>
    <dgm:cxn modelId="{0742B231-8209-4757-A21A-B75465B9C3F2}" type="presParOf" srcId="{F5500D2E-611E-4265-96E4-62011BF8A9C7}" destId="{4EB36CD7-BD29-4BB8-AB31-5B118B6AE6A7}" srcOrd="2" destOrd="0" presId="urn:microsoft.com/office/officeart/2005/8/layout/StepDownProcess"/>
    <dgm:cxn modelId="{5B7D4050-6E40-44F8-B34F-3360FC1C63A7}" type="presParOf" srcId="{92F7A529-B350-44FB-89F3-6AA7F9A0D4C8}" destId="{270F90B4-3A46-42E8-86BF-1BE7190B7B82}" srcOrd="3" destOrd="0" presId="urn:microsoft.com/office/officeart/2005/8/layout/StepDownProcess"/>
    <dgm:cxn modelId="{8921FFCC-2700-41A6-8287-EAB9171BA4CA}" type="presParOf" srcId="{92F7A529-B350-44FB-89F3-6AA7F9A0D4C8}" destId="{B9C15DEC-CA35-4B60-845F-21776D84E274}" srcOrd="4" destOrd="0" presId="urn:microsoft.com/office/officeart/2005/8/layout/StepDownProcess"/>
    <dgm:cxn modelId="{E8E36118-34A5-488D-882D-B3CAE2181C33}" type="presParOf" srcId="{B9C15DEC-CA35-4B60-845F-21776D84E274}" destId="{FE716E15-5BD2-4E47-8511-CE9CD4CBC693}" srcOrd="0" destOrd="0" presId="urn:microsoft.com/office/officeart/2005/8/layout/StepDownProcess"/>
    <dgm:cxn modelId="{26BEB93F-3CD1-40D7-8DF4-CA7506258051}" type="presParOf" srcId="{B9C15DEC-CA35-4B60-845F-21776D84E274}" destId="{9DB72B13-148B-4149-9C89-43A8361BB0E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94D81-5089-4FF7-A1BF-B62496A795FD}">
      <dsp:nvSpPr>
        <dsp:cNvPr id="0" name=""/>
        <dsp:cNvSpPr/>
      </dsp:nvSpPr>
      <dsp:spPr>
        <a:xfrm rot="5400000">
          <a:off x="525604" y="1348766"/>
          <a:ext cx="1192867" cy="135803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74559-F9A9-4568-A298-F4B0B1304B46}">
      <dsp:nvSpPr>
        <dsp:cNvPr id="0" name=""/>
        <dsp:cNvSpPr/>
      </dsp:nvSpPr>
      <dsp:spPr>
        <a:xfrm>
          <a:off x="209566" y="26448"/>
          <a:ext cx="2008087" cy="140559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Download</a:t>
          </a:r>
        </a:p>
      </dsp:txBody>
      <dsp:txXfrm>
        <a:off x="278194" y="95076"/>
        <a:ext cx="1870831" cy="1268339"/>
      </dsp:txXfrm>
    </dsp:sp>
    <dsp:sp modelId="{D7A056BB-D088-423F-B7F9-9ECC712E1B63}">
      <dsp:nvSpPr>
        <dsp:cNvPr id="0" name=""/>
        <dsp:cNvSpPr/>
      </dsp:nvSpPr>
      <dsp:spPr>
        <a:xfrm>
          <a:off x="2217653" y="160504"/>
          <a:ext cx="1460491" cy="113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rPr>
            <a:t>2012-2017</a:t>
          </a:r>
        </a:p>
      </dsp:txBody>
      <dsp:txXfrm>
        <a:off x="2217653" y="160504"/>
        <a:ext cx="1460491" cy="1136064"/>
      </dsp:txXfrm>
    </dsp:sp>
    <dsp:sp modelId="{8DE288ED-00BA-4357-8021-5EF1A69B5771}">
      <dsp:nvSpPr>
        <dsp:cNvPr id="0" name=""/>
        <dsp:cNvSpPr/>
      </dsp:nvSpPr>
      <dsp:spPr>
        <a:xfrm rot="5400000">
          <a:off x="2190521" y="2927714"/>
          <a:ext cx="1192867" cy="135803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8951C6-9246-4CEA-93F0-53CBE5D22CE2}">
      <dsp:nvSpPr>
        <dsp:cNvPr id="0" name=""/>
        <dsp:cNvSpPr/>
      </dsp:nvSpPr>
      <dsp:spPr>
        <a:xfrm>
          <a:off x="1874484" y="1605396"/>
          <a:ext cx="2008087" cy="140559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Cleaning</a:t>
          </a:r>
        </a:p>
      </dsp:txBody>
      <dsp:txXfrm>
        <a:off x="1943112" y="1674024"/>
        <a:ext cx="1870831" cy="1268339"/>
      </dsp:txXfrm>
    </dsp:sp>
    <dsp:sp modelId="{4EB36CD7-BD29-4BB8-AB31-5B118B6AE6A7}">
      <dsp:nvSpPr>
        <dsp:cNvPr id="0" name=""/>
        <dsp:cNvSpPr/>
      </dsp:nvSpPr>
      <dsp:spPr>
        <a:xfrm>
          <a:off x="3882571" y="1739452"/>
          <a:ext cx="1460491" cy="113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rPr>
            <a:t>Python &amp; Excel</a:t>
          </a:r>
        </a:p>
      </dsp:txBody>
      <dsp:txXfrm>
        <a:off x="3882571" y="1739452"/>
        <a:ext cx="1460491" cy="1136064"/>
      </dsp:txXfrm>
    </dsp:sp>
    <dsp:sp modelId="{FE716E15-5BD2-4E47-8511-CE9CD4CBC693}">
      <dsp:nvSpPr>
        <dsp:cNvPr id="0" name=""/>
        <dsp:cNvSpPr/>
      </dsp:nvSpPr>
      <dsp:spPr>
        <a:xfrm>
          <a:off x="3512754" y="3182784"/>
          <a:ext cx="2008087" cy="140559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Visualization</a:t>
          </a:r>
        </a:p>
      </dsp:txBody>
      <dsp:txXfrm>
        <a:off x="3581382" y="3251412"/>
        <a:ext cx="1870831" cy="1268339"/>
      </dsp:txXfrm>
    </dsp:sp>
    <dsp:sp modelId="{9DB72B13-148B-4149-9C89-43A8361BB0EF}">
      <dsp:nvSpPr>
        <dsp:cNvPr id="0" name=""/>
        <dsp:cNvSpPr/>
      </dsp:nvSpPr>
      <dsp:spPr>
        <a:xfrm>
          <a:off x="5547488" y="3318400"/>
          <a:ext cx="1460491" cy="113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rPr>
            <a:t>HTML, JavaScript &amp; Google Visualization API</a:t>
          </a:r>
        </a:p>
      </dsp:txBody>
      <dsp:txXfrm>
        <a:off x="5547488" y="3318400"/>
        <a:ext cx="1460491" cy="113606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2.xml"/><Relationship Id="rId4" Type="http://schemas.openxmlformats.org/officeDocument/2006/relationships/image" Target="../media/image19.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2.xml"/><Relationship Id="rId4" Type="http://schemas.openxmlformats.org/officeDocument/2006/relationships/image" Target="../media/image22.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A5706C32-4A7F-904A-A159-858BADF285E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A4A908DD-8A6B-CA4C-A972-B41A7779B82D}"/>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3" name="Picture 2" descr="A close up of a sign&#10;&#10;Description automatically generated">
            <a:extLst>
              <a:ext uri="{FF2B5EF4-FFF2-40B4-BE49-F238E27FC236}">
                <a16:creationId xmlns:a16="http://schemas.microsoft.com/office/drawing/2014/main" id="{B3494C34-0F3D-854E-AFF5-078C6756F1D5}"/>
              </a:ext>
            </a:extLst>
          </p:cNvPr>
          <p:cNvPicPr>
            <a:picLocks noChangeAspect="1"/>
          </p:cNvPicPr>
          <p:nvPr userDrawn="1"/>
        </p:nvPicPr>
        <p:blipFill>
          <a:blip r:embed="rId4"/>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A36B4BA9-309F-334E-A8C9-AE868B684689}"/>
              </a:ext>
            </a:extLst>
          </p:cNvPr>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11" name="Subtitle 2">
            <a:extLst>
              <a:ext uri="{FF2B5EF4-FFF2-40B4-BE49-F238E27FC236}">
                <a16:creationId xmlns:a16="http://schemas.microsoft.com/office/drawing/2014/main" id="{9AC8EBA3-BD00-8C48-ADBA-8DABB356C09A}"/>
              </a:ext>
            </a:extLst>
          </p:cNvPr>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46366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4" name="Picture 3" descr="A picture containing screenshot, bird&#10;&#10;Description automatically generated">
            <a:extLst>
              <a:ext uri="{FF2B5EF4-FFF2-40B4-BE49-F238E27FC236}">
                <a16:creationId xmlns:a16="http://schemas.microsoft.com/office/drawing/2014/main" id="{3EE9051B-EE1E-6E4F-9694-61E46BF3790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B80E6F5C-96D4-2C42-A755-56B3A934362C}"/>
              </a:ext>
            </a:extLst>
          </p:cNvPr>
          <p:cNvSpPr/>
          <p:nvPr userDrawn="1"/>
        </p:nvSpPr>
        <p:spPr>
          <a:xfrm>
            <a:off x="0" y="0"/>
            <a:ext cx="12192000" cy="6858000"/>
          </a:xfrm>
          <a:prstGeom prst="rect">
            <a:avLst/>
          </a:prstGeom>
          <a:solidFill>
            <a:srgbClr val="003A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234C2B7B-BC28-FA40-9621-C1B66ACC3A09}"/>
              </a:ext>
            </a:extLst>
          </p:cNvPr>
          <p:cNvPicPr>
            <a:picLocks noChangeAspect="1"/>
          </p:cNvPicPr>
          <p:nvPr userDrawn="1"/>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86578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31DE6E88-83B3-4D4F-9E40-6D50AB5E0BE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picture containing brick, drawing&#10;&#10;Description automatically generated">
            <a:extLst>
              <a:ext uri="{FF2B5EF4-FFF2-40B4-BE49-F238E27FC236}">
                <a16:creationId xmlns:a16="http://schemas.microsoft.com/office/drawing/2014/main" id="{6F5ACEC9-B6BC-BB44-A490-7942ABDCA6C3}"/>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4" name="Picture 3" descr="A close up of a logo&#10;&#10;Description automatically generated">
            <a:extLst>
              <a:ext uri="{FF2B5EF4-FFF2-40B4-BE49-F238E27FC236}">
                <a16:creationId xmlns:a16="http://schemas.microsoft.com/office/drawing/2014/main" id="{B17C698C-2970-3943-A340-E6C0C48B0DEB}"/>
              </a:ext>
            </a:extLst>
          </p:cNvPr>
          <p:cNvPicPr>
            <a:picLocks noChangeAspect="1"/>
          </p:cNvPicPr>
          <p:nvPr userDrawn="1"/>
        </p:nvPicPr>
        <p:blipFill>
          <a:blip r:embed="rId4"/>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A36B4BA9-309F-334E-A8C9-AE868B684689}"/>
              </a:ext>
            </a:extLst>
          </p:cNvPr>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11" name="Subtitle 2">
            <a:extLst>
              <a:ext uri="{FF2B5EF4-FFF2-40B4-BE49-F238E27FC236}">
                <a16:creationId xmlns:a16="http://schemas.microsoft.com/office/drawing/2014/main" id="{9AC8EBA3-BD00-8C48-ADBA-8DABB356C09A}"/>
              </a:ext>
            </a:extLst>
          </p:cNvPr>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17946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488C0E-02BE-5C49-A846-3FF4F3CAA090}"/>
              </a:ext>
            </a:extLst>
          </p:cNvPr>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text</a:t>
            </a:r>
          </a:p>
        </p:txBody>
      </p:sp>
      <p:sp>
        <p:nvSpPr>
          <p:cNvPr id="11" name="Title 10">
            <a:extLst>
              <a:ext uri="{FF2B5EF4-FFF2-40B4-BE49-F238E27FC236}">
                <a16:creationId xmlns:a16="http://schemas.microsoft.com/office/drawing/2014/main" id="{5D59335E-859B-EA41-949E-B89FCE73C96E}"/>
              </a:ext>
            </a:extLst>
          </p:cNvPr>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762641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D6F268F-E515-BE40-8152-BE6D91B530A1}"/>
              </a:ext>
            </a:extLst>
          </p:cNvPr>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a:extLst>
              <a:ext uri="{FF2B5EF4-FFF2-40B4-BE49-F238E27FC236}">
                <a16:creationId xmlns:a16="http://schemas.microsoft.com/office/drawing/2014/main" id="{AFDB4ACE-6BB7-DC43-94AC-F200D98BC3F2}"/>
              </a:ext>
            </a:extLst>
          </p:cNvPr>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title</a:t>
            </a:r>
          </a:p>
        </p:txBody>
      </p:sp>
    </p:spTree>
    <p:extLst>
      <p:ext uri="{BB962C8B-B14F-4D97-AF65-F5344CB8AC3E}">
        <p14:creationId xmlns:p14="http://schemas.microsoft.com/office/powerpoint/2010/main" val="391381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19C3F02-B6E3-1744-B80B-6505F54EFB97}"/>
              </a:ext>
            </a:extLst>
          </p:cNvPr>
          <p:cNvSpPr>
            <a:spLocks noGrp="1"/>
          </p:cNvSpPr>
          <p:nvPr>
            <p:ph sz="quarter" idx="13" hasCustomPrompt="1"/>
          </p:nvPr>
        </p:nvSpPr>
        <p:spPr>
          <a:xfrm>
            <a:off x="838199" y="1825625"/>
            <a:ext cx="5181599" cy="3434474"/>
          </a:xfrm>
          <a:prstGeom prst="rect">
            <a:avLst/>
          </a:prstGeom>
        </p:spPr>
        <p:txBody>
          <a:bodyPr>
            <a:normAutofit/>
          </a:bodyPr>
          <a:lstStyle>
            <a:lvl1pPr marL="0" indent="0">
              <a:buNone/>
              <a:defRPr sz="2000">
                <a:solidFill>
                  <a:srgbClr val="595959"/>
                </a:solidFill>
                <a:latin typeface="Arial"/>
                <a:cs typeface="Arial"/>
              </a:defRPr>
            </a:lvl1pPr>
          </a:lstStyle>
          <a:p>
            <a:pPr lvl="0"/>
            <a:r>
              <a:rPr lang="en-US" dirty="0"/>
              <a:t>Click to edit text</a:t>
            </a:r>
          </a:p>
        </p:txBody>
      </p:sp>
      <p:sp>
        <p:nvSpPr>
          <p:cNvPr id="11" name="Content Placeholder 9">
            <a:extLst>
              <a:ext uri="{FF2B5EF4-FFF2-40B4-BE49-F238E27FC236}">
                <a16:creationId xmlns:a16="http://schemas.microsoft.com/office/drawing/2014/main" id="{77F182C4-AAD3-BF47-93EC-79384E798071}"/>
              </a:ext>
            </a:extLst>
          </p:cNvPr>
          <p:cNvSpPr>
            <a:spLocks noGrp="1"/>
          </p:cNvSpPr>
          <p:nvPr>
            <p:ph sz="quarter" idx="14" hasCustomPrompt="1"/>
          </p:nvPr>
        </p:nvSpPr>
        <p:spPr>
          <a:xfrm>
            <a:off x="6172199" y="1825625"/>
            <a:ext cx="5181599" cy="3434474"/>
          </a:xfrm>
          <a:prstGeom prst="rect">
            <a:avLst/>
          </a:prstGeom>
        </p:spPr>
        <p:txBody>
          <a:bodyPr>
            <a:normAutofit/>
          </a:bodyPr>
          <a:lstStyle>
            <a:lvl1pPr marL="0" indent="0">
              <a:buNone/>
              <a:defRPr sz="2000">
                <a:solidFill>
                  <a:srgbClr val="595959"/>
                </a:solidFill>
                <a:latin typeface="Arial"/>
                <a:cs typeface="Arial"/>
              </a:defRPr>
            </a:lvl1pPr>
          </a:lstStyle>
          <a:p>
            <a:pPr lvl="0"/>
            <a:r>
              <a:rPr lang="en-US" dirty="0"/>
              <a:t>Click to edit text</a:t>
            </a:r>
          </a:p>
        </p:txBody>
      </p:sp>
      <p:sp>
        <p:nvSpPr>
          <p:cNvPr id="6" name="Title 10">
            <a:extLst>
              <a:ext uri="{FF2B5EF4-FFF2-40B4-BE49-F238E27FC236}">
                <a16:creationId xmlns:a16="http://schemas.microsoft.com/office/drawing/2014/main" id="{175FE108-4075-5A45-A4E9-9081D3B6D5C3}"/>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760518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18FCF574-13C1-E34E-9AD4-186822F3CCF8}"/>
              </a:ext>
            </a:extLst>
          </p:cNvPr>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a:extLst>
              <a:ext uri="{FF2B5EF4-FFF2-40B4-BE49-F238E27FC236}">
                <a16:creationId xmlns:a16="http://schemas.microsoft.com/office/drawing/2014/main" id="{7021BC8C-7BCA-EC46-BE8D-F70B4B6E013B}"/>
              </a:ext>
            </a:extLst>
          </p:cNvPr>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a:extLst>
              <a:ext uri="{FF2B5EF4-FFF2-40B4-BE49-F238E27FC236}">
                <a16:creationId xmlns:a16="http://schemas.microsoft.com/office/drawing/2014/main" id="{A37FF6C0-6C09-5344-9FBE-132344305788}"/>
              </a:ext>
            </a:extLst>
          </p:cNvPr>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a:extLst>
              <a:ext uri="{FF2B5EF4-FFF2-40B4-BE49-F238E27FC236}">
                <a16:creationId xmlns:a16="http://schemas.microsoft.com/office/drawing/2014/main" id="{0B8AC4B7-59A8-AE4E-93F4-95E06972F624}"/>
              </a:ext>
            </a:extLst>
          </p:cNvPr>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a:extLst>
              <a:ext uri="{FF2B5EF4-FFF2-40B4-BE49-F238E27FC236}">
                <a16:creationId xmlns:a16="http://schemas.microsoft.com/office/drawing/2014/main" id="{F7B3874A-2DC5-F14B-8126-7334A2094A3C}"/>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2584466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2FB655-7025-3744-B125-F9DA8484AC93}"/>
              </a:ext>
            </a:extLst>
          </p:cNvPr>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a:extLst>
              <a:ext uri="{FF2B5EF4-FFF2-40B4-BE49-F238E27FC236}">
                <a16:creationId xmlns:a16="http://schemas.microsoft.com/office/drawing/2014/main" id="{013EFB54-EB68-5143-A86E-CA54DCF62C8D}"/>
              </a:ext>
            </a:extLst>
          </p:cNvPr>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3158501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19A1016-F770-EC41-ACBA-A78F094780F3}"/>
              </a:ext>
            </a:extLst>
          </p:cNvPr>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a:extLst>
              <a:ext uri="{FF2B5EF4-FFF2-40B4-BE49-F238E27FC236}">
                <a16:creationId xmlns:a16="http://schemas.microsoft.com/office/drawing/2014/main" id="{364AB05B-7E50-5444-9451-E62CF9F94186}"/>
              </a:ext>
            </a:extLst>
          </p:cNvPr>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216012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BBE7CF1A-F401-2C48-970E-B029112B61E0}"/>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rick&#10;&#10;Description automatically generated">
            <a:extLst>
              <a:ext uri="{FF2B5EF4-FFF2-40B4-BE49-F238E27FC236}">
                <a16:creationId xmlns:a16="http://schemas.microsoft.com/office/drawing/2014/main" id="{2C349984-7690-2A47-87D3-C0DD158BA11F}"/>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9B267380-239A-CC4E-88C8-8F8B114C34DF}"/>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592272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4" name="Picture 3" descr="A picture containing bird&#10;&#10;Description automatically generated">
            <a:extLst>
              <a:ext uri="{FF2B5EF4-FFF2-40B4-BE49-F238E27FC236}">
                <a16:creationId xmlns:a16="http://schemas.microsoft.com/office/drawing/2014/main" id="{57E5DAEA-9D65-2A41-94A3-D73BF29B06B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ird&#10;&#10;Description automatically generated">
            <a:extLst>
              <a:ext uri="{FF2B5EF4-FFF2-40B4-BE49-F238E27FC236}">
                <a16:creationId xmlns:a16="http://schemas.microsoft.com/office/drawing/2014/main" id="{2F1E15CE-4088-7C4E-8064-638CAAE8E14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3" name="Title 1">
            <a:extLst>
              <a:ext uri="{FF2B5EF4-FFF2-40B4-BE49-F238E27FC236}">
                <a16:creationId xmlns:a16="http://schemas.microsoft.com/office/drawing/2014/main" id="{F4913A5E-91C7-B946-A3C2-20ACDA0D96F4}"/>
              </a:ext>
            </a:extLst>
          </p:cNvPr>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title</a:t>
            </a:r>
          </a:p>
        </p:txBody>
      </p:sp>
      <p:sp>
        <p:nvSpPr>
          <p:cNvPr id="14" name="Text Placeholder 2">
            <a:extLst>
              <a:ext uri="{FF2B5EF4-FFF2-40B4-BE49-F238E27FC236}">
                <a16:creationId xmlns:a16="http://schemas.microsoft.com/office/drawing/2014/main" id="{87E0C233-1CBA-F843-B340-70E8D4D42D4C}"/>
              </a:ext>
            </a:extLst>
          </p:cNvPr>
          <p:cNvSpPr>
            <a:spLocks noGrp="1"/>
          </p:cNvSpPr>
          <p:nvPr>
            <p:ph type="body" idx="1"/>
          </p:nvPr>
        </p:nvSpPr>
        <p:spPr>
          <a:xfrm>
            <a:off x="699248" y="3324431"/>
            <a:ext cx="10771789"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4575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488C0E-02BE-5C49-A846-3FF4F3CAA090}"/>
              </a:ext>
            </a:extLst>
          </p:cNvPr>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text</a:t>
            </a:r>
          </a:p>
        </p:txBody>
      </p:sp>
      <p:sp>
        <p:nvSpPr>
          <p:cNvPr id="11" name="Title 10">
            <a:extLst>
              <a:ext uri="{FF2B5EF4-FFF2-40B4-BE49-F238E27FC236}">
                <a16:creationId xmlns:a16="http://schemas.microsoft.com/office/drawing/2014/main" id="{5D59335E-859B-EA41-949E-B89FCE73C96E}"/>
              </a:ext>
            </a:extLst>
          </p:cNvPr>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3660216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3BBE3F-8531-7640-B2C4-6EB1B05B39F7}"/>
              </a:ext>
            </a:extLst>
          </p:cNvPr>
          <p:cNvSpPr/>
          <p:nvPr userDrawn="1"/>
        </p:nvSpPr>
        <p:spPr>
          <a:xfrm>
            <a:off x="0" y="0"/>
            <a:ext cx="12192000" cy="6858000"/>
          </a:xfrm>
          <a:prstGeom prst="rect">
            <a:avLst/>
          </a:prstGeom>
          <a:solidFill>
            <a:srgbClr val="0073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8F805847-4216-854B-BDC6-6E0F9050F842}"/>
              </a:ext>
            </a:extLst>
          </p:cNvPr>
          <p:cNvPicPr>
            <a:picLocks noChangeAspect="1"/>
          </p:cNvPicPr>
          <p:nvPr userDrawn="1"/>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00395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D6F268F-E515-BE40-8152-BE6D91B530A1}"/>
              </a:ext>
            </a:extLst>
          </p:cNvPr>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a:extLst>
              <a:ext uri="{FF2B5EF4-FFF2-40B4-BE49-F238E27FC236}">
                <a16:creationId xmlns:a16="http://schemas.microsoft.com/office/drawing/2014/main" id="{AFDB4ACE-6BB7-DC43-94AC-F200D98BC3F2}"/>
              </a:ext>
            </a:extLst>
          </p:cNvPr>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title</a:t>
            </a:r>
          </a:p>
        </p:txBody>
      </p:sp>
    </p:spTree>
    <p:extLst>
      <p:ext uri="{BB962C8B-B14F-4D97-AF65-F5344CB8AC3E}">
        <p14:creationId xmlns:p14="http://schemas.microsoft.com/office/powerpoint/2010/main" val="23252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19C3F02-B6E3-1744-B80B-6505F54EFB97}"/>
              </a:ext>
            </a:extLst>
          </p:cNvPr>
          <p:cNvSpPr>
            <a:spLocks noGrp="1"/>
          </p:cNvSpPr>
          <p:nvPr>
            <p:ph sz="quarter" idx="13" hasCustomPrompt="1"/>
          </p:nvPr>
        </p:nvSpPr>
        <p:spPr>
          <a:xfrm>
            <a:off x="838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11" name="Content Placeholder 9">
            <a:extLst>
              <a:ext uri="{FF2B5EF4-FFF2-40B4-BE49-F238E27FC236}">
                <a16:creationId xmlns:a16="http://schemas.microsoft.com/office/drawing/2014/main" id="{77F182C4-AAD3-BF47-93EC-79384E798071}"/>
              </a:ext>
            </a:extLst>
          </p:cNvPr>
          <p:cNvSpPr>
            <a:spLocks noGrp="1"/>
          </p:cNvSpPr>
          <p:nvPr>
            <p:ph sz="quarter" idx="14" hasCustomPrompt="1"/>
          </p:nvPr>
        </p:nvSpPr>
        <p:spPr>
          <a:xfrm>
            <a:off x="6172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6" name="Title 10">
            <a:extLst>
              <a:ext uri="{FF2B5EF4-FFF2-40B4-BE49-F238E27FC236}">
                <a16:creationId xmlns:a16="http://schemas.microsoft.com/office/drawing/2014/main" id="{175FE108-4075-5A45-A4E9-9081D3B6D5C3}"/>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23585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18FCF574-13C1-E34E-9AD4-186822F3CCF8}"/>
              </a:ext>
            </a:extLst>
          </p:cNvPr>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a:extLst>
              <a:ext uri="{FF2B5EF4-FFF2-40B4-BE49-F238E27FC236}">
                <a16:creationId xmlns:a16="http://schemas.microsoft.com/office/drawing/2014/main" id="{7021BC8C-7BCA-EC46-BE8D-F70B4B6E013B}"/>
              </a:ext>
            </a:extLst>
          </p:cNvPr>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a:extLst>
              <a:ext uri="{FF2B5EF4-FFF2-40B4-BE49-F238E27FC236}">
                <a16:creationId xmlns:a16="http://schemas.microsoft.com/office/drawing/2014/main" id="{A37FF6C0-6C09-5344-9FBE-132344305788}"/>
              </a:ext>
            </a:extLst>
          </p:cNvPr>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a:extLst>
              <a:ext uri="{FF2B5EF4-FFF2-40B4-BE49-F238E27FC236}">
                <a16:creationId xmlns:a16="http://schemas.microsoft.com/office/drawing/2014/main" id="{0B8AC4B7-59A8-AE4E-93F4-95E06972F624}"/>
              </a:ext>
            </a:extLst>
          </p:cNvPr>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a:extLst>
              <a:ext uri="{FF2B5EF4-FFF2-40B4-BE49-F238E27FC236}">
                <a16:creationId xmlns:a16="http://schemas.microsoft.com/office/drawing/2014/main" id="{F7B3874A-2DC5-F14B-8126-7334A2094A3C}"/>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47823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2FB655-7025-3744-B125-F9DA8484AC93}"/>
              </a:ext>
            </a:extLst>
          </p:cNvPr>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a:extLst>
              <a:ext uri="{FF2B5EF4-FFF2-40B4-BE49-F238E27FC236}">
                <a16:creationId xmlns:a16="http://schemas.microsoft.com/office/drawing/2014/main" id="{013EFB54-EB68-5143-A86E-CA54DCF62C8D}"/>
              </a:ext>
            </a:extLst>
          </p:cNvPr>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185783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19A1016-F770-EC41-ACBA-A78F094780F3}"/>
              </a:ext>
            </a:extLst>
          </p:cNvPr>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a:extLst>
              <a:ext uri="{FF2B5EF4-FFF2-40B4-BE49-F238E27FC236}">
                <a16:creationId xmlns:a16="http://schemas.microsoft.com/office/drawing/2014/main" id="{364AB05B-7E50-5444-9451-E62CF9F94186}"/>
              </a:ext>
            </a:extLst>
          </p:cNvPr>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22783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3" name="Picture 2" descr="A picture containing water, computer&#10;&#10;Description automatically generated">
            <a:extLst>
              <a:ext uri="{FF2B5EF4-FFF2-40B4-BE49-F238E27FC236}">
                <a16:creationId xmlns:a16="http://schemas.microsoft.com/office/drawing/2014/main" id="{9084CF26-838B-4E40-ACF0-0614B36F1F0C}"/>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rick&#10;&#10;Description automatically generated">
            <a:extLst>
              <a:ext uri="{FF2B5EF4-FFF2-40B4-BE49-F238E27FC236}">
                <a16:creationId xmlns:a16="http://schemas.microsoft.com/office/drawing/2014/main" id="{D234C7AA-D40B-5847-86A6-3CD23C130603}"/>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982A509B-433B-8041-8A0B-7C00B943569D}"/>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132592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3" name="Picture 2" descr="A picture containing bird&#10;&#10;Description automatically generated">
            <a:extLst>
              <a:ext uri="{FF2B5EF4-FFF2-40B4-BE49-F238E27FC236}">
                <a16:creationId xmlns:a16="http://schemas.microsoft.com/office/drawing/2014/main" id="{CC941C59-736C-AA42-A40C-1FD6A9C0F0AE}"/>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ird&#10;&#10;Description automatically generated">
            <a:extLst>
              <a:ext uri="{FF2B5EF4-FFF2-40B4-BE49-F238E27FC236}">
                <a16:creationId xmlns:a16="http://schemas.microsoft.com/office/drawing/2014/main" id="{29667154-201A-9841-BEEE-FE4CF6604A60}"/>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3" name="Title 1">
            <a:extLst>
              <a:ext uri="{FF2B5EF4-FFF2-40B4-BE49-F238E27FC236}">
                <a16:creationId xmlns:a16="http://schemas.microsoft.com/office/drawing/2014/main" id="{F4913A5E-91C7-B946-A3C2-20ACDA0D96F4}"/>
              </a:ext>
            </a:extLst>
          </p:cNvPr>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title</a:t>
            </a:r>
          </a:p>
        </p:txBody>
      </p:sp>
      <p:sp>
        <p:nvSpPr>
          <p:cNvPr id="14" name="Text Placeholder 2">
            <a:extLst>
              <a:ext uri="{FF2B5EF4-FFF2-40B4-BE49-F238E27FC236}">
                <a16:creationId xmlns:a16="http://schemas.microsoft.com/office/drawing/2014/main" id="{87E0C233-1CBA-F843-B340-70E8D4D42D4C}"/>
              </a:ext>
            </a:extLst>
          </p:cNvPr>
          <p:cNvSpPr>
            <a:spLocks noGrp="1"/>
          </p:cNvSpPr>
          <p:nvPr>
            <p:ph type="body" idx="1" hasCustomPrompt="1"/>
          </p:nvPr>
        </p:nvSpPr>
        <p:spPr>
          <a:xfrm>
            <a:off x="699248" y="3324431"/>
            <a:ext cx="10771789"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Tree>
    <p:extLst>
      <p:ext uri="{BB962C8B-B14F-4D97-AF65-F5344CB8AC3E}">
        <p14:creationId xmlns:p14="http://schemas.microsoft.com/office/powerpoint/2010/main" val="297994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5.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4.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6.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a:extLst>
              <a:ext uri="{FF2B5EF4-FFF2-40B4-BE49-F238E27FC236}">
                <a16:creationId xmlns:a16="http://schemas.microsoft.com/office/drawing/2014/main" id="{591C326E-BF68-6445-9231-1C87CA8DE2E8}"/>
              </a:ext>
            </a:extLst>
          </p:cNvPr>
          <p:cNvPicPr>
            <a:picLocks noChangeAspect="1"/>
          </p:cNvPicPr>
          <p:nvPr userDrawn="1"/>
        </p:nvPicPr>
        <p:blipFill>
          <a:blip r:embed="rId12"/>
          <a:stretch>
            <a:fillRect/>
          </a:stretch>
        </p:blipFill>
        <p:spPr>
          <a:xfrm>
            <a:off x="0" y="0"/>
            <a:ext cx="12192000"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8B88693D-82A9-C941-B148-1250D9B2438F}"/>
              </a:ext>
            </a:extLst>
          </p:cNvPr>
          <p:cNvPicPr>
            <a:picLocks noChangeAspect="1"/>
          </p:cNvPicPr>
          <p:nvPr userDrawn="1"/>
        </p:nvPicPr>
        <p:blipFill>
          <a:blip r:embed="rId13"/>
          <a:stretch>
            <a:fillRect/>
          </a:stretch>
        </p:blipFill>
        <p:spPr>
          <a:xfrm>
            <a:off x="0" y="0"/>
            <a:ext cx="12192000" cy="6858000"/>
          </a:xfrm>
          <a:prstGeom prst="rect">
            <a:avLst/>
          </a:prstGeom>
        </p:spPr>
      </p:pic>
      <p:pic>
        <p:nvPicPr>
          <p:cNvPr id="3" name="Picture 2" descr="A close up of a logo&#10;&#10;Description automatically generated">
            <a:extLst>
              <a:ext uri="{FF2B5EF4-FFF2-40B4-BE49-F238E27FC236}">
                <a16:creationId xmlns:a16="http://schemas.microsoft.com/office/drawing/2014/main" id="{AB7CAE5D-7F30-7641-AB6B-1848BE4465C6}"/>
              </a:ext>
            </a:extLst>
          </p:cNvPr>
          <p:cNvPicPr>
            <a:picLocks noChangeAspect="1"/>
          </p:cNvPicPr>
          <p:nvPr userDrawn="1"/>
        </p:nvPicPr>
        <p:blipFill>
          <a:blip r:embed="rId14"/>
          <a:stretch>
            <a:fillRect/>
          </a:stretch>
        </p:blipFill>
        <p:spPr>
          <a:xfrm>
            <a:off x="0" y="0"/>
            <a:ext cx="12192000" cy="6858000"/>
          </a:xfrm>
          <a:prstGeom prst="rect">
            <a:avLst/>
          </a:prstGeom>
        </p:spPr>
      </p:pic>
    </p:spTree>
    <p:extLst>
      <p:ext uri="{BB962C8B-B14F-4D97-AF65-F5344CB8AC3E}">
        <p14:creationId xmlns:p14="http://schemas.microsoft.com/office/powerpoint/2010/main" val="1388263180"/>
      </p:ext>
    </p:extLst>
  </p:cSld>
  <p:clrMap bg1="lt1" tx1="dk1" bg2="lt2" tx2="dk2" accent1="accent1" accent2="accent2" accent3="accent3" accent4="accent4" accent5="accent5" accent6="accent6" hlink="hlink" folHlink="folHlink"/>
  <p:sldLayoutIdLst>
    <p:sldLayoutId id="2147483672" r:id="rId1"/>
    <p:sldLayoutId id="2147483650" r:id="rId2"/>
    <p:sldLayoutId id="2147483649" r:id="rId3"/>
    <p:sldLayoutId id="2147483652" r:id="rId4"/>
    <p:sldLayoutId id="2147483653" r:id="rId5"/>
    <p:sldLayoutId id="2147483655" r:id="rId6"/>
    <p:sldLayoutId id="2147483654" r:id="rId7"/>
    <p:sldLayoutId id="2147483673" r:id="rId8"/>
    <p:sldLayoutId id="2147483677" r:id="rId9"/>
    <p:sldLayoutId id="214748369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2B238D30-2F91-4C40-9D8B-1760377E0BC0}"/>
              </a:ext>
            </a:extLst>
          </p:cNvPr>
          <p:cNvPicPr>
            <a:picLocks noChangeAspect="1"/>
          </p:cNvPicPr>
          <p:nvPr userDrawn="1"/>
        </p:nvPicPr>
        <p:blipFill>
          <a:blip r:embed="rId12"/>
          <a:stretch>
            <a:fillRect/>
          </a:stretch>
        </p:blipFill>
        <p:spPr>
          <a:xfrm>
            <a:off x="0" y="0"/>
            <a:ext cx="12192000" cy="6858000"/>
          </a:xfrm>
          <a:prstGeom prst="rect">
            <a:avLst/>
          </a:prstGeom>
        </p:spPr>
      </p:pic>
      <p:pic>
        <p:nvPicPr>
          <p:cNvPr id="4" name="Picture 3" descr="A close up of a logo&#10;&#10;Description automatically generated">
            <a:extLst>
              <a:ext uri="{FF2B5EF4-FFF2-40B4-BE49-F238E27FC236}">
                <a16:creationId xmlns:a16="http://schemas.microsoft.com/office/drawing/2014/main" id="{E4E9D20F-A939-7E47-A0F0-7A4B86BA1543}"/>
              </a:ext>
            </a:extLst>
          </p:cNvPr>
          <p:cNvPicPr>
            <a:picLocks noChangeAspect="1"/>
          </p:cNvPicPr>
          <p:nvPr userDrawn="1"/>
        </p:nvPicPr>
        <p:blipFill>
          <a:blip r:embed="rId13"/>
          <a:stretch>
            <a:fillRect/>
          </a:stretch>
        </p:blipFill>
        <p:spPr>
          <a:xfrm>
            <a:off x="0" y="0"/>
            <a:ext cx="12192000"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6CC15587-0B28-2046-83FF-9F5F7E2581E9}"/>
              </a:ext>
            </a:extLst>
          </p:cNvPr>
          <p:cNvPicPr>
            <a:picLocks noChangeAspect="1"/>
          </p:cNvPicPr>
          <p:nvPr userDrawn="1"/>
        </p:nvPicPr>
        <p:blipFill>
          <a:blip r:embed="rId14"/>
          <a:stretch>
            <a:fillRect/>
          </a:stretch>
        </p:blipFill>
        <p:spPr>
          <a:xfrm>
            <a:off x="0" y="0"/>
            <a:ext cx="12192000" cy="6858000"/>
          </a:xfrm>
          <a:prstGeom prst="rect">
            <a:avLst/>
          </a:prstGeom>
        </p:spPr>
      </p:pic>
    </p:spTree>
    <p:extLst>
      <p:ext uri="{BB962C8B-B14F-4D97-AF65-F5344CB8AC3E}">
        <p14:creationId xmlns:p14="http://schemas.microsoft.com/office/powerpoint/2010/main" val="88443574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1" r:id="rId8"/>
    <p:sldLayoutId id="2147483703" r:id="rId9"/>
    <p:sldLayoutId id="214748370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37BA-2E84-3549-8B00-4D6E2E7C8053}"/>
              </a:ext>
            </a:extLst>
          </p:cNvPr>
          <p:cNvSpPr>
            <a:spLocks noGrp="1"/>
          </p:cNvSpPr>
          <p:nvPr>
            <p:ph type="ctrTitle"/>
          </p:nvPr>
        </p:nvSpPr>
        <p:spPr>
          <a:xfrm>
            <a:off x="2610035" y="305897"/>
            <a:ext cx="9312675" cy="1753721"/>
          </a:xfrm>
        </p:spPr>
        <p:txBody>
          <a:bodyPr/>
          <a:lstStyle/>
          <a:p>
            <a:pPr algn="ctr"/>
            <a:r>
              <a:rPr lang="en-US" sz="4400" b="0" dirty="0"/>
              <a:t>Military, Healthcare, and Education expenditure analysis of G20 Countries</a:t>
            </a:r>
          </a:p>
        </p:txBody>
      </p:sp>
      <p:sp>
        <p:nvSpPr>
          <p:cNvPr id="8" name="TextBox 7">
            <a:extLst>
              <a:ext uri="{FF2B5EF4-FFF2-40B4-BE49-F238E27FC236}">
                <a16:creationId xmlns:a16="http://schemas.microsoft.com/office/drawing/2014/main" id="{8A6844A8-9684-4F75-A630-14235937BC80}"/>
              </a:ext>
            </a:extLst>
          </p:cNvPr>
          <p:cNvSpPr txBox="1"/>
          <p:nvPr/>
        </p:nvSpPr>
        <p:spPr>
          <a:xfrm>
            <a:off x="506027" y="5728245"/>
            <a:ext cx="2361460" cy="369332"/>
          </a:xfrm>
          <a:prstGeom prst="rect">
            <a:avLst/>
          </a:prstGeom>
          <a:noFill/>
        </p:spPr>
        <p:txBody>
          <a:bodyPr wrap="square" rtlCol="0">
            <a:spAutoFit/>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ea typeface="+mj-ea"/>
                <a:cs typeface="Arial"/>
              </a:rPr>
              <a:t>Rohan</a:t>
            </a:r>
            <a:r>
              <a:rPr lang="en-US" dirty="0"/>
              <a:t>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ea typeface="+mj-ea"/>
                <a:cs typeface="Arial"/>
              </a:rPr>
              <a:t>Thekanath</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ea typeface="+mj-ea"/>
              <a:cs typeface="Arial"/>
            </a:endParaRPr>
          </a:p>
        </p:txBody>
      </p:sp>
      <p:sp>
        <p:nvSpPr>
          <p:cNvPr id="9" name="TextBox 8">
            <a:extLst>
              <a:ext uri="{FF2B5EF4-FFF2-40B4-BE49-F238E27FC236}">
                <a16:creationId xmlns:a16="http://schemas.microsoft.com/office/drawing/2014/main" id="{354CC7ED-BB2D-4B91-B457-97598F60FE67}"/>
              </a:ext>
            </a:extLst>
          </p:cNvPr>
          <p:cNvSpPr txBox="1"/>
          <p:nvPr/>
        </p:nvSpPr>
        <p:spPr>
          <a:xfrm>
            <a:off x="506027" y="2487514"/>
            <a:ext cx="4323424" cy="2092881"/>
          </a:xfrm>
          <a:prstGeom prst="rect">
            <a:avLst/>
          </a:prstGeom>
          <a:noFill/>
        </p:spPr>
        <p:txBody>
          <a:bodyPr wrap="square" rtlCol="0">
            <a:spAutoFit/>
          </a:bodyPr>
          <a:lstStyle/>
          <a:p>
            <a:r>
              <a:rPr lang="en-US" sz="2800" dirty="0">
                <a:solidFill>
                  <a:schemeClr val="bg1"/>
                </a:solidFill>
              </a:rPr>
              <a:t>Data Sources:</a:t>
            </a:r>
          </a:p>
          <a:p>
            <a:pPr marL="342900" indent="-342900">
              <a:buAutoNum type="arabicParenR"/>
            </a:pPr>
            <a:r>
              <a:rPr lang="en-US" sz="2800" dirty="0">
                <a:solidFill>
                  <a:schemeClr val="bg1"/>
                </a:solidFill>
              </a:rPr>
              <a:t>www.sipri.org</a:t>
            </a:r>
          </a:p>
          <a:p>
            <a:endParaRPr lang="en-US" sz="2800" dirty="0">
              <a:solidFill>
                <a:schemeClr val="bg1"/>
              </a:solidFill>
            </a:endParaRPr>
          </a:p>
          <a:p>
            <a:r>
              <a:rPr lang="en-US" sz="2800" dirty="0">
                <a:solidFill>
                  <a:schemeClr val="bg1"/>
                </a:solidFill>
              </a:rPr>
              <a:t>2)www.data.worldbank.org</a:t>
            </a:r>
          </a:p>
          <a:p>
            <a:endParaRPr lang="en-US" dirty="0"/>
          </a:p>
        </p:txBody>
      </p:sp>
      <p:graphicFrame>
        <p:nvGraphicFramePr>
          <p:cNvPr id="10" name="Diagram 9">
            <a:extLst>
              <a:ext uri="{FF2B5EF4-FFF2-40B4-BE49-F238E27FC236}">
                <a16:creationId xmlns:a16="http://schemas.microsoft.com/office/drawing/2014/main" id="{176FDE32-DBFD-42F5-B7A6-70DD291045BB}"/>
              </a:ext>
            </a:extLst>
          </p:cNvPr>
          <p:cNvGraphicFramePr/>
          <p:nvPr>
            <p:extLst>
              <p:ext uri="{D42A27DB-BD31-4B8C-83A1-F6EECF244321}">
                <p14:modId xmlns:p14="http://schemas.microsoft.com/office/powerpoint/2010/main" val="2231706731"/>
              </p:ext>
            </p:extLst>
          </p:nvPr>
        </p:nvGraphicFramePr>
        <p:xfrm>
          <a:off x="4829450" y="2148395"/>
          <a:ext cx="7217547" cy="4616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626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8E9F-BFAC-4134-B6E8-F083278966D1}"/>
              </a:ext>
            </a:extLst>
          </p:cNvPr>
          <p:cNvSpPr>
            <a:spLocks noGrp="1"/>
          </p:cNvSpPr>
          <p:nvPr>
            <p:ph type="ctrTitle"/>
          </p:nvPr>
        </p:nvSpPr>
        <p:spPr>
          <a:xfrm>
            <a:off x="2513072" y="1118640"/>
            <a:ext cx="9161063" cy="639192"/>
          </a:xfrm>
        </p:spPr>
        <p:txBody>
          <a:bodyPr/>
          <a:lstStyle/>
          <a:p>
            <a:pPr algn="ctr"/>
            <a:r>
              <a:rPr lang="en-US" sz="2400" b="0" dirty="0"/>
              <a:t>Comparing Education, Military &amp; Healthcare expenditure of top 10 countries.</a:t>
            </a:r>
          </a:p>
        </p:txBody>
      </p:sp>
      <p:pic>
        <p:nvPicPr>
          <p:cNvPr id="5" name="Picture 4">
            <a:extLst>
              <a:ext uri="{FF2B5EF4-FFF2-40B4-BE49-F238E27FC236}">
                <a16:creationId xmlns:a16="http://schemas.microsoft.com/office/drawing/2014/main" id="{807F12E9-8FC9-4BA8-B090-C1A1D2B78E90}"/>
              </a:ext>
            </a:extLst>
          </p:cNvPr>
          <p:cNvPicPr>
            <a:picLocks noChangeAspect="1"/>
          </p:cNvPicPr>
          <p:nvPr/>
        </p:nvPicPr>
        <p:blipFill>
          <a:blip r:embed="rId2"/>
          <a:stretch>
            <a:fillRect/>
          </a:stretch>
        </p:blipFill>
        <p:spPr>
          <a:xfrm>
            <a:off x="399495" y="2134103"/>
            <a:ext cx="3524435" cy="3111334"/>
          </a:xfrm>
          <a:prstGeom prst="rect">
            <a:avLst/>
          </a:prstGeom>
        </p:spPr>
      </p:pic>
      <p:pic>
        <p:nvPicPr>
          <p:cNvPr id="7" name="Picture 6">
            <a:extLst>
              <a:ext uri="{FF2B5EF4-FFF2-40B4-BE49-F238E27FC236}">
                <a16:creationId xmlns:a16="http://schemas.microsoft.com/office/drawing/2014/main" id="{1090D07F-FC12-490F-BDFA-A1C2F1CC3A49}"/>
              </a:ext>
            </a:extLst>
          </p:cNvPr>
          <p:cNvPicPr>
            <a:picLocks noChangeAspect="1"/>
          </p:cNvPicPr>
          <p:nvPr/>
        </p:nvPicPr>
        <p:blipFill>
          <a:blip r:embed="rId3"/>
          <a:stretch>
            <a:fillRect/>
          </a:stretch>
        </p:blipFill>
        <p:spPr>
          <a:xfrm>
            <a:off x="4252404" y="2134102"/>
            <a:ext cx="3630967" cy="3111335"/>
          </a:xfrm>
          <a:prstGeom prst="rect">
            <a:avLst/>
          </a:prstGeom>
        </p:spPr>
      </p:pic>
      <p:pic>
        <p:nvPicPr>
          <p:cNvPr id="9" name="Picture 8">
            <a:extLst>
              <a:ext uri="{FF2B5EF4-FFF2-40B4-BE49-F238E27FC236}">
                <a16:creationId xmlns:a16="http://schemas.microsoft.com/office/drawing/2014/main" id="{0BAABD29-5E61-415E-9687-C5CE255CB742}"/>
              </a:ext>
            </a:extLst>
          </p:cNvPr>
          <p:cNvPicPr>
            <a:picLocks noChangeAspect="1"/>
          </p:cNvPicPr>
          <p:nvPr/>
        </p:nvPicPr>
        <p:blipFill>
          <a:blip r:embed="rId4"/>
          <a:stretch>
            <a:fillRect/>
          </a:stretch>
        </p:blipFill>
        <p:spPr>
          <a:xfrm>
            <a:off x="8211845" y="2134103"/>
            <a:ext cx="3554444" cy="3111334"/>
          </a:xfrm>
          <a:prstGeom prst="rect">
            <a:avLst/>
          </a:prstGeom>
        </p:spPr>
      </p:pic>
      <p:sp>
        <p:nvSpPr>
          <p:cNvPr id="11" name="TextBox 10">
            <a:extLst>
              <a:ext uri="{FF2B5EF4-FFF2-40B4-BE49-F238E27FC236}">
                <a16:creationId xmlns:a16="http://schemas.microsoft.com/office/drawing/2014/main" id="{AD593F96-D9E5-43B6-AFC2-85093E8E4081}"/>
              </a:ext>
            </a:extLst>
          </p:cNvPr>
          <p:cNvSpPr txBox="1"/>
          <p:nvPr/>
        </p:nvSpPr>
        <p:spPr>
          <a:xfrm>
            <a:off x="399494" y="5568495"/>
            <a:ext cx="11274641"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USA is the leading spender in all 3 categories. The year-on-year expenditure of USA shows an upward trend in Healthcare &amp; Education but not in Military. China is the second highest spender in Military &amp; Education.</a:t>
            </a:r>
          </a:p>
          <a:p>
            <a:endParaRPr lang="en-US" dirty="0"/>
          </a:p>
        </p:txBody>
      </p:sp>
    </p:spTree>
    <p:extLst>
      <p:ext uri="{BB962C8B-B14F-4D97-AF65-F5344CB8AC3E}">
        <p14:creationId xmlns:p14="http://schemas.microsoft.com/office/powerpoint/2010/main" val="173325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ECEB40-2D4C-4DEF-A83C-0E609DD602E0}"/>
              </a:ext>
            </a:extLst>
          </p:cNvPr>
          <p:cNvPicPr>
            <a:picLocks noChangeAspect="1"/>
          </p:cNvPicPr>
          <p:nvPr/>
        </p:nvPicPr>
        <p:blipFill>
          <a:blip r:embed="rId2"/>
          <a:stretch>
            <a:fillRect/>
          </a:stretch>
        </p:blipFill>
        <p:spPr>
          <a:xfrm>
            <a:off x="210105" y="2050741"/>
            <a:ext cx="5517554" cy="4438836"/>
          </a:xfrm>
          <a:prstGeom prst="rect">
            <a:avLst/>
          </a:prstGeom>
        </p:spPr>
      </p:pic>
      <p:pic>
        <p:nvPicPr>
          <p:cNvPr id="7" name="Picture 6">
            <a:extLst>
              <a:ext uri="{FF2B5EF4-FFF2-40B4-BE49-F238E27FC236}">
                <a16:creationId xmlns:a16="http://schemas.microsoft.com/office/drawing/2014/main" id="{1EE094FB-FF64-450B-A384-CC4F7730AEFB}"/>
              </a:ext>
            </a:extLst>
          </p:cNvPr>
          <p:cNvPicPr>
            <a:picLocks noChangeAspect="1"/>
          </p:cNvPicPr>
          <p:nvPr/>
        </p:nvPicPr>
        <p:blipFill>
          <a:blip r:embed="rId3"/>
          <a:stretch>
            <a:fillRect/>
          </a:stretch>
        </p:blipFill>
        <p:spPr>
          <a:xfrm>
            <a:off x="5976234" y="2050740"/>
            <a:ext cx="2890980" cy="1970844"/>
          </a:xfrm>
          <a:prstGeom prst="rect">
            <a:avLst/>
          </a:prstGeom>
        </p:spPr>
      </p:pic>
      <p:pic>
        <p:nvPicPr>
          <p:cNvPr id="9" name="Picture 8">
            <a:extLst>
              <a:ext uri="{FF2B5EF4-FFF2-40B4-BE49-F238E27FC236}">
                <a16:creationId xmlns:a16="http://schemas.microsoft.com/office/drawing/2014/main" id="{42B4BE89-BE42-4DB3-9919-228CC7F1A82B}"/>
              </a:ext>
            </a:extLst>
          </p:cNvPr>
          <p:cNvPicPr>
            <a:picLocks noChangeAspect="1"/>
          </p:cNvPicPr>
          <p:nvPr/>
        </p:nvPicPr>
        <p:blipFill>
          <a:blip r:embed="rId4"/>
          <a:stretch>
            <a:fillRect/>
          </a:stretch>
        </p:blipFill>
        <p:spPr>
          <a:xfrm>
            <a:off x="9189950" y="2050741"/>
            <a:ext cx="2890981" cy="1970844"/>
          </a:xfrm>
          <a:prstGeom prst="rect">
            <a:avLst/>
          </a:prstGeom>
        </p:spPr>
      </p:pic>
      <p:pic>
        <p:nvPicPr>
          <p:cNvPr id="11" name="Picture 10">
            <a:extLst>
              <a:ext uri="{FF2B5EF4-FFF2-40B4-BE49-F238E27FC236}">
                <a16:creationId xmlns:a16="http://schemas.microsoft.com/office/drawing/2014/main" id="{2B91F043-D5DA-41AC-9A70-186E90A7902E}"/>
              </a:ext>
            </a:extLst>
          </p:cNvPr>
          <p:cNvPicPr>
            <a:picLocks noChangeAspect="1"/>
          </p:cNvPicPr>
          <p:nvPr/>
        </p:nvPicPr>
        <p:blipFill>
          <a:blip r:embed="rId5"/>
          <a:stretch>
            <a:fillRect/>
          </a:stretch>
        </p:blipFill>
        <p:spPr>
          <a:xfrm>
            <a:off x="7744460" y="4287916"/>
            <a:ext cx="2890980" cy="2201661"/>
          </a:xfrm>
          <a:prstGeom prst="rect">
            <a:avLst/>
          </a:prstGeom>
        </p:spPr>
      </p:pic>
      <p:sp>
        <p:nvSpPr>
          <p:cNvPr id="14" name="TextBox 13">
            <a:extLst>
              <a:ext uri="{FF2B5EF4-FFF2-40B4-BE49-F238E27FC236}">
                <a16:creationId xmlns:a16="http://schemas.microsoft.com/office/drawing/2014/main" id="{54168F23-DE20-4EBD-8E2A-6090CFD94C7C}"/>
              </a:ext>
            </a:extLst>
          </p:cNvPr>
          <p:cNvSpPr txBox="1"/>
          <p:nvPr/>
        </p:nvSpPr>
        <p:spPr>
          <a:xfrm>
            <a:off x="2787588" y="639192"/>
            <a:ext cx="9293343"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mean GDP (2012-2017) of USA is the highest  followed by China.</a:t>
            </a:r>
          </a:p>
          <a:p>
            <a:pPr marL="285750" indent="-285750">
              <a:buFont typeface="Arial" panose="020B0604020202020204" pitchFamily="34" charset="0"/>
              <a:buChar char="•"/>
            </a:pPr>
            <a:r>
              <a:rPr lang="en-US" dirty="0">
                <a:solidFill>
                  <a:schemeClr val="bg1"/>
                </a:solidFill>
              </a:rPr>
              <a:t>Among the top 10 countries, USA and China contribute the most in all 3 categories.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6127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36CD28-666E-4FDA-8A04-142C103FEDDF}"/>
              </a:ext>
            </a:extLst>
          </p:cNvPr>
          <p:cNvSpPr>
            <a:spLocks noGrp="1"/>
          </p:cNvSpPr>
          <p:nvPr>
            <p:ph type="ctrTitle"/>
          </p:nvPr>
        </p:nvSpPr>
        <p:spPr>
          <a:xfrm>
            <a:off x="2967824" y="758010"/>
            <a:ext cx="8389575" cy="525844"/>
          </a:xfrm>
        </p:spPr>
        <p:txBody>
          <a:bodyPr/>
          <a:lstStyle/>
          <a:p>
            <a:r>
              <a:rPr lang="en-US" sz="2400" b="0" dirty="0"/>
              <a:t>Comparing the spending data to that countries GDP</a:t>
            </a:r>
          </a:p>
        </p:txBody>
      </p:sp>
      <p:pic>
        <p:nvPicPr>
          <p:cNvPr id="7" name="Picture 6">
            <a:extLst>
              <a:ext uri="{FF2B5EF4-FFF2-40B4-BE49-F238E27FC236}">
                <a16:creationId xmlns:a16="http://schemas.microsoft.com/office/drawing/2014/main" id="{074222A5-82C7-4D59-8B42-93710A4E7780}"/>
              </a:ext>
            </a:extLst>
          </p:cNvPr>
          <p:cNvPicPr>
            <a:picLocks noChangeAspect="1"/>
          </p:cNvPicPr>
          <p:nvPr/>
        </p:nvPicPr>
        <p:blipFill>
          <a:blip r:embed="rId2"/>
          <a:stretch>
            <a:fillRect/>
          </a:stretch>
        </p:blipFill>
        <p:spPr>
          <a:xfrm>
            <a:off x="397248" y="2136651"/>
            <a:ext cx="3799168" cy="2584697"/>
          </a:xfrm>
          <a:prstGeom prst="rect">
            <a:avLst/>
          </a:prstGeom>
        </p:spPr>
      </p:pic>
      <p:pic>
        <p:nvPicPr>
          <p:cNvPr id="9" name="Picture 8">
            <a:extLst>
              <a:ext uri="{FF2B5EF4-FFF2-40B4-BE49-F238E27FC236}">
                <a16:creationId xmlns:a16="http://schemas.microsoft.com/office/drawing/2014/main" id="{716E2051-972F-487C-9E6A-87124C69308F}"/>
              </a:ext>
            </a:extLst>
          </p:cNvPr>
          <p:cNvPicPr>
            <a:picLocks noChangeAspect="1"/>
          </p:cNvPicPr>
          <p:nvPr/>
        </p:nvPicPr>
        <p:blipFill>
          <a:blip r:embed="rId3"/>
          <a:stretch>
            <a:fillRect/>
          </a:stretch>
        </p:blipFill>
        <p:spPr>
          <a:xfrm>
            <a:off x="4351864" y="2136651"/>
            <a:ext cx="3799168" cy="2584697"/>
          </a:xfrm>
          <a:prstGeom prst="rect">
            <a:avLst/>
          </a:prstGeom>
        </p:spPr>
      </p:pic>
      <p:pic>
        <p:nvPicPr>
          <p:cNvPr id="11" name="Picture 10">
            <a:extLst>
              <a:ext uri="{FF2B5EF4-FFF2-40B4-BE49-F238E27FC236}">
                <a16:creationId xmlns:a16="http://schemas.microsoft.com/office/drawing/2014/main" id="{87C2AB84-3B34-4506-A527-263F2E54DEF2}"/>
              </a:ext>
            </a:extLst>
          </p:cNvPr>
          <p:cNvPicPr>
            <a:picLocks noChangeAspect="1"/>
          </p:cNvPicPr>
          <p:nvPr/>
        </p:nvPicPr>
        <p:blipFill>
          <a:blip r:embed="rId4"/>
          <a:stretch>
            <a:fillRect/>
          </a:stretch>
        </p:blipFill>
        <p:spPr>
          <a:xfrm>
            <a:off x="8266856" y="2136650"/>
            <a:ext cx="3799168" cy="2584697"/>
          </a:xfrm>
          <a:prstGeom prst="rect">
            <a:avLst/>
          </a:prstGeom>
        </p:spPr>
      </p:pic>
      <p:sp>
        <p:nvSpPr>
          <p:cNvPr id="12" name="TextBox 11">
            <a:extLst>
              <a:ext uri="{FF2B5EF4-FFF2-40B4-BE49-F238E27FC236}">
                <a16:creationId xmlns:a16="http://schemas.microsoft.com/office/drawing/2014/main" id="{C5AFEA70-F10F-418C-B4A9-B3EC9EA9412C}"/>
              </a:ext>
            </a:extLst>
          </p:cNvPr>
          <p:cNvSpPr txBox="1"/>
          <p:nvPr/>
        </p:nvSpPr>
        <p:spPr>
          <a:xfrm>
            <a:off x="397248" y="5276088"/>
            <a:ext cx="10149840" cy="1200329"/>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chemeClr val="bg1"/>
                </a:solidFill>
                <a:effectLst/>
              </a:rPr>
              <a:t>USA seems to be the highest spender in military &amp; education as compared to its GDP. For Healthcare, USA is again ahead of the rest of the countries. The other countries like China, Japan, Germany, France &amp; UK seem to be spending about the same amount as compared to their GDP.</a:t>
            </a:r>
          </a:p>
          <a:p>
            <a:endParaRPr lang="en-US" dirty="0"/>
          </a:p>
        </p:txBody>
      </p:sp>
    </p:spTree>
    <p:extLst>
      <p:ext uri="{BB962C8B-B14F-4D97-AF65-F5344CB8AC3E}">
        <p14:creationId xmlns:p14="http://schemas.microsoft.com/office/powerpoint/2010/main" val="303174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FB41FC-BEF2-40F3-8F68-72314773D093}"/>
              </a:ext>
            </a:extLst>
          </p:cNvPr>
          <p:cNvPicPr>
            <a:picLocks noChangeAspect="1"/>
          </p:cNvPicPr>
          <p:nvPr/>
        </p:nvPicPr>
        <p:blipFill>
          <a:blip r:embed="rId2"/>
          <a:stretch>
            <a:fillRect/>
          </a:stretch>
        </p:blipFill>
        <p:spPr>
          <a:xfrm>
            <a:off x="518474" y="2006355"/>
            <a:ext cx="5264459" cy="3293616"/>
          </a:xfrm>
          <a:prstGeom prst="rect">
            <a:avLst/>
          </a:prstGeom>
        </p:spPr>
      </p:pic>
      <p:pic>
        <p:nvPicPr>
          <p:cNvPr id="7" name="Picture 6">
            <a:extLst>
              <a:ext uri="{FF2B5EF4-FFF2-40B4-BE49-F238E27FC236}">
                <a16:creationId xmlns:a16="http://schemas.microsoft.com/office/drawing/2014/main" id="{CBCD5769-F6B5-4133-ADFE-25C5991B3932}"/>
              </a:ext>
            </a:extLst>
          </p:cNvPr>
          <p:cNvPicPr>
            <a:picLocks noChangeAspect="1"/>
          </p:cNvPicPr>
          <p:nvPr/>
        </p:nvPicPr>
        <p:blipFill>
          <a:blip r:embed="rId3"/>
          <a:stretch>
            <a:fillRect/>
          </a:stretch>
        </p:blipFill>
        <p:spPr>
          <a:xfrm>
            <a:off x="6275820" y="2006354"/>
            <a:ext cx="5264459" cy="3293617"/>
          </a:xfrm>
          <a:prstGeom prst="rect">
            <a:avLst/>
          </a:prstGeom>
        </p:spPr>
      </p:pic>
      <p:sp>
        <p:nvSpPr>
          <p:cNvPr id="9" name="Title 8">
            <a:extLst>
              <a:ext uri="{FF2B5EF4-FFF2-40B4-BE49-F238E27FC236}">
                <a16:creationId xmlns:a16="http://schemas.microsoft.com/office/drawing/2014/main" id="{3684B3BD-5D8B-44E9-88AB-F9606866112C}"/>
              </a:ext>
            </a:extLst>
          </p:cNvPr>
          <p:cNvSpPr>
            <a:spLocks noGrp="1"/>
          </p:cNvSpPr>
          <p:nvPr>
            <p:ph type="ctrTitle"/>
          </p:nvPr>
        </p:nvSpPr>
        <p:spPr>
          <a:xfrm>
            <a:off x="3150704" y="495088"/>
            <a:ext cx="8389575" cy="1138403"/>
          </a:xfrm>
        </p:spPr>
        <p:txBody>
          <a:bodyPr/>
          <a:lstStyle/>
          <a:p>
            <a:pPr algn="ctr"/>
            <a:r>
              <a:rPr lang="en-US" sz="2400" b="0" dirty="0"/>
              <a:t>Comparing Education &amp; Healthcare to Military expenditure of top 10 countries</a:t>
            </a:r>
          </a:p>
        </p:txBody>
      </p:sp>
      <p:sp>
        <p:nvSpPr>
          <p:cNvPr id="11" name="TextBox 10">
            <a:extLst>
              <a:ext uri="{FF2B5EF4-FFF2-40B4-BE49-F238E27FC236}">
                <a16:creationId xmlns:a16="http://schemas.microsoft.com/office/drawing/2014/main" id="{A0515A97-8629-4C9D-84C1-7D42D725AAF0}"/>
              </a:ext>
            </a:extLst>
          </p:cNvPr>
          <p:cNvSpPr txBox="1"/>
          <p:nvPr/>
        </p:nvSpPr>
        <p:spPr>
          <a:xfrm>
            <a:off x="518473" y="5663956"/>
            <a:ext cx="11021805"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expenditure on Education &amp; Healthcare is significantly larger than the expenditure on Military. This is true for all the top countries selected. </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47777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C5A4764C-5B65-47E6-BE6F-926986AEB782}"/>
              </a:ext>
            </a:extLst>
          </p:cNvPr>
          <p:cNvSpPr>
            <a:spLocks noGrp="1"/>
          </p:cNvSpPr>
          <p:nvPr>
            <p:ph type="ctrTitle"/>
          </p:nvPr>
        </p:nvSpPr>
        <p:spPr>
          <a:xfrm>
            <a:off x="3150704" y="495088"/>
            <a:ext cx="8389575" cy="1138403"/>
          </a:xfrm>
        </p:spPr>
        <p:txBody>
          <a:bodyPr/>
          <a:lstStyle/>
          <a:p>
            <a:pPr algn="ctr"/>
            <a:r>
              <a:rPr lang="en-US" sz="2400" b="0" dirty="0"/>
              <a:t>Comparing per person expenditure on Military, Healthcare, and Education to the per person GDP</a:t>
            </a:r>
          </a:p>
        </p:txBody>
      </p:sp>
      <p:pic>
        <p:nvPicPr>
          <p:cNvPr id="6" name="Picture 5">
            <a:extLst>
              <a:ext uri="{FF2B5EF4-FFF2-40B4-BE49-F238E27FC236}">
                <a16:creationId xmlns:a16="http://schemas.microsoft.com/office/drawing/2014/main" id="{8B3F0C2F-E37D-442C-A9B3-E5C34809A06A}"/>
              </a:ext>
            </a:extLst>
          </p:cNvPr>
          <p:cNvPicPr>
            <a:picLocks noChangeAspect="1"/>
          </p:cNvPicPr>
          <p:nvPr/>
        </p:nvPicPr>
        <p:blipFill>
          <a:blip r:embed="rId2"/>
          <a:stretch>
            <a:fillRect/>
          </a:stretch>
        </p:blipFill>
        <p:spPr>
          <a:xfrm>
            <a:off x="99069" y="2299315"/>
            <a:ext cx="3807106" cy="2828185"/>
          </a:xfrm>
          <a:prstGeom prst="rect">
            <a:avLst/>
          </a:prstGeom>
        </p:spPr>
      </p:pic>
      <p:pic>
        <p:nvPicPr>
          <p:cNvPr id="8" name="Picture 7">
            <a:extLst>
              <a:ext uri="{FF2B5EF4-FFF2-40B4-BE49-F238E27FC236}">
                <a16:creationId xmlns:a16="http://schemas.microsoft.com/office/drawing/2014/main" id="{88BA0022-F808-4F66-A852-07C4FDF9801D}"/>
              </a:ext>
            </a:extLst>
          </p:cNvPr>
          <p:cNvPicPr>
            <a:picLocks noChangeAspect="1"/>
          </p:cNvPicPr>
          <p:nvPr/>
        </p:nvPicPr>
        <p:blipFill>
          <a:blip r:embed="rId3"/>
          <a:stretch>
            <a:fillRect/>
          </a:stretch>
        </p:blipFill>
        <p:spPr>
          <a:xfrm>
            <a:off x="4076266" y="2299315"/>
            <a:ext cx="3807105" cy="2828185"/>
          </a:xfrm>
          <a:prstGeom prst="rect">
            <a:avLst/>
          </a:prstGeom>
        </p:spPr>
      </p:pic>
      <p:pic>
        <p:nvPicPr>
          <p:cNvPr id="10" name="Picture 9">
            <a:extLst>
              <a:ext uri="{FF2B5EF4-FFF2-40B4-BE49-F238E27FC236}">
                <a16:creationId xmlns:a16="http://schemas.microsoft.com/office/drawing/2014/main" id="{4CB63229-B8D2-4C9C-9EBD-C62949935194}"/>
              </a:ext>
            </a:extLst>
          </p:cNvPr>
          <p:cNvPicPr>
            <a:picLocks noChangeAspect="1"/>
          </p:cNvPicPr>
          <p:nvPr/>
        </p:nvPicPr>
        <p:blipFill>
          <a:blip r:embed="rId4"/>
          <a:stretch>
            <a:fillRect/>
          </a:stretch>
        </p:blipFill>
        <p:spPr>
          <a:xfrm>
            <a:off x="8053462" y="2299314"/>
            <a:ext cx="3807105" cy="2828185"/>
          </a:xfrm>
          <a:prstGeom prst="rect">
            <a:avLst/>
          </a:prstGeom>
        </p:spPr>
      </p:pic>
      <p:sp>
        <p:nvSpPr>
          <p:cNvPr id="12" name="TextBox 11">
            <a:extLst>
              <a:ext uri="{FF2B5EF4-FFF2-40B4-BE49-F238E27FC236}">
                <a16:creationId xmlns:a16="http://schemas.microsoft.com/office/drawing/2014/main" id="{D2D593E7-B109-4672-97D8-827E64E40337}"/>
              </a:ext>
            </a:extLst>
          </p:cNvPr>
          <p:cNvSpPr txBox="1"/>
          <p:nvPr/>
        </p:nvSpPr>
        <p:spPr>
          <a:xfrm>
            <a:off x="99069" y="5708342"/>
            <a:ext cx="1176149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All the mentioned countries are spending the most per person on Healthcare followed by Education and Military. Saudi Arabia spends the highest amount when we look at per person military expenditure. USA leads in Education &amp; Healthcare</a:t>
            </a:r>
          </a:p>
          <a:p>
            <a:endParaRPr lang="en-US" dirty="0"/>
          </a:p>
        </p:txBody>
      </p:sp>
    </p:spTree>
    <p:extLst>
      <p:ext uri="{BB962C8B-B14F-4D97-AF65-F5344CB8AC3E}">
        <p14:creationId xmlns:p14="http://schemas.microsoft.com/office/powerpoint/2010/main" val="195393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a:extLst>
              <a:ext uri="{FF2B5EF4-FFF2-40B4-BE49-F238E27FC236}">
                <a16:creationId xmlns:a16="http://schemas.microsoft.com/office/drawing/2014/main" id="{B49EB935-9D89-49EA-A43A-88E2532E12FE}"/>
              </a:ext>
            </a:extLst>
          </p:cNvPr>
          <p:cNvSpPr>
            <a:spLocks noGrp="1"/>
          </p:cNvSpPr>
          <p:nvPr>
            <p:ph type="ctrTitle"/>
          </p:nvPr>
        </p:nvSpPr>
        <p:spPr>
          <a:xfrm>
            <a:off x="3150704" y="495088"/>
            <a:ext cx="8389575" cy="1138403"/>
          </a:xfrm>
        </p:spPr>
        <p:txBody>
          <a:bodyPr/>
          <a:lstStyle/>
          <a:p>
            <a:pPr algn="ctr"/>
            <a:r>
              <a:rPr lang="en-US" sz="2400" b="0" dirty="0"/>
              <a:t>Fastest growing countries in Healthcare &amp; Education spending in %</a:t>
            </a:r>
          </a:p>
        </p:txBody>
      </p:sp>
      <p:pic>
        <p:nvPicPr>
          <p:cNvPr id="7" name="Picture 6">
            <a:extLst>
              <a:ext uri="{FF2B5EF4-FFF2-40B4-BE49-F238E27FC236}">
                <a16:creationId xmlns:a16="http://schemas.microsoft.com/office/drawing/2014/main" id="{7FD2747B-A68A-48F2-8F21-21CE4EC86CCC}"/>
              </a:ext>
            </a:extLst>
          </p:cNvPr>
          <p:cNvPicPr>
            <a:picLocks noChangeAspect="1"/>
          </p:cNvPicPr>
          <p:nvPr/>
        </p:nvPicPr>
        <p:blipFill>
          <a:blip r:embed="rId2"/>
          <a:stretch>
            <a:fillRect/>
          </a:stretch>
        </p:blipFill>
        <p:spPr>
          <a:xfrm>
            <a:off x="258839" y="1933898"/>
            <a:ext cx="5706955" cy="3676789"/>
          </a:xfrm>
          <a:prstGeom prst="rect">
            <a:avLst/>
          </a:prstGeom>
        </p:spPr>
      </p:pic>
      <p:pic>
        <p:nvPicPr>
          <p:cNvPr id="9" name="Picture 8">
            <a:extLst>
              <a:ext uri="{FF2B5EF4-FFF2-40B4-BE49-F238E27FC236}">
                <a16:creationId xmlns:a16="http://schemas.microsoft.com/office/drawing/2014/main" id="{B009B187-6937-45D5-BCD7-2128F185A957}"/>
              </a:ext>
            </a:extLst>
          </p:cNvPr>
          <p:cNvPicPr>
            <a:picLocks noChangeAspect="1"/>
          </p:cNvPicPr>
          <p:nvPr/>
        </p:nvPicPr>
        <p:blipFill>
          <a:blip r:embed="rId3"/>
          <a:stretch>
            <a:fillRect/>
          </a:stretch>
        </p:blipFill>
        <p:spPr>
          <a:xfrm>
            <a:off x="6226206" y="1933897"/>
            <a:ext cx="5706955" cy="3676789"/>
          </a:xfrm>
          <a:prstGeom prst="rect">
            <a:avLst/>
          </a:prstGeom>
        </p:spPr>
      </p:pic>
      <p:sp>
        <p:nvSpPr>
          <p:cNvPr id="10" name="TextBox 9">
            <a:extLst>
              <a:ext uri="{FF2B5EF4-FFF2-40B4-BE49-F238E27FC236}">
                <a16:creationId xmlns:a16="http://schemas.microsoft.com/office/drawing/2014/main" id="{23678990-6D18-49EA-A6AD-9D055167DDB0}"/>
              </a:ext>
            </a:extLst>
          </p:cNvPr>
          <p:cNvSpPr txBox="1"/>
          <p:nvPr/>
        </p:nvSpPr>
        <p:spPr>
          <a:xfrm>
            <a:off x="258839" y="5901247"/>
            <a:ext cx="11674321"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China has the highest change in Education growth followed by France and then USA. For Healthcare we can see that China, India &amp; Saudi Arabia have been investing a lot in this area and the change is significantly higher in 2017 as compared to 2012.</a:t>
            </a:r>
          </a:p>
        </p:txBody>
      </p:sp>
    </p:spTree>
    <p:extLst>
      <p:ext uri="{BB962C8B-B14F-4D97-AF65-F5344CB8AC3E}">
        <p14:creationId xmlns:p14="http://schemas.microsoft.com/office/powerpoint/2010/main" val="1336652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4302</TotalTime>
  <Words>344</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vt:lpstr>
      <vt:lpstr>Calibri</vt:lpstr>
      <vt:lpstr>Office Theme</vt:lpstr>
      <vt:lpstr>2_Office Theme</vt:lpstr>
      <vt:lpstr>Military, Healthcare, and Education expenditure analysis of G20 Countries</vt:lpstr>
      <vt:lpstr>Comparing Education, Military &amp; Healthcare expenditure of top 10 countries.</vt:lpstr>
      <vt:lpstr>PowerPoint Presentation</vt:lpstr>
      <vt:lpstr>Comparing the spending data to that countries GDP</vt:lpstr>
      <vt:lpstr>Comparing Education &amp; Healthcare to Military expenditure of top 10 countries</vt:lpstr>
      <vt:lpstr>Comparing per person expenditure on Military, Healthcare, and Education to the per person GDP</vt:lpstr>
      <vt:lpstr>Fastest growing countries in Healthcare &amp; Education spending 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Healy, Devin Marie</dc:creator>
  <cp:lastModifiedBy>rohanpaul1968@gmail.com</cp:lastModifiedBy>
  <cp:revision>58</cp:revision>
  <dcterms:created xsi:type="dcterms:W3CDTF">2020-03-10T16:22:03Z</dcterms:created>
  <dcterms:modified xsi:type="dcterms:W3CDTF">2021-03-03T02:37:03Z</dcterms:modified>
</cp:coreProperties>
</file>