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1551E-76FE-CAD2-0E7F-71A7F071C8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0FD262-63B7-3466-C794-80D3C99C2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6F14B6-FB07-55A3-EECC-F25857FE20B4}"/>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5" name="Footer Placeholder 4">
            <a:extLst>
              <a:ext uri="{FF2B5EF4-FFF2-40B4-BE49-F238E27FC236}">
                <a16:creationId xmlns:a16="http://schemas.microsoft.com/office/drawing/2014/main" id="{AADDA860-3FAF-B002-B264-812A48F47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00CD3A-A98E-C8C2-7644-0A1E84C0D911}"/>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408039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1B94-6C20-8C26-32D1-16A7A5F49B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CB8C4-8DD1-3B41-B50B-8338179A29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E558B-4857-9D94-7D08-1BDC8384880D}"/>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5" name="Footer Placeholder 4">
            <a:extLst>
              <a:ext uri="{FF2B5EF4-FFF2-40B4-BE49-F238E27FC236}">
                <a16:creationId xmlns:a16="http://schemas.microsoft.com/office/drawing/2014/main" id="{DFA2754D-050B-AA64-5AAA-12FC14473F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E8B456-C132-3DEF-B161-B3AB99334406}"/>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125464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3DE63A-792D-86DB-DE25-E3F6698684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EC3655-AE80-0B1F-8C36-299C89E063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4E9C29-EDEF-FF0C-FB1C-9206F1A85706}"/>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5" name="Footer Placeholder 4">
            <a:extLst>
              <a:ext uri="{FF2B5EF4-FFF2-40B4-BE49-F238E27FC236}">
                <a16:creationId xmlns:a16="http://schemas.microsoft.com/office/drawing/2014/main" id="{F6C74123-5463-9A86-F8B7-865066333E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42286-ADD0-6BC9-0289-2972F653A290}"/>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3668447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A698-7D3F-86EC-72A0-9596739717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F88CCB-3AC7-BE27-2AA9-4E9A73B69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FF5026-3EEF-41B8-931D-C07F54194D84}"/>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5" name="Footer Placeholder 4">
            <a:extLst>
              <a:ext uri="{FF2B5EF4-FFF2-40B4-BE49-F238E27FC236}">
                <a16:creationId xmlns:a16="http://schemas.microsoft.com/office/drawing/2014/main" id="{3A79F9F0-B8A4-3045-CB15-765A907E7C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33378-6CDE-EEEF-FD91-204266946A95}"/>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423249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12F3-0160-D79E-BD38-0860AD06E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2C4B36-BD08-D06C-62B4-D8251431DD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301956-9E34-6F52-ABA0-B2671B7A94B5}"/>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5" name="Footer Placeholder 4">
            <a:extLst>
              <a:ext uri="{FF2B5EF4-FFF2-40B4-BE49-F238E27FC236}">
                <a16:creationId xmlns:a16="http://schemas.microsoft.com/office/drawing/2014/main" id="{286E3A2C-247E-05E7-3BF5-A1C78D49D5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83A44-C979-6208-458A-AE2150B199C8}"/>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359607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18A7-3627-91BE-A86D-2330B2F938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03CDD2-8EA5-05E4-47FE-E3DB6EAF73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69EA34-B7DA-ABCC-34B4-67932E98B6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16ECD1-D27A-4811-EFC8-E1713585C749}"/>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6" name="Footer Placeholder 5">
            <a:extLst>
              <a:ext uri="{FF2B5EF4-FFF2-40B4-BE49-F238E27FC236}">
                <a16:creationId xmlns:a16="http://schemas.microsoft.com/office/drawing/2014/main" id="{6101A4D7-ACAA-98C8-1821-51C4EDB402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B9BF2E-3586-65AB-7330-0E6E48EA3B84}"/>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295086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EA6E-9E58-35E8-6452-2B7CB4F2F3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1EA1A6-E434-80C6-32D7-79B6F4816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92307F-EAAC-88D4-E881-02364D79B8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AC63EB-0EF5-6B60-56E3-75C477C65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E494E7-FEAA-3D20-18C9-68E5426CCF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C5B4DB-4C07-B93C-1C51-C8362DFCB909}"/>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8" name="Footer Placeholder 7">
            <a:extLst>
              <a:ext uri="{FF2B5EF4-FFF2-40B4-BE49-F238E27FC236}">
                <a16:creationId xmlns:a16="http://schemas.microsoft.com/office/drawing/2014/main" id="{C16639F9-3721-61A0-871F-D500F4CB435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230E19-2569-5ABC-A2E5-31DEF5727879}"/>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72212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A4998-D304-B2B7-6EC1-A75E1E5F26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35A131-0A2C-CDD9-61E0-FAB8E7D9970B}"/>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4" name="Footer Placeholder 3">
            <a:extLst>
              <a:ext uri="{FF2B5EF4-FFF2-40B4-BE49-F238E27FC236}">
                <a16:creationId xmlns:a16="http://schemas.microsoft.com/office/drawing/2014/main" id="{9A30DAFE-0E04-5CD7-60BA-0770B6F56E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2948244-8C37-1496-5AD2-E3C8E82056E8}"/>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300488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25BCB-6C34-136E-1D7D-551E2315CA50}"/>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3" name="Footer Placeholder 2">
            <a:extLst>
              <a:ext uri="{FF2B5EF4-FFF2-40B4-BE49-F238E27FC236}">
                <a16:creationId xmlns:a16="http://schemas.microsoft.com/office/drawing/2014/main" id="{2293D226-D775-18CF-A4D1-9C8F194CF4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C0925B2-CD85-D168-E638-322F9FAB37C2}"/>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4231283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F437-8F05-AC65-9163-7B1DBA3AF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816C4A-CE9B-F342-ED59-61A76DB90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DBBBE4-72EE-5FAC-5E3A-3743996082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C8080-E3A4-4098-9A2B-B52BDB0EDA7D}"/>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6" name="Footer Placeholder 5">
            <a:extLst>
              <a:ext uri="{FF2B5EF4-FFF2-40B4-BE49-F238E27FC236}">
                <a16:creationId xmlns:a16="http://schemas.microsoft.com/office/drawing/2014/main" id="{F2D45625-B6DB-38C9-68BA-57E2ABE0D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250C0-CC47-D7DC-F457-9AA4FC5A119D}"/>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103233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DFBB-68BE-DDE5-0014-07A39E3F5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9A4F8B-45C0-305F-D313-C26BD94A9E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40CAB2-D5E6-6176-EEB8-84B276E91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C6095-7CA7-DF1C-D2E0-F5C596227C56}"/>
              </a:ext>
            </a:extLst>
          </p:cNvPr>
          <p:cNvSpPr>
            <a:spLocks noGrp="1"/>
          </p:cNvSpPr>
          <p:nvPr>
            <p:ph type="dt" sz="half" idx="10"/>
          </p:nvPr>
        </p:nvSpPr>
        <p:spPr/>
        <p:txBody>
          <a:bodyPr/>
          <a:lstStyle/>
          <a:p>
            <a:fld id="{CFC39379-BDFE-4687-AEDC-6BD15373CB63}" type="datetimeFigureOut">
              <a:rPr lang="en-IN" smtClean="0"/>
              <a:t>30-04-2025</a:t>
            </a:fld>
            <a:endParaRPr lang="en-IN"/>
          </a:p>
        </p:txBody>
      </p:sp>
      <p:sp>
        <p:nvSpPr>
          <p:cNvPr id="6" name="Footer Placeholder 5">
            <a:extLst>
              <a:ext uri="{FF2B5EF4-FFF2-40B4-BE49-F238E27FC236}">
                <a16:creationId xmlns:a16="http://schemas.microsoft.com/office/drawing/2014/main" id="{D6009DFA-BD21-3CB5-215D-8F9B8BCF78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8DF82B-964C-41B3-1700-3A8EE551AF99}"/>
              </a:ext>
            </a:extLst>
          </p:cNvPr>
          <p:cNvSpPr>
            <a:spLocks noGrp="1"/>
          </p:cNvSpPr>
          <p:nvPr>
            <p:ph type="sldNum" sz="quarter" idx="12"/>
          </p:nvPr>
        </p:nvSpPr>
        <p:spPr/>
        <p:txBody>
          <a:bodyPr/>
          <a:lstStyle/>
          <a:p>
            <a:fld id="{1437A79A-52DE-4CC0-8AC0-EE793B24246F}" type="slidenum">
              <a:rPr lang="en-IN" smtClean="0"/>
              <a:t>‹#›</a:t>
            </a:fld>
            <a:endParaRPr lang="en-IN"/>
          </a:p>
        </p:txBody>
      </p:sp>
    </p:spTree>
    <p:extLst>
      <p:ext uri="{BB962C8B-B14F-4D97-AF65-F5344CB8AC3E}">
        <p14:creationId xmlns:p14="http://schemas.microsoft.com/office/powerpoint/2010/main" val="137640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C2496-5D85-6483-CCB0-1A509E89F2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F499C9-1652-D109-A4D9-92025F111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4FECBC-3E84-81B1-CDC9-0DC42AB5A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C39379-BDFE-4687-AEDC-6BD15373CB63}" type="datetimeFigureOut">
              <a:rPr lang="en-IN" smtClean="0"/>
              <a:t>30-04-2025</a:t>
            </a:fld>
            <a:endParaRPr lang="en-IN"/>
          </a:p>
        </p:txBody>
      </p:sp>
      <p:sp>
        <p:nvSpPr>
          <p:cNvPr id="5" name="Footer Placeholder 4">
            <a:extLst>
              <a:ext uri="{FF2B5EF4-FFF2-40B4-BE49-F238E27FC236}">
                <a16:creationId xmlns:a16="http://schemas.microsoft.com/office/drawing/2014/main" id="{AF0B259C-5E0B-4985-C272-B47F3A48EF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6B322D2-5C01-1DA4-6A69-CC58728D1B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37A79A-52DE-4CC0-8AC0-EE793B24246F}" type="slidenum">
              <a:rPr lang="en-IN" smtClean="0"/>
              <a:t>‹#›</a:t>
            </a:fld>
            <a:endParaRPr lang="en-IN"/>
          </a:p>
        </p:txBody>
      </p:sp>
    </p:spTree>
    <p:extLst>
      <p:ext uri="{BB962C8B-B14F-4D97-AF65-F5344CB8AC3E}">
        <p14:creationId xmlns:p14="http://schemas.microsoft.com/office/powerpoint/2010/main" val="357558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9E18-802B-5EB0-770C-8F7B2510CFC7}"/>
              </a:ext>
            </a:extLst>
          </p:cNvPr>
          <p:cNvSpPr>
            <a:spLocks noGrp="1"/>
          </p:cNvSpPr>
          <p:nvPr>
            <p:ph type="ctrTitle"/>
          </p:nvPr>
        </p:nvSpPr>
        <p:spPr>
          <a:xfrm>
            <a:off x="505326" y="207963"/>
            <a:ext cx="11181348" cy="1187700"/>
          </a:xfrm>
        </p:spPr>
        <p:txBody>
          <a:bodyPr>
            <a:normAutofit/>
          </a:bodyPr>
          <a:lstStyle/>
          <a:p>
            <a:r>
              <a:rPr lang="en-IN" sz="3200" dirty="0" err="1"/>
              <a:t>sns.scatterplot</a:t>
            </a:r>
            <a:r>
              <a:rPr lang="en-IN" sz="3200" dirty="0"/>
              <a:t>(x='</a:t>
            </a:r>
            <a:r>
              <a:rPr lang="en-IN" sz="3200" dirty="0" err="1"/>
              <a:t>total_bill</a:t>
            </a:r>
            <a:r>
              <a:rPr lang="en-IN" sz="3200" dirty="0"/>
              <a:t>', y='tip', data=tips)</a:t>
            </a:r>
            <a:br>
              <a:rPr lang="en-IN" sz="3200" dirty="0"/>
            </a:br>
            <a:endParaRPr lang="en-IN" sz="3200" dirty="0"/>
          </a:p>
        </p:txBody>
      </p:sp>
      <p:sp>
        <p:nvSpPr>
          <p:cNvPr id="3" name="Subtitle 2">
            <a:extLst>
              <a:ext uri="{FF2B5EF4-FFF2-40B4-BE49-F238E27FC236}">
                <a16:creationId xmlns:a16="http://schemas.microsoft.com/office/drawing/2014/main" id="{DFA2E3A7-1003-F21B-9E09-15EC8B727A6E}"/>
              </a:ext>
            </a:extLst>
          </p:cNvPr>
          <p:cNvSpPr>
            <a:spLocks noGrp="1"/>
          </p:cNvSpPr>
          <p:nvPr>
            <p:ph type="subTitle" idx="1"/>
          </p:nvPr>
        </p:nvSpPr>
        <p:spPr>
          <a:xfrm>
            <a:off x="5935578" y="1133475"/>
            <a:ext cx="5871411" cy="5516562"/>
          </a:xfrm>
        </p:spPr>
        <p:txBody>
          <a:bodyPr/>
          <a:lstStyle/>
          <a:p>
            <a:pPr>
              <a:buNone/>
            </a:pPr>
            <a:r>
              <a:rPr lang="en-GB" dirty="0"/>
              <a:t>The scatterplot shows a </a:t>
            </a:r>
            <a:r>
              <a:rPr lang="en-GB" b="1" dirty="0"/>
              <a:t>positive correlation</a:t>
            </a:r>
            <a:r>
              <a:rPr lang="en-GB" dirty="0"/>
              <a:t> between </a:t>
            </a:r>
            <a:r>
              <a:rPr lang="en-GB" dirty="0" err="1"/>
              <a:t>total_bill</a:t>
            </a:r>
            <a:r>
              <a:rPr lang="en-GB" dirty="0"/>
              <a:t> and tip — as the total bill increases, tips tend to increase as well, but not proportionally. There's </a:t>
            </a:r>
            <a:r>
              <a:rPr lang="en-GB" b="1" dirty="0"/>
              <a:t>more variation</a:t>
            </a:r>
            <a:r>
              <a:rPr lang="en-GB" dirty="0"/>
              <a:t> in tipping </a:t>
            </a:r>
            <a:r>
              <a:rPr lang="en-GB" dirty="0" err="1"/>
              <a:t>behavior</a:t>
            </a:r>
            <a:r>
              <a:rPr lang="en-GB" dirty="0"/>
              <a:t> at higher bill amounts.</a:t>
            </a:r>
          </a:p>
          <a:p>
            <a:pPr>
              <a:buNone/>
            </a:pPr>
            <a:r>
              <a:rPr lang="en-GB" b="1" dirty="0"/>
              <a:t>Short Story:</a:t>
            </a:r>
          </a:p>
          <a:p>
            <a:r>
              <a:rPr lang="en-GB" dirty="0"/>
              <a:t>In a bustling restaurant, most diners leave tips that rise with their bill—but the generosity isn’t fixed. While some big spenders tip well, others don’t go beyond the basics. It suggests that </a:t>
            </a:r>
            <a:r>
              <a:rPr lang="en-GB" b="1" dirty="0"/>
              <a:t>tipping </a:t>
            </a:r>
            <a:r>
              <a:rPr lang="en-GB" b="1" dirty="0" err="1"/>
              <a:t>behavior</a:t>
            </a:r>
            <a:r>
              <a:rPr lang="en-GB" b="1" dirty="0"/>
              <a:t> varies with individual generosity, not just bill size.</a:t>
            </a:r>
            <a:endParaRPr lang="en-GB" dirty="0"/>
          </a:p>
          <a:p>
            <a:endParaRPr lang="en-IN" dirty="0"/>
          </a:p>
        </p:txBody>
      </p:sp>
      <p:pic>
        <p:nvPicPr>
          <p:cNvPr id="4" name="Picture 3">
            <a:extLst>
              <a:ext uri="{FF2B5EF4-FFF2-40B4-BE49-F238E27FC236}">
                <a16:creationId xmlns:a16="http://schemas.microsoft.com/office/drawing/2014/main" id="{041219E6-17FE-9056-7149-5155203CA8D8}"/>
              </a:ext>
            </a:extLst>
          </p:cNvPr>
          <p:cNvPicPr>
            <a:picLocks noChangeAspect="1"/>
          </p:cNvPicPr>
          <p:nvPr/>
        </p:nvPicPr>
        <p:blipFill>
          <a:blip r:embed="rId2"/>
          <a:stretch>
            <a:fillRect/>
          </a:stretch>
        </p:blipFill>
        <p:spPr>
          <a:xfrm>
            <a:off x="259180" y="1600200"/>
            <a:ext cx="5353050" cy="4124325"/>
          </a:xfrm>
          <a:prstGeom prst="rect">
            <a:avLst/>
          </a:prstGeom>
        </p:spPr>
      </p:pic>
    </p:spTree>
    <p:extLst>
      <p:ext uri="{BB962C8B-B14F-4D97-AF65-F5344CB8AC3E}">
        <p14:creationId xmlns:p14="http://schemas.microsoft.com/office/powerpoint/2010/main" val="37963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CAAEB-3BFF-1758-2B34-35BDCE82B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D11D1-F4C7-6C67-E2B0-35646B550AD1}"/>
              </a:ext>
            </a:extLst>
          </p:cNvPr>
          <p:cNvSpPr>
            <a:spLocks noGrp="1"/>
          </p:cNvSpPr>
          <p:nvPr>
            <p:ph type="ctrTitle"/>
          </p:nvPr>
        </p:nvSpPr>
        <p:spPr>
          <a:xfrm>
            <a:off x="344904" y="0"/>
            <a:ext cx="11181348" cy="895267"/>
          </a:xfrm>
        </p:spPr>
        <p:txBody>
          <a:bodyPr>
            <a:noAutofit/>
          </a:bodyPr>
          <a:lstStyle/>
          <a:p>
            <a:r>
              <a:rPr lang="en-IN" sz="2800" dirty="0" err="1"/>
              <a:t>sns.distplot</a:t>
            </a:r>
            <a:r>
              <a:rPr lang="en-IN" sz="2800" dirty="0"/>
              <a:t>(titanic[titanic['Survived']==0]['Age'],hist=False) </a:t>
            </a:r>
            <a:r>
              <a:rPr lang="en-IN" sz="2800" dirty="0" err="1"/>
              <a:t>sns.distplot</a:t>
            </a:r>
            <a:r>
              <a:rPr lang="en-IN" sz="2800" dirty="0"/>
              <a:t>(titanic[titanic['Survived']==1]['Age'],hist=False)</a:t>
            </a:r>
          </a:p>
        </p:txBody>
      </p:sp>
      <p:sp>
        <p:nvSpPr>
          <p:cNvPr id="3" name="Subtitle 2">
            <a:extLst>
              <a:ext uri="{FF2B5EF4-FFF2-40B4-BE49-F238E27FC236}">
                <a16:creationId xmlns:a16="http://schemas.microsoft.com/office/drawing/2014/main" id="{9DB4BE2C-E527-988A-FB7C-D2F21C4320DC}"/>
              </a:ext>
            </a:extLst>
          </p:cNvPr>
          <p:cNvSpPr>
            <a:spLocks noGrp="1"/>
          </p:cNvSpPr>
          <p:nvPr>
            <p:ph type="subTitle" idx="1"/>
          </p:nvPr>
        </p:nvSpPr>
        <p:spPr>
          <a:xfrm>
            <a:off x="5935578" y="1133475"/>
            <a:ext cx="5871411" cy="5516562"/>
          </a:xfrm>
        </p:spPr>
        <p:txBody>
          <a:bodyPr>
            <a:normAutofit fontScale="92500" lnSpcReduction="10000"/>
          </a:bodyPr>
          <a:lstStyle/>
          <a:p>
            <a:pPr>
              <a:buNone/>
            </a:pPr>
            <a:r>
              <a:rPr lang="en-GB" b="1" dirty="0"/>
              <a:t>📊 Conclusion &amp; Data Story (Age Distribution by Survival)</a:t>
            </a:r>
          </a:p>
          <a:p>
            <a:pPr>
              <a:buNone/>
            </a:pPr>
            <a:r>
              <a:rPr lang="en-GB" b="1" dirty="0"/>
              <a:t>Conclusion:</a:t>
            </a:r>
            <a:endParaRPr lang="en-GB" dirty="0"/>
          </a:p>
          <a:p>
            <a:pPr>
              <a:buFont typeface="Arial" panose="020B0604020202020204" pitchFamily="34" charset="0"/>
              <a:buChar char="•"/>
            </a:pPr>
            <a:r>
              <a:rPr lang="en-GB" b="1" dirty="0"/>
              <a:t>Survivors (orange line)</a:t>
            </a:r>
            <a:r>
              <a:rPr lang="en-GB" dirty="0"/>
              <a:t> had a higher density in the younger age range (especially infants and young adults).</a:t>
            </a:r>
          </a:p>
          <a:p>
            <a:pPr>
              <a:buFont typeface="Arial" panose="020B0604020202020204" pitchFamily="34" charset="0"/>
              <a:buChar char="•"/>
            </a:pPr>
            <a:r>
              <a:rPr lang="en-GB" b="1" dirty="0"/>
              <a:t>Non-survivors (blue line)</a:t>
            </a:r>
            <a:r>
              <a:rPr lang="en-GB" dirty="0"/>
              <a:t> peaked more sharply around the 20–30 age range.</a:t>
            </a:r>
          </a:p>
          <a:p>
            <a:pPr>
              <a:buFont typeface="Arial" panose="020B0604020202020204" pitchFamily="34" charset="0"/>
              <a:buChar char="•"/>
            </a:pPr>
            <a:r>
              <a:rPr lang="en-GB" dirty="0"/>
              <a:t>Very few older passengers survived, and most elderly fell under the non-survivor curve.</a:t>
            </a:r>
          </a:p>
          <a:p>
            <a:r>
              <a:rPr lang="en-GB" b="1" dirty="0"/>
              <a:t>Short Story:</a:t>
            </a:r>
            <a:r>
              <a:rPr lang="en-GB" dirty="0"/>
              <a:t> Age shaped fate on the Titanic. Infants and young adults had a better shot at survival, while the 20–40 age group saw the most casualties. Older passengers rarely made it out alive—painting a sobering picture of how age intertwined with tragedy that night.</a:t>
            </a:r>
          </a:p>
        </p:txBody>
      </p:sp>
      <p:pic>
        <p:nvPicPr>
          <p:cNvPr id="5" name="Picture 4">
            <a:extLst>
              <a:ext uri="{FF2B5EF4-FFF2-40B4-BE49-F238E27FC236}">
                <a16:creationId xmlns:a16="http://schemas.microsoft.com/office/drawing/2014/main" id="{0DC6EBF1-BCFF-1306-07DE-8328F3E4E718}"/>
              </a:ext>
            </a:extLst>
          </p:cNvPr>
          <p:cNvPicPr>
            <a:picLocks noChangeAspect="1"/>
          </p:cNvPicPr>
          <p:nvPr/>
        </p:nvPicPr>
        <p:blipFill>
          <a:blip r:embed="rId2"/>
          <a:stretch>
            <a:fillRect/>
          </a:stretch>
        </p:blipFill>
        <p:spPr>
          <a:xfrm>
            <a:off x="0" y="1532021"/>
            <a:ext cx="5931272" cy="4387516"/>
          </a:xfrm>
          <a:prstGeom prst="rect">
            <a:avLst/>
          </a:prstGeom>
        </p:spPr>
      </p:pic>
    </p:spTree>
    <p:extLst>
      <p:ext uri="{BB962C8B-B14F-4D97-AF65-F5344CB8AC3E}">
        <p14:creationId xmlns:p14="http://schemas.microsoft.com/office/powerpoint/2010/main" val="2112791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2535B-1ED4-1781-ABA6-52091E99F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7CD66-0E5B-8F95-F010-91BE6D94FB75}"/>
              </a:ext>
            </a:extLst>
          </p:cNvPr>
          <p:cNvSpPr>
            <a:spLocks noGrp="1"/>
          </p:cNvSpPr>
          <p:nvPr>
            <p:ph type="ctrTitle"/>
          </p:nvPr>
        </p:nvSpPr>
        <p:spPr>
          <a:xfrm>
            <a:off x="344904" y="0"/>
            <a:ext cx="11181348" cy="895267"/>
          </a:xfrm>
        </p:spPr>
        <p:txBody>
          <a:bodyPr>
            <a:noAutofit/>
          </a:bodyPr>
          <a:lstStyle/>
          <a:p>
            <a:r>
              <a:rPr lang="en-IN" sz="3200" dirty="0" err="1"/>
              <a:t>sns.heatmap</a:t>
            </a:r>
            <a:r>
              <a:rPr lang="en-IN" sz="3200" dirty="0"/>
              <a:t>(</a:t>
            </a:r>
            <a:r>
              <a:rPr lang="en-IN" sz="3200" dirty="0" err="1"/>
              <a:t>pd.crosstab</a:t>
            </a:r>
            <a:r>
              <a:rPr lang="en-IN" sz="3200" dirty="0"/>
              <a:t>(titanic['</a:t>
            </a:r>
            <a:r>
              <a:rPr lang="en-IN" sz="3200" dirty="0" err="1"/>
              <a:t>Pclass</a:t>
            </a:r>
            <a:r>
              <a:rPr lang="en-IN" sz="3200" dirty="0"/>
              <a:t>'],titanic['Survived']))</a:t>
            </a:r>
          </a:p>
        </p:txBody>
      </p:sp>
      <p:sp>
        <p:nvSpPr>
          <p:cNvPr id="3" name="Subtitle 2">
            <a:extLst>
              <a:ext uri="{FF2B5EF4-FFF2-40B4-BE49-F238E27FC236}">
                <a16:creationId xmlns:a16="http://schemas.microsoft.com/office/drawing/2014/main" id="{BCD38B52-E459-947E-5D79-DC3898096960}"/>
              </a:ext>
            </a:extLst>
          </p:cNvPr>
          <p:cNvSpPr>
            <a:spLocks noGrp="1"/>
          </p:cNvSpPr>
          <p:nvPr>
            <p:ph type="subTitle" idx="1"/>
          </p:nvPr>
        </p:nvSpPr>
        <p:spPr>
          <a:xfrm>
            <a:off x="5935578" y="1133475"/>
            <a:ext cx="5871411" cy="5516562"/>
          </a:xfrm>
        </p:spPr>
        <p:txBody>
          <a:bodyPr>
            <a:normAutofit fontScale="92500" lnSpcReduction="10000"/>
          </a:bodyPr>
          <a:lstStyle/>
          <a:p>
            <a:pPr>
              <a:buNone/>
            </a:pPr>
            <a:r>
              <a:rPr lang="en-GB" dirty="0"/>
              <a:t>📊 Final Conclusion &amp; Short Story (All Plots Combined)Key Insight from </a:t>
            </a:r>
            <a:r>
              <a:rPr lang="en-GB" dirty="0" err="1"/>
              <a:t>Heatmap:Most</a:t>
            </a:r>
            <a:r>
              <a:rPr lang="en-GB" dirty="0"/>
              <a:t> non-survivors were from 3rd class, shown by the darkest block on the left.1st class passengers had a relatively higher survival </a:t>
            </a:r>
            <a:r>
              <a:rPr lang="en-GB" dirty="0" err="1"/>
              <a:t>rate.Survival</a:t>
            </a:r>
            <a:r>
              <a:rPr lang="en-GB" dirty="0"/>
              <a:t> chances clearly dropped with lower class status</a:t>
            </a:r>
          </a:p>
          <a:p>
            <a:pPr>
              <a:buNone/>
            </a:pPr>
            <a:r>
              <a:rPr lang="en-GB" dirty="0"/>
              <a:t>🧠 Short Data Story – Titanic: A Tragedy Told by Class, Age, and </a:t>
            </a:r>
            <a:r>
              <a:rPr lang="en-GB" dirty="0" err="1"/>
              <a:t>GenderThe</a:t>
            </a:r>
            <a:r>
              <a:rPr lang="en-GB" dirty="0"/>
              <a:t> Titanic’s fate was far from random. Data reveals a stark pattern: wealthier, older males in 1st class had higher average ages and better cabins—but many still perished. Women and children, especially in upper classes, were prioritized in evacuation, reflected by their higher survival rates and lower median ages. However, the third-class passengers, mostly young and poor, bore the worst—facing the highest death toll. Age, class, and gender weren’t just traits—they were predictors of survival on that cold night in 1912.</a:t>
            </a:r>
          </a:p>
        </p:txBody>
      </p:sp>
      <p:sp>
        <p:nvSpPr>
          <p:cNvPr id="4" name="AutoShape 2">
            <a:extLst>
              <a:ext uri="{FF2B5EF4-FFF2-40B4-BE49-F238E27FC236}">
                <a16:creationId xmlns:a16="http://schemas.microsoft.com/office/drawing/2014/main" id="{65B44F63-41E2-1B24-66CD-620D1D331AE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6478E3AC-22DA-3DA5-D645-0FC3C87FD4E9}"/>
              </a:ext>
            </a:extLst>
          </p:cNvPr>
          <p:cNvPicPr>
            <a:picLocks noChangeAspect="1"/>
          </p:cNvPicPr>
          <p:nvPr/>
        </p:nvPicPr>
        <p:blipFill>
          <a:blip r:embed="rId2"/>
          <a:stretch>
            <a:fillRect/>
          </a:stretch>
        </p:blipFill>
        <p:spPr>
          <a:xfrm>
            <a:off x="0" y="1371600"/>
            <a:ext cx="5935578" cy="4757272"/>
          </a:xfrm>
          <a:prstGeom prst="rect">
            <a:avLst/>
          </a:prstGeom>
        </p:spPr>
      </p:pic>
    </p:spTree>
    <p:extLst>
      <p:ext uri="{BB962C8B-B14F-4D97-AF65-F5344CB8AC3E}">
        <p14:creationId xmlns:p14="http://schemas.microsoft.com/office/powerpoint/2010/main" val="374260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DFF04-452E-5354-CADE-0917BABF2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DD8D1-231D-836E-E439-2AA83BA10325}"/>
              </a:ext>
            </a:extLst>
          </p:cNvPr>
          <p:cNvSpPr>
            <a:spLocks noGrp="1"/>
          </p:cNvSpPr>
          <p:nvPr>
            <p:ph type="ctrTitle"/>
          </p:nvPr>
        </p:nvSpPr>
        <p:spPr>
          <a:xfrm>
            <a:off x="344904" y="0"/>
            <a:ext cx="11181348" cy="895267"/>
          </a:xfrm>
        </p:spPr>
        <p:txBody>
          <a:bodyPr>
            <a:noAutofit/>
          </a:bodyPr>
          <a:lstStyle/>
          <a:p>
            <a:r>
              <a:rPr lang="en-GB" sz="3200" dirty="0"/>
              <a:t>(</a:t>
            </a:r>
            <a:r>
              <a:rPr lang="en-GB" sz="3200" dirty="0" err="1"/>
              <a:t>titanic.groupby</a:t>
            </a:r>
            <a:r>
              <a:rPr lang="en-GB" sz="3200" dirty="0"/>
              <a:t>('</a:t>
            </a:r>
            <a:r>
              <a:rPr lang="en-GB" sz="3200" dirty="0" err="1"/>
              <a:t>Pclass</a:t>
            </a:r>
            <a:r>
              <a:rPr lang="en-GB" sz="3200" dirty="0"/>
              <a:t>')['Survived'].mean()*100).plot(kind='bar')</a:t>
            </a:r>
          </a:p>
        </p:txBody>
      </p:sp>
      <p:sp>
        <p:nvSpPr>
          <p:cNvPr id="3" name="Subtitle 2">
            <a:extLst>
              <a:ext uri="{FF2B5EF4-FFF2-40B4-BE49-F238E27FC236}">
                <a16:creationId xmlns:a16="http://schemas.microsoft.com/office/drawing/2014/main" id="{463375A8-6992-41A3-3539-5D444DA3A77A}"/>
              </a:ext>
            </a:extLst>
          </p:cNvPr>
          <p:cNvSpPr>
            <a:spLocks noGrp="1"/>
          </p:cNvSpPr>
          <p:nvPr>
            <p:ph type="subTitle" idx="1"/>
          </p:nvPr>
        </p:nvSpPr>
        <p:spPr>
          <a:xfrm>
            <a:off x="5935578" y="1133475"/>
            <a:ext cx="5871411" cy="5516562"/>
          </a:xfrm>
        </p:spPr>
        <p:txBody>
          <a:bodyPr>
            <a:normAutofit/>
          </a:bodyPr>
          <a:lstStyle/>
          <a:p>
            <a:pPr>
              <a:buNone/>
            </a:pPr>
            <a:r>
              <a:rPr lang="en-GB" dirty="0"/>
              <a:t>📊 Final Plot Insight: Survival Rate by Class (%)Conclusion:1st Class: ~63% survival rate2nd Class: ~47% survival rate3rd Class: ~24% survival </a:t>
            </a:r>
            <a:r>
              <a:rPr lang="en-GB" dirty="0" err="1"/>
              <a:t>rateInterpretation</a:t>
            </a:r>
            <a:r>
              <a:rPr lang="en-GB" dirty="0"/>
              <a:t>: Survival clearly </a:t>
            </a:r>
            <a:r>
              <a:rPr lang="en-GB" dirty="0" err="1"/>
              <a:t>favored</a:t>
            </a:r>
            <a:r>
              <a:rPr lang="en-GB" dirty="0"/>
              <a:t> the rich. First-class passengers were nearly three times more likely to survive than those in third class.</a:t>
            </a:r>
          </a:p>
          <a:p>
            <a:pPr>
              <a:buNone/>
            </a:pPr>
            <a:r>
              <a:rPr lang="en-GB" dirty="0"/>
              <a:t>Titanic: A Tale of Inequality at </a:t>
            </a:r>
            <a:r>
              <a:rPr lang="en-GB" dirty="0" err="1"/>
              <a:t>SeaThe</a:t>
            </a:r>
            <a:r>
              <a:rPr lang="en-GB" dirty="0"/>
              <a:t> Titanic wasn’t just divided by decks—it was divided by fate. First-class passengers, typically older and wealthier, had the best odds of survival. Women and children in upper classes were prioritized, while third-class passengers—mostly young and poor—faced the worst. The data shows it clearly: survival depended not just on chance, but on class, age, and gender.</a:t>
            </a:r>
          </a:p>
        </p:txBody>
      </p:sp>
      <p:sp>
        <p:nvSpPr>
          <p:cNvPr id="4" name="AutoShape 2">
            <a:extLst>
              <a:ext uri="{FF2B5EF4-FFF2-40B4-BE49-F238E27FC236}">
                <a16:creationId xmlns:a16="http://schemas.microsoft.com/office/drawing/2014/main" id="{61CBD0FE-46DE-3B16-D74F-7505C384A9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a:extLst>
              <a:ext uri="{FF2B5EF4-FFF2-40B4-BE49-F238E27FC236}">
                <a16:creationId xmlns:a16="http://schemas.microsoft.com/office/drawing/2014/main" id="{1A92274F-9E45-482C-C420-2E76647C04F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F7ECEE0B-330A-EC1D-85F5-99FA2343264B}"/>
              </a:ext>
            </a:extLst>
          </p:cNvPr>
          <p:cNvPicPr>
            <a:picLocks noChangeAspect="1"/>
          </p:cNvPicPr>
          <p:nvPr/>
        </p:nvPicPr>
        <p:blipFill>
          <a:blip r:embed="rId2"/>
          <a:stretch>
            <a:fillRect/>
          </a:stretch>
        </p:blipFill>
        <p:spPr>
          <a:xfrm>
            <a:off x="344904" y="1547812"/>
            <a:ext cx="5172075" cy="4067175"/>
          </a:xfrm>
          <a:prstGeom prst="rect">
            <a:avLst/>
          </a:prstGeom>
        </p:spPr>
      </p:pic>
    </p:spTree>
    <p:extLst>
      <p:ext uri="{BB962C8B-B14F-4D97-AF65-F5344CB8AC3E}">
        <p14:creationId xmlns:p14="http://schemas.microsoft.com/office/powerpoint/2010/main" val="204796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9A1C9-8988-3A0E-F1E4-A1F6D3EF95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15E4A-506B-D310-7114-D76AF83D44C2}"/>
              </a:ext>
            </a:extLst>
          </p:cNvPr>
          <p:cNvSpPr>
            <a:spLocks noGrp="1"/>
          </p:cNvSpPr>
          <p:nvPr>
            <p:ph type="ctrTitle"/>
          </p:nvPr>
        </p:nvSpPr>
        <p:spPr>
          <a:xfrm>
            <a:off x="344904" y="0"/>
            <a:ext cx="11181348" cy="895267"/>
          </a:xfrm>
        </p:spPr>
        <p:txBody>
          <a:bodyPr>
            <a:noAutofit/>
          </a:bodyPr>
          <a:lstStyle/>
          <a:p>
            <a:r>
              <a:rPr lang="en-GB" sz="3200" dirty="0"/>
              <a:t>(</a:t>
            </a:r>
            <a:r>
              <a:rPr lang="en-GB" sz="3200" dirty="0" err="1"/>
              <a:t>titanic.groupby</a:t>
            </a:r>
            <a:r>
              <a:rPr lang="en-GB" sz="3200" dirty="0"/>
              <a:t>('Sex')['Survived'].mean()*100).plot(kind='bar')</a:t>
            </a:r>
          </a:p>
        </p:txBody>
      </p:sp>
      <p:sp>
        <p:nvSpPr>
          <p:cNvPr id="3" name="Subtitle 2">
            <a:extLst>
              <a:ext uri="{FF2B5EF4-FFF2-40B4-BE49-F238E27FC236}">
                <a16:creationId xmlns:a16="http://schemas.microsoft.com/office/drawing/2014/main" id="{AE75DBE5-479B-DE21-527F-CF29E8FBF8FA}"/>
              </a:ext>
            </a:extLst>
          </p:cNvPr>
          <p:cNvSpPr>
            <a:spLocks noGrp="1"/>
          </p:cNvSpPr>
          <p:nvPr>
            <p:ph type="subTitle" idx="1"/>
          </p:nvPr>
        </p:nvSpPr>
        <p:spPr>
          <a:xfrm>
            <a:off x="5935578" y="1133475"/>
            <a:ext cx="5871411" cy="5516562"/>
          </a:xfrm>
        </p:spPr>
        <p:txBody>
          <a:bodyPr>
            <a:normAutofit fontScale="92500"/>
          </a:bodyPr>
          <a:lstStyle/>
          <a:p>
            <a:pPr>
              <a:buNone/>
            </a:pPr>
            <a:r>
              <a:rPr lang="en-GB" dirty="0"/>
              <a:t>📊 Final Plot Insight: Survival Rate by Gender (%)</a:t>
            </a:r>
            <a:r>
              <a:rPr lang="en-GB" dirty="0" err="1"/>
              <a:t>Conclusion:Females</a:t>
            </a:r>
            <a:r>
              <a:rPr lang="en-GB" dirty="0"/>
              <a:t>: ~74% survival </a:t>
            </a:r>
            <a:r>
              <a:rPr lang="en-GB" dirty="0" err="1"/>
              <a:t>rateMales</a:t>
            </a:r>
            <a:r>
              <a:rPr lang="en-GB" dirty="0"/>
              <a:t>: ~19% survival </a:t>
            </a:r>
            <a:r>
              <a:rPr lang="en-GB" dirty="0" err="1"/>
              <a:t>rateInterpretation</a:t>
            </a:r>
            <a:r>
              <a:rPr lang="en-GB" dirty="0"/>
              <a:t>: Gender played a critical role—women were nearly four times more likely to survive than men, reflecting the “women and children first” evacuation rule.</a:t>
            </a:r>
          </a:p>
          <a:p>
            <a:pPr>
              <a:buNone/>
            </a:pPr>
            <a:r>
              <a:rPr lang="en-GB" dirty="0"/>
              <a:t>Titanic: A Story Etched in </a:t>
            </a:r>
            <a:r>
              <a:rPr lang="en-GB" dirty="0" err="1"/>
              <a:t>InequalityThe</a:t>
            </a:r>
            <a:r>
              <a:rPr lang="en-GB" dirty="0"/>
              <a:t> Titanic tragedy reveals stark truths hidden in data. Class, age, and gender deeply influenced </a:t>
            </a:r>
            <a:r>
              <a:rPr lang="en-GB" dirty="0" err="1"/>
              <a:t>survival.First</a:t>
            </a:r>
            <a:r>
              <a:rPr lang="en-GB" dirty="0"/>
              <a:t>-class passengers had a survival rate nearly 3× higher than third-</a:t>
            </a:r>
            <a:r>
              <a:rPr lang="en-GB" dirty="0" err="1"/>
              <a:t>class.Women</a:t>
            </a:r>
            <a:r>
              <a:rPr lang="en-GB" dirty="0"/>
              <a:t> had a 4× higher chance of survival than </a:t>
            </a:r>
            <a:r>
              <a:rPr lang="en-GB" dirty="0" err="1"/>
              <a:t>men.The</a:t>
            </a:r>
            <a:r>
              <a:rPr lang="en-GB" dirty="0"/>
              <a:t> young and wealthy were prioritized, while poorer, male passengers—especially in third class—were left </a:t>
            </a:r>
            <a:r>
              <a:rPr lang="en-GB" dirty="0" err="1"/>
              <a:t>behind.This</a:t>
            </a:r>
            <a:r>
              <a:rPr lang="en-GB" dirty="0"/>
              <a:t> wasn’t just a disaster—it was a reflection of societal structure frozen in time.</a:t>
            </a:r>
          </a:p>
        </p:txBody>
      </p:sp>
      <p:sp>
        <p:nvSpPr>
          <p:cNvPr id="4" name="AutoShape 2">
            <a:extLst>
              <a:ext uri="{FF2B5EF4-FFF2-40B4-BE49-F238E27FC236}">
                <a16:creationId xmlns:a16="http://schemas.microsoft.com/office/drawing/2014/main" id="{3C3C70B6-0BD3-B71F-6830-C8E51EF67A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a:extLst>
              <a:ext uri="{FF2B5EF4-FFF2-40B4-BE49-F238E27FC236}">
                <a16:creationId xmlns:a16="http://schemas.microsoft.com/office/drawing/2014/main" id="{6D124FEA-63E9-7D47-22BE-FAAE66F9A26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E81F36C5-6E40-B603-3E35-BD2AC8C0D0B7}"/>
              </a:ext>
            </a:extLst>
          </p:cNvPr>
          <p:cNvPicPr>
            <a:picLocks noChangeAspect="1"/>
          </p:cNvPicPr>
          <p:nvPr/>
        </p:nvPicPr>
        <p:blipFill>
          <a:blip r:embed="rId2"/>
          <a:stretch>
            <a:fillRect/>
          </a:stretch>
        </p:blipFill>
        <p:spPr>
          <a:xfrm>
            <a:off x="344904" y="1380541"/>
            <a:ext cx="5172075" cy="4438650"/>
          </a:xfrm>
          <a:prstGeom prst="rect">
            <a:avLst/>
          </a:prstGeom>
        </p:spPr>
      </p:pic>
    </p:spTree>
    <p:extLst>
      <p:ext uri="{BB962C8B-B14F-4D97-AF65-F5344CB8AC3E}">
        <p14:creationId xmlns:p14="http://schemas.microsoft.com/office/powerpoint/2010/main" val="208490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CB0B3-81CF-1BC9-740E-7025F69CE0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F350F-490C-F8D5-B94F-687B5283B816}"/>
              </a:ext>
            </a:extLst>
          </p:cNvPr>
          <p:cNvSpPr>
            <a:spLocks noGrp="1"/>
          </p:cNvSpPr>
          <p:nvPr>
            <p:ph type="ctrTitle"/>
          </p:nvPr>
        </p:nvSpPr>
        <p:spPr>
          <a:xfrm>
            <a:off x="344903" y="0"/>
            <a:ext cx="11670633" cy="895267"/>
          </a:xfrm>
        </p:spPr>
        <p:txBody>
          <a:bodyPr>
            <a:noAutofit/>
          </a:bodyPr>
          <a:lstStyle/>
          <a:p>
            <a:r>
              <a:rPr lang="en-GB" sz="3200" dirty="0"/>
              <a:t>(</a:t>
            </a:r>
            <a:r>
              <a:rPr lang="en-GB" sz="3200" dirty="0" err="1"/>
              <a:t>titanic.groupby</a:t>
            </a:r>
            <a:r>
              <a:rPr lang="en-GB" sz="3200" dirty="0"/>
              <a:t>('Embarked')['Survived'].mean()*100).plot(kind='bar')</a:t>
            </a:r>
          </a:p>
        </p:txBody>
      </p:sp>
      <p:sp>
        <p:nvSpPr>
          <p:cNvPr id="3" name="Subtitle 2">
            <a:extLst>
              <a:ext uri="{FF2B5EF4-FFF2-40B4-BE49-F238E27FC236}">
                <a16:creationId xmlns:a16="http://schemas.microsoft.com/office/drawing/2014/main" id="{F9883CAB-493A-A9F6-163F-BB0CFCED7C3F}"/>
              </a:ext>
            </a:extLst>
          </p:cNvPr>
          <p:cNvSpPr>
            <a:spLocks noGrp="1"/>
          </p:cNvSpPr>
          <p:nvPr>
            <p:ph type="subTitle" idx="1"/>
          </p:nvPr>
        </p:nvSpPr>
        <p:spPr>
          <a:xfrm>
            <a:off x="5935578" y="1133475"/>
            <a:ext cx="5871411" cy="5516562"/>
          </a:xfrm>
        </p:spPr>
        <p:txBody>
          <a:bodyPr>
            <a:normAutofit fontScale="92500" lnSpcReduction="10000"/>
          </a:bodyPr>
          <a:lstStyle/>
          <a:p>
            <a:pPr>
              <a:buNone/>
            </a:pPr>
            <a:r>
              <a:rPr lang="en-GB" dirty="0"/>
              <a:t>📊 Final Plot Insight: Survival Rate by Port of Embarkation (%)</a:t>
            </a:r>
            <a:r>
              <a:rPr lang="en-GB" dirty="0" err="1"/>
              <a:t>Conclusion:Cherbourg</a:t>
            </a:r>
            <a:r>
              <a:rPr lang="en-GB" dirty="0"/>
              <a:t> (C): ~56% survival </a:t>
            </a:r>
            <a:r>
              <a:rPr lang="en-GB" dirty="0" err="1"/>
              <a:t>rateQueenstown</a:t>
            </a:r>
            <a:r>
              <a:rPr lang="en-GB" dirty="0"/>
              <a:t> (Q): ~39% survival </a:t>
            </a:r>
            <a:r>
              <a:rPr lang="en-GB" dirty="0" err="1"/>
              <a:t>rateSouthampton</a:t>
            </a:r>
            <a:r>
              <a:rPr lang="en-GB" dirty="0"/>
              <a:t> (S): ~34% survival </a:t>
            </a:r>
            <a:r>
              <a:rPr lang="en-GB" dirty="0" err="1"/>
              <a:t>rateInterpretation</a:t>
            </a:r>
            <a:r>
              <a:rPr lang="en-GB" dirty="0"/>
              <a:t>: Passengers who boarded at Cherbourg had the highest survival rate—likely because many first-class passengers boarded there, showing how location indirectly reflected class and fate.</a:t>
            </a:r>
          </a:p>
          <a:p>
            <a:pPr>
              <a:buNone/>
            </a:pPr>
            <a:r>
              <a:rPr lang="en-GB" dirty="0"/>
              <a:t>Titanic: When Survival Wasn't Just About </a:t>
            </a:r>
            <a:r>
              <a:rPr lang="en-GB" dirty="0" err="1"/>
              <a:t>LuckData</a:t>
            </a:r>
            <a:r>
              <a:rPr lang="en-GB" dirty="0"/>
              <a:t> from the Titanic disaster tells a haunting tale of </a:t>
            </a:r>
            <a:r>
              <a:rPr lang="en-GB" dirty="0" err="1"/>
              <a:t>privilege:Wealth</a:t>
            </a:r>
            <a:r>
              <a:rPr lang="en-GB" dirty="0"/>
              <a:t> mattered: First-class passengers had triple the survival rate of third-</a:t>
            </a:r>
            <a:r>
              <a:rPr lang="en-GB" dirty="0" err="1"/>
              <a:t>class.Gender</a:t>
            </a:r>
            <a:r>
              <a:rPr lang="en-GB" dirty="0"/>
              <a:t> mattered more: Women survived at 4× the rate of </a:t>
            </a:r>
            <a:r>
              <a:rPr lang="en-GB" dirty="0" err="1"/>
              <a:t>men.Even</a:t>
            </a:r>
            <a:r>
              <a:rPr lang="en-GB" dirty="0"/>
              <a:t> location mattered: Boarding at Cherbourg meant better odds—because wealthier passengers got on </a:t>
            </a:r>
            <a:r>
              <a:rPr lang="en-GB" dirty="0" err="1"/>
              <a:t>there.The</a:t>
            </a:r>
            <a:r>
              <a:rPr lang="en-GB" dirty="0"/>
              <a:t> Titanic didn’t just sink—it exposed the deep divides in society at sea.</a:t>
            </a:r>
          </a:p>
        </p:txBody>
      </p:sp>
      <p:sp>
        <p:nvSpPr>
          <p:cNvPr id="4" name="AutoShape 2">
            <a:extLst>
              <a:ext uri="{FF2B5EF4-FFF2-40B4-BE49-F238E27FC236}">
                <a16:creationId xmlns:a16="http://schemas.microsoft.com/office/drawing/2014/main" id="{BA585B0B-F712-1136-8084-73FFD826D79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a:extLst>
              <a:ext uri="{FF2B5EF4-FFF2-40B4-BE49-F238E27FC236}">
                <a16:creationId xmlns:a16="http://schemas.microsoft.com/office/drawing/2014/main" id="{64414C6F-89A7-E70D-12E6-05DC5F2EF61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2" name="Picture 2">
            <a:extLst>
              <a:ext uri="{FF2B5EF4-FFF2-40B4-BE49-F238E27FC236}">
                <a16:creationId xmlns:a16="http://schemas.microsoft.com/office/drawing/2014/main" id="{81CAF73D-AF44-68AB-90F9-7C464FA18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79" y="1538287"/>
            <a:ext cx="5658099" cy="4470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44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4E2E5-327D-8DE9-D1DB-BA7C344A34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E54B0-224A-2413-4EFE-AE1BB7D7BBAA}"/>
              </a:ext>
            </a:extLst>
          </p:cNvPr>
          <p:cNvSpPr>
            <a:spLocks noGrp="1"/>
          </p:cNvSpPr>
          <p:nvPr>
            <p:ph type="ctrTitle"/>
          </p:nvPr>
        </p:nvSpPr>
        <p:spPr>
          <a:xfrm>
            <a:off x="344903" y="0"/>
            <a:ext cx="11670633" cy="895267"/>
          </a:xfrm>
        </p:spPr>
        <p:txBody>
          <a:bodyPr>
            <a:noAutofit/>
          </a:bodyPr>
          <a:lstStyle/>
          <a:p>
            <a:r>
              <a:rPr lang="en-IN" sz="3200" dirty="0" err="1"/>
              <a:t>sns.clustermap</a:t>
            </a:r>
            <a:r>
              <a:rPr lang="en-IN" sz="3200" dirty="0"/>
              <a:t>(</a:t>
            </a:r>
            <a:r>
              <a:rPr lang="en-IN" sz="3200" dirty="0" err="1"/>
              <a:t>pd.crosstab</a:t>
            </a:r>
            <a:r>
              <a:rPr lang="en-IN" sz="3200" dirty="0"/>
              <a:t>(titanic['Parch'],titanic['Survived']))</a:t>
            </a:r>
          </a:p>
        </p:txBody>
      </p:sp>
      <p:sp>
        <p:nvSpPr>
          <p:cNvPr id="3" name="Subtitle 2">
            <a:extLst>
              <a:ext uri="{FF2B5EF4-FFF2-40B4-BE49-F238E27FC236}">
                <a16:creationId xmlns:a16="http://schemas.microsoft.com/office/drawing/2014/main" id="{2A72BE6E-E0CC-A362-E8AE-D86DDC45F6B5}"/>
              </a:ext>
            </a:extLst>
          </p:cNvPr>
          <p:cNvSpPr>
            <a:spLocks noGrp="1"/>
          </p:cNvSpPr>
          <p:nvPr>
            <p:ph type="subTitle" idx="1"/>
          </p:nvPr>
        </p:nvSpPr>
        <p:spPr>
          <a:xfrm>
            <a:off x="5935578" y="1133475"/>
            <a:ext cx="5871411" cy="5516562"/>
          </a:xfrm>
        </p:spPr>
        <p:txBody>
          <a:bodyPr>
            <a:normAutofit fontScale="92500" lnSpcReduction="20000"/>
          </a:bodyPr>
          <a:lstStyle/>
          <a:p>
            <a:pPr>
              <a:buNone/>
            </a:pPr>
            <a:r>
              <a:rPr lang="en-GB" dirty="0"/>
              <a:t>This </a:t>
            </a:r>
            <a:r>
              <a:rPr lang="en-GB" dirty="0" err="1"/>
              <a:t>clustermap</a:t>
            </a:r>
            <a:r>
              <a:rPr lang="en-GB" dirty="0"/>
              <a:t> shows the relationship between the number of parents/children aboard (Parch) and survival (Survived), with hierarchical clustering to group similar patterns:</a:t>
            </a:r>
          </a:p>
          <a:p>
            <a:pPr>
              <a:buNone/>
            </a:pPr>
            <a:r>
              <a:rPr lang="en-GB" dirty="0"/>
              <a:t>🔍 Interpretation:</a:t>
            </a:r>
          </a:p>
          <a:p>
            <a:pPr>
              <a:buNone/>
            </a:pPr>
            <a:r>
              <a:rPr lang="en-GB" dirty="0"/>
              <a:t>Parch = 0 (Alone): Dominates the dataset and shows a significant number of non-survivors, but also many survivors</a:t>
            </a:r>
          </a:p>
          <a:p>
            <a:pPr>
              <a:buNone/>
            </a:pPr>
            <a:r>
              <a:rPr lang="en-GB" dirty="0"/>
              <a:t>.Parch = 1 or 2: Shows better survival rates relative to how many people were in those groups. Suggests traveling with 1–2 family members improved survival odds.</a:t>
            </a:r>
          </a:p>
          <a:p>
            <a:pPr>
              <a:buNone/>
            </a:pPr>
            <a:r>
              <a:rPr lang="en-GB" dirty="0"/>
              <a:t>Parch ≥ 3: Very few passengers fall into these groups, and survival drops significantly—likely due to difficulty moving or protecting a larger group during evacuation.</a:t>
            </a:r>
          </a:p>
          <a:p>
            <a:pPr>
              <a:buNone/>
            </a:pPr>
            <a:r>
              <a:rPr lang="en-GB" dirty="0"/>
              <a:t>✅ Key </a:t>
            </a:r>
            <a:r>
              <a:rPr lang="en-GB" dirty="0" err="1"/>
              <a:t>Takeaway:Small</a:t>
            </a:r>
            <a:r>
              <a:rPr lang="en-GB" dirty="0"/>
              <a:t> families survived more often than large families or solo </a:t>
            </a:r>
            <a:r>
              <a:rPr lang="en-GB" dirty="0" err="1"/>
              <a:t>travelers.Emotional</a:t>
            </a:r>
            <a:r>
              <a:rPr lang="en-GB" dirty="0"/>
              <a:t> and logistical support in small family units may have helped in a chaotic crisis.</a:t>
            </a:r>
          </a:p>
        </p:txBody>
      </p:sp>
      <p:sp>
        <p:nvSpPr>
          <p:cNvPr id="4" name="AutoShape 2">
            <a:extLst>
              <a:ext uri="{FF2B5EF4-FFF2-40B4-BE49-F238E27FC236}">
                <a16:creationId xmlns:a16="http://schemas.microsoft.com/office/drawing/2014/main" id="{E056A895-728A-BE5D-1BE6-227EE8AE33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a:extLst>
              <a:ext uri="{FF2B5EF4-FFF2-40B4-BE49-F238E27FC236}">
                <a16:creationId xmlns:a16="http://schemas.microsoft.com/office/drawing/2014/main" id="{285D9520-6FC5-36ED-06EC-7310BBB5726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6" name="Picture 2">
            <a:extLst>
              <a:ext uri="{FF2B5EF4-FFF2-40B4-BE49-F238E27FC236}">
                <a16:creationId xmlns:a16="http://schemas.microsoft.com/office/drawing/2014/main" id="{416863C5-0E6D-DD53-BAC1-6330B1346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89" y="1518999"/>
            <a:ext cx="5126287" cy="5131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13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5B86F-AA7D-8D60-F1B1-894C9A5D3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FB172-F352-AEE3-8BF4-E363D64C5ED1}"/>
              </a:ext>
            </a:extLst>
          </p:cNvPr>
          <p:cNvSpPr>
            <a:spLocks noGrp="1"/>
          </p:cNvSpPr>
          <p:nvPr>
            <p:ph type="ctrTitle"/>
          </p:nvPr>
        </p:nvSpPr>
        <p:spPr>
          <a:xfrm>
            <a:off x="344903" y="0"/>
            <a:ext cx="11670633" cy="895267"/>
          </a:xfrm>
        </p:spPr>
        <p:txBody>
          <a:bodyPr>
            <a:noAutofit/>
          </a:bodyPr>
          <a:lstStyle/>
          <a:p>
            <a:r>
              <a:rPr lang="en-IN" sz="3200" dirty="0" err="1"/>
              <a:t>sns.pairplot</a:t>
            </a:r>
            <a:r>
              <a:rPr lang="en-IN" sz="3200" dirty="0"/>
              <a:t>(</a:t>
            </a:r>
            <a:r>
              <a:rPr lang="en-IN" sz="3200" dirty="0" err="1"/>
              <a:t>iris,hue</a:t>
            </a:r>
            <a:r>
              <a:rPr lang="en-IN" sz="3200" dirty="0"/>
              <a:t>='species')</a:t>
            </a:r>
          </a:p>
        </p:txBody>
      </p:sp>
      <p:sp>
        <p:nvSpPr>
          <p:cNvPr id="3" name="Subtitle 2">
            <a:extLst>
              <a:ext uri="{FF2B5EF4-FFF2-40B4-BE49-F238E27FC236}">
                <a16:creationId xmlns:a16="http://schemas.microsoft.com/office/drawing/2014/main" id="{CB41B4F1-7E7C-8BD3-0010-EA991F063B09}"/>
              </a:ext>
            </a:extLst>
          </p:cNvPr>
          <p:cNvSpPr>
            <a:spLocks noGrp="1"/>
          </p:cNvSpPr>
          <p:nvPr>
            <p:ph type="subTitle" idx="1"/>
          </p:nvPr>
        </p:nvSpPr>
        <p:spPr>
          <a:xfrm>
            <a:off x="5935578" y="1133475"/>
            <a:ext cx="5871411" cy="5516562"/>
          </a:xfrm>
        </p:spPr>
        <p:txBody>
          <a:bodyPr>
            <a:normAutofit fontScale="85000" lnSpcReduction="20000"/>
          </a:bodyPr>
          <a:lstStyle/>
          <a:p>
            <a:pPr>
              <a:buNone/>
            </a:pPr>
            <a:r>
              <a:rPr lang="en-GB" b="1" dirty="0"/>
              <a:t>📊 Data Story: Iris Species Differentiation</a:t>
            </a:r>
          </a:p>
          <a:p>
            <a:pPr>
              <a:buNone/>
            </a:pPr>
            <a:r>
              <a:rPr lang="en-GB" dirty="0"/>
              <a:t>This pair plot illustrates the </a:t>
            </a:r>
            <a:r>
              <a:rPr lang="en-GB" b="1" dirty="0"/>
              <a:t>Iris dataset</a:t>
            </a:r>
            <a:r>
              <a:rPr lang="en-GB" dirty="0"/>
              <a:t>, showcasing how three species—</a:t>
            </a:r>
            <a:r>
              <a:rPr lang="en-GB" b="1" dirty="0" err="1"/>
              <a:t>Setosa</a:t>
            </a:r>
            <a:r>
              <a:rPr lang="en-GB" dirty="0"/>
              <a:t>, </a:t>
            </a:r>
            <a:r>
              <a:rPr lang="en-GB" b="1" dirty="0"/>
              <a:t>Versicolor</a:t>
            </a:r>
            <a:r>
              <a:rPr lang="en-GB" dirty="0"/>
              <a:t>, and </a:t>
            </a:r>
            <a:r>
              <a:rPr lang="en-GB" b="1" dirty="0"/>
              <a:t>Virginica</a:t>
            </a:r>
            <a:r>
              <a:rPr lang="en-GB" dirty="0"/>
              <a:t>—differ across four flower measurements.</a:t>
            </a:r>
          </a:p>
          <a:p>
            <a:pPr>
              <a:buNone/>
            </a:pPr>
            <a:r>
              <a:rPr lang="en-GB" b="1" dirty="0"/>
              <a:t>🟦 Iris-</a:t>
            </a:r>
            <a:r>
              <a:rPr lang="en-GB" b="1" dirty="0" err="1"/>
              <a:t>setosa</a:t>
            </a:r>
            <a:r>
              <a:rPr lang="en-GB" b="1" dirty="0"/>
              <a:t>:</a:t>
            </a:r>
          </a:p>
          <a:p>
            <a:pPr>
              <a:buFont typeface="Arial" panose="020B0604020202020204" pitchFamily="34" charset="0"/>
              <a:buChar char="•"/>
            </a:pPr>
            <a:r>
              <a:rPr lang="en-GB" dirty="0"/>
              <a:t>Clearly </a:t>
            </a:r>
            <a:r>
              <a:rPr lang="en-GB" b="1" dirty="0"/>
              <a:t>separated</a:t>
            </a:r>
            <a:r>
              <a:rPr lang="en-GB" dirty="0"/>
              <a:t> from the other two species, especially in </a:t>
            </a:r>
            <a:r>
              <a:rPr lang="en-GB" b="1" dirty="0"/>
              <a:t>petal length and width</a:t>
            </a:r>
            <a:r>
              <a:rPr lang="en-GB" dirty="0"/>
              <a:t>.</a:t>
            </a:r>
          </a:p>
          <a:p>
            <a:pPr>
              <a:buFont typeface="Arial" panose="020B0604020202020204" pitchFamily="34" charset="0"/>
              <a:buChar char="•"/>
            </a:pPr>
            <a:r>
              <a:rPr lang="en-GB" dirty="0"/>
              <a:t>Smaller petal size and shorter sepal length.</a:t>
            </a:r>
          </a:p>
          <a:p>
            <a:pPr>
              <a:buNone/>
            </a:pPr>
            <a:r>
              <a:rPr lang="en-GB" b="1" dirty="0"/>
              <a:t>🟧 Iris-versicolor &amp; 🟩 Iris-virginica:</a:t>
            </a:r>
          </a:p>
          <a:p>
            <a:pPr>
              <a:buFont typeface="Arial" panose="020B0604020202020204" pitchFamily="34" charset="0"/>
              <a:buChar char="•"/>
            </a:pPr>
            <a:r>
              <a:rPr lang="en-GB" dirty="0"/>
              <a:t>Show </a:t>
            </a:r>
            <a:r>
              <a:rPr lang="en-GB" b="1" dirty="0"/>
              <a:t>overlapping</a:t>
            </a:r>
            <a:r>
              <a:rPr lang="en-GB" dirty="0"/>
              <a:t> distributions, especially in </a:t>
            </a:r>
            <a:r>
              <a:rPr lang="en-GB" b="1" dirty="0"/>
              <a:t>sepal dimensions</a:t>
            </a:r>
            <a:r>
              <a:rPr lang="en-GB" dirty="0"/>
              <a:t>.</a:t>
            </a:r>
          </a:p>
          <a:p>
            <a:pPr>
              <a:buFont typeface="Arial" panose="020B0604020202020204" pitchFamily="34" charset="0"/>
              <a:buChar char="•"/>
            </a:pPr>
            <a:r>
              <a:rPr lang="en-GB" dirty="0"/>
              <a:t>Virginica generally has </a:t>
            </a:r>
            <a:r>
              <a:rPr lang="en-GB" b="1" dirty="0"/>
              <a:t>larger petals</a:t>
            </a:r>
            <a:r>
              <a:rPr lang="en-GB" dirty="0"/>
              <a:t>, which helps differentiate it from Versicolor in the petal-related plots.</a:t>
            </a:r>
          </a:p>
          <a:p>
            <a:pPr>
              <a:buNone/>
            </a:pPr>
            <a:r>
              <a:rPr lang="en-GB" b="1" dirty="0"/>
              <a:t>🔍 Key Insight:</a:t>
            </a:r>
          </a:p>
          <a:p>
            <a:r>
              <a:rPr lang="en-GB" b="1" dirty="0"/>
              <a:t>Petal length and width</a:t>
            </a:r>
            <a:r>
              <a:rPr lang="en-GB" dirty="0"/>
              <a:t> are the most discriminative features, making them ideal for classifying the species, especially for distinguishing </a:t>
            </a:r>
            <a:r>
              <a:rPr lang="en-GB" dirty="0" err="1"/>
              <a:t>Setosa</a:t>
            </a:r>
            <a:r>
              <a:rPr lang="en-GB" dirty="0"/>
              <a:t> from the others.</a:t>
            </a:r>
          </a:p>
        </p:txBody>
      </p:sp>
      <p:sp>
        <p:nvSpPr>
          <p:cNvPr id="4" name="AutoShape 2">
            <a:extLst>
              <a:ext uri="{FF2B5EF4-FFF2-40B4-BE49-F238E27FC236}">
                <a16:creationId xmlns:a16="http://schemas.microsoft.com/office/drawing/2014/main" id="{9EA96696-6832-3CED-AD33-7D0B6CF03FE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a:extLst>
              <a:ext uri="{FF2B5EF4-FFF2-40B4-BE49-F238E27FC236}">
                <a16:creationId xmlns:a16="http://schemas.microsoft.com/office/drawing/2014/main" id="{7752B13B-840C-31EB-19FD-83FC6F35DDA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a:extLst>
              <a:ext uri="{FF2B5EF4-FFF2-40B4-BE49-F238E27FC236}">
                <a16:creationId xmlns:a16="http://schemas.microsoft.com/office/drawing/2014/main" id="{AF075DC0-30BD-EDD4-1691-4901021598CD}"/>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2" name="Picture 4">
            <a:extLst>
              <a:ext uri="{FF2B5EF4-FFF2-40B4-BE49-F238E27FC236}">
                <a16:creationId xmlns:a16="http://schemas.microsoft.com/office/drawing/2014/main" id="{BF1EC0FC-695C-341B-B622-72B0AC9F1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24" y="1365584"/>
            <a:ext cx="5813754" cy="5041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193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A606E-E0ED-9BFC-E9F0-4B20AECC47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8ADF47-BAE3-403A-3DC8-35A4D2DD4A74}"/>
              </a:ext>
            </a:extLst>
          </p:cNvPr>
          <p:cNvSpPr>
            <a:spLocks noGrp="1"/>
          </p:cNvSpPr>
          <p:nvPr>
            <p:ph type="ctrTitle"/>
          </p:nvPr>
        </p:nvSpPr>
        <p:spPr>
          <a:xfrm>
            <a:off x="344903" y="0"/>
            <a:ext cx="11670633" cy="895267"/>
          </a:xfrm>
        </p:spPr>
        <p:txBody>
          <a:bodyPr>
            <a:noAutofit/>
          </a:bodyPr>
          <a:lstStyle/>
          <a:p>
            <a:r>
              <a:rPr lang="en-GB" sz="3200" dirty="0" err="1"/>
              <a:t>sns.lineplot</a:t>
            </a:r>
            <a:r>
              <a:rPr lang="en-GB" sz="3200" dirty="0"/>
              <a:t>(x='year', y='passengers', data=new)</a:t>
            </a:r>
          </a:p>
        </p:txBody>
      </p:sp>
      <p:sp>
        <p:nvSpPr>
          <p:cNvPr id="3" name="Subtitle 2">
            <a:extLst>
              <a:ext uri="{FF2B5EF4-FFF2-40B4-BE49-F238E27FC236}">
                <a16:creationId xmlns:a16="http://schemas.microsoft.com/office/drawing/2014/main" id="{A88C8120-E767-CD05-0B87-176A1FC41F17}"/>
              </a:ext>
            </a:extLst>
          </p:cNvPr>
          <p:cNvSpPr>
            <a:spLocks noGrp="1"/>
          </p:cNvSpPr>
          <p:nvPr>
            <p:ph type="subTitle" idx="1"/>
          </p:nvPr>
        </p:nvSpPr>
        <p:spPr>
          <a:xfrm>
            <a:off x="5935578" y="1133475"/>
            <a:ext cx="5871411" cy="5516562"/>
          </a:xfrm>
        </p:spPr>
        <p:txBody>
          <a:bodyPr>
            <a:normAutofit fontScale="92500"/>
          </a:bodyPr>
          <a:lstStyle/>
          <a:p>
            <a:pPr>
              <a:buNone/>
            </a:pPr>
            <a:r>
              <a:rPr lang="en-GB" b="1" dirty="0"/>
              <a:t>📈 Data Story: Airline Passenger Growth (1949–1960)</a:t>
            </a:r>
          </a:p>
          <a:p>
            <a:pPr>
              <a:buNone/>
            </a:pPr>
            <a:r>
              <a:rPr lang="en-GB" dirty="0"/>
              <a:t>This line plot tracks the </a:t>
            </a:r>
            <a:r>
              <a:rPr lang="en-GB" b="1" dirty="0"/>
              <a:t>steady growth of airline passengers</a:t>
            </a:r>
            <a:r>
              <a:rPr lang="en-GB" dirty="0"/>
              <a:t> over a decade.</a:t>
            </a:r>
          </a:p>
          <a:p>
            <a:pPr>
              <a:buNone/>
            </a:pPr>
            <a:r>
              <a:rPr lang="en-GB" b="1" dirty="0"/>
              <a:t>✈️ Key Observations:</a:t>
            </a:r>
          </a:p>
          <a:p>
            <a:pPr>
              <a:buFont typeface="Arial" panose="020B0604020202020204" pitchFamily="34" charset="0"/>
              <a:buChar char="•"/>
            </a:pPr>
            <a:r>
              <a:rPr lang="en-GB" dirty="0"/>
              <a:t>Passenger numbers </a:t>
            </a:r>
            <a:r>
              <a:rPr lang="en-GB" b="1" dirty="0"/>
              <a:t>more than tripled</a:t>
            </a:r>
            <a:r>
              <a:rPr lang="en-GB" dirty="0"/>
              <a:t>, rising from about </a:t>
            </a:r>
            <a:r>
              <a:rPr lang="en-GB" b="1" dirty="0"/>
              <a:t>1,500</a:t>
            </a:r>
            <a:r>
              <a:rPr lang="en-GB" dirty="0"/>
              <a:t> in 1949 to over </a:t>
            </a:r>
            <a:r>
              <a:rPr lang="en-GB" b="1" dirty="0"/>
              <a:t>5,500</a:t>
            </a:r>
            <a:r>
              <a:rPr lang="en-GB" dirty="0"/>
              <a:t> by 1960.</a:t>
            </a:r>
          </a:p>
          <a:p>
            <a:pPr>
              <a:buFont typeface="Arial" panose="020B0604020202020204" pitchFamily="34" charset="0"/>
              <a:buChar char="•"/>
            </a:pPr>
            <a:r>
              <a:rPr lang="en-GB" dirty="0"/>
              <a:t>Growth appears </a:t>
            </a:r>
            <a:r>
              <a:rPr lang="en-GB" b="1" dirty="0"/>
              <a:t>consistent and accelerating</a:t>
            </a:r>
            <a:r>
              <a:rPr lang="en-GB" dirty="0"/>
              <a:t>, especially after 1955—possibly due to post-war economic expansion and greater access to air travel.</a:t>
            </a:r>
          </a:p>
          <a:p>
            <a:pPr>
              <a:buNone/>
            </a:pPr>
            <a:r>
              <a:rPr lang="en-GB" b="1" dirty="0"/>
              <a:t>📌 Takeaway:</a:t>
            </a:r>
          </a:p>
          <a:p>
            <a:r>
              <a:rPr lang="en-GB" dirty="0"/>
              <a:t>The 1950s marked a </a:t>
            </a:r>
            <a:r>
              <a:rPr lang="en-GB" b="1" dirty="0"/>
              <a:t>boom era for the airline industry</a:t>
            </a:r>
            <a:r>
              <a:rPr lang="en-GB" dirty="0"/>
              <a:t>, highlighting a shift toward air travel becoming a mainstream mode of transportation.</a:t>
            </a:r>
          </a:p>
        </p:txBody>
      </p:sp>
      <p:sp>
        <p:nvSpPr>
          <p:cNvPr id="4" name="AutoShape 2">
            <a:extLst>
              <a:ext uri="{FF2B5EF4-FFF2-40B4-BE49-F238E27FC236}">
                <a16:creationId xmlns:a16="http://schemas.microsoft.com/office/drawing/2014/main" id="{3DDD4403-4061-1CBF-0761-C1512CA538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a:extLst>
              <a:ext uri="{FF2B5EF4-FFF2-40B4-BE49-F238E27FC236}">
                <a16:creationId xmlns:a16="http://schemas.microsoft.com/office/drawing/2014/main" id="{1E5D5010-BCF1-C340-0E6E-203D6C49B90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a:extLst>
              <a:ext uri="{FF2B5EF4-FFF2-40B4-BE49-F238E27FC236}">
                <a16:creationId xmlns:a16="http://schemas.microsoft.com/office/drawing/2014/main" id="{6BAECCD4-7AC5-AE49-D526-4A7DE1300ED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16004073-8D3C-82EA-67C2-5AD201C2B3A0}"/>
              </a:ext>
            </a:extLst>
          </p:cNvPr>
          <p:cNvPicPr>
            <a:picLocks noChangeAspect="1"/>
          </p:cNvPicPr>
          <p:nvPr/>
        </p:nvPicPr>
        <p:blipFill>
          <a:blip r:embed="rId2"/>
          <a:stretch>
            <a:fillRect/>
          </a:stretch>
        </p:blipFill>
        <p:spPr>
          <a:xfrm>
            <a:off x="-1" y="1523999"/>
            <a:ext cx="5966029" cy="4443663"/>
          </a:xfrm>
          <a:prstGeom prst="rect">
            <a:avLst/>
          </a:prstGeom>
        </p:spPr>
      </p:pic>
    </p:spTree>
    <p:extLst>
      <p:ext uri="{BB962C8B-B14F-4D97-AF65-F5344CB8AC3E}">
        <p14:creationId xmlns:p14="http://schemas.microsoft.com/office/powerpoint/2010/main" val="652482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1B2EC-15DB-1FE7-0E88-15E0E32D9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4982C-AAAB-E82F-881B-8C75409C2818}"/>
              </a:ext>
            </a:extLst>
          </p:cNvPr>
          <p:cNvSpPr>
            <a:spLocks noGrp="1"/>
          </p:cNvSpPr>
          <p:nvPr>
            <p:ph type="ctrTitle"/>
          </p:nvPr>
        </p:nvSpPr>
        <p:spPr>
          <a:xfrm>
            <a:off x="344903" y="0"/>
            <a:ext cx="11670633" cy="895267"/>
          </a:xfrm>
        </p:spPr>
        <p:txBody>
          <a:bodyPr>
            <a:noAutofit/>
          </a:bodyPr>
          <a:lstStyle/>
          <a:p>
            <a:r>
              <a:rPr lang="en-IN" sz="3200" dirty="0" err="1"/>
              <a:t>sns.heatmap</a:t>
            </a:r>
            <a:r>
              <a:rPr lang="en-IN" sz="3200" dirty="0"/>
              <a:t>(</a:t>
            </a:r>
            <a:r>
              <a:rPr lang="en-IN" sz="3200" dirty="0" err="1"/>
              <a:t>flights.pivot_table</a:t>
            </a:r>
            <a:r>
              <a:rPr lang="en-IN" sz="3200" dirty="0"/>
              <a:t>(values='</a:t>
            </a:r>
            <a:r>
              <a:rPr lang="en-IN" sz="3200" dirty="0" err="1"/>
              <a:t>passengers',index</a:t>
            </a:r>
            <a:r>
              <a:rPr lang="en-IN" sz="3200" dirty="0"/>
              <a:t>='</a:t>
            </a:r>
            <a:r>
              <a:rPr lang="en-IN" sz="3200" dirty="0" err="1"/>
              <a:t>month',columns</a:t>
            </a:r>
            <a:r>
              <a:rPr lang="en-IN" sz="3200" dirty="0"/>
              <a:t>='year'))</a:t>
            </a:r>
          </a:p>
        </p:txBody>
      </p:sp>
      <p:sp>
        <p:nvSpPr>
          <p:cNvPr id="3" name="Subtitle 2">
            <a:extLst>
              <a:ext uri="{FF2B5EF4-FFF2-40B4-BE49-F238E27FC236}">
                <a16:creationId xmlns:a16="http://schemas.microsoft.com/office/drawing/2014/main" id="{5E31F52E-79CA-E6FE-0852-91AF04BC5B49}"/>
              </a:ext>
            </a:extLst>
          </p:cNvPr>
          <p:cNvSpPr>
            <a:spLocks noGrp="1"/>
          </p:cNvSpPr>
          <p:nvPr>
            <p:ph type="subTitle" idx="1"/>
          </p:nvPr>
        </p:nvSpPr>
        <p:spPr>
          <a:xfrm>
            <a:off x="5935578" y="1133475"/>
            <a:ext cx="5871411" cy="5516562"/>
          </a:xfrm>
        </p:spPr>
        <p:txBody>
          <a:bodyPr>
            <a:normAutofit fontScale="92500" lnSpcReduction="20000"/>
          </a:bodyPr>
          <a:lstStyle/>
          <a:p>
            <a:pPr>
              <a:buNone/>
            </a:pPr>
            <a:r>
              <a:rPr lang="en-GB" b="1" dirty="0"/>
              <a:t>🔥 Data Story: Monthly Airline Passenger Trends (1949–1960)</a:t>
            </a:r>
          </a:p>
          <a:p>
            <a:pPr>
              <a:buNone/>
            </a:pPr>
            <a:r>
              <a:rPr lang="en-GB" dirty="0"/>
              <a:t>This heatmap reveals </a:t>
            </a:r>
            <a:r>
              <a:rPr lang="en-GB" b="1" dirty="0"/>
              <a:t>seasonal patterns and growth</a:t>
            </a:r>
            <a:r>
              <a:rPr lang="en-GB" dirty="0"/>
              <a:t> in air travel across months and years.</a:t>
            </a:r>
          </a:p>
          <a:p>
            <a:pPr>
              <a:buNone/>
            </a:pPr>
            <a:r>
              <a:rPr lang="en-GB" b="1" dirty="0"/>
              <a:t>🗓️ Key Insights:</a:t>
            </a:r>
          </a:p>
          <a:p>
            <a:pPr>
              <a:buFont typeface="Arial" panose="020B0604020202020204" pitchFamily="34" charset="0"/>
              <a:buChar char="•"/>
            </a:pPr>
            <a:r>
              <a:rPr lang="en-GB" b="1" dirty="0"/>
              <a:t>Passenger counts increase over time</a:t>
            </a:r>
            <a:r>
              <a:rPr lang="en-GB" dirty="0"/>
              <a:t>, darkest shades (low traffic) dominate early years, while lighter shades (high traffic) appear from 1955 onward.</a:t>
            </a:r>
          </a:p>
          <a:p>
            <a:pPr>
              <a:buFont typeface="Arial" panose="020B0604020202020204" pitchFamily="34" charset="0"/>
              <a:buChar char="•"/>
            </a:pPr>
            <a:r>
              <a:rPr lang="en-GB" b="1" dirty="0"/>
              <a:t>July and August consistently see peak travel</a:t>
            </a:r>
            <a:r>
              <a:rPr lang="en-GB" dirty="0"/>
              <a:t>, highlighting summer as the busiest travel season.</a:t>
            </a:r>
          </a:p>
          <a:p>
            <a:pPr>
              <a:buFont typeface="Arial" panose="020B0604020202020204" pitchFamily="34" charset="0"/>
              <a:buChar char="•"/>
            </a:pPr>
            <a:r>
              <a:rPr lang="en-GB" b="1" dirty="0"/>
              <a:t>Off-season months like January and February remain lower</a:t>
            </a:r>
            <a:r>
              <a:rPr lang="en-GB" dirty="0"/>
              <a:t>, but still show steady growth.</a:t>
            </a:r>
          </a:p>
          <a:p>
            <a:pPr>
              <a:buNone/>
            </a:pPr>
            <a:r>
              <a:rPr lang="en-GB" b="1" dirty="0"/>
              <a:t>📌 Takeaway:</a:t>
            </a:r>
          </a:p>
          <a:p>
            <a:r>
              <a:rPr lang="en-GB" dirty="0"/>
              <a:t>Air travel in the 1950s grew rapidly, with strong </a:t>
            </a:r>
            <a:r>
              <a:rPr lang="en-GB" b="1" dirty="0"/>
              <a:t>seasonal spikes in summer months</a:t>
            </a:r>
            <a:r>
              <a:rPr lang="en-GB" dirty="0"/>
              <a:t>—suggesting both leisure travel demand and economic expansion.</a:t>
            </a:r>
          </a:p>
        </p:txBody>
      </p:sp>
      <p:sp>
        <p:nvSpPr>
          <p:cNvPr id="4" name="AutoShape 2">
            <a:extLst>
              <a:ext uri="{FF2B5EF4-FFF2-40B4-BE49-F238E27FC236}">
                <a16:creationId xmlns:a16="http://schemas.microsoft.com/office/drawing/2014/main" id="{F9E0BED8-B9EC-549C-F65A-9C66B06D5C1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a:extLst>
              <a:ext uri="{FF2B5EF4-FFF2-40B4-BE49-F238E27FC236}">
                <a16:creationId xmlns:a16="http://schemas.microsoft.com/office/drawing/2014/main" id="{F2D52297-9823-16DE-3447-4262AE2023A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a:extLst>
              <a:ext uri="{FF2B5EF4-FFF2-40B4-BE49-F238E27FC236}">
                <a16:creationId xmlns:a16="http://schemas.microsoft.com/office/drawing/2014/main" id="{AB9BDB5E-2446-68D9-FE78-3783C3DD518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DF270E82-5AD7-EF1C-F5FB-452F8BF9623A}"/>
              </a:ext>
            </a:extLst>
          </p:cNvPr>
          <p:cNvPicPr>
            <a:picLocks noChangeAspect="1"/>
          </p:cNvPicPr>
          <p:nvPr/>
        </p:nvPicPr>
        <p:blipFill>
          <a:blip r:embed="rId2"/>
          <a:stretch>
            <a:fillRect/>
          </a:stretch>
        </p:blipFill>
        <p:spPr>
          <a:xfrm>
            <a:off x="53139" y="1419225"/>
            <a:ext cx="5734050" cy="4324350"/>
          </a:xfrm>
          <a:prstGeom prst="rect">
            <a:avLst/>
          </a:prstGeom>
        </p:spPr>
      </p:pic>
    </p:spTree>
    <p:extLst>
      <p:ext uri="{BB962C8B-B14F-4D97-AF65-F5344CB8AC3E}">
        <p14:creationId xmlns:p14="http://schemas.microsoft.com/office/powerpoint/2010/main" val="3449421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A9E37-5BA4-14D8-53F8-2051C101A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D5A92-E8A7-1F2C-88F3-74E45026A265}"/>
              </a:ext>
            </a:extLst>
          </p:cNvPr>
          <p:cNvSpPr>
            <a:spLocks noGrp="1"/>
          </p:cNvSpPr>
          <p:nvPr>
            <p:ph type="ctrTitle"/>
          </p:nvPr>
        </p:nvSpPr>
        <p:spPr>
          <a:xfrm>
            <a:off x="344903" y="0"/>
            <a:ext cx="11670633" cy="895267"/>
          </a:xfrm>
        </p:spPr>
        <p:txBody>
          <a:bodyPr>
            <a:noAutofit/>
          </a:bodyPr>
          <a:lstStyle/>
          <a:p>
            <a:r>
              <a:rPr lang="en-IN" sz="3200" dirty="0" err="1"/>
              <a:t>sns.clustermap</a:t>
            </a:r>
            <a:r>
              <a:rPr lang="en-IN" sz="3200" dirty="0"/>
              <a:t>(</a:t>
            </a:r>
            <a:r>
              <a:rPr lang="en-IN" sz="3200" dirty="0" err="1"/>
              <a:t>flights.pivot_table</a:t>
            </a:r>
            <a:r>
              <a:rPr lang="en-IN" sz="3200" dirty="0"/>
              <a:t>(values='</a:t>
            </a:r>
            <a:r>
              <a:rPr lang="en-IN" sz="3200" dirty="0" err="1"/>
              <a:t>passengers',index</a:t>
            </a:r>
            <a:r>
              <a:rPr lang="en-IN" sz="3200" dirty="0"/>
              <a:t>='</a:t>
            </a:r>
            <a:r>
              <a:rPr lang="en-IN" sz="3200" dirty="0" err="1"/>
              <a:t>month',columns</a:t>
            </a:r>
            <a:r>
              <a:rPr lang="en-IN" sz="3200" dirty="0"/>
              <a:t>='year'))</a:t>
            </a:r>
          </a:p>
        </p:txBody>
      </p:sp>
      <p:sp>
        <p:nvSpPr>
          <p:cNvPr id="3" name="Subtitle 2">
            <a:extLst>
              <a:ext uri="{FF2B5EF4-FFF2-40B4-BE49-F238E27FC236}">
                <a16:creationId xmlns:a16="http://schemas.microsoft.com/office/drawing/2014/main" id="{4B725E78-09E5-68D4-0365-1ACC0EC18BDF}"/>
              </a:ext>
            </a:extLst>
          </p:cNvPr>
          <p:cNvSpPr>
            <a:spLocks noGrp="1"/>
          </p:cNvSpPr>
          <p:nvPr>
            <p:ph type="subTitle" idx="1"/>
          </p:nvPr>
        </p:nvSpPr>
        <p:spPr>
          <a:xfrm>
            <a:off x="5935578" y="1133475"/>
            <a:ext cx="5871411" cy="5516562"/>
          </a:xfrm>
        </p:spPr>
        <p:txBody>
          <a:bodyPr>
            <a:normAutofit fontScale="92500" lnSpcReduction="20000"/>
          </a:bodyPr>
          <a:lstStyle/>
          <a:p>
            <a:pPr>
              <a:buNone/>
            </a:pPr>
            <a:r>
              <a:rPr lang="en-GB" b="1" dirty="0"/>
              <a:t>🧠 Data Story: Clustering Airline Travel Trends</a:t>
            </a:r>
          </a:p>
          <a:p>
            <a:pPr>
              <a:buNone/>
            </a:pPr>
            <a:r>
              <a:rPr lang="en-GB" dirty="0"/>
              <a:t>This </a:t>
            </a:r>
            <a:r>
              <a:rPr lang="en-GB" b="1" dirty="0"/>
              <a:t>cluster map</a:t>
            </a:r>
            <a:r>
              <a:rPr lang="en-GB" dirty="0"/>
              <a:t> groups years and months with similar airline passenger patterns, offering deeper insight into </a:t>
            </a:r>
            <a:r>
              <a:rPr lang="en-GB" b="1" dirty="0"/>
              <a:t>seasonal and temporal </a:t>
            </a:r>
            <a:r>
              <a:rPr lang="en-GB" b="1" dirty="0" err="1"/>
              <a:t>behaviors</a:t>
            </a:r>
            <a:r>
              <a:rPr lang="en-GB" dirty="0"/>
              <a:t>.</a:t>
            </a:r>
          </a:p>
          <a:p>
            <a:pPr>
              <a:buNone/>
            </a:pPr>
            <a:r>
              <a:rPr lang="en-GB" b="1" dirty="0"/>
              <a:t>🔍 Key Observations:</a:t>
            </a:r>
          </a:p>
          <a:p>
            <a:pPr>
              <a:buFont typeface="Arial" panose="020B0604020202020204" pitchFamily="34" charset="0"/>
              <a:buChar char="•"/>
            </a:pPr>
            <a:r>
              <a:rPr lang="en-GB" b="1" dirty="0"/>
              <a:t>Summer months (June–August)</a:t>
            </a:r>
            <a:r>
              <a:rPr lang="en-GB" dirty="0"/>
              <a:t> are tightly clustered together with the </a:t>
            </a:r>
            <a:r>
              <a:rPr lang="en-GB" b="1" dirty="0"/>
              <a:t>highest traffic</a:t>
            </a:r>
            <a:r>
              <a:rPr lang="en-GB" dirty="0"/>
              <a:t>, consistently forming the peak season.</a:t>
            </a:r>
          </a:p>
          <a:p>
            <a:pPr>
              <a:buFont typeface="Arial" panose="020B0604020202020204" pitchFamily="34" charset="0"/>
              <a:buChar char="•"/>
            </a:pPr>
            <a:r>
              <a:rPr lang="en-GB" b="1" dirty="0"/>
              <a:t>Years like 1959 and 1960</a:t>
            </a:r>
            <a:r>
              <a:rPr lang="en-GB" dirty="0"/>
              <a:t> are grouped due to similarly high overall traffic volumes.</a:t>
            </a:r>
          </a:p>
          <a:p>
            <a:pPr>
              <a:buFont typeface="Arial" panose="020B0604020202020204" pitchFamily="34" charset="0"/>
              <a:buChar char="•"/>
            </a:pPr>
            <a:r>
              <a:rPr lang="en-GB" b="1" dirty="0"/>
              <a:t>Early years (1949–1952)</a:t>
            </a:r>
            <a:r>
              <a:rPr lang="en-GB" dirty="0"/>
              <a:t> form a separate cluster due to lower passenger counts across all months.</a:t>
            </a:r>
          </a:p>
          <a:p>
            <a:pPr>
              <a:buNone/>
            </a:pPr>
            <a:r>
              <a:rPr lang="en-GB" b="1" dirty="0"/>
              <a:t>📌 Takeaway:</a:t>
            </a:r>
          </a:p>
          <a:p>
            <a:r>
              <a:rPr lang="en-GB" dirty="0"/>
              <a:t>Passenger traffic shows </a:t>
            </a:r>
            <a:r>
              <a:rPr lang="en-GB" b="1" dirty="0"/>
              <a:t>clear seasonality and a sharp long-term upward trend</a:t>
            </a:r>
            <a:r>
              <a:rPr lang="en-GB" dirty="0"/>
              <a:t>, with clustering revealing how travel </a:t>
            </a:r>
            <a:r>
              <a:rPr lang="en-GB" dirty="0" err="1"/>
              <a:t>behavior</a:t>
            </a:r>
            <a:r>
              <a:rPr lang="en-GB" dirty="0"/>
              <a:t> evolved over time—especially the dominance of </a:t>
            </a:r>
            <a:r>
              <a:rPr lang="en-GB" b="1" dirty="0"/>
              <a:t>summer peak travel</a:t>
            </a:r>
            <a:r>
              <a:rPr lang="en-GB" dirty="0"/>
              <a:t> in later years.</a:t>
            </a:r>
          </a:p>
        </p:txBody>
      </p:sp>
      <p:sp>
        <p:nvSpPr>
          <p:cNvPr id="4" name="AutoShape 2">
            <a:extLst>
              <a:ext uri="{FF2B5EF4-FFF2-40B4-BE49-F238E27FC236}">
                <a16:creationId xmlns:a16="http://schemas.microsoft.com/office/drawing/2014/main" id="{0D6F2B63-071C-A646-D519-3052BBCFDB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2">
            <a:extLst>
              <a:ext uri="{FF2B5EF4-FFF2-40B4-BE49-F238E27FC236}">
                <a16:creationId xmlns:a16="http://schemas.microsoft.com/office/drawing/2014/main" id="{A2B2110C-57B0-6AB5-A42D-10F2633B20B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2">
            <a:extLst>
              <a:ext uri="{FF2B5EF4-FFF2-40B4-BE49-F238E27FC236}">
                <a16:creationId xmlns:a16="http://schemas.microsoft.com/office/drawing/2014/main" id="{0DAFD939-F401-1ED9-7751-8BE636B91BE5}"/>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EBBC996F-5EC3-BE20-5D28-3AE94E6DE0F8}"/>
              </a:ext>
            </a:extLst>
          </p:cNvPr>
          <p:cNvPicPr>
            <a:picLocks noChangeAspect="1"/>
          </p:cNvPicPr>
          <p:nvPr/>
        </p:nvPicPr>
        <p:blipFill>
          <a:blip r:embed="rId2"/>
          <a:stretch>
            <a:fillRect/>
          </a:stretch>
        </p:blipFill>
        <p:spPr>
          <a:xfrm>
            <a:off x="149725" y="923341"/>
            <a:ext cx="5866064" cy="5871995"/>
          </a:xfrm>
          <a:prstGeom prst="rect">
            <a:avLst/>
          </a:prstGeom>
        </p:spPr>
      </p:pic>
    </p:spTree>
    <p:extLst>
      <p:ext uri="{BB962C8B-B14F-4D97-AF65-F5344CB8AC3E}">
        <p14:creationId xmlns:p14="http://schemas.microsoft.com/office/powerpoint/2010/main" val="291615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401DE-0CB9-254C-5C85-A2520D42A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23C79-064D-AD47-D5D7-CE50BB34DAF4}"/>
              </a:ext>
            </a:extLst>
          </p:cNvPr>
          <p:cNvSpPr>
            <a:spLocks noGrp="1"/>
          </p:cNvSpPr>
          <p:nvPr>
            <p:ph type="ctrTitle"/>
          </p:nvPr>
        </p:nvSpPr>
        <p:spPr>
          <a:xfrm>
            <a:off x="505326" y="207963"/>
            <a:ext cx="11181348" cy="1187700"/>
          </a:xfrm>
        </p:spPr>
        <p:txBody>
          <a:bodyPr>
            <a:normAutofit fontScale="90000"/>
          </a:bodyPr>
          <a:lstStyle/>
          <a:p>
            <a:r>
              <a:rPr lang="en-IN" sz="2800" dirty="0" err="1"/>
              <a:t>sns.scatterplot</a:t>
            </a:r>
            <a:r>
              <a:rPr lang="en-IN" sz="2800" dirty="0"/>
              <a:t>(x='</a:t>
            </a:r>
            <a:r>
              <a:rPr lang="en-IN" sz="2800" dirty="0" err="1"/>
              <a:t>total_bill</a:t>
            </a:r>
            <a:r>
              <a:rPr lang="en-IN" sz="2800" dirty="0"/>
              <a:t>', y='tip', hue='sex', data=tips)</a:t>
            </a:r>
            <a:br>
              <a:rPr lang="en-IN" sz="1000" dirty="0"/>
            </a:br>
            <a:br>
              <a:rPr lang="en-IN" sz="3200" dirty="0"/>
            </a:br>
            <a:endParaRPr lang="en-IN" sz="3200" dirty="0"/>
          </a:p>
        </p:txBody>
      </p:sp>
      <p:sp>
        <p:nvSpPr>
          <p:cNvPr id="3" name="Subtitle 2">
            <a:extLst>
              <a:ext uri="{FF2B5EF4-FFF2-40B4-BE49-F238E27FC236}">
                <a16:creationId xmlns:a16="http://schemas.microsoft.com/office/drawing/2014/main" id="{C4233EAC-177A-4985-F265-62D6A45C3CE8}"/>
              </a:ext>
            </a:extLst>
          </p:cNvPr>
          <p:cNvSpPr>
            <a:spLocks noGrp="1"/>
          </p:cNvSpPr>
          <p:nvPr>
            <p:ph type="subTitle" idx="1"/>
          </p:nvPr>
        </p:nvSpPr>
        <p:spPr>
          <a:xfrm>
            <a:off x="5935578" y="1133475"/>
            <a:ext cx="5871411" cy="5516562"/>
          </a:xfrm>
        </p:spPr>
        <p:txBody>
          <a:bodyPr/>
          <a:lstStyle/>
          <a:p>
            <a:pPr>
              <a:buNone/>
            </a:pPr>
            <a:r>
              <a:rPr lang="en-GB" dirty="0"/>
              <a:t>Both males and females show a positive relationship between </a:t>
            </a:r>
            <a:r>
              <a:rPr lang="en-GB" dirty="0" err="1"/>
              <a:t>total_bill</a:t>
            </a:r>
            <a:r>
              <a:rPr lang="en-GB" dirty="0"/>
              <a:t> and tip. However, </a:t>
            </a:r>
            <a:r>
              <a:rPr lang="en-GB" b="1" dirty="0"/>
              <a:t>male customers appear more frequently in higher bill and higher tip ranges</a:t>
            </a:r>
            <a:r>
              <a:rPr lang="en-GB" dirty="0"/>
              <a:t>, indicating a tendency to </a:t>
            </a:r>
            <a:r>
              <a:rPr lang="en-GB" b="1" dirty="0"/>
              <a:t>spend and tip more on average</a:t>
            </a:r>
            <a:r>
              <a:rPr lang="en-GB" dirty="0"/>
              <a:t>.</a:t>
            </a:r>
          </a:p>
          <a:p>
            <a:pPr>
              <a:buNone/>
            </a:pPr>
            <a:r>
              <a:rPr lang="en-GB" b="1" dirty="0"/>
              <a:t>Short Story:</a:t>
            </a:r>
          </a:p>
          <a:p>
            <a:r>
              <a:rPr lang="en-GB" dirty="0"/>
              <a:t>At the restaurant, generosity isn’t just about the meal size—</a:t>
            </a:r>
            <a:r>
              <a:rPr lang="en-GB" b="1" dirty="0"/>
              <a:t>male customers more often sit at the higher end of the tip scale</a:t>
            </a:r>
            <a:r>
              <a:rPr lang="en-GB" dirty="0"/>
              <a:t>, suggesting they’re either spending more, tipping more, or both. Yet, females show consistent tipping patterns, often staying within moderate ranges.</a:t>
            </a:r>
          </a:p>
          <a:p>
            <a:endParaRPr lang="en-IN" dirty="0"/>
          </a:p>
        </p:txBody>
      </p:sp>
      <p:pic>
        <p:nvPicPr>
          <p:cNvPr id="1026" name="Picture 2">
            <a:extLst>
              <a:ext uri="{FF2B5EF4-FFF2-40B4-BE49-F238E27FC236}">
                <a16:creationId xmlns:a16="http://schemas.microsoft.com/office/drawing/2014/main" id="{5585294B-A6D9-D3C1-9749-460BC274A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33475"/>
            <a:ext cx="5815263" cy="448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23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35BA5-B180-8E24-E9BC-E39EB828F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6C7CFE-EDAE-CEBD-EF8F-9A77F8389FB1}"/>
              </a:ext>
            </a:extLst>
          </p:cNvPr>
          <p:cNvSpPr>
            <a:spLocks noGrp="1"/>
          </p:cNvSpPr>
          <p:nvPr>
            <p:ph type="ctrTitle"/>
          </p:nvPr>
        </p:nvSpPr>
        <p:spPr>
          <a:xfrm>
            <a:off x="344904" y="207963"/>
            <a:ext cx="11181348" cy="687304"/>
          </a:xfrm>
        </p:spPr>
        <p:txBody>
          <a:bodyPr>
            <a:normAutofit/>
          </a:bodyPr>
          <a:lstStyle/>
          <a:p>
            <a:r>
              <a:rPr lang="en-IN" sz="2800" dirty="0" err="1"/>
              <a:t>sns.scatterplot</a:t>
            </a:r>
            <a:r>
              <a:rPr lang="en-IN" sz="2800" dirty="0"/>
              <a:t>(x='</a:t>
            </a:r>
            <a:r>
              <a:rPr lang="en-IN" sz="2800" dirty="0" err="1"/>
              <a:t>total_bill</a:t>
            </a:r>
            <a:r>
              <a:rPr lang="en-IN" sz="2800" dirty="0"/>
              <a:t>', y='tip', hue='</a:t>
            </a:r>
            <a:r>
              <a:rPr lang="en-IN" sz="2800" dirty="0" err="1"/>
              <a:t>sex',style</a:t>
            </a:r>
            <a:r>
              <a:rPr lang="en-IN" sz="2800" dirty="0"/>
              <a:t>='smoker', data=tips)</a:t>
            </a:r>
          </a:p>
        </p:txBody>
      </p:sp>
      <p:sp>
        <p:nvSpPr>
          <p:cNvPr id="3" name="Subtitle 2">
            <a:extLst>
              <a:ext uri="{FF2B5EF4-FFF2-40B4-BE49-F238E27FC236}">
                <a16:creationId xmlns:a16="http://schemas.microsoft.com/office/drawing/2014/main" id="{F96A53BA-1E41-3C0E-414A-623FCE95B1C9}"/>
              </a:ext>
            </a:extLst>
          </p:cNvPr>
          <p:cNvSpPr>
            <a:spLocks noGrp="1"/>
          </p:cNvSpPr>
          <p:nvPr>
            <p:ph type="subTitle" idx="1"/>
          </p:nvPr>
        </p:nvSpPr>
        <p:spPr>
          <a:xfrm>
            <a:off x="5935578" y="1133475"/>
            <a:ext cx="5871411" cy="5516562"/>
          </a:xfrm>
        </p:spPr>
        <p:txBody>
          <a:bodyPr>
            <a:normAutofit lnSpcReduction="10000"/>
          </a:bodyPr>
          <a:lstStyle/>
          <a:p>
            <a:pPr>
              <a:buNone/>
            </a:pPr>
            <a:r>
              <a:rPr lang="en-GB" b="1" dirty="0"/>
              <a:t>Conclusion:</a:t>
            </a:r>
          </a:p>
          <a:p>
            <a:pPr>
              <a:buFont typeface="Arial" panose="020B0604020202020204" pitchFamily="34" charset="0"/>
              <a:buChar char="•"/>
            </a:pPr>
            <a:r>
              <a:rPr lang="en-GB" b="1" dirty="0"/>
              <a:t>Smokers (marked by 'x')</a:t>
            </a:r>
            <a:r>
              <a:rPr lang="en-GB" dirty="0"/>
              <a:t> are spread across both low and high bill ranges but show </a:t>
            </a:r>
            <a:r>
              <a:rPr lang="en-GB" b="1" dirty="0"/>
              <a:t>more variation in tips</a:t>
            </a:r>
            <a:r>
              <a:rPr lang="en-GB" dirty="0"/>
              <a:t>.</a:t>
            </a:r>
          </a:p>
          <a:p>
            <a:pPr>
              <a:buFont typeface="Arial" panose="020B0604020202020204" pitchFamily="34" charset="0"/>
              <a:buChar char="•"/>
            </a:pPr>
            <a:r>
              <a:rPr lang="en-GB" b="1" dirty="0"/>
              <a:t>Non-smokers</a:t>
            </a:r>
            <a:r>
              <a:rPr lang="en-GB" dirty="0"/>
              <a:t> tend to cluster with more consistent tipping patterns.</a:t>
            </a:r>
          </a:p>
          <a:p>
            <a:pPr>
              <a:buFont typeface="Arial" panose="020B0604020202020204" pitchFamily="34" charset="0"/>
              <a:buChar char="•"/>
            </a:pPr>
            <a:r>
              <a:rPr lang="en-GB" b="1" dirty="0"/>
              <a:t>Male smokers</a:t>
            </a:r>
            <a:r>
              <a:rPr lang="en-GB" dirty="0"/>
              <a:t> appear more often at higher bills and tips than others.</a:t>
            </a:r>
          </a:p>
          <a:p>
            <a:pPr>
              <a:buNone/>
            </a:pPr>
            <a:r>
              <a:rPr lang="en-GB" b="1" dirty="0"/>
              <a:t>Short Story:</a:t>
            </a:r>
          </a:p>
          <a:p>
            <a:r>
              <a:rPr lang="en-GB" dirty="0"/>
              <a:t>In this dining story, </a:t>
            </a:r>
            <a:r>
              <a:rPr lang="en-GB" b="1" dirty="0"/>
              <a:t>male smokers are the unpredictable spenders</a:t>
            </a:r>
            <a:r>
              <a:rPr lang="en-GB" dirty="0"/>
              <a:t>—sometimes tipping big, sometimes not. </a:t>
            </a:r>
            <a:r>
              <a:rPr lang="en-GB" b="1" dirty="0"/>
              <a:t>Non-smokers, regardless of gender, tend to tip steadily</a:t>
            </a:r>
            <a:r>
              <a:rPr lang="en-GB" dirty="0"/>
              <a:t>, suggesting a more consistent </a:t>
            </a:r>
            <a:r>
              <a:rPr lang="en-GB" dirty="0" err="1"/>
              <a:t>behavior</a:t>
            </a:r>
            <a:r>
              <a:rPr lang="en-GB" dirty="0"/>
              <a:t>. Smoking may add variability, but generosity still seems to lean male.</a:t>
            </a:r>
          </a:p>
          <a:p>
            <a:endParaRPr lang="en-IN" dirty="0"/>
          </a:p>
        </p:txBody>
      </p:sp>
      <p:pic>
        <p:nvPicPr>
          <p:cNvPr id="2050" name="Picture 2">
            <a:extLst>
              <a:ext uri="{FF2B5EF4-FFF2-40B4-BE49-F238E27FC236}">
                <a16:creationId xmlns:a16="http://schemas.microsoft.com/office/drawing/2014/main" id="{D8730E94-1F3B-01DA-3B22-5BE860DE8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0" y="1395663"/>
            <a:ext cx="6170290" cy="4753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7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EDA25-20DF-5D8E-BCAF-669C2BC77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B9C07-6013-F8B8-95F7-E677505DA003}"/>
              </a:ext>
            </a:extLst>
          </p:cNvPr>
          <p:cNvSpPr>
            <a:spLocks noGrp="1"/>
          </p:cNvSpPr>
          <p:nvPr>
            <p:ph type="ctrTitle"/>
          </p:nvPr>
        </p:nvSpPr>
        <p:spPr>
          <a:xfrm>
            <a:off x="344904" y="207963"/>
            <a:ext cx="11181348" cy="687304"/>
          </a:xfrm>
        </p:spPr>
        <p:txBody>
          <a:bodyPr>
            <a:noAutofit/>
          </a:bodyPr>
          <a:lstStyle/>
          <a:p>
            <a:r>
              <a:rPr lang="en-IN" sz="2800" dirty="0" err="1"/>
              <a:t>sns.scatterplot</a:t>
            </a:r>
            <a:r>
              <a:rPr lang="en-IN" sz="2800" dirty="0"/>
              <a:t>(x='</a:t>
            </a:r>
            <a:r>
              <a:rPr lang="en-IN" sz="2800" dirty="0" err="1"/>
              <a:t>total_bill</a:t>
            </a:r>
            <a:r>
              <a:rPr lang="en-IN" sz="2800" dirty="0"/>
              <a:t>', y='tip', hue='</a:t>
            </a:r>
            <a:r>
              <a:rPr lang="en-IN" sz="2800" dirty="0" err="1"/>
              <a:t>sex',style</a:t>
            </a:r>
            <a:r>
              <a:rPr lang="en-IN" sz="2800" dirty="0"/>
              <a:t>='</a:t>
            </a:r>
            <a:r>
              <a:rPr lang="en-IN" sz="2800" dirty="0" err="1"/>
              <a:t>smoker',size</a:t>
            </a:r>
            <a:r>
              <a:rPr lang="en-IN" sz="2800" dirty="0"/>
              <a:t>='size', data=tips)</a:t>
            </a:r>
          </a:p>
        </p:txBody>
      </p:sp>
      <p:sp>
        <p:nvSpPr>
          <p:cNvPr id="3" name="Subtitle 2">
            <a:extLst>
              <a:ext uri="{FF2B5EF4-FFF2-40B4-BE49-F238E27FC236}">
                <a16:creationId xmlns:a16="http://schemas.microsoft.com/office/drawing/2014/main" id="{F99D5877-3268-3C8C-F7B4-598092914D74}"/>
              </a:ext>
            </a:extLst>
          </p:cNvPr>
          <p:cNvSpPr>
            <a:spLocks noGrp="1"/>
          </p:cNvSpPr>
          <p:nvPr>
            <p:ph type="subTitle" idx="1"/>
          </p:nvPr>
        </p:nvSpPr>
        <p:spPr>
          <a:xfrm>
            <a:off x="5935578" y="1133475"/>
            <a:ext cx="5871411" cy="5516562"/>
          </a:xfrm>
        </p:spPr>
        <p:txBody>
          <a:bodyPr>
            <a:normAutofit fontScale="92500" lnSpcReduction="10000"/>
          </a:bodyPr>
          <a:lstStyle/>
          <a:p>
            <a:pPr>
              <a:buNone/>
            </a:pPr>
            <a:r>
              <a:rPr lang="en-GB" b="1" dirty="0"/>
              <a:t>🍽️ Full Dining </a:t>
            </a:r>
            <a:r>
              <a:rPr lang="en-GB" b="1" dirty="0" err="1"/>
              <a:t>Behavior</a:t>
            </a:r>
            <a:r>
              <a:rPr lang="en-GB" b="1" dirty="0"/>
              <a:t> Story (Gender, Smoking, Group Size)</a:t>
            </a:r>
          </a:p>
          <a:p>
            <a:pPr>
              <a:buNone/>
            </a:pPr>
            <a:r>
              <a:rPr lang="en-GB" b="1" dirty="0"/>
              <a:t>Conclusion:</a:t>
            </a:r>
          </a:p>
          <a:p>
            <a:pPr>
              <a:buFont typeface="Arial" panose="020B0604020202020204" pitchFamily="34" charset="0"/>
              <a:buChar char="•"/>
            </a:pPr>
            <a:r>
              <a:rPr lang="en-GB" b="1" dirty="0"/>
              <a:t>Larger groups (bigger dots)</a:t>
            </a:r>
            <a:r>
              <a:rPr lang="en-GB" dirty="0"/>
              <a:t> tend to spend and tip more.</a:t>
            </a:r>
          </a:p>
          <a:p>
            <a:pPr>
              <a:buFont typeface="Arial" panose="020B0604020202020204" pitchFamily="34" charset="0"/>
              <a:buChar char="•"/>
            </a:pPr>
            <a:r>
              <a:rPr lang="en-GB" b="1" dirty="0"/>
              <a:t>Male, non-smoking groups</a:t>
            </a:r>
            <a:r>
              <a:rPr lang="en-GB" dirty="0"/>
              <a:t> show up prominently at higher bill and tip levels.</a:t>
            </a:r>
          </a:p>
          <a:p>
            <a:pPr>
              <a:buFont typeface="Arial" panose="020B0604020202020204" pitchFamily="34" charset="0"/>
              <a:buChar char="•"/>
            </a:pPr>
            <a:r>
              <a:rPr lang="en-GB" b="1" dirty="0"/>
              <a:t>Smokers</a:t>
            </a:r>
            <a:r>
              <a:rPr lang="en-GB" dirty="0"/>
              <a:t> (marked with "x") tend to have more scattered tipping </a:t>
            </a:r>
            <a:r>
              <a:rPr lang="en-GB" dirty="0" err="1"/>
              <a:t>behavior</a:t>
            </a:r>
            <a:r>
              <a:rPr lang="en-GB" dirty="0"/>
              <a:t> across all group sizes.</a:t>
            </a:r>
          </a:p>
          <a:p>
            <a:pPr>
              <a:buNone/>
            </a:pPr>
            <a:r>
              <a:rPr lang="en-GB" b="1" dirty="0"/>
              <a:t>Short Story:</a:t>
            </a:r>
          </a:p>
          <a:p>
            <a:r>
              <a:rPr lang="en-GB" dirty="0"/>
              <a:t>At this restaurant, </a:t>
            </a:r>
            <a:r>
              <a:rPr lang="en-GB" b="1" dirty="0"/>
              <a:t>big spenders often come in bigger groups</a:t>
            </a:r>
            <a:r>
              <a:rPr lang="en-GB" dirty="0"/>
              <a:t>—especially non-smoking males who consistently leave higher tips. </a:t>
            </a:r>
            <a:r>
              <a:rPr lang="en-GB" b="1" dirty="0"/>
              <a:t>Smaller parties, especially smokers, are less predictable</a:t>
            </a:r>
            <a:r>
              <a:rPr lang="en-GB" dirty="0"/>
              <a:t>, showing wide variation in tipping. Group size, gender, and smoking together shape not just what’s on the table, but what’s left behind.</a:t>
            </a:r>
          </a:p>
          <a:p>
            <a:endParaRPr lang="en-IN" dirty="0"/>
          </a:p>
        </p:txBody>
      </p:sp>
      <p:pic>
        <p:nvPicPr>
          <p:cNvPr id="3074" name="Picture 2">
            <a:extLst>
              <a:ext uri="{FF2B5EF4-FFF2-40B4-BE49-F238E27FC236}">
                <a16:creationId xmlns:a16="http://schemas.microsoft.com/office/drawing/2014/main" id="{CD464BA2-4CBB-8388-25BF-1058D838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43" y="1575386"/>
            <a:ext cx="53530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5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A0383-DB1B-2919-2C97-4C58C72213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28964-2477-6FB8-9EE0-91D8ABB0DEEE}"/>
              </a:ext>
            </a:extLst>
          </p:cNvPr>
          <p:cNvSpPr>
            <a:spLocks noGrp="1"/>
          </p:cNvSpPr>
          <p:nvPr>
            <p:ph type="ctrTitle"/>
          </p:nvPr>
        </p:nvSpPr>
        <p:spPr>
          <a:xfrm>
            <a:off x="344904" y="0"/>
            <a:ext cx="11181348" cy="895267"/>
          </a:xfrm>
        </p:spPr>
        <p:txBody>
          <a:bodyPr>
            <a:noAutofit/>
          </a:bodyPr>
          <a:lstStyle/>
          <a:p>
            <a:r>
              <a:rPr lang="en-IN" sz="3200" dirty="0" err="1"/>
              <a:t>sns.barplot</a:t>
            </a:r>
            <a:r>
              <a:rPr lang="en-IN" sz="3200" dirty="0"/>
              <a:t>(x='</a:t>
            </a:r>
            <a:r>
              <a:rPr lang="en-IN" sz="3200" dirty="0" err="1"/>
              <a:t>Pclass</a:t>
            </a:r>
            <a:r>
              <a:rPr lang="en-IN" sz="3200" dirty="0"/>
              <a:t>',y='</a:t>
            </a:r>
            <a:r>
              <a:rPr lang="en-IN" sz="3200" dirty="0" err="1"/>
              <a:t>Age',data</a:t>
            </a:r>
            <a:r>
              <a:rPr lang="en-IN" sz="3200" dirty="0"/>
              <a:t>=titanic</a:t>
            </a:r>
            <a:r>
              <a:rPr lang="en-IN" sz="2800" dirty="0"/>
              <a:t>)</a:t>
            </a:r>
          </a:p>
        </p:txBody>
      </p:sp>
      <p:sp>
        <p:nvSpPr>
          <p:cNvPr id="3" name="Subtitle 2">
            <a:extLst>
              <a:ext uri="{FF2B5EF4-FFF2-40B4-BE49-F238E27FC236}">
                <a16:creationId xmlns:a16="http://schemas.microsoft.com/office/drawing/2014/main" id="{384B774A-2145-BB88-8CE3-85D40491DBB7}"/>
              </a:ext>
            </a:extLst>
          </p:cNvPr>
          <p:cNvSpPr>
            <a:spLocks noGrp="1"/>
          </p:cNvSpPr>
          <p:nvPr>
            <p:ph type="subTitle" idx="1"/>
          </p:nvPr>
        </p:nvSpPr>
        <p:spPr>
          <a:xfrm>
            <a:off x="5935578" y="1133475"/>
            <a:ext cx="5871411" cy="5516562"/>
          </a:xfrm>
        </p:spPr>
        <p:txBody>
          <a:bodyPr>
            <a:normAutofit fontScale="92500" lnSpcReduction="10000"/>
          </a:bodyPr>
          <a:lstStyle/>
          <a:p>
            <a:pPr>
              <a:buNone/>
            </a:pPr>
            <a:r>
              <a:rPr lang="en-GB" b="1" dirty="0"/>
              <a:t>🚢 Titanic Passenger Age by Class</a:t>
            </a:r>
          </a:p>
          <a:p>
            <a:pPr>
              <a:buNone/>
            </a:pPr>
            <a:r>
              <a:rPr lang="en-GB" b="1" dirty="0"/>
              <a:t>Conclusion:</a:t>
            </a:r>
          </a:p>
          <a:p>
            <a:pPr>
              <a:buFont typeface="Arial" panose="020B0604020202020204" pitchFamily="34" charset="0"/>
              <a:buChar char="•"/>
            </a:pPr>
            <a:r>
              <a:rPr lang="en-GB" dirty="0"/>
              <a:t>Average age </a:t>
            </a:r>
            <a:r>
              <a:rPr lang="en-GB" b="1" dirty="0"/>
              <a:t>increases with class</a:t>
            </a:r>
            <a:r>
              <a:rPr lang="en-GB" dirty="0"/>
              <a:t>: 1st class passengers are oldest on average, while 3rd class passengers are youngest.</a:t>
            </a:r>
          </a:p>
          <a:p>
            <a:pPr>
              <a:buFont typeface="Arial" panose="020B0604020202020204" pitchFamily="34" charset="0"/>
              <a:buChar char="•"/>
            </a:pPr>
            <a:r>
              <a:rPr lang="en-GB" dirty="0"/>
              <a:t>There's a clear </a:t>
            </a:r>
            <a:r>
              <a:rPr lang="en-GB" b="1" dirty="0"/>
              <a:t>social and economic stratification</a:t>
            </a:r>
            <a:r>
              <a:rPr lang="en-GB" dirty="0"/>
              <a:t> in age distribution across passenger classes.</a:t>
            </a:r>
          </a:p>
          <a:p>
            <a:pPr>
              <a:buNone/>
            </a:pPr>
            <a:r>
              <a:rPr lang="en-GB" b="1" dirty="0"/>
              <a:t>Short Story:</a:t>
            </a:r>
          </a:p>
          <a:p>
            <a:r>
              <a:rPr lang="en-GB" dirty="0"/>
              <a:t>Aboard the Titanic, </a:t>
            </a:r>
            <a:r>
              <a:rPr lang="en-GB" b="1" dirty="0"/>
              <a:t>first-class </a:t>
            </a:r>
            <a:r>
              <a:rPr lang="en-GB" b="1" dirty="0" err="1"/>
              <a:t>travelers</a:t>
            </a:r>
            <a:r>
              <a:rPr lang="en-GB" b="1" dirty="0"/>
              <a:t> were typically older</a:t>
            </a:r>
            <a:r>
              <a:rPr lang="en-GB" dirty="0"/>
              <a:t>, likely seasoned and wealthy. In contrast, </a:t>
            </a:r>
            <a:r>
              <a:rPr lang="en-GB" b="1" dirty="0"/>
              <a:t>younger passengers filled third class</a:t>
            </a:r>
            <a:r>
              <a:rPr lang="en-GB" dirty="0"/>
              <a:t>, possibly immigrants or working-class families chasing new dreams. The ship wasn't just divided by cabins—it reflected generational and societal divides.</a:t>
            </a:r>
          </a:p>
        </p:txBody>
      </p:sp>
      <p:pic>
        <p:nvPicPr>
          <p:cNvPr id="4098" name="Picture 2">
            <a:extLst>
              <a:ext uri="{FF2B5EF4-FFF2-40B4-BE49-F238E27FC236}">
                <a16:creationId xmlns:a16="http://schemas.microsoft.com/office/drawing/2014/main" id="{D8690147-3FB6-9FE2-B471-0B933C4AF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53530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89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C14F5-C102-374A-F3C8-13296A8F7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F2CA73-DBEE-1E7B-6AD4-55FB2746AE24}"/>
              </a:ext>
            </a:extLst>
          </p:cNvPr>
          <p:cNvSpPr>
            <a:spLocks noGrp="1"/>
          </p:cNvSpPr>
          <p:nvPr>
            <p:ph type="ctrTitle"/>
          </p:nvPr>
        </p:nvSpPr>
        <p:spPr>
          <a:xfrm>
            <a:off x="344904" y="0"/>
            <a:ext cx="11181348" cy="895267"/>
          </a:xfrm>
        </p:spPr>
        <p:txBody>
          <a:bodyPr>
            <a:noAutofit/>
          </a:bodyPr>
          <a:lstStyle/>
          <a:p>
            <a:r>
              <a:rPr lang="en-IN" sz="3200" dirty="0" err="1"/>
              <a:t>sns.barplot</a:t>
            </a:r>
            <a:r>
              <a:rPr lang="en-IN" sz="3200" dirty="0"/>
              <a:t>(x='</a:t>
            </a:r>
            <a:r>
              <a:rPr lang="en-IN" sz="3200" dirty="0" err="1"/>
              <a:t>Pclass</a:t>
            </a:r>
            <a:r>
              <a:rPr lang="en-IN" sz="3200" dirty="0"/>
              <a:t>',y='</a:t>
            </a:r>
            <a:r>
              <a:rPr lang="en-IN" sz="3200" dirty="0" err="1"/>
              <a:t>Fare',data</a:t>
            </a:r>
            <a:r>
              <a:rPr lang="en-IN" sz="3200" dirty="0"/>
              <a:t>=titanic)</a:t>
            </a:r>
          </a:p>
        </p:txBody>
      </p:sp>
      <p:sp>
        <p:nvSpPr>
          <p:cNvPr id="3" name="Subtitle 2">
            <a:extLst>
              <a:ext uri="{FF2B5EF4-FFF2-40B4-BE49-F238E27FC236}">
                <a16:creationId xmlns:a16="http://schemas.microsoft.com/office/drawing/2014/main" id="{357C0053-55B8-FD99-59CF-7B0E076ECD59}"/>
              </a:ext>
            </a:extLst>
          </p:cNvPr>
          <p:cNvSpPr>
            <a:spLocks noGrp="1"/>
          </p:cNvSpPr>
          <p:nvPr>
            <p:ph type="subTitle" idx="1"/>
          </p:nvPr>
        </p:nvSpPr>
        <p:spPr>
          <a:xfrm>
            <a:off x="5935578" y="1133475"/>
            <a:ext cx="5871411" cy="5516562"/>
          </a:xfrm>
        </p:spPr>
        <p:txBody>
          <a:bodyPr>
            <a:normAutofit lnSpcReduction="10000"/>
          </a:bodyPr>
          <a:lstStyle/>
          <a:p>
            <a:pPr>
              <a:buNone/>
            </a:pPr>
            <a:r>
              <a:rPr lang="en-GB" b="1" dirty="0"/>
              <a:t>💸 Titanic Fare by Class</a:t>
            </a:r>
          </a:p>
          <a:p>
            <a:pPr>
              <a:buNone/>
            </a:pPr>
            <a:r>
              <a:rPr lang="en-GB" b="1" dirty="0"/>
              <a:t>Conclusion:</a:t>
            </a:r>
          </a:p>
          <a:p>
            <a:pPr>
              <a:buFont typeface="Arial" panose="020B0604020202020204" pitchFamily="34" charset="0"/>
              <a:buChar char="•"/>
            </a:pPr>
            <a:r>
              <a:rPr lang="en-GB" dirty="0"/>
              <a:t>First-class passengers paid </a:t>
            </a:r>
            <a:r>
              <a:rPr lang="en-GB" b="1" dirty="0"/>
              <a:t>significantly higher fares</a:t>
            </a:r>
            <a:r>
              <a:rPr lang="en-GB" dirty="0"/>
              <a:t>—on average over </a:t>
            </a:r>
            <a:r>
              <a:rPr lang="en-GB" b="1" dirty="0"/>
              <a:t>4 times</a:t>
            </a:r>
            <a:r>
              <a:rPr lang="en-GB" dirty="0"/>
              <a:t> that of third-class passengers.</a:t>
            </a:r>
          </a:p>
          <a:p>
            <a:pPr>
              <a:buFont typeface="Arial" panose="020B0604020202020204" pitchFamily="34" charset="0"/>
              <a:buChar char="•"/>
            </a:pPr>
            <a:r>
              <a:rPr lang="en-GB" dirty="0"/>
              <a:t>Fare dropped sharply from 1st to 3rd class, reflecting </a:t>
            </a:r>
            <a:r>
              <a:rPr lang="en-GB" b="1" dirty="0"/>
              <a:t>strong economic segregation</a:t>
            </a:r>
            <a:r>
              <a:rPr lang="en-GB" dirty="0"/>
              <a:t> onboard.</a:t>
            </a:r>
          </a:p>
          <a:p>
            <a:pPr>
              <a:buNone/>
            </a:pPr>
            <a:r>
              <a:rPr lang="en-GB" b="1" dirty="0"/>
              <a:t>Short Story:</a:t>
            </a:r>
          </a:p>
          <a:p>
            <a:r>
              <a:rPr lang="en-GB" dirty="0"/>
              <a:t>Titanic wasn’t just a ship—it was a floating hierarchy. </a:t>
            </a:r>
            <a:r>
              <a:rPr lang="en-GB" b="1" dirty="0"/>
              <a:t>First-class passengers paid a premium for luxury</a:t>
            </a:r>
            <a:r>
              <a:rPr lang="en-GB" dirty="0"/>
              <a:t>, while </a:t>
            </a:r>
            <a:r>
              <a:rPr lang="en-GB" b="1" dirty="0"/>
              <a:t>third-class </a:t>
            </a:r>
            <a:r>
              <a:rPr lang="en-GB" b="1" dirty="0" err="1"/>
              <a:t>travelers</a:t>
            </a:r>
            <a:r>
              <a:rPr lang="en-GB" b="1" dirty="0"/>
              <a:t> paid a fraction</a:t>
            </a:r>
            <a:r>
              <a:rPr lang="en-GB" dirty="0"/>
              <a:t>, likely for crowded and basic conditions. The fare wasn’t just a price—it was a ticket into a different social world.</a:t>
            </a:r>
          </a:p>
        </p:txBody>
      </p:sp>
      <p:pic>
        <p:nvPicPr>
          <p:cNvPr id="5122" name="Picture 2">
            <a:extLst>
              <a:ext uri="{FF2B5EF4-FFF2-40B4-BE49-F238E27FC236}">
                <a16:creationId xmlns:a16="http://schemas.microsoft.com/office/drawing/2014/main" id="{C2EB561B-B1AD-7A14-D32D-C63109881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600"/>
            <a:ext cx="5791311" cy="4451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16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78A48-C3BF-A4A5-B1A6-6483A45570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53D59-0B80-6CAB-7AE0-2003A1786D16}"/>
              </a:ext>
            </a:extLst>
          </p:cNvPr>
          <p:cNvSpPr>
            <a:spLocks noGrp="1"/>
          </p:cNvSpPr>
          <p:nvPr>
            <p:ph type="ctrTitle"/>
          </p:nvPr>
        </p:nvSpPr>
        <p:spPr>
          <a:xfrm>
            <a:off x="344904" y="0"/>
            <a:ext cx="11181348" cy="895267"/>
          </a:xfrm>
        </p:spPr>
        <p:txBody>
          <a:bodyPr>
            <a:noAutofit/>
          </a:bodyPr>
          <a:lstStyle/>
          <a:p>
            <a:r>
              <a:rPr lang="en-IN" sz="3200" dirty="0" err="1"/>
              <a:t>sns.barplot</a:t>
            </a:r>
            <a:r>
              <a:rPr lang="en-IN" sz="3200" dirty="0"/>
              <a:t>(x='</a:t>
            </a:r>
            <a:r>
              <a:rPr lang="en-IN" sz="3200" dirty="0" err="1"/>
              <a:t>Pclass</a:t>
            </a:r>
            <a:r>
              <a:rPr lang="en-IN" sz="3200" dirty="0"/>
              <a:t>',y='</a:t>
            </a:r>
            <a:r>
              <a:rPr lang="en-IN" sz="3200" dirty="0" err="1"/>
              <a:t>Fare',hue</a:t>
            </a:r>
            <a:r>
              <a:rPr lang="en-IN" sz="3200" dirty="0"/>
              <a:t>='</a:t>
            </a:r>
            <a:r>
              <a:rPr lang="en-IN" sz="3200" dirty="0" err="1"/>
              <a:t>Sex',data</a:t>
            </a:r>
            <a:r>
              <a:rPr lang="en-IN" sz="3200" dirty="0"/>
              <a:t>=titanic)</a:t>
            </a:r>
          </a:p>
        </p:txBody>
      </p:sp>
      <p:sp>
        <p:nvSpPr>
          <p:cNvPr id="3" name="Subtitle 2">
            <a:extLst>
              <a:ext uri="{FF2B5EF4-FFF2-40B4-BE49-F238E27FC236}">
                <a16:creationId xmlns:a16="http://schemas.microsoft.com/office/drawing/2014/main" id="{58A4876B-4E9D-9665-89BD-16D3C3D8B050}"/>
              </a:ext>
            </a:extLst>
          </p:cNvPr>
          <p:cNvSpPr>
            <a:spLocks noGrp="1"/>
          </p:cNvSpPr>
          <p:nvPr>
            <p:ph type="subTitle" idx="1"/>
          </p:nvPr>
        </p:nvSpPr>
        <p:spPr>
          <a:xfrm>
            <a:off x="5935578" y="1133475"/>
            <a:ext cx="5871411" cy="5516562"/>
          </a:xfrm>
        </p:spPr>
        <p:txBody>
          <a:bodyPr>
            <a:normAutofit fontScale="92500" lnSpcReduction="10000"/>
          </a:bodyPr>
          <a:lstStyle/>
          <a:p>
            <a:pPr>
              <a:buNone/>
            </a:pPr>
            <a:r>
              <a:rPr lang="en-GB" b="1" dirty="0"/>
              <a:t>🎟 Titanic Fare by Class and Gender</a:t>
            </a:r>
          </a:p>
          <a:p>
            <a:pPr>
              <a:buNone/>
            </a:pPr>
            <a:r>
              <a:rPr lang="en-GB" b="1" dirty="0"/>
              <a:t>Conclusion:</a:t>
            </a:r>
          </a:p>
          <a:p>
            <a:pPr>
              <a:buFont typeface="Arial" panose="020B0604020202020204" pitchFamily="34" charset="0"/>
              <a:buChar char="•"/>
            </a:pPr>
            <a:r>
              <a:rPr lang="en-GB" b="1" dirty="0"/>
              <a:t>Female passengers in 1st class</a:t>
            </a:r>
            <a:r>
              <a:rPr lang="en-GB" dirty="0"/>
              <a:t> paid the </a:t>
            </a:r>
            <a:r>
              <a:rPr lang="en-GB" b="1" dirty="0"/>
              <a:t>highest average fares</a:t>
            </a:r>
            <a:r>
              <a:rPr lang="en-GB" dirty="0"/>
              <a:t>, noticeably more than 1st class males.</a:t>
            </a:r>
          </a:p>
          <a:p>
            <a:pPr>
              <a:buFont typeface="Arial" panose="020B0604020202020204" pitchFamily="34" charset="0"/>
              <a:buChar char="•"/>
            </a:pPr>
            <a:r>
              <a:rPr lang="en-GB" dirty="0"/>
              <a:t>Across </a:t>
            </a:r>
            <a:r>
              <a:rPr lang="en-GB" b="1" dirty="0"/>
              <a:t>all classes</a:t>
            </a:r>
            <a:r>
              <a:rPr lang="en-GB" dirty="0"/>
              <a:t>, females generally paid </a:t>
            </a:r>
            <a:r>
              <a:rPr lang="en-GB" b="1" dirty="0"/>
              <a:t>slightly more</a:t>
            </a:r>
            <a:r>
              <a:rPr lang="en-GB" dirty="0"/>
              <a:t> than males.</a:t>
            </a:r>
          </a:p>
          <a:p>
            <a:pPr>
              <a:buFont typeface="Arial" panose="020B0604020202020204" pitchFamily="34" charset="0"/>
              <a:buChar char="•"/>
            </a:pPr>
            <a:r>
              <a:rPr lang="en-GB" dirty="0"/>
              <a:t>The </a:t>
            </a:r>
            <a:r>
              <a:rPr lang="en-GB" b="1" dirty="0"/>
              <a:t>gender gap</a:t>
            </a:r>
            <a:r>
              <a:rPr lang="en-GB" dirty="0"/>
              <a:t> in fare is </a:t>
            </a:r>
            <a:r>
              <a:rPr lang="en-GB" b="1" dirty="0"/>
              <a:t>most pronounced</a:t>
            </a:r>
            <a:r>
              <a:rPr lang="en-GB" dirty="0"/>
              <a:t> in 1st class and </a:t>
            </a:r>
            <a:r>
              <a:rPr lang="en-GB" b="1" dirty="0"/>
              <a:t>shrinks</a:t>
            </a:r>
            <a:r>
              <a:rPr lang="en-GB" dirty="0"/>
              <a:t> in 2nd and 3rd classes.</a:t>
            </a:r>
          </a:p>
          <a:p>
            <a:pPr>
              <a:buNone/>
            </a:pPr>
            <a:r>
              <a:rPr lang="en-GB" b="1" dirty="0"/>
              <a:t>Interpretation:</a:t>
            </a:r>
          </a:p>
          <a:p>
            <a:r>
              <a:rPr lang="en-GB" dirty="0"/>
              <a:t>This suggests that </a:t>
            </a:r>
            <a:r>
              <a:rPr lang="en-GB" b="1" dirty="0"/>
              <a:t>female 1st-class passengers may have booked more expensive accommodations</a:t>
            </a:r>
            <a:r>
              <a:rPr lang="en-GB" dirty="0"/>
              <a:t>, possibly suites or family cabins, while males might have opted for relatively cheaper tickets. In lower classes, the pricing became more standardized.</a:t>
            </a:r>
          </a:p>
        </p:txBody>
      </p:sp>
      <p:pic>
        <p:nvPicPr>
          <p:cNvPr id="4" name="Picture 3">
            <a:extLst>
              <a:ext uri="{FF2B5EF4-FFF2-40B4-BE49-F238E27FC236}">
                <a16:creationId xmlns:a16="http://schemas.microsoft.com/office/drawing/2014/main" id="{980742EC-E80E-E0F3-DCAA-EA497CCB8FC8}"/>
              </a:ext>
            </a:extLst>
          </p:cNvPr>
          <p:cNvPicPr>
            <a:picLocks noChangeAspect="1"/>
          </p:cNvPicPr>
          <p:nvPr/>
        </p:nvPicPr>
        <p:blipFill>
          <a:blip r:embed="rId2"/>
          <a:stretch>
            <a:fillRect/>
          </a:stretch>
        </p:blipFill>
        <p:spPr>
          <a:xfrm>
            <a:off x="0" y="1628274"/>
            <a:ext cx="5871411" cy="4442118"/>
          </a:xfrm>
          <a:prstGeom prst="rect">
            <a:avLst/>
          </a:prstGeom>
        </p:spPr>
      </p:pic>
    </p:spTree>
    <p:extLst>
      <p:ext uri="{BB962C8B-B14F-4D97-AF65-F5344CB8AC3E}">
        <p14:creationId xmlns:p14="http://schemas.microsoft.com/office/powerpoint/2010/main" val="258719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4FEE5-8A3F-3792-4B00-8B4776DC96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5B057-F1D3-3EC6-8DF3-450F590867AE}"/>
              </a:ext>
            </a:extLst>
          </p:cNvPr>
          <p:cNvSpPr>
            <a:spLocks noGrp="1"/>
          </p:cNvSpPr>
          <p:nvPr>
            <p:ph type="ctrTitle"/>
          </p:nvPr>
        </p:nvSpPr>
        <p:spPr>
          <a:xfrm>
            <a:off x="344904" y="0"/>
            <a:ext cx="11181348" cy="895267"/>
          </a:xfrm>
        </p:spPr>
        <p:txBody>
          <a:bodyPr>
            <a:noAutofit/>
          </a:bodyPr>
          <a:lstStyle/>
          <a:p>
            <a:r>
              <a:rPr lang="en-IN" sz="3200" dirty="0" err="1"/>
              <a:t>sns.barplot</a:t>
            </a:r>
            <a:r>
              <a:rPr lang="en-IN" sz="3200" dirty="0"/>
              <a:t>(x='</a:t>
            </a:r>
            <a:r>
              <a:rPr lang="en-IN" sz="3200" dirty="0" err="1"/>
              <a:t>Pclass</a:t>
            </a:r>
            <a:r>
              <a:rPr lang="en-IN" sz="3200" dirty="0"/>
              <a:t>',y='</a:t>
            </a:r>
            <a:r>
              <a:rPr lang="en-IN" sz="3200" dirty="0" err="1"/>
              <a:t>Age',hue</a:t>
            </a:r>
            <a:r>
              <a:rPr lang="en-IN" sz="3200" dirty="0"/>
              <a:t>='</a:t>
            </a:r>
            <a:r>
              <a:rPr lang="en-IN" sz="3200" dirty="0" err="1"/>
              <a:t>Sex',data</a:t>
            </a:r>
            <a:r>
              <a:rPr lang="en-IN" sz="3200" dirty="0"/>
              <a:t>=titanic)</a:t>
            </a:r>
          </a:p>
        </p:txBody>
      </p:sp>
      <p:sp>
        <p:nvSpPr>
          <p:cNvPr id="3" name="Subtitle 2">
            <a:extLst>
              <a:ext uri="{FF2B5EF4-FFF2-40B4-BE49-F238E27FC236}">
                <a16:creationId xmlns:a16="http://schemas.microsoft.com/office/drawing/2014/main" id="{DFB2AAA3-DFCF-D241-C2CF-11CD272B16F7}"/>
              </a:ext>
            </a:extLst>
          </p:cNvPr>
          <p:cNvSpPr>
            <a:spLocks noGrp="1"/>
          </p:cNvSpPr>
          <p:nvPr>
            <p:ph type="subTitle" idx="1"/>
          </p:nvPr>
        </p:nvSpPr>
        <p:spPr>
          <a:xfrm>
            <a:off x="5935578" y="1133475"/>
            <a:ext cx="5871411" cy="5516562"/>
          </a:xfrm>
        </p:spPr>
        <p:txBody>
          <a:bodyPr>
            <a:normAutofit fontScale="92500" lnSpcReduction="10000"/>
          </a:bodyPr>
          <a:lstStyle/>
          <a:p>
            <a:pPr>
              <a:buNone/>
            </a:pPr>
            <a:r>
              <a:rPr lang="en-GB" b="1" dirty="0"/>
              <a:t>📊 Conclusion &amp; Data Story (Titanic Dataset)</a:t>
            </a:r>
          </a:p>
          <a:p>
            <a:pPr>
              <a:buNone/>
            </a:pPr>
            <a:r>
              <a:rPr lang="en-GB" b="1" dirty="0"/>
              <a:t>Conclusion:</a:t>
            </a:r>
            <a:endParaRPr lang="en-GB" dirty="0"/>
          </a:p>
          <a:p>
            <a:pPr>
              <a:buFont typeface="Arial" panose="020B0604020202020204" pitchFamily="34" charset="0"/>
              <a:buChar char="•"/>
            </a:pPr>
            <a:r>
              <a:rPr lang="en-GB" dirty="0"/>
              <a:t>Average passenger age decreases with class (1st &gt; 2nd &gt; 3rd).</a:t>
            </a:r>
          </a:p>
          <a:p>
            <a:pPr>
              <a:buFont typeface="Arial" panose="020B0604020202020204" pitchFamily="34" charset="0"/>
              <a:buChar char="•"/>
            </a:pPr>
            <a:r>
              <a:rPr lang="en-GB" dirty="0"/>
              <a:t>Males are consistently older than females in all classes.</a:t>
            </a:r>
          </a:p>
          <a:p>
            <a:pPr>
              <a:buFont typeface="Arial" panose="020B0604020202020204" pitchFamily="34" charset="0"/>
              <a:buChar char="•"/>
            </a:pPr>
            <a:r>
              <a:rPr lang="en-GB" dirty="0"/>
              <a:t>First-class passengers are significantly older on average, especially men.</a:t>
            </a:r>
          </a:p>
          <a:p>
            <a:r>
              <a:rPr lang="en-GB" b="1" dirty="0"/>
              <a:t>Short Story:</a:t>
            </a:r>
            <a:r>
              <a:rPr lang="en-GB" dirty="0"/>
              <a:t> On the Titanic, class reflected not just wealth but age. First-class </a:t>
            </a:r>
            <a:r>
              <a:rPr lang="en-GB" dirty="0" err="1"/>
              <a:t>travelers</a:t>
            </a:r>
            <a:r>
              <a:rPr lang="en-GB" dirty="0"/>
              <a:t> were the oldest—especially men—while third-class had younger passengers, particularly women. This age gap across class and gender hints at the socio-economic patterns of the era, where wealthier, likely more established individuals secured higher-class tickets.</a:t>
            </a:r>
          </a:p>
        </p:txBody>
      </p:sp>
      <p:pic>
        <p:nvPicPr>
          <p:cNvPr id="6146" name="Picture 2">
            <a:extLst>
              <a:ext uri="{FF2B5EF4-FFF2-40B4-BE49-F238E27FC236}">
                <a16:creationId xmlns:a16="http://schemas.microsoft.com/office/drawing/2014/main" id="{25B85AE2-8AC2-1889-C910-804A69C08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1599"/>
            <a:ext cx="5871411" cy="451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3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F1A9-7954-894C-9574-5E98567B95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AE640-F788-8B53-E44B-6EA1DED91B4A}"/>
              </a:ext>
            </a:extLst>
          </p:cNvPr>
          <p:cNvSpPr>
            <a:spLocks noGrp="1"/>
          </p:cNvSpPr>
          <p:nvPr>
            <p:ph type="ctrTitle"/>
          </p:nvPr>
        </p:nvSpPr>
        <p:spPr>
          <a:xfrm>
            <a:off x="344904" y="0"/>
            <a:ext cx="11181348" cy="895267"/>
          </a:xfrm>
        </p:spPr>
        <p:txBody>
          <a:bodyPr>
            <a:noAutofit/>
          </a:bodyPr>
          <a:lstStyle/>
          <a:p>
            <a:r>
              <a:rPr lang="en-IN" sz="3200" dirty="0" err="1"/>
              <a:t>sns.boxplot</a:t>
            </a:r>
            <a:r>
              <a:rPr lang="en-IN" sz="3200" dirty="0"/>
              <a:t>(x='</a:t>
            </a:r>
            <a:r>
              <a:rPr lang="en-IN" sz="3200" dirty="0" err="1"/>
              <a:t>Sex',y</a:t>
            </a:r>
            <a:r>
              <a:rPr lang="en-IN" sz="3200" dirty="0"/>
              <a:t>='</a:t>
            </a:r>
            <a:r>
              <a:rPr lang="en-IN" sz="3200" dirty="0" err="1"/>
              <a:t>Age',hue</a:t>
            </a:r>
            <a:r>
              <a:rPr lang="en-IN" sz="3200" dirty="0"/>
              <a:t>='</a:t>
            </a:r>
            <a:r>
              <a:rPr lang="en-IN" sz="3200" dirty="0" err="1"/>
              <a:t>Survived',data</a:t>
            </a:r>
            <a:r>
              <a:rPr lang="en-IN" sz="3200" dirty="0"/>
              <a:t>=titanic)</a:t>
            </a:r>
          </a:p>
        </p:txBody>
      </p:sp>
      <p:sp>
        <p:nvSpPr>
          <p:cNvPr id="3" name="Subtitle 2">
            <a:extLst>
              <a:ext uri="{FF2B5EF4-FFF2-40B4-BE49-F238E27FC236}">
                <a16:creationId xmlns:a16="http://schemas.microsoft.com/office/drawing/2014/main" id="{B98435FC-1145-F982-2161-98203544696C}"/>
              </a:ext>
            </a:extLst>
          </p:cNvPr>
          <p:cNvSpPr>
            <a:spLocks noGrp="1"/>
          </p:cNvSpPr>
          <p:nvPr>
            <p:ph type="subTitle" idx="1"/>
          </p:nvPr>
        </p:nvSpPr>
        <p:spPr>
          <a:xfrm>
            <a:off x="5935578" y="1133475"/>
            <a:ext cx="5871411" cy="5516562"/>
          </a:xfrm>
        </p:spPr>
        <p:txBody>
          <a:bodyPr>
            <a:normAutofit lnSpcReduction="10000"/>
          </a:bodyPr>
          <a:lstStyle/>
          <a:p>
            <a:pPr>
              <a:buNone/>
            </a:pPr>
            <a:r>
              <a:rPr lang="en-GB" b="1" dirty="0"/>
              <a:t>📊 Conclusion &amp; Data Story (Survival by Age and Sex)</a:t>
            </a:r>
          </a:p>
          <a:p>
            <a:pPr>
              <a:buNone/>
            </a:pPr>
            <a:r>
              <a:rPr lang="en-GB" b="1" dirty="0"/>
              <a:t>Conclusion:</a:t>
            </a:r>
            <a:endParaRPr lang="en-GB" dirty="0"/>
          </a:p>
          <a:p>
            <a:pPr>
              <a:buFont typeface="Arial" panose="020B0604020202020204" pitchFamily="34" charset="0"/>
              <a:buChar char="•"/>
            </a:pPr>
            <a:r>
              <a:rPr lang="en-GB" dirty="0"/>
              <a:t>Among </a:t>
            </a:r>
            <a:r>
              <a:rPr lang="en-GB" b="1" dirty="0"/>
              <a:t>males</a:t>
            </a:r>
            <a:r>
              <a:rPr lang="en-GB" dirty="0"/>
              <a:t>, those who died were slightly older than those who survived.</a:t>
            </a:r>
          </a:p>
          <a:p>
            <a:pPr>
              <a:buFont typeface="Arial" panose="020B0604020202020204" pitchFamily="34" charset="0"/>
              <a:buChar char="•"/>
            </a:pPr>
            <a:r>
              <a:rPr lang="en-GB" dirty="0"/>
              <a:t>Among </a:t>
            </a:r>
            <a:r>
              <a:rPr lang="en-GB" b="1" dirty="0"/>
              <a:t>females</a:t>
            </a:r>
            <a:r>
              <a:rPr lang="en-GB" dirty="0"/>
              <a:t>, survivors were generally younger than non-survivors.</a:t>
            </a:r>
          </a:p>
          <a:p>
            <a:pPr>
              <a:buFont typeface="Arial" panose="020B0604020202020204" pitchFamily="34" charset="0"/>
              <a:buChar char="•"/>
            </a:pPr>
            <a:r>
              <a:rPr lang="en-GB" dirty="0"/>
              <a:t>Across both sexes, </a:t>
            </a:r>
            <a:r>
              <a:rPr lang="en-GB" b="1" dirty="0"/>
              <a:t>younger passengers</a:t>
            </a:r>
            <a:r>
              <a:rPr lang="en-GB" dirty="0"/>
              <a:t> had a better survival rate overall.</a:t>
            </a:r>
          </a:p>
          <a:p>
            <a:r>
              <a:rPr lang="en-GB" b="1" dirty="0"/>
              <a:t>Short Story:</a:t>
            </a:r>
            <a:r>
              <a:rPr lang="en-GB" dirty="0"/>
              <a:t> Survival on the Titanic wasn’t just chance—it reflected age and gender. Women and younger passengers, especially young women, had a higher chance of survival. Meanwhile, many older men were left behind, echoing the ship’s “women and children first” evacuation priority.</a:t>
            </a:r>
          </a:p>
        </p:txBody>
      </p:sp>
      <p:pic>
        <p:nvPicPr>
          <p:cNvPr id="4" name="Picture 3">
            <a:extLst>
              <a:ext uri="{FF2B5EF4-FFF2-40B4-BE49-F238E27FC236}">
                <a16:creationId xmlns:a16="http://schemas.microsoft.com/office/drawing/2014/main" id="{50DE5273-18D8-FE9B-DEF6-405AA9E8F45A}"/>
              </a:ext>
            </a:extLst>
          </p:cNvPr>
          <p:cNvPicPr>
            <a:picLocks noChangeAspect="1"/>
          </p:cNvPicPr>
          <p:nvPr/>
        </p:nvPicPr>
        <p:blipFill>
          <a:blip r:embed="rId2"/>
          <a:stretch>
            <a:fillRect/>
          </a:stretch>
        </p:blipFill>
        <p:spPr>
          <a:xfrm>
            <a:off x="0" y="1371600"/>
            <a:ext cx="5749572" cy="4419600"/>
          </a:xfrm>
          <a:prstGeom prst="rect">
            <a:avLst/>
          </a:prstGeom>
        </p:spPr>
      </p:pic>
    </p:spTree>
    <p:extLst>
      <p:ext uri="{BB962C8B-B14F-4D97-AF65-F5344CB8AC3E}">
        <p14:creationId xmlns:p14="http://schemas.microsoft.com/office/powerpoint/2010/main" val="143677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2611</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sns.scatterplot(x='total_bill', y='tip', data=tips) </vt:lpstr>
      <vt:lpstr>sns.scatterplot(x='total_bill', y='tip', hue='sex', data=tips)  </vt:lpstr>
      <vt:lpstr>sns.scatterplot(x='total_bill', y='tip', hue='sex',style='smoker', data=tips)</vt:lpstr>
      <vt:lpstr>sns.scatterplot(x='total_bill', y='tip', hue='sex',style='smoker',size='size', data=tips)</vt:lpstr>
      <vt:lpstr>sns.barplot(x='Pclass',y='Age',data=titanic)</vt:lpstr>
      <vt:lpstr>sns.barplot(x='Pclass',y='Fare',data=titanic)</vt:lpstr>
      <vt:lpstr>sns.barplot(x='Pclass',y='Fare',hue='Sex',data=titanic)</vt:lpstr>
      <vt:lpstr>sns.barplot(x='Pclass',y='Age',hue='Sex',data=titanic)</vt:lpstr>
      <vt:lpstr>sns.boxplot(x='Sex',y='Age',hue='Survived',data=titanic)</vt:lpstr>
      <vt:lpstr>sns.distplot(titanic[titanic['Survived']==0]['Age'],hist=False) sns.distplot(titanic[titanic['Survived']==1]['Age'],hist=False)</vt:lpstr>
      <vt:lpstr>sns.heatmap(pd.crosstab(titanic['Pclass'],titanic['Survived']))</vt:lpstr>
      <vt:lpstr>(titanic.groupby('Pclass')['Survived'].mean()*100).plot(kind='bar')</vt:lpstr>
      <vt:lpstr>(titanic.groupby('Sex')['Survived'].mean()*100).plot(kind='bar')</vt:lpstr>
      <vt:lpstr>(titanic.groupby('Embarked')['Survived'].mean()*100).plot(kind='bar')</vt:lpstr>
      <vt:lpstr>sns.clustermap(pd.crosstab(titanic['Parch'],titanic['Survived']))</vt:lpstr>
      <vt:lpstr>sns.pairplot(iris,hue='species')</vt:lpstr>
      <vt:lpstr>sns.lineplot(x='year', y='passengers', data=new)</vt:lpstr>
      <vt:lpstr>sns.heatmap(flights.pivot_table(values='passengers',index='month',columns='year'))</vt:lpstr>
      <vt:lpstr>sns.clustermap(flights.pivot_table(values='passengers',index='month',columns='year'))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prasad</dc:creator>
  <cp:lastModifiedBy>rohan prasad</cp:lastModifiedBy>
  <cp:revision>2</cp:revision>
  <dcterms:created xsi:type="dcterms:W3CDTF">2025-04-30T09:46:53Z</dcterms:created>
  <dcterms:modified xsi:type="dcterms:W3CDTF">2025-04-30T10:19:09Z</dcterms:modified>
</cp:coreProperties>
</file>