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8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17E59F-0FFF-4B09-8E06-14AF9C20EA25}"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02DA-D62E-4639-849C-060DE187AE10}" type="slidenum">
              <a:rPr lang="en-US" smtClean="0"/>
              <a:t>‹#›</a:t>
            </a:fld>
            <a:endParaRPr lang="en-US"/>
          </a:p>
        </p:txBody>
      </p:sp>
    </p:spTree>
    <p:extLst>
      <p:ext uri="{BB962C8B-B14F-4D97-AF65-F5344CB8AC3E}">
        <p14:creationId xmlns:p14="http://schemas.microsoft.com/office/powerpoint/2010/main" val="1264489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7E59F-0FFF-4B09-8E06-14AF9C20EA25}"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02DA-D62E-4639-849C-060DE187AE10}" type="slidenum">
              <a:rPr lang="en-US" smtClean="0"/>
              <a:t>‹#›</a:t>
            </a:fld>
            <a:endParaRPr lang="en-US"/>
          </a:p>
        </p:txBody>
      </p:sp>
    </p:spTree>
    <p:extLst>
      <p:ext uri="{BB962C8B-B14F-4D97-AF65-F5344CB8AC3E}">
        <p14:creationId xmlns:p14="http://schemas.microsoft.com/office/powerpoint/2010/main" val="229214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7E59F-0FFF-4B09-8E06-14AF9C20EA25}"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02DA-D62E-4639-849C-060DE187AE10}" type="slidenum">
              <a:rPr lang="en-US" smtClean="0"/>
              <a:t>‹#›</a:t>
            </a:fld>
            <a:endParaRPr lang="en-US"/>
          </a:p>
        </p:txBody>
      </p:sp>
    </p:spTree>
    <p:extLst>
      <p:ext uri="{BB962C8B-B14F-4D97-AF65-F5344CB8AC3E}">
        <p14:creationId xmlns:p14="http://schemas.microsoft.com/office/powerpoint/2010/main" val="380682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7E59F-0FFF-4B09-8E06-14AF9C20EA25}"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02DA-D62E-4639-849C-060DE187AE10}" type="slidenum">
              <a:rPr lang="en-US" smtClean="0"/>
              <a:t>‹#›</a:t>
            </a:fld>
            <a:endParaRPr lang="en-US"/>
          </a:p>
        </p:txBody>
      </p:sp>
    </p:spTree>
    <p:extLst>
      <p:ext uri="{BB962C8B-B14F-4D97-AF65-F5344CB8AC3E}">
        <p14:creationId xmlns:p14="http://schemas.microsoft.com/office/powerpoint/2010/main" val="231511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17E59F-0FFF-4B09-8E06-14AF9C20EA25}"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02DA-D62E-4639-849C-060DE187AE10}" type="slidenum">
              <a:rPr lang="en-US" smtClean="0"/>
              <a:t>‹#›</a:t>
            </a:fld>
            <a:endParaRPr lang="en-US"/>
          </a:p>
        </p:txBody>
      </p:sp>
    </p:spTree>
    <p:extLst>
      <p:ext uri="{BB962C8B-B14F-4D97-AF65-F5344CB8AC3E}">
        <p14:creationId xmlns:p14="http://schemas.microsoft.com/office/powerpoint/2010/main" val="260682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17E59F-0FFF-4B09-8E06-14AF9C20EA25}"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A02DA-D62E-4639-849C-060DE187AE10}" type="slidenum">
              <a:rPr lang="en-US" smtClean="0"/>
              <a:t>‹#›</a:t>
            </a:fld>
            <a:endParaRPr lang="en-US"/>
          </a:p>
        </p:txBody>
      </p:sp>
    </p:spTree>
    <p:extLst>
      <p:ext uri="{BB962C8B-B14F-4D97-AF65-F5344CB8AC3E}">
        <p14:creationId xmlns:p14="http://schemas.microsoft.com/office/powerpoint/2010/main" val="424523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17E59F-0FFF-4B09-8E06-14AF9C20EA25}" type="datetimeFigureOut">
              <a:rPr lang="en-US" smtClean="0"/>
              <a:t>4/19/2015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A02DA-D62E-4639-849C-060DE187AE10}" type="slidenum">
              <a:rPr lang="en-US" smtClean="0"/>
              <a:t>‹#›</a:t>
            </a:fld>
            <a:endParaRPr lang="en-US"/>
          </a:p>
        </p:txBody>
      </p:sp>
    </p:spTree>
    <p:extLst>
      <p:ext uri="{BB962C8B-B14F-4D97-AF65-F5344CB8AC3E}">
        <p14:creationId xmlns:p14="http://schemas.microsoft.com/office/powerpoint/2010/main" val="409729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17E59F-0FFF-4B09-8E06-14AF9C20EA25}" type="datetimeFigureOut">
              <a:rPr lang="en-US" smtClean="0"/>
              <a:t>4/19/2015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A02DA-D62E-4639-849C-060DE187AE10}" type="slidenum">
              <a:rPr lang="en-US" smtClean="0"/>
              <a:t>‹#›</a:t>
            </a:fld>
            <a:endParaRPr lang="en-US"/>
          </a:p>
        </p:txBody>
      </p:sp>
    </p:spTree>
    <p:extLst>
      <p:ext uri="{BB962C8B-B14F-4D97-AF65-F5344CB8AC3E}">
        <p14:creationId xmlns:p14="http://schemas.microsoft.com/office/powerpoint/2010/main" val="355354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7E59F-0FFF-4B09-8E06-14AF9C20EA25}" type="datetimeFigureOut">
              <a:rPr lang="en-US" smtClean="0"/>
              <a:t>4/19/2015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A02DA-D62E-4639-849C-060DE187AE10}" type="slidenum">
              <a:rPr lang="en-US" smtClean="0"/>
              <a:t>‹#›</a:t>
            </a:fld>
            <a:endParaRPr lang="en-US"/>
          </a:p>
        </p:txBody>
      </p:sp>
    </p:spTree>
    <p:extLst>
      <p:ext uri="{BB962C8B-B14F-4D97-AF65-F5344CB8AC3E}">
        <p14:creationId xmlns:p14="http://schemas.microsoft.com/office/powerpoint/2010/main" val="124427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7E59F-0FFF-4B09-8E06-14AF9C20EA25}"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A02DA-D62E-4639-849C-060DE187AE10}" type="slidenum">
              <a:rPr lang="en-US" smtClean="0"/>
              <a:t>‹#›</a:t>
            </a:fld>
            <a:endParaRPr lang="en-US"/>
          </a:p>
        </p:txBody>
      </p:sp>
    </p:spTree>
    <p:extLst>
      <p:ext uri="{BB962C8B-B14F-4D97-AF65-F5344CB8AC3E}">
        <p14:creationId xmlns:p14="http://schemas.microsoft.com/office/powerpoint/2010/main" val="3113799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7E59F-0FFF-4B09-8E06-14AF9C20EA25}"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A02DA-D62E-4639-849C-060DE187AE10}" type="slidenum">
              <a:rPr lang="en-US" smtClean="0"/>
              <a:t>‹#›</a:t>
            </a:fld>
            <a:endParaRPr lang="en-US"/>
          </a:p>
        </p:txBody>
      </p:sp>
    </p:spTree>
    <p:extLst>
      <p:ext uri="{BB962C8B-B14F-4D97-AF65-F5344CB8AC3E}">
        <p14:creationId xmlns:p14="http://schemas.microsoft.com/office/powerpoint/2010/main" val="129300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7E59F-0FFF-4B09-8E06-14AF9C20EA25}" type="datetimeFigureOut">
              <a:rPr lang="en-US" smtClean="0"/>
              <a:t>4/19/2015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A02DA-D62E-4639-849C-060DE187AE10}" type="slidenum">
              <a:rPr lang="en-US" smtClean="0"/>
              <a:t>‹#›</a:t>
            </a:fld>
            <a:endParaRPr lang="en-US"/>
          </a:p>
        </p:txBody>
      </p:sp>
    </p:spTree>
    <p:extLst>
      <p:ext uri="{BB962C8B-B14F-4D97-AF65-F5344CB8AC3E}">
        <p14:creationId xmlns:p14="http://schemas.microsoft.com/office/powerpoint/2010/main" val="1551114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477" y="731303"/>
            <a:ext cx="9144000" cy="563218"/>
          </a:xfrm>
        </p:spPr>
        <p:txBody>
          <a:bodyPr>
            <a:normAutofit fontScale="90000"/>
          </a:bodyPr>
          <a:lstStyle/>
          <a:p>
            <a:r>
              <a:rPr lang="en-US" sz="3600" dirty="0"/>
              <a:t>D</a:t>
            </a:r>
            <a:r>
              <a:rPr lang="en-US" sz="3600" dirty="0" smtClean="0"/>
              <a:t>atabase Architecture- A Healthcare Project</a:t>
            </a:r>
            <a:br>
              <a:rPr lang="en-US" sz="3600" dirty="0" smtClean="0"/>
            </a:br>
            <a:r>
              <a:rPr lang="en-US" sz="3600" dirty="0" smtClean="0"/>
              <a:t>Rohan Purohit</a:t>
            </a:r>
            <a:br>
              <a:rPr lang="en-US" sz="3600" dirty="0" smtClean="0"/>
            </a:br>
            <a:r>
              <a:rPr lang="en-US" sz="3600" dirty="0" smtClean="0"/>
              <a:t>Database Architecture</a:t>
            </a:r>
            <a:endParaRPr lang="en-US" sz="3600" dirty="0"/>
          </a:p>
        </p:txBody>
      </p:sp>
      <p:sp>
        <p:nvSpPr>
          <p:cNvPr id="3" name="Subtitle 2"/>
          <p:cNvSpPr>
            <a:spLocks noGrp="1"/>
          </p:cNvSpPr>
          <p:nvPr>
            <p:ph type="subTitle" idx="1"/>
          </p:nvPr>
        </p:nvSpPr>
        <p:spPr>
          <a:xfrm>
            <a:off x="976713" y="1202408"/>
            <a:ext cx="9144000" cy="5608064"/>
          </a:xfrm>
        </p:spPr>
        <p:txBody>
          <a:bodyPr>
            <a:normAutofit/>
          </a:bodyPr>
          <a:lstStyle/>
          <a:p>
            <a:pPr>
              <a:spcBef>
                <a:spcPts val="0"/>
              </a:spcBef>
            </a:pPr>
            <a:r>
              <a:rPr lang="en-US" b="1" u="sng" dirty="0" smtClean="0">
                <a:solidFill>
                  <a:srgbClr val="353535"/>
                </a:solidFill>
                <a:effectLst/>
                <a:latin typeface="Times New Roman" panose="02020603050405020304" pitchFamily="18" charset="0"/>
                <a:ea typeface="Times New Roman" panose="02020603050405020304" pitchFamily="18" charset="0"/>
              </a:rPr>
              <a:t>The Business Case:</a:t>
            </a:r>
            <a:endParaRPr lang="en-US" dirty="0" smtClean="0">
              <a:effectLst/>
              <a:latin typeface="Times New Roman" panose="02020603050405020304" pitchFamily="18" charset="0"/>
              <a:ea typeface="Times New Roman" panose="02020603050405020304" pitchFamily="18" charset="0"/>
            </a:endParaRPr>
          </a:p>
          <a:p>
            <a:pPr marL="342900" indent="-342900">
              <a:spcBef>
                <a:spcPts val="600"/>
              </a:spcBef>
              <a:spcAft>
                <a:spcPts val="1200"/>
              </a:spcAft>
              <a:buFont typeface="Arial" panose="020B0604020202020204" pitchFamily="34" charset="0"/>
              <a:buChar char="•"/>
            </a:pPr>
            <a:r>
              <a:rPr lang="en-US" dirty="0" smtClean="0">
                <a:solidFill>
                  <a:srgbClr val="353535"/>
                </a:solidFill>
                <a:effectLst/>
                <a:latin typeface="Times New Roman" panose="02020603050405020304" pitchFamily="18" charset="0"/>
                <a:ea typeface="Times New Roman" panose="02020603050405020304" pitchFamily="18" charset="0"/>
              </a:rPr>
              <a:t>I would like to model a scenario from healthcare sector. Specifically  I would like to design the data dynamics of a local clinic that has physicians issue prescriptions to patients.</a:t>
            </a:r>
          </a:p>
          <a:p>
            <a:pPr marL="342900" indent="-342900">
              <a:spcBef>
                <a:spcPts val="600"/>
              </a:spcBef>
              <a:spcAft>
                <a:spcPts val="1200"/>
              </a:spcAft>
              <a:buFont typeface="Arial" panose="020B0604020202020204" pitchFamily="34" charset="0"/>
              <a:buChar char="•"/>
            </a:pPr>
            <a:r>
              <a:rPr lang="en-US" dirty="0" smtClean="0">
                <a:solidFill>
                  <a:srgbClr val="353535"/>
                </a:solidFill>
                <a:effectLst/>
                <a:latin typeface="Times New Roman" panose="02020603050405020304" pitchFamily="18" charset="0"/>
                <a:ea typeface="Times New Roman" panose="02020603050405020304" pitchFamily="18" charset="0"/>
              </a:rPr>
              <a:t> The prescriptions can be used to purchase drugs from the pharmacy for the patient. This business is a small business and operates using established healthcare best practices in the Northern Virginia region. There are a dozen doctors and attending staff, four data entry clerks and a dozen administration personnel. </a:t>
            </a:r>
          </a:p>
          <a:p>
            <a:pPr marL="342900" indent="-342900">
              <a:spcBef>
                <a:spcPts val="600"/>
              </a:spcBef>
              <a:spcAft>
                <a:spcPts val="1200"/>
              </a:spcAft>
              <a:buFont typeface="Arial" panose="020B0604020202020204" pitchFamily="34" charset="0"/>
              <a:buChar char="•"/>
            </a:pPr>
            <a:r>
              <a:rPr lang="en-US" dirty="0" smtClean="0">
                <a:solidFill>
                  <a:srgbClr val="353535"/>
                </a:solidFill>
                <a:effectLst/>
                <a:latin typeface="Times New Roman" panose="02020603050405020304" pitchFamily="18" charset="0"/>
                <a:ea typeface="Times New Roman" panose="02020603050405020304" pitchFamily="18" charset="0"/>
              </a:rPr>
              <a:t>The business also employs a veteran DBA for checking and patching the Oracle 12c database that the clinic uses to keep track of patient details, prescriptions, drugs and pharmacy availability.</a:t>
            </a:r>
            <a:endParaRPr lang="en-US" dirty="0" smtClean="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dirty="0"/>
          </a:p>
        </p:txBody>
      </p:sp>
      <p:pic>
        <p:nvPicPr>
          <p:cNvPr id="6" name="Picture 5"/>
          <p:cNvPicPr>
            <a:picLocks noChangeAspect="1"/>
          </p:cNvPicPr>
          <p:nvPr/>
        </p:nvPicPr>
        <p:blipFill>
          <a:blip r:embed="rId2"/>
          <a:stretch>
            <a:fillRect/>
          </a:stretch>
        </p:blipFill>
        <p:spPr>
          <a:xfrm>
            <a:off x="91577" y="5391839"/>
            <a:ext cx="1770273" cy="1295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7453" y="5391839"/>
            <a:ext cx="2676525" cy="136166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8875" y="130846"/>
            <a:ext cx="2143125" cy="2143125"/>
          </a:xfrm>
          <a:prstGeom prst="rect">
            <a:avLst/>
          </a:prstGeom>
        </p:spPr>
      </p:pic>
    </p:spTree>
    <p:extLst>
      <p:ext uri="{BB962C8B-B14F-4D97-AF65-F5344CB8AC3E}">
        <p14:creationId xmlns:p14="http://schemas.microsoft.com/office/powerpoint/2010/main" val="503099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Tables with Sample Data</a:t>
            </a:r>
            <a:endParaRPr lang="en-US" dirty="0"/>
          </a:p>
        </p:txBody>
      </p:sp>
      <p:pic>
        <p:nvPicPr>
          <p:cNvPr id="6" name="Content Placeholder 5"/>
          <p:cNvPicPr>
            <a:picLocks noGrp="1" noChangeAspect="1"/>
          </p:cNvPicPr>
          <p:nvPr>
            <p:ph idx="1"/>
          </p:nvPr>
        </p:nvPicPr>
        <p:blipFill>
          <a:blip r:embed="rId2"/>
          <a:stretch>
            <a:fillRect/>
          </a:stretch>
        </p:blipFill>
        <p:spPr>
          <a:xfrm>
            <a:off x="838200" y="1690688"/>
            <a:ext cx="5945707" cy="1738570"/>
          </a:xfrm>
          <a:prstGeom prst="rect">
            <a:avLst/>
          </a:prstGeom>
        </p:spPr>
      </p:pic>
      <p:pic>
        <p:nvPicPr>
          <p:cNvPr id="7" name="Picture 6"/>
          <p:cNvPicPr>
            <a:picLocks noChangeAspect="1"/>
          </p:cNvPicPr>
          <p:nvPr/>
        </p:nvPicPr>
        <p:blipFill>
          <a:blip r:embed="rId3"/>
          <a:stretch>
            <a:fillRect/>
          </a:stretch>
        </p:blipFill>
        <p:spPr>
          <a:xfrm>
            <a:off x="833695" y="3525504"/>
            <a:ext cx="5950212" cy="1767993"/>
          </a:xfrm>
          <a:prstGeom prst="rect">
            <a:avLst/>
          </a:prstGeom>
        </p:spPr>
      </p:pic>
    </p:spTree>
    <p:extLst>
      <p:ext uri="{BB962C8B-B14F-4D97-AF65-F5344CB8AC3E}">
        <p14:creationId xmlns:p14="http://schemas.microsoft.com/office/powerpoint/2010/main" val="4232423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Table PRESCRIPTION and PATIENT</a:t>
            </a:r>
            <a:endParaRPr lang="en-US" dirty="0"/>
          </a:p>
        </p:txBody>
      </p:sp>
      <p:pic>
        <p:nvPicPr>
          <p:cNvPr id="6" name="Content Placeholder 5"/>
          <p:cNvPicPr>
            <a:picLocks noGrp="1" noChangeAspect="1"/>
          </p:cNvPicPr>
          <p:nvPr>
            <p:ph idx="1"/>
          </p:nvPr>
        </p:nvPicPr>
        <p:blipFill>
          <a:blip r:embed="rId2"/>
          <a:stretch>
            <a:fillRect/>
          </a:stretch>
        </p:blipFill>
        <p:spPr>
          <a:xfrm>
            <a:off x="838200" y="1690688"/>
            <a:ext cx="4878969" cy="4351338"/>
          </a:xfrm>
          <a:prstGeom prst="rect">
            <a:avLst/>
          </a:prstGeom>
        </p:spPr>
      </p:pic>
      <p:pic>
        <p:nvPicPr>
          <p:cNvPr id="7" name="Picture 6"/>
          <p:cNvPicPr>
            <a:picLocks noChangeAspect="1"/>
          </p:cNvPicPr>
          <p:nvPr/>
        </p:nvPicPr>
        <p:blipFill>
          <a:blip r:embed="rId3"/>
          <a:stretch>
            <a:fillRect/>
          </a:stretch>
        </p:blipFill>
        <p:spPr>
          <a:xfrm>
            <a:off x="5408093" y="1690688"/>
            <a:ext cx="5945707" cy="3835843"/>
          </a:xfrm>
          <a:prstGeom prst="rect">
            <a:avLst/>
          </a:prstGeom>
        </p:spPr>
      </p:pic>
    </p:spTree>
    <p:extLst>
      <p:ext uri="{BB962C8B-B14F-4D97-AF65-F5344CB8AC3E}">
        <p14:creationId xmlns:p14="http://schemas.microsoft.com/office/powerpoint/2010/main" val="345233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Table PHARMACY</a:t>
            </a:r>
            <a:endParaRPr lang="en-US" dirty="0"/>
          </a:p>
        </p:txBody>
      </p:sp>
      <p:pic>
        <p:nvPicPr>
          <p:cNvPr id="4" name="Content Placeholder 3"/>
          <p:cNvPicPr>
            <a:picLocks noGrp="1" noChangeAspect="1"/>
          </p:cNvPicPr>
          <p:nvPr>
            <p:ph idx="1"/>
          </p:nvPr>
        </p:nvPicPr>
        <p:blipFill>
          <a:blip r:embed="rId2"/>
          <a:stretch>
            <a:fillRect/>
          </a:stretch>
        </p:blipFill>
        <p:spPr>
          <a:xfrm>
            <a:off x="948369" y="1605287"/>
            <a:ext cx="5826586" cy="4351338"/>
          </a:xfrm>
          <a:prstGeom prst="rect">
            <a:avLst/>
          </a:prstGeom>
        </p:spPr>
      </p:pic>
    </p:spTree>
    <p:extLst>
      <p:ext uri="{BB962C8B-B14F-4D97-AF65-F5344CB8AC3E}">
        <p14:creationId xmlns:p14="http://schemas.microsoft.com/office/powerpoint/2010/main" val="1500428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Solution </a:t>
            </a:r>
            <a:endParaRPr lang="en-US" dirty="0"/>
          </a:p>
        </p:txBody>
      </p:sp>
      <p:sp>
        <p:nvSpPr>
          <p:cNvPr id="3" name="Content Placeholder 2"/>
          <p:cNvSpPr>
            <a:spLocks noGrp="1"/>
          </p:cNvSpPr>
          <p:nvPr>
            <p:ph idx="1"/>
          </p:nvPr>
        </p:nvSpPr>
        <p:spPr>
          <a:xfrm>
            <a:off x="838200" y="1285798"/>
            <a:ext cx="10515600" cy="5170086"/>
          </a:xfrm>
        </p:spPr>
        <p:txBody>
          <a:bodyPr>
            <a:normAutofit fontScale="25000" lnSpcReduction="20000"/>
          </a:bodyPr>
          <a:lstStyle/>
          <a:p>
            <a:pPr lvl="0"/>
            <a:r>
              <a:rPr lang="en-US" sz="3600" dirty="0"/>
              <a:t>Must generate a report for the patients who were prescribed Albuterol this year.</a:t>
            </a:r>
          </a:p>
          <a:p>
            <a:r>
              <a:rPr lang="en-US" sz="3600" dirty="0"/>
              <a:t>Answer:</a:t>
            </a:r>
          </a:p>
          <a:p>
            <a:r>
              <a:rPr lang="en-US" sz="3600" dirty="0"/>
              <a:t>Select * from prescription where </a:t>
            </a:r>
            <a:r>
              <a:rPr lang="en-US" sz="3600" dirty="0" err="1"/>
              <a:t>drug_code</a:t>
            </a:r>
            <a:r>
              <a:rPr lang="en-US" sz="3600" dirty="0"/>
              <a:t> = ‘AA102</a:t>
            </a:r>
            <a:r>
              <a:rPr lang="en-US" sz="3600" dirty="0" smtClean="0"/>
              <a:t>’;</a:t>
            </a:r>
          </a:p>
          <a:p>
            <a:r>
              <a:rPr lang="en-US" sz="3600" dirty="0"/>
              <a:t> </a:t>
            </a:r>
          </a:p>
          <a:p>
            <a:pPr lvl="0"/>
            <a:r>
              <a:rPr lang="en-US" sz="3600" dirty="0"/>
              <a:t>Must generate a report for patients who were assigned to Psychiatry specialty this year.</a:t>
            </a:r>
          </a:p>
          <a:p>
            <a:r>
              <a:rPr lang="en-US" sz="3600" dirty="0"/>
              <a:t>Answer</a:t>
            </a:r>
            <a:r>
              <a:rPr lang="en-US" sz="3600" dirty="0" smtClean="0"/>
              <a:t>:</a:t>
            </a:r>
            <a:endParaRPr lang="en-US" sz="3600" dirty="0"/>
          </a:p>
          <a:p>
            <a:r>
              <a:rPr lang="en-US" sz="3600" dirty="0"/>
              <a:t>Select * from prescription where </a:t>
            </a:r>
            <a:r>
              <a:rPr lang="en-US" sz="3600" dirty="0" err="1"/>
              <a:t>doc_id</a:t>
            </a:r>
            <a:r>
              <a:rPr lang="en-US" sz="3600" dirty="0"/>
              <a:t> = ‘100’ or ‘105’ or ‘107’;</a:t>
            </a:r>
          </a:p>
          <a:p>
            <a:r>
              <a:rPr lang="en-US" sz="3600" dirty="0"/>
              <a:t> </a:t>
            </a:r>
          </a:p>
          <a:p>
            <a:pPr lvl="0"/>
            <a:r>
              <a:rPr lang="en-US" sz="3600" dirty="0"/>
              <a:t>Must generate a report for patients who were diagnosed with Schizophrenia and prescribed Clozapine this year.</a:t>
            </a:r>
          </a:p>
          <a:p>
            <a:r>
              <a:rPr lang="en-US" sz="3600" dirty="0"/>
              <a:t>Answer:</a:t>
            </a:r>
          </a:p>
          <a:p>
            <a:r>
              <a:rPr lang="en-US" sz="3600" dirty="0"/>
              <a:t>Select * from prescription where </a:t>
            </a:r>
            <a:r>
              <a:rPr lang="en-US" sz="3600" dirty="0" err="1"/>
              <a:t>drug_code</a:t>
            </a:r>
            <a:r>
              <a:rPr lang="en-US" sz="3600" dirty="0"/>
              <a:t> = ‘AA101’;</a:t>
            </a:r>
          </a:p>
          <a:p>
            <a:r>
              <a:rPr lang="en-US" sz="3600" dirty="0"/>
              <a:t> </a:t>
            </a:r>
          </a:p>
          <a:p>
            <a:pPr lvl="0"/>
            <a:r>
              <a:rPr lang="en-US" sz="3600" dirty="0"/>
              <a:t>Must generate a report for drugs that were available in Springfield pharmacy this year.</a:t>
            </a:r>
          </a:p>
          <a:p>
            <a:r>
              <a:rPr lang="en-US" sz="3600" dirty="0"/>
              <a:t>Answer:</a:t>
            </a:r>
          </a:p>
          <a:p>
            <a:r>
              <a:rPr lang="en-US" sz="3600" dirty="0"/>
              <a:t>Select * from pharmacy where </a:t>
            </a:r>
            <a:r>
              <a:rPr lang="en-US" sz="3600" dirty="0" err="1"/>
              <a:t>pharm_loc</a:t>
            </a:r>
            <a:r>
              <a:rPr lang="en-US" sz="3600" dirty="0"/>
              <a:t> = ‘Springfield, Virginia’ AND  </a:t>
            </a:r>
            <a:r>
              <a:rPr lang="en-US" sz="3600" dirty="0" err="1"/>
              <a:t>pharm_stock</a:t>
            </a:r>
            <a:r>
              <a:rPr lang="en-US" sz="3600" dirty="0"/>
              <a:t> = ‘Yes, in stock’;</a:t>
            </a:r>
          </a:p>
          <a:p>
            <a:r>
              <a:rPr lang="en-US" sz="3600" dirty="0"/>
              <a:t> </a:t>
            </a:r>
          </a:p>
          <a:p>
            <a:pPr lvl="0"/>
            <a:r>
              <a:rPr lang="en-US" sz="3600" dirty="0"/>
              <a:t>Must generate a report for drugs that were available in Fairfax pharmacy this year.</a:t>
            </a:r>
          </a:p>
          <a:p>
            <a:r>
              <a:rPr lang="en-US" sz="3600" dirty="0"/>
              <a:t>Answer:</a:t>
            </a:r>
          </a:p>
          <a:p>
            <a:r>
              <a:rPr lang="en-US" sz="3600" dirty="0"/>
              <a:t>Select * from pharmacy where </a:t>
            </a:r>
            <a:r>
              <a:rPr lang="en-US" sz="3600" dirty="0" err="1"/>
              <a:t>pharm_loc</a:t>
            </a:r>
            <a:r>
              <a:rPr lang="en-US" sz="3600" dirty="0"/>
              <a:t> = ‘Fairfax, Virginia’ AND  </a:t>
            </a:r>
            <a:r>
              <a:rPr lang="en-US" sz="3600" dirty="0" err="1"/>
              <a:t>pharm_stock</a:t>
            </a:r>
            <a:r>
              <a:rPr lang="en-US" sz="3600" dirty="0"/>
              <a:t> = ‘Yes, in stock’;</a:t>
            </a:r>
          </a:p>
          <a:p>
            <a:r>
              <a:rPr lang="en-US" sz="3600" dirty="0"/>
              <a:t> </a:t>
            </a:r>
          </a:p>
          <a:p>
            <a:pPr lvl="0"/>
            <a:r>
              <a:rPr lang="en-US" sz="3600" dirty="0"/>
              <a:t>Must generate a report for doctors that were assigned to Cardiac specialty this year</a:t>
            </a:r>
            <a:r>
              <a:rPr lang="en-US" sz="3600" dirty="0" smtClean="0"/>
              <a:t>.</a:t>
            </a:r>
            <a:r>
              <a:rPr lang="en-US" sz="3600" dirty="0"/>
              <a:t> </a:t>
            </a:r>
          </a:p>
          <a:p>
            <a:r>
              <a:rPr lang="en-US" sz="3600" dirty="0"/>
              <a:t>Answer:</a:t>
            </a:r>
          </a:p>
          <a:p>
            <a:r>
              <a:rPr lang="en-US" sz="3600" dirty="0"/>
              <a:t>Select * from doctor where </a:t>
            </a:r>
            <a:r>
              <a:rPr lang="en-US" sz="3600" dirty="0" err="1"/>
              <a:t>doc_specialty</a:t>
            </a:r>
            <a:r>
              <a:rPr lang="en-US" sz="3600" dirty="0"/>
              <a:t> = ‘Cardiology</a:t>
            </a:r>
            <a:r>
              <a:rPr lang="en-US" sz="3600" dirty="0" smtClean="0"/>
              <a:t>’;</a:t>
            </a:r>
            <a:r>
              <a:rPr lang="en-US" sz="3600" dirty="0"/>
              <a:t> </a:t>
            </a:r>
          </a:p>
          <a:p>
            <a:r>
              <a:rPr lang="en-US" b="1" dirty="0"/>
              <a:t> </a:t>
            </a:r>
            <a:endParaRPr lang="en-US" dirty="0"/>
          </a:p>
          <a:p>
            <a:endParaRPr lang="en-US" dirty="0"/>
          </a:p>
        </p:txBody>
      </p:sp>
    </p:spTree>
    <p:extLst>
      <p:ext uri="{BB962C8B-B14F-4D97-AF65-F5344CB8AC3E}">
        <p14:creationId xmlns:p14="http://schemas.microsoft.com/office/powerpoint/2010/main" val="2810077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Documentation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50342" y="1484103"/>
            <a:ext cx="3438824" cy="4351338"/>
          </a:xfrm>
          <a:prstGeom prst="rect">
            <a:avLst/>
          </a:prstGeom>
        </p:spPr>
      </p:pic>
      <p:sp>
        <p:nvSpPr>
          <p:cNvPr id="5" name="Rectangle 4"/>
          <p:cNvSpPr/>
          <p:nvPr/>
        </p:nvSpPr>
        <p:spPr>
          <a:xfrm>
            <a:off x="4501308" y="1690688"/>
            <a:ext cx="6096000" cy="882806"/>
          </a:xfrm>
          <a:prstGeom prst="rect">
            <a:avLst/>
          </a:prstGeom>
        </p:spPr>
        <p:txBody>
          <a:bodyPr>
            <a:spAutoFit/>
          </a:bodyPr>
          <a:lstStyle/>
          <a:p>
            <a:pPr>
              <a:lnSpc>
                <a:spcPct val="107000"/>
              </a:lnSpc>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As the patient visits the clinic the clinic receptionist and data entry clerk hand out the following form to the patient to capture the necessary patient details. These details are the patient name, area code and phone number. Each patient is then assigned a patient number and given the associated ticket.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514045" y="2620064"/>
            <a:ext cx="1571625" cy="2286000"/>
          </a:xfrm>
          <a:prstGeom prst="rect">
            <a:avLst/>
          </a:prstGeom>
        </p:spPr>
      </p:pic>
    </p:spTree>
    <p:extLst>
      <p:ext uri="{BB962C8B-B14F-4D97-AF65-F5344CB8AC3E}">
        <p14:creationId xmlns:p14="http://schemas.microsoft.com/office/powerpoint/2010/main" val="137812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7125" y="1"/>
            <a:ext cx="3429000" cy="3371160"/>
          </a:xfrm>
          <a:prstGeom prst="rect">
            <a:avLst/>
          </a:prstGeom>
        </p:spPr>
      </p:pic>
      <p:sp>
        <p:nvSpPr>
          <p:cNvPr id="5" name="Rectangle 4"/>
          <p:cNvSpPr/>
          <p:nvPr/>
        </p:nvSpPr>
        <p:spPr>
          <a:xfrm>
            <a:off x="3962401" y="193185"/>
            <a:ext cx="6096000" cy="830997"/>
          </a:xfrm>
          <a:prstGeom prst="rect">
            <a:avLst/>
          </a:prstGeom>
        </p:spPr>
        <p:txBody>
          <a:bodyPr>
            <a:spAutoFit/>
          </a:bodyPr>
          <a:lstStyle/>
          <a:p>
            <a:r>
              <a:rPr lang="en-US" sz="1200" dirty="0" smtClean="0">
                <a:effectLst/>
                <a:latin typeface="Times New Roman" panose="02020603050405020304" pitchFamily="18" charset="0"/>
                <a:ea typeface="Calibri" panose="020F0502020204030204" pitchFamily="34" charset="0"/>
              </a:rPr>
              <a:t>Each patient is then assigned to a particular doctor. Each doctor has a </a:t>
            </a:r>
            <a:r>
              <a:rPr lang="en-US" sz="1200" dirty="0" err="1" smtClean="0">
                <a:effectLst/>
                <a:latin typeface="Times New Roman" panose="02020603050405020304" pitchFamily="18" charset="0"/>
                <a:ea typeface="Calibri" panose="020F0502020204030204" pitchFamily="34" charset="0"/>
              </a:rPr>
              <a:t>doc_id</a:t>
            </a:r>
            <a:r>
              <a:rPr lang="en-US" sz="1200" dirty="0" smtClean="0">
                <a:effectLst/>
                <a:latin typeface="Times New Roman" panose="02020603050405020304" pitchFamily="18" charset="0"/>
                <a:ea typeface="Calibri" panose="020F0502020204030204" pitchFamily="34" charset="0"/>
              </a:rPr>
              <a:t> and a specialty that he or she is noted for.														</a:t>
            </a:r>
            <a:endParaRPr lang="en-US"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4253142" y="3578302"/>
            <a:ext cx="3267075" cy="2609850"/>
          </a:xfrm>
          <a:prstGeom prst="rect">
            <a:avLst/>
          </a:prstGeom>
        </p:spPr>
      </p:pic>
      <p:sp>
        <p:nvSpPr>
          <p:cNvPr id="9" name="Rectangle 8"/>
          <p:cNvSpPr/>
          <p:nvPr/>
        </p:nvSpPr>
        <p:spPr>
          <a:xfrm>
            <a:off x="5769167" y="2799968"/>
            <a:ext cx="6096000" cy="685188"/>
          </a:xfrm>
          <a:prstGeom prst="rect">
            <a:avLst/>
          </a:prstGeom>
        </p:spPr>
        <p:txBody>
          <a:bodyPr>
            <a:spAutoFit/>
          </a:bodyPr>
          <a:lstStyle/>
          <a:p>
            <a:pPr>
              <a:lnSpc>
                <a:spcPct val="107000"/>
              </a:lnSpc>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After the doctors consultation a doctor may write one or more prescriptions which may contain one or more drugs. In the backend each drug prescribed is logged in the DRUG database table with its associated </a:t>
            </a:r>
            <a:r>
              <a:rPr lang="en-US" sz="1200" dirty="0" err="1" smtClean="0">
                <a:effectLst/>
                <a:latin typeface="Times New Roman" panose="02020603050405020304" pitchFamily="18" charset="0"/>
                <a:ea typeface="Calibri" panose="020F0502020204030204" pitchFamily="34" charset="0"/>
                <a:cs typeface="Times New Roman" panose="02020603050405020304" pitchFamily="18" charset="0"/>
              </a:rPr>
              <a:t>drug_code</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200" dirty="0" err="1" smtClean="0">
                <a:effectLst/>
                <a:latin typeface="Times New Roman" panose="02020603050405020304" pitchFamily="18" charset="0"/>
                <a:ea typeface="Calibri" panose="020F0502020204030204" pitchFamily="34" charset="0"/>
                <a:cs typeface="Times New Roman" panose="02020603050405020304" pitchFamily="18" charset="0"/>
              </a:rPr>
              <a:t>drug_name</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 and the associated cost of the drug per unit.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4"/>
          <a:stretch>
            <a:fillRect/>
          </a:stretch>
        </p:blipFill>
        <p:spPr>
          <a:xfrm>
            <a:off x="5152047" y="831978"/>
            <a:ext cx="1469263" cy="1469263"/>
          </a:xfrm>
          <a:prstGeom prst="rect">
            <a:avLst/>
          </a:prstGeom>
        </p:spPr>
      </p:pic>
      <p:pic>
        <p:nvPicPr>
          <p:cNvPr id="11" name="Picture 10"/>
          <p:cNvPicPr>
            <a:picLocks noChangeAspect="1"/>
          </p:cNvPicPr>
          <p:nvPr/>
        </p:nvPicPr>
        <p:blipFill>
          <a:blip r:embed="rId5"/>
          <a:stretch>
            <a:fillRect/>
          </a:stretch>
        </p:blipFill>
        <p:spPr>
          <a:xfrm>
            <a:off x="8438576" y="4197771"/>
            <a:ext cx="2762250" cy="1657350"/>
          </a:xfrm>
          <a:prstGeom prst="rect">
            <a:avLst/>
          </a:prstGeom>
        </p:spPr>
      </p:pic>
    </p:spTree>
    <p:extLst>
      <p:ext uri="{BB962C8B-B14F-4D97-AF65-F5344CB8AC3E}">
        <p14:creationId xmlns:p14="http://schemas.microsoft.com/office/powerpoint/2010/main" val="4220567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3957" y="148327"/>
            <a:ext cx="3686175" cy="4333875"/>
          </a:xfrm>
          <a:prstGeom prst="rect">
            <a:avLst/>
          </a:prstGeom>
        </p:spPr>
      </p:pic>
      <p:sp>
        <p:nvSpPr>
          <p:cNvPr id="5" name="Rectangle 4"/>
          <p:cNvSpPr/>
          <p:nvPr/>
        </p:nvSpPr>
        <p:spPr>
          <a:xfrm>
            <a:off x="4601378" y="250889"/>
            <a:ext cx="6096000" cy="1200329"/>
          </a:xfrm>
          <a:prstGeom prst="rect">
            <a:avLst/>
          </a:prstGeom>
        </p:spPr>
        <p:txBody>
          <a:bodyPr>
            <a:spAutoFit/>
          </a:bodyPr>
          <a:lstStyle/>
          <a:p>
            <a:r>
              <a:rPr lang="en-US" sz="1200" dirty="0" smtClean="0">
                <a:effectLst/>
                <a:latin typeface="Times New Roman" panose="02020603050405020304" pitchFamily="18" charset="0"/>
                <a:ea typeface="Calibri" panose="020F0502020204030204" pitchFamily="34" charset="0"/>
              </a:rPr>
              <a:t>A doctor may write one or more prescriptions which may contain one or more drugs. Each prescription is documented in the prescription table with a </a:t>
            </a:r>
            <a:r>
              <a:rPr lang="en-US" sz="1200" dirty="0" err="1" smtClean="0">
                <a:effectLst/>
                <a:latin typeface="Times New Roman" panose="02020603050405020304" pitchFamily="18" charset="0"/>
                <a:ea typeface="Calibri" panose="020F0502020204030204" pitchFamily="34" charset="0"/>
              </a:rPr>
              <a:t>prescription_id</a:t>
            </a:r>
            <a:r>
              <a:rPr lang="en-US" sz="1200" dirty="0" smtClean="0">
                <a:effectLst/>
                <a:latin typeface="Times New Roman" panose="02020603050405020304" pitchFamily="18" charset="0"/>
                <a:ea typeface="Calibri" panose="020F0502020204030204" pitchFamily="34" charset="0"/>
              </a:rPr>
              <a:t> and date its associated doctor id, patient number, drug code prescribed and recommended prescription dosage suggested by the doctor.														</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601378" y="3946621"/>
            <a:ext cx="3571875" cy="2600325"/>
          </a:xfrm>
          <a:prstGeom prst="rect">
            <a:avLst/>
          </a:prstGeom>
        </p:spPr>
      </p:pic>
      <p:sp>
        <p:nvSpPr>
          <p:cNvPr id="7" name="Rectangle 6"/>
          <p:cNvSpPr/>
          <p:nvPr/>
        </p:nvSpPr>
        <p:spPr>
          <a:xfrm>
            <a:off x="4601378" y="3119456"/>
            <a:ext cx="6096000" cy="685188"/>
          </a:xfrm>
          <a:prstGeom prst="rect">
            <a:avLst/>
          </a:prstGeom>
        </p:spPr>
        <p:txBody>
          <a:bodyPr>
            <a:spAutoFit/>
          </a:bodyPr>
          <a:lstStyle/>
          <a:p>
            <a:pPr>
              <a:lnSpc>
                <a:spcPct val="107000"/>
              </a:lnSpc>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The clinic keeps track of nearby pharmacies that stock the prescribed drugs. Each drug is indexed by drug code and matched to a pharmacy in Fairfax, McLean or Springfield locations in Virginia. Each drug is described as being in or out of stock.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5001428" y="1244120"/>
            <a:ext cx="2647950" cy="1724025"/>
          </a:xfrm>
          <a:prstGeom prst="rect">
            <a:avLst/>
          </a:prstGeom>
        </p:spPr>
      </p:pic>
      <p:pic>
        <p:nvPicPr>
          <p:cNvPr id="9" name="Picture 8"/>
          <p:cNvPicPr>
            <a:picLocks noChangeAspect="1"/>
          </p:cNvPicPr>
          <p:nvPr/>
        </p:nvPicPr>
        <p:blipFill>
          <a:blip r:embed="rId5"/>
          <a:stretch>
            <a:fillRect/>
          </a:stretch>
        </p:blipFill>
        <p:spPr>
          <a:xfrm>
            <a:off x="8724499" y="4672782"/>
            <a:ext cx="2857500" cy="1600200"/>
          </a:xfrm>
          <a:prstGeom prst="rect">
            <a:avLst/>
          </a:prstGeom>
        </p:spPr>
      </p:pic>
    </p:spTree>
    <p:extLst>
      <p:ext uri="{BB962C8B-B14F-4D97-AF65-F5344CB8AC3E}">
        <p14:creationId xmlns:p14="http://schemas.microsoft.com/office/powerpoint/2010/main" val="4273283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 end Reporting Functionality</a:t>
            </a:r>
            <a:endParaRPr lang="en-US" dirty="0"/>
          </a:p>
        </p:txBody>
      </p:sp>
      <p:sp>
        <p:nvSpPr>
          <p:cNvPr id="3" name="Content Placeholder 2"/>
          <p:cNvSpPr>
            <a:spLocks noGrp="1"/>
          </p:cNvSpPr>
          <p:nvPr>
            <p:ph idx="1"/>
          </p:nvPr>
        </p:nvSpPr>
        <p:spPr/>
        <p:txBody>
          <a:bodyPr>
            <a:normAutofit fontScale="92500" lnSpcReduction="20000"/>
          </a:bodyPr>
          <a:lstStyle/>
          <a:p>
            <a:pPr marL="0" marR="0" indent="0">
              <a:spcBef>
                <a:spcPts val="600"/>
              </a:spcBef>
              <a:spcAft>
                <a:spcPts val="1200"/>
              </a:spcAft>
              <a:buNone/>
            </a:pPr>
            <a:r>
              <a:rPr lang="en-US" b="1" u="sng" dirty="0" smtClean="0">
                <a:solidFill>
                  <a:srgbClr val="353535"/>
                </a:solidFill>
                <a:effectLst/>
                <a:latin typeface="Times New Roman" panose="02020603050405020304" pitchFamily="18" charset="0"/>
                <a:ea typeface="Times New Roman" panose="02020603050405020304" pitchFamily="18" charset="0"/>
              </a:rPr>
              <a:t>Business Reporting Requirements:</a:t>
            </a:r>
            <a:endParaRPr lang="en-US" dirty="0" smtClean="0">
              <a:effectLst/>
              <a:latin typeface="Times New Roman" panose="02020603050405020304" pitchFamily="18" charset="0"/>
              <a:ea typeface="Times New Roman" panose="02020603050405020304" pitchFamily="18" charset="0"/>
            </a:endParaRPr>
          </a:p>
          <a:p>
            <a:pPr marL="342900" marR="0" lvl="0" indent="-342900">
              <a:spcBef>
                <a:spcPts val="600"/>
              </a:spcBef>
              <a:spcAft>
                <a:spcPts val="1200"/>
              </a:spcAft>
              <a:buFont typeface="+mj-lt"/>
              <a:buAutoNum type="arabicPeriod"/>
            </a:pPr>
            <a:r>
              <a:rPr lang="en-US" dirty="0" smtClean="0">
                <a:solidFill>
                  <a:srgbClr val="353535"/>
                </a:solidFill>
                <a:effectLst/>
                <a:latin typeface="Times New Roman" panose="02020603050405020304" pitchFamily="18" charset="0"/>
                <a:ea typeface="Times New Roman" panose="02020603050405020304" pitchFamily="18" charset="0"/>
              </a:rPr>
              <a:t>Must generate a report for the patients who were prescribed Albuterol this year.</a:t>
            </a:r>
            <a:endParaRPr lang="en-US" dirty="0" smtClean="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dirty="0" smtClean="0">
                <a:solidFill>
                  <a:srgbClr val="353535"/>
                </a:solidFill>
                <a:effectLst/>
                <a:latin typeface="Times New Roman" panose="02020603050405020304" pitchFamily="18" charset="0"/>
                <a:ea typeface="Times New Roman" panose="02020603050405020304" pitchFamily="18" charset="0"/>
              </a:rPr>
              <a:t>Must generate a report for patients who were assigned to Psychiatry specialty this year.</a:t>
            </a:r>
            <a:endParaRPr lang="en-US" dirty="0" smtClean="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dirty="0" smtClean="0">
                <a:solidFill>
                  <a:srgbClr val="353535"/>
                </a:solidFill>
                <a:effectLst/>
                <a:latin typeface="Times New Roman" panose="02020603050405020304" pitchFamily="18" charset="0"/>
                <a:ea typeface="Times New Roman" panose="02020603050405020304" pitchFamily="18" charset="0"/>
              </a:rPr>
              <a:t>Must generate a report for patients who were diagnosed with Schizophrenia and prescribed Clozapine this year.</a:t>
            </a:r>
            <a:endParaRPr lang="en-US" dirty="0" smtClean="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dirty="0" smtClean="0">
                <a:solidFill>
                  <a:srgbClr val="353535"/>
                </a:solidFill>
                <a:effectLst/>
                <a:latin typeface="Times New Roman" panose="02020603050405020304" pitchFamily="18" charset="0"/>
                <a:ea typeface="Times New Roman" panose="02020603050405020304" pitchFamily="18" charset="0"/>
              </a:rPr>
              <a:t>Must generate a report for drugs that were available in Springfield pharmacy this year.</a:t>
            </a:r>
            <a:endParaRPr lang="en-US" dirty="0" smtClean="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dirty="0" smtClean="0">
                <a:solidFill>
                  <a:srgbClr val="353535"/>
                </a:solidFill>
                <a:effectLst/>
                <a:latin typeface="Times New Roman" panose="02020603050405020304" pitchFamily="18" charset="0"/>
                <a:ea typeface="Times New Roman" panose="02020603050405020304" pitchFamily="18" charset="0"/>
              </a:rPr>
              <a:t>Must generate a report for drugs that were available in Fairfax pharmacy this year.</a:t>
            </a:r>
            <a:endParaRPr lang="en-US" dirty="0" smtClean="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dirty="0" smtClean="0">
                <a:solidFill>
                  <a:srgbClr val="353535"/>
                </a:solidFill>
                <a:effectLst/>
                <a:latin typeface="Times New Roman" panose="02020603050405020304" pitchFamily="18" charset="0"/>
                <a:ea typeface="Times New Roman" panose="02020603050405020304" pitchFamily="18" charset="0"/>
              </a:rPr>
              <a:t>Must generate a report for doctors that were assigned to Cardiac specialty this year.</a:t>
            </a:r>
            <a:endParaRPr lang="en-US" dirty="0" smtClean="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dirty="0" smtClean="0">
              <a:effectLst/>
              <a:latin typeface="Times New Roman" panose="02020603050405020304" pitchFamily="18" charset="0"/>
              <a:ea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8839027" y="365125"/>
            <a:ext cx="2600325" cy="1762125"/>
          </a:xfrm>
          <a:prstGeom prst="rect">
            <a:avLst/>
          </a:prstGeom>
        </p:spPr>
      </p:pic>
    </p:spTree>
    <p:extLst>
      <p:ext uri="{BB962C8B-B14F-4D97-AF65-F5344CB8AC3E}">
        <p14:creationId xmlns:p14="http://schemas.microsoft.com/office/powerpoint/2010/main" val="129096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Rules, ERD and Normalization</a:t>
            </a:r>
            <a:endParaRPr lang="en-US" dirty="0"/>
          </a:p>
        </p:txBody>
      </p:sp>
      <p:sp>
        <p:nvSpPr>
          <p:cNvPr id="3" name="Content Placeholder 2"/>
          <p:cNvSpPr>
            <a:spLocks noGrp="1"/>
          </p:cNvSpPr>
          <p:nvPr>
            <p:ph idx="1"/>
          </p:nvPr>
        </p:nvSpPr>
        <p:spPr/>
        <p:txBody>
          <a:bodyPr>
            <a:normAutofit fontScale="85000" lnSpcReduction="20000"/>
          </a:bodyPr>
          <a:lstStyle/>
          <a:p>
            <a:pPr marL="0" marR="0">
              <a:spcBef>
                <a:spcPts val="0"/>
              </a:spcBef>
              <a:spcAft>
                <a:spcPts val="0"/>
              </a:spcAft>
            </a:pPr>
            <a:r>
              <a:rPr lang="en-US" b="1" u="sng" dirty="0" smtClean="0">
                <a:solidFill>
                  <a:srgbClr val="353535"/>
                </a:solidFill>
                <a:effectLst/>
                <a:latin typeface="Times New Roman" panose="02020603050405020304" pitchFamily="18" charset="0"/>
                <a:ea typeface="Times New Roman" panose="02020603050405020304" pitchFamily="18" charset="0"/>
              </a:rPr>
              <a:t>Business Rules:</a:t>
            </a:r>
            <a:endParaRPr lang="en-US" dirty="0" smtClean="0">
              <a:effectLst/>
              <a:latin typeface="Times New Roman" panose="02020603050405020304" pitchFamily="18" charset="0"/>
              <a:ea typeface="Times New Roman" panose="02020603050405020304" pitchFamily="18" charset="0"/>
            </a:endParaRPr>
          </a:p>
          <a:p>
            <a:pPr marL="0" marR="0">
              <a:spcBef>
                <a:spcPts val="600"/>
              </a:spcBef>
              <a:spcAft>
                <a:spcPts val="1200"/>
              </a:spcAft>
            </a:pPr>
            <a:r>
              <a:rPr lang="en-US" dirty="0" smtClean="0">
                <a:solidFill>
                  <a:srgbClr val="353535"/>
                </a:solidFill>
                <a:effectLst/>
                <a:latin typeface="Times New Roman" panose="02020603050405020304" pitchFamily="18" charset="0"/>
                <a:ea typeface="Times New Roman" panose="02020603050405020304" pitchFamily="18" charset="0"/>
              </a:rPr>
              <a:t>(0, 1)A DOCTOR writes one or more PRESCRIPTIONS. (1, N)</a:t>
            </a:r>
            <a:endParaRPr lang="en-US" dirty="0" smtClean="0">
              <a:effectLst/>
              <a:latin typeface="Times New Roman" panose="02020603050405020304" pitchFamily="18" charset="0"/>
              <a:ea typeface="Times New Roman" panose="02020603050405020304" pitchFamily="18" charset="0"/>
            </a:endParaRPr>
          </a:p>
          <a:p>
            <a:pPr marL="0" marR="0">
              <a:spcBef>
                <a:spcPts val="600"/>
              </a:spcBef>
              <a:spcAft>
                <a:spcPts val="1200"/>
              </a:spcAft>
            </a:pPr>
            <a:r>
              <a:rPr lang="en-US" dirty="0" smtClean="0">
                <a:solidFill>
                  <a:srgbClr val="353535"/>
                </a:solidFill>
                <a:effectLst/>
                <a:latin typeface="Times New Roman" panose="02020603050405020304" pitchFamily="18" charset="0"/>
                <a:ea typeface="Times New Roman" panose="02020603050405020304" pitchFamily="18" charset="0"/>
              </a:rPr>
              <a:t>(1, N)One or more PRESCRIPTIONS may be written by a DOCTOR (0, 1)</a:t>
            </a:r>
            <a:endParaRPr lang="en-US" dirty="0" smtClean="0">
              <a:effectLst/>
              <a:latin typeface="Times New Roman" panose="02020603050405020304" pitchFamily="18" charset="0"/>
              <a:ea typeface="Times New Roman" panose="02020603050405020304" pitchFamily="18" charset="0"/>
            </a:endParaRPr>
          </a:p>
          <a:p>
            <a:pPr marL="0" marR="0">
              <a:spcBef>
                <a:spcPts val="600"/>
              </a:spcBef>
              <a:spcAft>
                <a:spcPts val="1200"/>
              </a:spcAft>
            </a:pPr>
            <a:r>
              <a:rPr lang="en-US" dirty="0" smtClean="0">
                <a:solidFill>
                  <a:srgbClr val="353535"/>
                </a:solidFill>
                <a:effectLst/>
                <a:latin typeface="Times New Roman" panose="02020603050405020304" pitchFamily="18" charset="0"/>
                <a:ea typeface="Times New Roman" panose="02020603050405020304" pitchFamily="18" charset="0"/>
              </a:rPr>
              <a:t>(0, 1)A PATIENT may receive one or more PRESCRIPTIONS. (1, N)</a:t>
            </a:r>
            <a:endParaRPr lang="en-US" dirty="0" smtClean="0">
              <a:effectLst/>
              <a:latin typeface="Times New Roman" panose="02020603050405020304" pitchFamily="18" charset="0"/>
              <a:ea typeface="Times New Roman" panose="02020603050405020304" pitchFamily="18" charset="0"/>
            </a:endParaRPr>
          </a:p>
          <a:p>
            <a:pPr marL="0" marR="0">
              <a:spcBef>
                <a:spcPts val="600"/>
              </a:spcBef>
              <a:spcAft>
                <a:spcPts val="1200"/>
              </a:spcAft>
            </a:pPr>
            <a:r>
              <a:rPr lang="en-US" dirty="0" smtClean="0">
                <a:solidFill>
                  <a:srgbClr val="353535"/>
                </a:solidFill>
                <a:effectLst/>
                <a:latin typeface="Times New Roman" panose="02020603050405020304" pitchFamily="18" charset="0"/>
                <a:ea typeface="Times New Roman" panose="02020603050405020304" pitchFamily="18" charset="0"/>
              </a:rPr>
              <a:t>(1, N)One or more PRESCRIPTIONS may be received by a PATIENT (0, 1)</a:t>
            </a:r>
            <a:endParaRPr lang="en-US" dirty="0" smtClean="0">
              <a:effectLst/>
              <a:latin typeface="Times New Roman" panose="02020603050405020304" pitchFamily="18" charset="0"/>
              <a:ea typeface="Times New Roman" panose="02020603050405020304" pitchFamily="18" charset="0"/>
            </a:endParaRPr>
          </a:p>
          <a:p>
            <a:pPr marL="0" marR="0">
              <a:spcBef>
                <a:spcPts val="600"/>
              </a:spcBef>
              <a:spcAft>
                <a:spcPts val="1200"/>
              </a:spcAft>
            </a:pPr>
            <a:r>
              <a:rPr lang="en-US" dirty="0" smtClean="0">
                <a:solidFill>
                  <a:srgbClr val="353535"/>
                </a:solidFill>
                <a:effectLst/>
                <a:latin typeface="Times New Roman" panose="02020603050405020304" pitchFamily="18" charset="0"/>
                <a:ea typeface="Times New Roman" panose="02020603050405020304" pitchFamily="18" charset="0"/>
              </a:rPr>
              <a:t>(0, 1)A DRUG may appear in one or more PRESCRIPTIONS. (1, N)</a:t>
            </a:r>
            <a:endParaRPr lang="en-US" dirty="0" smtClean="0">
              <a:effectLst/>
              <a:latin typeface="Times New Roman" panose="02020603050405020304" pitchFamily="18" charset="0"/>
              <a:ea typeface="Times New Roman" panose="02020603050405020304" pitchFamily="18" charset="0"/>
            </a:endParaRPr>
          </a:p>
          <a:p>
            <a:pPr marL="0" marR="0">
              <a:spcBef>
                <a:spcPts val="600"/>
              </a:spcBef>
              <a:spcAft>
                <a:spcPts val="1200"/>
              </a:spcAft>
            </a:pPr>
            <a:r>
              <a:rPr lang="en-US" dirty="0" smtClean="0">
                <a:solidFill>
                  <a:srgbClr val="353535"/>
                </a:solidFill>
                <a:effectLst/>
                <a:latin typeface="Times New Roman" panose="02020603050405020304" pitchFamily="18" charset="0"/>
                <a:ea typeface="Times New Roman" panose="02020603050405020304" pitchFamily="18" charset="0"/>
              </a:rPr>
              <a:t>(0, 1)A PRESCRIPTION may contain one or more DRUGS (0, N)</a:t>
            </a:r>
            <a:endParaRPr lang="en-US" dirty="0" smtClean="0">
              <a:effectLst/>
              <a:latin typeface="Times New Roman" panose="02020603050405020304" pitchFamily="18" charset="0"/>
              <a:ea typeface="Times New Roman" panose="02020603050405020304" pitchFamily="18" charset="0"/>
            </a:endParaRPr>
          </a:p>
          <a:p>
            <a:pPr marL="0" marR="0">
              <a:spcBef>
                <a:spcPts val="600"/>
              </a:spcBef>
              <a:spcAft>
                <a:spcPts val="1200"/>
              </a:spcAft>
            </a:pPr>
            <a:r>
              <a:rPr lang="en-US" dirty="0" smtClean="0">
                <a:solidFill>
                  <a:srgbClr val="353535"/>
                </a:solidFill>
                <a:effectLst/>
                <a:latin typeface="Times New Roman" panose="02020603050405020304" pitchFamily="18" charset="0"/>
                <a:ea typeface="Times New Roman" panose="02020603050405020304" pitchFamily="18" charset="0"/>
              </a:rPr>
              <a:t>(0, 1)A PHARMACY may stock one or more DRUGS. (1, N)</a:t>
            </a:r>
            <a:endParaRPr lang="en-US" dirty="0" smtClean="0">
              <a:effectLst/>
              <a:latin typeface="Times New Roman" panose="02020603050405020304" pitchFamily="18" charset="0"/>
              <a:ea typeface="Times New Roman" panose="02020603050405020304" pitchFamily="18" charset="0"/>
            </a:endParaRPr>
          </a:p>
          <a:p>
            <a:pPr marL="0" marR="0">
              <a:spcBef>
                <a:spcPts val="600"/>
              </a:spcBef>
              <a:spcAft>
                <a:spcPts val="1200"/>
              </a:spcAft>
            </a:pPr>
            <a:r>
              <a:rPr lang="en-US" dirty="0" smtClean="0">
                <a:solidFill>
                  <a:srgbClr val="353535"/>
                </a:solidFill>
                <a:effectLst/>
                <a:latin typeface="Times New Roman" panose="02020603050405020304" pitchFamily="18" charset="0"/>
                <a:ea typeface="Times New Roman" panose="02020603050405020304" pitchFamily="18" charset="0"/>
              </a:rPr>
              <a:t> (1, N)One or more DRUGS can be stocked by a PHARMACY (0, 1)</a:t>
            </a:r>
            <a:endParaRPr lang="en-US" dirty="0" smtClean="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61653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Model</a:t>
            </a:r>
            <a:endParaRPr lang="en-US" dirty="0"/>
          </a:p>
        </p:txBody>
      </p:sp>
      <p:sp>
        <p:nvSpPr>
          <p:cNvPr id="3" name="Content Placeholder 2"/>
          <p:cNvSpPr>
            <a:spLocks noGrp="1"/>
          </p:cNvSpPr>
          <p:nvPr>
            <p:ph idx="1"/>
          </p:nvPr>
        </p:nvSpPr>
        <p:spPr/>
        <p:txBody>
          <a:bodyPr/>
          <a:lstStyle/>
          <a:p>
            <a:r>
              <a:rPr lang="en-US" dirty="0" smtClean="0"/>
              <a:t>DOCTOR </a:t>
            </a:r>
            <a:r>
              <a:rPr lang="en-US" dirty="0"/>
              <a:t>writes PRESCRIPTION</a:t>
            </a:r>
          </a:p>
          <a:p>
            <a:r>
              <a:rPr lang="en-US" dirty="0"/>
              <a:t>DRUG appears in PRESCRIPTION</a:t>
            </a:r>
          </a:p>
          <a:p>
            <a:r>
              <a:rPr lang="en-US" dirty="0"/>
              <a:t>PATIENT receives PRESCRIPTION</a:t>
            </a:r>
          </a:p>
          <a:p>
            <a:r>
              <a:rPr lang="en-US" dirty="0"/>
              <a:t>PHARMACY stocks DRUGS</a:t>
            </a:r>
          </a:p>
          <a:p>
            <a:endParaRPr lang="en-US" dirty="0"/>
          </a:p>
        </p:txBody>
      </p:sp>
      <p:pic>
        <p:nvPicPr>
          <p:cNvPr id="5" name="Picture 4"/>
          <p:cNvPicPr>
            <a:picLocks noChangeAspect="1"/>
          </p:cNvPicPr>
          <p:nvPr/>
        </p:nvPicPr>
        <p:blipFill>
          <a:blip r:embed="rId2"/>
          <a:stretch>
            <a:fillRect/>
          </a:stretch>
        </p:blipFill>
        <p:spPr>
          <a:xfrm>
            <a:off x="6489490" y="365125"/>
            <a:ext cx="2905125" cy="1828800"/>
          </a:xfrm>
          <a:prstGeom prst="rect">
            <a:avLst/>
          </a:prstGeom>
        </p:spPr>
      </p:pic>
      <p:pic>
        <p:nvPicPr>
          <p:cNvPr id="6" name="Picture 5"/>
          <p:cNvPicPr>
            <a:picLocks noChangeAspect="1"/>
          </p:cNvPicPr>
          <p:nvPr/>
        </p:nvPicPr>
        <p:blipFill>
          <a:blip r:embed="rId3"/>
          <a:stretch>
            <a:fillRect/>
          </a:stretch>
        </p:blipFill>
        <p:spPr>
          <a:xfrm>
            <a:off x="6314537" y="2328862"/>
            <a:ext cx="3313352" cy="2103716"/>
          </a:xfrm>
          <a:prstGeom prst="rect">
            <a:avLst/>
          </a:prstGeom>
        </p:spPr>
      </p:pic>
      <p:pic>
        <p:nvPicPr>
          <p:cNvPr id="7" name="Picture 6"/>
          <p:cNvPicPr>
            <a:picLocks noChangeAspect="1"/>
          </p:cNvPicPr>
          <p:nvPr/>
        </p:nvPicPr>
        <p:blipFill>
          <a:blip r:embed="rId4"/>
          <a:stretch>
            <a:fillRect/>
          </a:stretch>
        </p:blipFill>
        <p:spPr>
          <a:xfrm>
            <a:off x="613913" y="4283373"/>
            <a:ext cx="3405996" cy="2220943"/>
          </a:xfrm>
          <a:prstGeom prst="rect">
            <a:avLst/>
          </a:prstGeom>
        </p:spPr>
      </p:pic>
      <p:pic>
        <p:nvPicPr>
          <p:cNvPr id="8" name="Picture 7"/>
          <p:cNvPicPr>
            <a:picLocks noChangeAspect="1"/>
          </p:cNvPicPr>
          <p:nvPr/>
        </p:nvPicPr>
        <p:blipFill>
          <a:blip r:embed="rId5"/>
          <a:stretch>
            <a:fillRect/>
          </a:stretch>
        </p:blipFill>
        <p:spPr>
          <a:xfrm>
            <a:off x="4343176" y="4419600"/>
            <a:ext cx="3942721" cy="2438400"/>
          </a:xfrm>
          <a:prstGeom prst="rect">
            <a:avLst/>
          </a:prstGeom>
        </p:spPr>
      </p:pic>
      <p:pic>
        <p:nvPicPr>
          <p:cNvPr id="9" name="Picture 8"/>
          <p:cNvPicPr>
            <a:picLocks noChangeAspect="1"/>
          </p:cNvPicPr>
          <p:nvPr/>
        </p:nvPicPr>
        <p:blipFill>
          <a:blip r:embed="rId6"/>
          <a:stretch>
            <a:fillRect/>
          </a:stretch>
        </p:blipFill>
        <p:spPr>
          <a:xfrm>
            <a:off x="8586271" y="4419600"/>
            <a:ext cx="3438525" cy="2260600"/>
          </a:xfrm>
          <a:prstGeom prst="rect">
            <a:avLst/>
          </a:prstGeom>
        </p:spPr>
      </p:pic>
    </p:spTree>
    <p:extLst>
      <p:ext uri="{BB962C8B-B14F-4D97-AF65-F5344CB8AC3E}">
        <p14:creationId xmlns:p14="http://schemas.microsoft.com/office/powerpoint/2010/main" val="69981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to the 3NF</a:t>
            </a:r>
            <a:endParaRPr lang="en-US" dirty="0"/>
          </a:p>
        </p:txBody>
      </p:sp>
      <p:pic>
        <p:nvPicPr>
          <p:cNvPr id="4" name="Content Placeholder 3"/>
          <p:cNvPicPr>
            <a:picLocks noGrp="1" noChangeAspect="1"/>
          </p:cNvPicPr>
          <p:nvPr>
            <p:ph idx="1"/>
          </p:nvPr>
        </p:nvPicPr>
        <p:blipFill>
          <a:blip r:embed="rId2"/>
          <a:stretch>
            <a:fillRect/>
          </a:stretch>
        </p:blipFill>
        <p:spPr>
          <a:xfrm>
            <a:off x="838200" y="1825625"/>
            <a:ext cx="10341634" cy="4351338"/>
          </a:xfrm>
          <a:prstGeom prst="rect">
            <a:avLst/>
          </a:prstGeom>
        </p:spPr>
      </p:pic>
      <p:pic>
        <p:nvPicPr>
          <p:cNvPr id="5" name="Picture 4"/>
          <p:cNvPicPr>
            <a:picLocks noChangeAspect="1"/>
          </p:cNvPicPr>
          <p:nvPr/>
        </p:nvPicPr>
        <p:blipFill>
          <a:blip r:embed="rId3"/>
          <a:stretch>
            <a:fillRect/>
          </a:stretch>
        </p:blipFill>
        <p:spPr>
          <a:xfrm>
            <a:off x="8141924" y="176959"/>
            <a:ext cx="2209800" cy="1943100"/>
          </a:xfrm>
          <a:prstGeom prst="rect">
            <a:avLst/>
          </a:prstGeom>
        </p:spPr>
      </p:pic>
    </p:spTree>
    <p:extLst>
      <p:ext uri="{BB962C8B-B14F-4D97-AF65-F5344CB8AC3E}">
        <p14:creationId xmlns:p14="http://schemas.microsoft.com/office/powerpoint/2010/main" val="3609302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Dictionary View of the System</a:t>
            </a:r>
            <a:endParaRPr lang="en-US" dirty="0"/>
          </a:p>
        </p:txBody>
      </p:sp>
      <p:pic>
        <p:nvPicPr>
          <p:cNvPr id="4" name="Content Placeholder 3"/>
          <p:cNvPicPr>
            <a:picLocks noGrp="1" noChangeAspect="1"/>
          </p:cNvPicPr>
          <p:nvPr>
            <p:ph idx="1"/>
          </p:nvPr>
        </p:nvPicPr>
        <p:blipFill>
          <a:blip r:embed="rId2"/>
          <a:stretch>
            <a:fillRect/>
          </a:stretch>
        </p:blipFill>
        <p:spPr>
          <a:xfrm>
            <a:off x="1311215" y="1397479"/>
            <a:ext cx="9230264" cy="5193102"/>
          </a:xfrm>
          <a:prstGeom prst="rect">
            <a:avLst/>
          </a:prstGeom>
        </p:spPr>
      </p:pic>
    </p:spTree>
    <p:extLst>
      <p:ext uri="{BB962C8B-B14F-4D97-AF65-F5344CB8AC3E}">
        <p14:creationId xmlns:p14="http://schemas.microsoft.com/office/powerpoint/2010/main" val="282032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SQL DDL Generated for the System</a:t>
            </a:r>
            <a:br>
              <a:rPr lang="en-US" dirty="0" smtClean="0"/>
            </a:br>
            <a:r>
              <a:rPr lang="en-US" dirty="0" smtClean="0"/>
              <a:t>DDL for DOCTOR and DRUG Tables</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CREATE TABLE DOCTOR</a:t>
            </a:r>
          </a:p>
          <a:p>
            <a:r>
              <a:rPr lang="en-US" dirty="0" smtClean="0"/>
              <a:t>  (</a:t>
            </a:r>
          </a:p>
          <a:p>
            <a:r>
              <a:rPr lang="en-US" dirty="0" smtClean="0"/>
              <a:t>    DOC_ID        NUMBER NOT NULL ,</a:t>
            </a:r>
          </a:p>
          <a:p>
            <a:r>
              <a:rPr lang="en-US" dirty="0" smtClean="0"/>
              <a:t>    DOC_LNAME     VARCHAR2 ,</a:t>
            </a:r>
          </a:p>
          <a:p>
            <a:r>
              <a:rPr lang="en-US" dirty="0" smtClean="0"/>
              <a:t>    DOC_FNAME     VARCHAR2 ,</a:t>
            </a:r>
          </a:p>
          <a:p>
            <a:r>
              <a:rPr lang="en-US" dirty="0" smtClean="0"/>
              <a:t>    DOC_INITIAL   VARCHAR2 ,</a:t>
            </a:r>
          </a:p>
          <a:p>
            <a:r>
              <a:rPr lang="en-US" dirty="0" smtClean="0"/>
              <a:t>    DOC_SPECIALTY VARCHAR2</a:t>
            </a:r>
          </a:p>
          <a:p>
            <a:r>
              <a:rPr lang="en-US" dirty="0" smtClean="0"/>
              <a:t>  ) ;</a:t>
            </a:r>
          </a:p>
          <a:p>
            <a:r>
              <a:rPr lang="en-US" dirty="0" smtClean="0"/>
              <a:t>ALTER TABLE DOCTOR ADD CONSTRAINT DOCTOR_PK PRIMARY KEY ( DOC_ID ) ;</a:t>
            </a:r>
          </a:p>
          <a:p>
            <a:endParaRPr lang="en-US" dirty="0" smtClean="0"/>
          </a:p>
          <a:p>
            <a:r>
              <a:rPr lang="en-US" dirty="0" smtClean="0"/>
              <a:t>CREATE TABLE DRUG</a:t>
            </a:r>
          </a:p>
          <a:p>
            <a:r>
              <a:rPr lang="en-US" dirty="0" smtClean="0"/>
              <a:t>  (</a:t>
            </a:r>
          </a:p>
          <a:p>
            <a:r>
              <a:rPr lang="en-US" dirty="0" smtClean="0"/>
              <a:t>    DRUG_CODE          VARCHAR2 NOT NULL ,</a:t>
            </a:r>
          </a:p>
          <a:p>
            <a:r>
              <a:rPr lang="en-US" dirty="0" smtClean="0"/>
              <a:t>    DRUG_NAME          VARCHAR2 ,</a:t>
            </a:r>
          </a:p>
          <a:p>
            <a:r>
              <a:rPr lang="en-US" dirty="0" smtClean="0"/>
              <a:t>    DRUG_PRICE         NUMBER ,</a:t>
            </a:r>
          </a:p>
          <a:p>
            <a:r>
              <a:rPr lang="en-US" dirty="0" smtClean="0"/>
              <a:t>    PHARMACY_DRUG_CODE VARCHAR2 NOT NULL ,</a:t>
            </a:r>
          </a:p>
          <a:p>
            <a:r>
              <a:rPr lang="en-US" dirty="0" smtClean="0"/>
              <a:t>    PHARMACY_PHARM_LOC VARCHAR2 NOT NULL</a:t>
            </a:r>
          </a:p>
          <a:p>
            <a:r>
              <a:rPr lang="en-US" dirty="0" smtClean="0"/>
              <a:t>  ) ;</a:t>
            </a:r>
          </a:p>
          <a:p>
            <a:r>
              <a:rPr lang="en-US" dirty="0" smtClean="0"/>
              <a:t>ALTER TABLE DRUG ADD CONSTRAINT DRUG_PK PRIMARY KEY ( DRUG_CODE ) ;</a:t>
            </a:r>
          </a:p>
          <a:p>
            <a:endParaRPr lang="en-US" dirty="0" smtClean="0"/>
          </a:p>
        </p:txBody>
      </p:sp>
      <p:pic>
        <p:nvPicPr>
          <p:cNvPr id="4" name="Picture 3"/>
          <p:cNvPicPr>
            <a:picLocks noChangeAspect="1"/>
          </p:cNvPicPr>
          <p:nvPr/>
        </p:nvPicPr>
        <p:blipFill>
          <a:blip r:embed="rId2"/>
          <a:stretch>
            <a:fillRect/>
          </a:stretch>
        </p:blipFill>
        <p:spPr>
          <a:xfrm>
            <a:off x="7941687" y="1825625"/>
            <a:ext cx="2676376" cy="1365622"/>
          </a:xfrm>
          <a:prstGeom prst="rect">
            <a:avLst/>
          </a:prstGeom>
        </p:spPr>
      </p:pic>
      <p:pic>
        <p:nvPicPr>
          <p:cNvPr id="5" name="Picture 4"/>
          <p:cNvPicPr>
            <a:picLocks noChangeAspect="1"/>
          </p:cNvPicPr>
          <p:nvPr/>
        </p:nvPicPr>
        <p:blipFill>
          <a:blip r:embed="rId3"/>
          <a:stretch>
            <a:fillRect/>
          </a:stretch>
        </p:blipFill>
        <p:spPr>
          <a:xfrm>
            <a:off x="3895535" y="1540067"/>
            <a:ext cx="3310415" cy="2103302"/>
          </a:xfrm>
          <a:prstGeom prst="rect">
            <a:avLst/>
          </a:prstGeom>
        </p:spPr>
      </p:pic>
      <p:pic>
        <p:nvPicPr>
          <p:cNvPr id="6" name="Picture 5"/>
          <p:cNvPicPr>
            <a:picLocks noChangeAspect="1"/>
          </p:cNvPicPr>
          <p:nvPr/>
        </p:nvPicPr>
        <p:blipFill>
          <a:blip r:embed="rId4"/>
          <a:stretch>
            <a:fillRect/>
          </a:stretch>
        </p:blipFill>
        <p:spPr>
          <a:xfrm>
            <a:off x="5023029" y="3800598"/>
            <a:ext cx="3401863" cy="2219136"/>
          </a:xfrm>
          <a:prstGeom prst="rect">
            <a:avLst/>
          </a:prstGeom>
        </p:spPr>
      </p:pic>
    </p:spTree>
    <p:extLst>
      <p:ext uri="{BB962C8B-B14F-4D97-AF65-F5344CB8AC3E}">
        <p14:creationId xmlns:p14="http://schemas.microsoft.com/office/powerpoint/2010/main" val="931528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for PATIENT and PHARMACY Tables</a:t>
            </a:r>
            <a:endParaRPr lang="en-US" dirty="0"/>
          </a:p>
        </p:txBody>
      </p:sp>
      <p:sp>
        <p:nvSpPr>
          <p:cNvPr id="3" name="Content Placeholder 2"/>
          <p:cNvSpPr>
            <a:spLocks noGrp="1"/>
          </p:cNvSpPr>
          <p:nvPr>
            <p:ph idx="1"/>
          </p:nvPr>
        </p:nvSpPr>
        <p:spPr/>
        <p:txBody>
          <a:bodyPr>
            <a:noAutofit/>
          </a:bodyPr>
          <a:lstStyle/>
          <a:p>
            <a:pPr lvl="0"/>
            <a:r>
              <a:rPr lang="en-US" sz="900" dirty="0">
                <a:solidFill>
                  <a:prstClr val="black"/>
                </a:solidFill>
              </a:rPr>
              <a:t>CREATE TABLE PATIENT</a:t>
            </a:r>
          </a:p>
          <a:p>
            <a:pPr lvl="0"/>
            <a:r>
              <a:rPr lang="en-US" sz="900" dirty="0">
                <a:solidFill>
                  <a:prstClr val="black"/>
                </a:solidFill>
              </a:rPr>
              <a:t>  (</a:t>
            </a:r>
          </a:p>
          <a:p>
            <a:pPr lvl="0"/>
            <a:r>
              <a:rPr lang="en-US" sz="900" dirty="0">
                <a:solidFill>
                  <a:prstClr val="black"/>
                </a:solidFill>
              </a:rPr>
              <a:t>    PAT_NUM      NUMBER NOT NULL ,</a:t>
            </a:r>
          </a:p>
          <a:p>
            <a:pPr lvl="0"/>
            <a:r>
              <a:rPr lang="en-US" sz="900" dirty="0">
                <a:solidFill>
                  <a:prstClr val="black"/>
                </a:solidFill>
              </a:rPr>
              <a:t>    PAT_TITLE    VARCHAR2 ,</a:t>
            </a:r>
          </a:p>
          <a:p>
            <a:pPr lvl="0"/>
            <a:r>
              <a:rPr lang="en-US" sz="900" dirty="0">
                <a:solidFill>
                  <a:prstClr val="black"/>
                </a:solidFill>
              </a:rPr>
              <a:t>    PAT_LNAME    VARCHAR2 ,</a:t>
            </a:r>
          </a:p>
          <a:p>
            <a:pPr lvl="0"/>
            <a:r>
              <a:rPr lang="en-US" sz="900" dirty="0">
                <a:solidFill>
                  <a:prstClr val="black"/>
                </a:solidFill>
              </a:rPr>
              <a:t>    PAT_FNAME    VARCHAR2 ,</a:t>
            </a:r>
          </a:p>
          <a:p>
            <a:pPr lvl="0"/>
            <a:r>
              <a:rPr lang="en-US" sz="900" dirty="0">
                <a:solidFill>
                  <a:prstClr val="black"/>
                </a:solidFill>
              </a:rPr>
              <a:t>    PAT_INITIAL  VARCHAR2 ,</a:t>
            </a:r>
          </a:p>
          <a:p>
            <a:pPr lvl="0"/>
            <a:r>
              <a:rPr lang="en-US" sz="900" dirty="0">
                <a:solidFill>
                  <a:prstClr val="black"/>
                </a:solidFill>
              </a:rPr>
              <a:t>    PAT_DOB      DATE ,</a:t>
            </a:r>
          </a:p>
          <a:p>
            <a:pPr lvl="0"/>
            <a:r>
              <a:rPr lang="en-US" sz="900" dirty="0">
                <a:solidFill>
                  <a:prstClr val="black"/>
                </a:solidFill>
              </a:rPr>
              <a:t>    PAT_AREACODE NUMBER ,</a:t>
            </a:r>
          </a:p>
          <a:p>
            <a:pPr lvl="0"/>
            <a:r>
              <a:rPr lang="en-US" sz="900" dirty="0">
                <a:solidFill>
                  <a:prstClr val="black"/>
                </a:solidFill>
              </a:rPr>
              <a:t>    PAT_PHONE    VARCHAR2</a:t>
            </a:r>
          </a:p>
          <a:p>
            <a:pPr lvl="0"/>
            <a:r>
              <a:rPr lang="en-US" sz="900" dirty="0">
                <a:solidFill>
                  <a:prstClr val="black"/>
                </a:solidFill>
              </a:rPr>
              <a:t>  ) ;</a:t>
            </a:r>
          </a:p>
          <a:p>
            <a:pPr lvl="0"/>
            <a:r>
              <a:rPr lang="en-US" sz="900" dirty="0">
                <a:solidFill>
                  <a:prstClr val="black"/>
                </a:solidFill>
              </a:rPr>
              <a:t>ALTER TABLE PATIENT ADD CONSTRAINT PATIENT_PK PRIMARY KEY ( PAT_NUM ) ;</a:t>
            </a:r>
          </a:p>
          <a:p>
            <a:r>
              <a:rPr lang="en-US" sz="900" dirty="0" smtClean="0">
                <a:solidFill>
                  <a:prstClr val="black"/>
                </a:solidFill>
              </a:rPr>
              <a:t>CREATE </a:t>
            </a:r>
            <a:r>
              <a:rPr lang="en-US" sz="900" dirty="0">
                <a:solidFill>
                  <a:prstClr val="black"/>
                </a:solidFill>
              </a:rPr>
              <a:t>TABLE PHARMACY</a:t>
            </a:r>
          </a:p>
          <a:p>
            <a:pPr lvl="0"/>
            <a:r>
              <a:rPr lang="en-US" sz="900" dirty="0">
                <a:solidFill>
                  <a:prstClr val="black"/>
                </a:solidFill>
              </a:rPr>
              <a:t>  (</a:t>
            </a:r>
          </a:p>
          <a:p>
            <a:pPr lvl="0"/>
            <a:r>
              <a:rPr lang="en-US" sz="900" dirty="0">
                <a:solidFill>
                  <a:prstClr val="black"/>
                </a:solidFill>
              </a:rPr>
              <a:t>    DRUG_CODE   VARCHAR2 NOT NULL ,</a:t>
            </a:r>
          </a:p>
          <a:p>
            <a:pPr lvl="0"/>
            <a:r>
              <a:rPr lang="en-US" sz="900" dirty="0">
                <a:solidFill>
                  <a:prstClr val="black"/>
                </a:solidFill>
              </a:rPr>
              <a:t>    PHARM_LOC   VARCHAR2 NOT NULL ,</a:t>
            </a:r>
          </a:p>
          <a:p>
            <a:pPr lvl="0"/>
            <a:r>
              <a:rPr lang="en-US" sz="900" dirty="0">
                <a:solidFill>
                  <a:prstClr val="black"/>
                </a:solidFill>
              </a:rPr>
              <a:t>    PHARM_STOCK VARCHAR2</a:t>
            </a:r>
          </a:p>
          <a:p>
            <a:pPr lvl="0"/>
            <a:r>
              <a:rPr lang="en-US" sz="900" dirty="0">
                <a:solidFill>
                  <a:prstClr val="black"/>
                </a:solidFill>
              </a:rPr>
              <a:t>  ) ;</a:t>
            </a:r>
          </a:p>
          <a:p>
            <a:pPr lvl="0"/>
            <a:r>
              <a:rPr lang="en-US" sz="900" dirty="0">
                <a:solidFill>
                  <a:prstClr val="black"/>
                </a:solidFill>
              </a:rPr>
              <a:t>ALTER TABLE PHARMACY ADD CONSTRAINT PHARMACY_PK PRIMARY KEY ( DRUG_CODE, PHARM_LOC ) ;</a:t>
            </a:r>
          </a:p>
          <a:p>
            <a:pPr lvl="0"/>
            <a:endParaRPr lang="en-US" sz="900" dirty="0">
              <a:solidFill>
                <a:prstClr val="black"/>
              </a:solidFill>
            </a:endParaRPr>
          </a:p>
        </p:txBody>
      </p:sp>
      <p:pic>
        <p:nvPicPr>
          <p:cNvPr id="4" name="Picture 3"/>
          <p:cNvPicPr>
            <a:picLocks noChangeAspect="1"/>
          </p:cNvPicPr>
          <p:nvPr/>
        </p:nvPicPr>
        <p:blipFill>
          <a:blip r:embed="rId2"/>
          <a:stretch>
            <a:fillRect/>
          </a:stretch>
        </p:blipFill>
        <p:spPr>
          <a:xfrm>
            <a:off x="8261176" y="1690688"/>
            <a:ext cx="2676376" cy="1365622"/>
          </a:xfrm>
          <a:prstGeom prst="rect">
            <a:avLst/>
          </a:prstGeom>
        </p:spPr>
      </p:pic>
      <p:pic>
        <p:nvPicPr>
          <p:cNvPr id="5" name="Picture 4"/>
          <p:cNvPicPr>
            <a:picLocks noChangeAspect="1"/>
          </p:cNvPicPr>
          <p:nvPr/>
        </p:nvPicPr>
        <p:blipFill>
          <a:blip r:embed="rId3"/>
          <a:stretch>
            <a:fillRect/>
          </a:stretch>
        </p:blipFill>
        <p:spPr>
          <a:xfrm>
            <a:off x="3429710" y="1934272"/>
            <a:ext cx="3944454" cy="2438611"/>
          </a:xfrm>
          <a:prstGeom prst="rect">
            <a:avLst/>
          </a:prstGeom>
        </p:spPr>
      </p:pic>
      <p:pic>
        <p:nvPicPr>
          <p:cNvPr id="6" name="Picture 5"/>
          <p:cNvPicPr>
            <a:picLocks noChangeAspect="1"/>
          </p:cNvPicPr>
          <p:nvPr/>
        </p:nvPicPr>
        <p:blipFill>
          <a:blip r:embed="rId4"/>
          <a:stretch>
            <a:fillRect/>
          </a:stretch>
        </p:blipFill>
        <p:spPr>
          <a:xfrm>
            <a:off x="6160922" y="4372883"/>
            <a:ext cx="3438442" cy="2261812"/>
          </a:xfrm>
          <a:prstGeom prst="rect">
            <a:avLst/>
          </a:prstGeom>
        </p:spPr>
      </p:pic>
    </p:spTree>
    <p:extLst>
      <p:ext uri="{BB962C8B-B14F-4D97-AF65-F5344CB8AC3E}">
        <p14:creationId xmlns:p14="http://schemas.microsoft.com/office/powerpoint/2010/main" val="3233856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for PRESCRIPTION Table and Foreign Keys and Constraints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sz="1200" dirty="0">
                <a:solidFill>
                  <a:prstClr val="black"/>
                </a:solidFill>
              </a:rPr>
              <a:t>CREATE TABLE PRESCRIPTION</a:t>
            </a:r>
          </a:p>
          <a:p>
            <a:pPr lvl="0"/>
            <a:r>
              <a:rPr lang="en-US" sz="1200" dirty="0">
                <a:solidFill>
                  <a:prstClr val="black"/>
                </a:solidFill>
              </a:rPr>
              <a:t>  (</a:t>
            </a:r>
          </a:p>
          <a:p>
            <a:pPr lvl="0"/>
            <a:r>
              <a:rPr lang="en-US" sz="1200" dirty="0">
                <a:solidFill>
                  <a:prstClr val="black"/>
                </a:solidFill>
              </a:rPr>
              <a:t>    PRES_ID         NUMBER NOT NULL ,</a:t>
            </a:r>
          </a:p>
          <a:p>
            <a:pPr lvl="0"/>
            <a:r>
              <a:rPr lang="en-US" sz="1200" dirty="0">
                <a:solidFill>
                  <a:prstClr val="black"/>
                </a:solidFill>
              </a:rPr>
              <a:t>    DOC_ID          NUMBER NOT NULL ,</a:t>
            </a:r>
          </a:p>
          <a:p>
            <a:pPr lvl="0"/>
            <a:r>
              <a:rPr lang="en-US" sz="1200" dirty="0">
                <a:solidFill>
                  <a:prstClr val="black"/>
                </a:solidFill>
              </a:rPr>
              <a:t>    PAT_NUM         NUMBER ,</a:t>
            </a:r>
          </a:p>
          <a:p>
            <a:pPr lvl="0"/>
            <a:r>
              <a:rPr lang="en-US" sz="1200" dirty="0">
                <a:solidFill>
                  <a:prstClr val="black"/>
                </a:solidFill>
              </a:rPr>
              <a:t>    DRUG_CODE       VARCHAR2 ,</a:t>
            </a:r>
          </a:p>
          <a:p>
            <a:pPr lvl="0"/>
            <a:r>
              <a:rPr lang="en-US" sz="1200" dirty="0">
                <a:solidFill>
                  <a:prstClr val="black"/>
                </a:solidFill>
              </a:rPr>
              <a:t>    PRES_DOSAGE     VARCHAR2 ,</a:t>
            </a:r>
          </a:p>
          <a:p>
            <a:pPr lvl="0"/>
            <a:r>
              <a:rPr lang="en-US" sz="1200" dirty="0">
                <a:solidFill>
                  <a:prstClr val="black"/>
                </a:solidFill>
              </a:rPr>
              <a:t>    PRES_DATE       DATE ,</a:t>
            </a:r>
          </a:p>
          <a:p>
            <a:pPr lvl="0"/>
            <a:r>
              <a:rPr lang="en-US" sz="1200" dirty="0">
                <a:solidFill>
                  <a:prstClr val="black"/>
                </a:solidFill>
              </a:rPr>
              <a:t>    DOCTOR_DOC_ID   NUMBER NOT NULL ,</a:t>
            </a:r>
          </a:p>
          <a:p>
            <a:pPr lvl="0"/>
            <a:r>
              <a:rPr lang="en-US" sz="1200" dirty="0">
                <a:solidFill>
                  <a:prstClr val="black"/>
                </a:solidFill>
              </a:rPr>
              <a:t>    DRUG_DRUG_CODE  VARCHAR2 NOT NULL ,</a:t>
            </a:r>
          </a:p>
          <a:p>
            <a:pPr lvl="0"/>
            <a:r>
              <a:rPr lang="en-US" sz="1200" dirty="0">
                <a:solidFill>
                  <a:prstClr val="black"/>
                </a:solidFill>
              </a:rPr>
              <a:t>    PATIENT_PAT_NUM NUMBER NOT NULL</a:t>
            </a:r>
          </a:p>
          <a:p>
            <a:pPr lvl="0"/>
            <a:r>
              <a:rPr lang="en-US" sz="1200" dirty="0">
                <a:solidFill>
                  <a:prstClr val="black"/>
                </a:solidFill>
              </a:rPr>
              <a:t>  ) ;</a:t>
            </a:r>
          </a:p>
          <a:p>
            <a:pPr lvl="0"/>
            <a:r>
              <a:rPr lang="en-US" sz="1200" dirty="0">
                <a:solidFill>
                  <a:prstClr val="black"/>
                </a:solidFill>
              </a:rPr>
              <a:t>ALTER TABLE PRESCRIPTION ADD CONSTRAINT PRESCRIPTION_PK PRIMARY KEY ( PRES_ID, DOC_ID ) ;</a:t>
            </a:r>
          </a:p>
          <a:p>
            <a:pPr lvl="0"/>
            <a:endParaRPr lang="en-US" sz="1200" dirty="0">
              <a:solidFill>
                <a:prstClr val="black"/>
              </a:solidFill>
            </a:endParaRPr>
          </a:p>
          <a:p>
            <a:pPr lvl="0"/>
            <a:r>
              <a:rPr lang="en-US" sz="1200" dirty="0">
                <a:solidFill>
                  <a:prstClr val="black"/>
                </a:solidFill>
              </a:rPr>
              <a:t>ALTER TABLE DRUG ADD CONSTRAINT DRUG_PHARMACY_FK FOREIGN KEY ( PHARMACY_DRUG_CODE, PHARMACY_PHARM_LOC ) REFERENCES PHARMACY ( DRUG_CODE, PHARM_LOC ) ;</a:t>
            </a:r>
          </a:p>
          <a:p>
            <a:pPr lvl="0"/>
            <a:r>
              <a:rPr lang="en-US" sz="1200" dirty="0">
                <a:solidFill>
                  <a:prstClr val="black"/>
                </a:solidFill>
              </a:rPr>
              <a:t>  </a:t>
            </a:r>
          </a:p>
          <a:p>
            <a:pPr lvl="0"/>
            <a:r>
              <a:rPr lang="en-US" sz="1200" dirty="0">
                <a:solidFill>
                  <a:prstClr val="black"/>
                </a:solidFill>
              </a:rPr>
              <a:t>ALTER TABLE PRESCRIPTION ADD CONSTRAINT PRESCRIPTION_DOCTOR_FK FOREIGN KEY ( DOCTOR_DOC_ID ) REFERENCES DOCTOR ( DOC_ID ) ;</a:t>
            </a:r>
          </a:p>
          <a:p>
            <a:pPr lvl="0"/>
            <a:endParaRPr lang="en-US" sz="1200" dirty="0">
              <a:solidFill>
                <a:prstClr val="black"/>
              </a:solidFill>
            </a:endParaRPr>
          </a:p>
          <a:p>
            <a:pPr lvl="0"/>
            <a:r>
              <a:rPr lang="en-US" sz="1200" dirty="0">
                <a:solidFill>
                  <a:prstClr val="black"/>
                </a:solidFill>
              </a:rPr>
              <a:t>ALTER TABLE PRESCRIPTION ADD CONSTRAINT PRESCRIPTION_DRUG_FK FOREIGN KEY ( DRUG_DRUG_CODE ) REFERENCES DRUG ( DRUG_CODE ) ;</a:t>
            </a:r>
          </a:p>
          <a:p>
            <a:pPr lvl="0"/>
            <a:endParaRPr lang="en-US" sz="1200" dirty="0">
              <a:solidFill>
                <a:prstClr val="black"/>
              </a:solidFill>
            </a:endParaRPr>
          </a:p>
          <a:p>
            <a:pPr lvl="0"/>
            <a:r>
              <a:rPr lang="en-US" sz="1200" dirty="0">
                <a:solidFill>
                  <a:prstClr val="black"/>
                </a:solidFill>
              </a:rPr>
              <a:t>ALTER TABLE PRESCRIPTION ADD CONSTRAINT PRESCRIPTION_PATIENT_FK FOREIGN KEY ( PATIENT_PAT_NUM ) REFERENCES PATIENT ( PAT_NUM ) ;</a:t>
            </a:r>
          </a:p>
          <a:p>
            <a:pPr lvl="0"/>
            <a:endParaRPr lang="en-US" sz="900" dirty="0">
              <a:solidFill>
                <a:prstClr val="black"/>
              </a:solidFill>
            </a:endParaRPr>
          </a:p>
          <a:p>
            <a:pPr lvl="0"/>
            <a:endParaRPr lang="en-US" sz="900" dirty="0">
              <a:solidFill>
                <a:prstClr val="black"/>
              </a:solidFill>
            </a:endParaRPr>
          </a:p>
          <a:p>
            <a:endParaRPr lang="en-US" dirty="0"/>
          </a:p>
        </p:txBody>
      </p:sp>
      <p:pic>
        <p:nvPicPr>
          <p:cNvPr id="4" name="Picture 3"/>
          <p:cNvPicPr>
            <a:picLocks noChangeAspect="1"/>
          </p:cNvPicPr>
          <p:nvPr/>
        </p:nvPicPr>
        <p:blipFill>
          <a:blip r:embed="rId2"/>
          <a:stretch>
            <a:fillRect/>
          </a:stretch>
        </p:blipFill>
        <p:spPr>
          <a:xfrm>
            <a:off x="7765416" y="1523317"/>
            <a:ext cx="2676376" cy="1365622"/>
          </a:xfrm>
          <a:prstGeom prst="rect">
            <a:avLst/>
          </a:prstGeom>
        </p:spPr>
      </p:pic>
      <p:pic>
        <p:nvPicPr>
          <p:cNvPr id="5" name="Picture 4"/>
          <p:cNvPicPr>
            <a:picLocks noChangeAspect="1"/>
          </p:cNvPicPr>
          <p:nvPr/>
        </p:nvPicPr>
        <p:blipFill>
          <a:blip r:embed="rId3"/>
          <a:stretch>
            <a:fillRect/>
          </a:stretch>
        </p:blipFill>
        <p:spPr>
          <a:xfrm>
            <a:off x="3631474" y="1690688"/>
            <a:ext cx="2901948" cy="1828959"/>
          </a:xfrm>
          <a:prstGeom prst="rect">
            <a:avLst/>
          </a:prstGeom>
        </p:spPr>
      </p:pic>
    </p:spTree>
    <p:extLst>
      <p:ext uri="{BB962C8B-B14F-4D97-AF65-F5344CB8AC3E}">
        <p14:creationId xmlns:p14="http://schemas.microsoft.com/office/powerpoint/2010/main" val="908063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1009</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Database Architecture- A Healthcare Project Rohan Purohit Database Architecture</vt:lpstr>
      <vt:lpstr>Year end Reporting Functionality</vt:lpstr>
      <vt:lpstr>Business Rules, ERD and Normalization</vt:lpstr>
      <vt:lpstr>ER Model</vt:lpstr>
      <vt:lpstr>Normalization to the 3NF</vt:lpstr>
      <vt:lpstr>The Data Dictionary View of the System</vt:lpstr>
      <vt:lpstr>The SQL DDL Generated for the System DDL for DOCTOR and DRUG Tables</vt:lpstr>
      <vt:lpstr>DDL for PATIENT and PHARMACY Tables</vt:lpstr>
      <vt:lpstr>DDL for PRESCRIPTION Table and Foreign Keys and Constraints</vt:lpstr>
      <vt:lpstr>Populating Tables with Sample Data</vt:lpstr>
      <vt:lpstr>Populating Table PRESCRIPTION and PATIENT</vt:lpstr>
      <vt:lpstr>Populating Table PHARMACY</vt:lpstr>
      <vt:lpstr>Reporting Solution </vt:lpstr>
      <vt:lpstr>User Interface Documentation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Architecture- A Healthcare Project</dc:title>
  <dc:creator>Rohan Purohit</dc:creator>
  <cp:lastModifiedBy>Rohan Purohit</cp:lastModifiedBy>
  <cp:revision>35</cp:revision>
  <dcterms:created xsi:type="dcterms:W3CDTF">2015-04-19T22:17:31Z</dcterms:created>
  <dcterms:modified xsi:type="dcterms:W3CDTF">2015-04-19T22:56:36Z</dcterms:modified>
</cp:coreProperties>
</file>