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595"/>
  </p:normalViewPr>
  <p:slideViewPr>
    <p:cSldViewPr snapToGrid="0" snapToObjects="1">
      <p:cViewPr>
        <p:scale>
          <a:sx n="100" d="100"/>
          <a:sy n="100" d="100"/>
        </p:scale>
        <p:origin x="7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8/12/21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22282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5904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2388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6345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7760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95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186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4275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830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7491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8/12/21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5136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8/12/21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616047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1000"/>
              </a:spcBef>
            </a:pPr>
            <a:endParaRPr lang="en-US"/>
          </a:p>
        </p:txBody>
      </p:sp>
      <p:pic>
        <p:nvPicPr>
          <p:cNvPr id="4" name="Picture 3">
            <a:extLst>
              <a:ext uri="{FF2B5EF4-FFF2-40B4-BE49-F238E27FC236}">
                <a16:creationId xmlns:a16="http://schemas.microsoft.com/office/drawing/2014/main" id="{54CD4C6D-DBB8-4DB7-8D60-E701B568315A}"/>
              </a:ext>
            </a:extLst>
          </p:cNvPr>
          <p:cNvPicPr>
            <a:picLocks noChangeAspect="1"/>
          </p:cNvPicPr>
          <p:nvPr/>
        </p:nvPicPr>
        <p:blipFill rotWithShape="1">
          <a:blip r:embed="rId2">
            <a:alphaModFix amt="33000"/>
          </a:blip>
          <a:srcRect t="19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8E313793-89A4-CB4B-B124-326EB7847881}"/>
              </a:ext>
            </a:extLst>
          </p:cNvPr>
          <p:cNvSpPr>
            <a:spLocks noGrp="1"/>
          </p:cNvSpPr>
          <p:nvPr>
            <p:ph type="ctrTitle"/>
          </p:nvPr>
        </p:nvSpPr>
        <p:spPr>
          <a:xfrm>
            <a:off x="1078992" y="1143000"/>
            <a:ext cx="9052560" cy="3546179"/>
          </a:xfrm>
        </p:spPr>
        <p:txBody>
          <a:bodyPr>
            <a:normAutofit/>
          </a:bodyPr>
          <a:lstStyle/>
          <a:p>
            <a:pPr>
              <a:spcBef>
                <a:spcPts val="1000"/>
              </a:spcBef>
            </a:pPr>
            <a:r>
              <a:rPr lang="en-US"/>
              <a:t>Technology with EY</a:t>
            </a:r>
          </a:p>
        </p:txBody>
      </p:sp>
      <p:sp>
        <p:nvSpPr>
          <p:cNvPr id="3" name="Subtitle 2">
            <a:extLst>
              <a:ext uri="{FF2B5EF4-FFF2-40B4-BE49-F238E27FC236}">
                <a16:creationId xmlns:a16="http://schemas.microsoft.com/office/drawing/2014/main" id="{E238FF09-5C61-1843-B485-1AFE51E4F9D4}"/>
              </a:ext>
            </a:extLst>
          </p:cNvPr>
          <p:cNvSpPr>
            <a:spLocks noGrp="1"/>
          </p:cNvSpPr>
          <p:nvPr>
            <p:ph type="subTitle" idx="1"/>
          </p:nvPr>
        </p:nvSpPr>
        <p:spPr>
          <a:xfrm>
            <a:off x="1078992" y="5010912"/>
            <a:ext cx="9052560" cy="704088"/>
          </a:xfrm>
        </p:spPr>
        <p:txBody>
          <a:bodyPr>
            <a:normAutofit/>
          </a:bodyPr>
          <a:lstStyle/>
          <a:p>
            <a:pPr>
              <a:lnSpc>
                <a:spcPct val="90000"/>
              </a:lnSpc>
              <a:spcBef>
                <a:spcPts val="1000"/>
              </a:spcBef>
              <a:spcAft>
                <a:spcPts val="0"/>
              </a:spcAft>
            </a:pPr>
            <a:r>
              <a:rPr lang="en-US"/>
              <a:t>Rohan Renganathan</a:t>
            </a:r>
          </a:p>
        </p:txBody>
      </p:sp>
      <p:cxnSp>
        <p:nvCxnSpPr>
          <p:cNvPr id="22" name="Straight Connector 21">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a:lnSpc>
                <a:spcPct val="90000"/>
              </a:lnSpc>
              <a:spcBef>
                <a:spcPts val="1000"/>
              </a:spcBef>
            </a:pPr>
            <a:endParaRPr lang="en-US"/>
          </a:p>
        </p:txBody>
      </p:sp>
    </p:spTree>
    <p:extLst>
      <p:ext uri="{BB962C8B-B14F-4D97-AF65-F5344CB8AC3E}">
        <p14:creationId xmlns:p14="http://schemas.microsoft.com/office/powerpoint/2010/main" val="111389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a:spcAft>
                <a:spcPts val="115"/>
              </a:spcAft>
            </a:pPr>
            <a:endParaRPr lang="en-US"/>
          </a:p>
        </p:txBody>
      </p:sp>
      <p:sp useBgFill="1">
        <p:nvSpPr>
          <p:cNvPr id="50" name="Rectangle 34">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15"/>
              </a:spcAft>
            </a:pPr>
            <a:endParaRPr lang="en-US"/>
          </a:p>
        </p:txBody>
      </p:sp>
      <p:pic>
        <p:nvPicPr>
          <p:cNvPr id="28" name="Picture 27">
            <a:extLst>
              <a:ext uri="{FF2B5EF4-FFF2-40B4-BE49-F238E27FC236}">
                <a16:creationId xmlns:a16="http://schemas.microsoft.com/office/drawing/2014/main" id="{797DA823-072D-204E-A44D-BB917FD69082}"/>
              </a:ext>
            </a:extLst>
          </p:cNvPr>
          <p:cNvPicPr>
            <a:picLocks noChangeAspect="1"/>
          </p:cNvPicPr>
          <p:nvPr/>
        </p:nvPicPr>
        <p:blipFill rotWithShape="1">
          <a:blip r:embed="rId2"/>
          <a:srcRect t="5961" b="12221"/>
          <a:stretch/>
        </p:blipFill>
        <p:spPr>
          <a:xfrm>
            <a:off x="20" y="1"/>
            <a:ext cx="12191980" cy="6857999"/>
          </a:xfrm>
          <a:prstGeom prst="rect">
            <a:avLst/>
          </a:prstGeom>
        </p:spPr>
      </p:pic>
      <p:sp>
        <p:nvSpPr>
          <p:cNvPr id="51"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15"/>
              </a:spcAft>
            </a:pPr>
            <a:endParaRPr lang="en-US">
              <a:solidFill>
                <a:schemeClr val="lt1"/>
              </a:solidFill>
            </a:endParaRPr>
          </a:p>
        </p:txBody>
      </p:sp>
      <p:sp>
        <p:nvSpPr>
          <p:cNvPr id="7" name="TextBox 6">
            <a:extLst>
              <a:ext uri="{FF2B5EF4-FFF2-40B4-BE49-F238E27FC236}">
                <a16:creationId xmlns:a16="http://schemas.microsoft.com/office/drawing/2014/main" id="{CF58777D-8790-0F4F-8EE5-CE20B9CECBB0}"/>
              </a:ext>
            </a:extLst>
          </p:cNvPr>
          <p:cNvSpPr txBox="1"/>
          <p:nvPr/>
        </p:nvSpPr>
        <p:spPr>
          <a:xfrm>
            <a:off x="914401" y="588936"/>
            <a:ext cx="10368365" cy="1015663"/>
          </a:xfrm>
          <a:prstGeom prst="rect">
            <a:avLst/>
          </a:prstGeom>
          <a:noFill/>
        </p:spPr>
        <p:txBody>
          <a:bodyPr wrap="square" rtlCol="0">
            <a:spAutoFit/>
          </a:bodyPr>
          <a:lstStyle/>
          <a:p>
            <a:pPr>
              <a:spcAft>
                <a:spcPts val="115"/>
              </a:spcAft>
            </a:pPr>
            <a:r>
              <a:rPr lang="en-US" sz="6000" dirty="0">
                <a:solidFill>
                  <a:schemeClr val="bg1"/>
                </a:solidFill>
              </a:rPr>
              <a:t>Contents</a:t>
            </a:r>
          </a:p>
        </p:txBody>
      </p:sp>
      <p:sp>
        <p:nvSpPr>
          <p:cNvPr id="48" name="TextBox 47">
            <a:extLst>
              <a:ext uri="{FF2B5EF4-FFF2-40B4-BE49-F238E27FC236}">
                <a16:creationId xmlns:a16="http://schemas.microsoft.com/office/drawing/2014/main" id="{176C7D3B-9B8B-8747-9A98-EC2D4515E103}"/>
              </a:ext>
            </a:extLst>
          </p:cNvPr>
          <p:cNvSpPr txBox="1"/>
          <p:nvPr/>
        </p:nvSpPr>
        <p:spPr>
          <a:xfrm>
            <a:off x="929899" y="2206234"/>
            <a:ext cx="10554345" cy="3031023"/>
          </a:xfrm>
          <a:prstGeom prst="rect">
            <a:avLst/>
          </a:prstGeom>
          <a:noFill/>
        </p:spPr>
        <p:txBody>
          <a:bodyPr wrap="square" rtlCol="0">
            <a:spAutoFit/>
          </a:bodyPr>
          <a:lstStyle/>
          <a:p>
            <a:pPr marL="457200" indent="-457200">
              <a:lnSpc>
                <a:spcPct val="150000"/>
              </a:lnSpc>
              <a:spcAft>
                <a:spcPts val="115"/>
              </a:spcAft>
              <a:buFont typeface="Courier New" panose="02070309020205020404" pitchFamily="49" charset="0"/>
              <a:buChar char="o"/>
            </a:pPr>
            <a:r>
              <a:rPr lang="en-GB" dirty="0">
                <a:solidFill>
                  <a:srgbClr val="FFFFFF"/>
                </a:solidFill>
              </a:rPr>
              <a:t>Aim – 2</a:t>
            </a:r>
          </a:p>
          <a:p>
            <a:pPr marL="457200" indent="-457200">
              <a:lnSpc>
                <a:spcPct val="150000"/>
              </a:lnSpc>
              <a:spcAft>
                <a:spcPts val="115"/>
              </a:spcAft>
              <a:buFont typeface="Courier New" panose="02070309020205020404" pitchFamily="49" charset="0"/>
              <a:buChar char="o"/>
            </a:pPr>
            <a:r>
              <a:rPr lang="en-GB" dirty="0">
                <a:solidFill>
                  <a:srgbClr val="FFFFFF"/>
                </a:solidFill>
              </a:rPr>
              <a:t>Facial Recognition</a:t>
            </a:r>
          </a:p>
          <a:p>
            <a:pPr marL="457200" indent="-457200">
              <a:lnSpc>
                <a:spcPct val="150000"/>
              </a:lnSpc>
              <a:spcAft>
                <a:spcPts val="115"/>
              </a:spcAft>
              <a:buFont typeface="Courier New" panose="02070309020205020404" pitchFamily="49" charset="0"/>
              <a:buChar char="o"/>
            </a:pPr>
            <a:r>
              <a:rPr lang="en-GB" dirty="0">
                <a:solidFill>
                  <a:srgbClr val="FFFFFF"/>
                </a:solidFill>
              </a:rPr>
              <a:t>Mobile SMS</a:t>
            </a:r>
          </a:p>
          <a:p>
            <a:pPr marL="457200" indent="-457200">
              <a:lnSpc>
                <a:spcPct val="150000"/>
              </a:lnSpc>
              <a:spcAft>
                <a:spcPts val="115"/>
              </a:spcAft>
              <a:buFont typeface="Courier New" panose="02070309020205020404" pitchFamily="49" charset="0"/>
              <a:buChar char="o"/>
            </a:pPr>
            <a:r>
              <a:rPr lang="en-GB" dirty="0">
                <a:solidFill>
                  <a:srgbClr val="FFFFFF"/>
                </a:solidFill>
              </a:rPr>
              <a:t>Signing In &amp; Out</a:t>
            </a:r>
          </a:p>
          <a:p>
            <a:pPr marL="457200" indent="-457200">
              <a:lnSpc>
                <a:spcPct val="150000"/>
              </a:lnSpc>
              <a:spcAft>
                <a:spcPts val="115"/>
              </a:spcAft>
              <a:buFont typeface="Courier New" panose="02070309020205020404" pitchFamily="49" charset="0"/>
              <a:buChar char="o"/>
            </a:pPr>
            <a:r>
              <a:rPr lang="en-GB" dirty="0">
                <a:solidFill>
                  <a:srgbClr val="FFFFFF"/>
                </a:solidFill>
              </a:rPr>
              <a:t>Vendor Comparison</a:t>
            </a:r>
          </a:p>
          <a:p>
            <a:pPr marL="457200" indent="-457200">
              <a:lnSpc>
                <a:spcPct val="150000"/>
              </a:lnSpc>
              <a:spcAft>
                <a:spcPts val="115"/>
              </a:spcAft>
              <a:buFont typeface="Courier New" panose="02070309020205020404" pitchFamily="49" charset="0"/>
              <a:buChar char="o"/>
            </a:pPr>
            <a:r>
              <a:rPr lang="en-GB" dirty="0">
                <a:solidFill>
                  <a:srgbClr val="FFFFFF"/>
                </a:solidFill>
              </a:rPr>
              <a:t>Summary</a:t>
            </a:r>
          </a:p>
          <a:p>
            <a:pPr marL="457200" indent="-457200">
              <a:lnSpc>
                <a:spcPct val="150000"/>
              </a:lnSpc>
              <a:spcAft>
                <a:spcPts val="115"/>
              </a:spcAft>
              <a:buFont typeface="Courier New" panose="02070309020205020404" pitchFamily="49" charset="0"/>
              <a:buChar char="o"/>
            </a:pPr>
            <a:endParaRPr lang="en-GB" dirty="0">
              <a:solidFill>
                <a:srgbClr val="FFFFFF"/>
              </a:solidFill>
            </a:endParaRPr>
          </a:p>
        </p:txBody>
      </p:sp>
    </p:spTree>
    <p:extLst>
      <p:ext uri="{BB962C8B-B14F-4D97-AF65-F5344CB8AC3E}">
        <p14:creationId xmlns:p14="http://schemas.microsoft.com/office/powerpoint/2010/main" val="1146407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a:spcAft>
                <a:spcPts val="115"/>
              </a:spcAft>
            </a:pPr>
            <a:endParaRPr lang="en-US"/>
          </a:p>
        </p:txBody>
      </p:sp>
      <p:sp useBgFill="1">
        <p:nvSpPr>
          <p:cNvPr id="12" name="Rectangle 11">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15"/>
              </a:spcAft>
            </a:pPr>
            <a:endParaRPr lang="en-US"/>
          </a:p>
        </p:txBody>
      </p:sp>
      <p:pic>
        <p:nvPicPr>
          <p:cNvPr id="5" name="Picture 4">
            <a:extLst>
              <a:ext uri="{FF2B5EF4-FFF2-40B4-BE49-F238E27FC236}">
                <a16:creationId xmlns:a16="http://schemas.microsoft.com/office/drawing/2014/main" id="{AC3AC5B2-4AD2-4148-8B91-BFD0D8423E41}"/>
              </a:ext>
            </a:extLst>
          </p:cNvPr>
          <p:cNvPicPr>
            <a:picLocks noChangeAspect="1"/>
          </p:cNvPicPr>
          <p:nvPr/>
        </p:nvPicPr>
        <p:blipFill rotWithShape="1">
          <a:blip r:embed="rId2"/>
          <a:srcRect t="5961" b="12221"/>
          <a:stretch/>
        </p:blipFill>
        <p:spPr>
          <a:xfrm>
            <a:off x="20" y="1"/>
            <a:ext cx="12191980" cy="6857999"/>
          </a:xfrm>
          <a:prstGeom prst="rect">
            <a:avLst/>
          </a:prstGeom>
        </p:spPr>
      </p:pic>
      <p:sp>
        <p:nvSpPr>
          <p:cNvPr id="14"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15"/>
              </a:spcAft>
            </a:pPr>
            <a:endParaRPr lang="en-US">
              <a:solidFill>
                <a:schemeClr val="lt1"/>
              </a:solidFill>
            </a:endParaRPr>
          </a:p>
        </p:txBody>
      </p:sp>
      <p:sp>
        <p:nvSpPr>
          <p:cNvPr id="11" name="TextBox 10">
            <a:extLst>
              <a:ext uri="{FF2B5EF4-FFF2-40B4-BE49-F238E27FC236}">
                <a16:creationId xmlns:a16="http://schemas.microsoft.com/office/drawing/2014/main" id="{7C63FE71-E9CD-4041-BC8F-0998568BB391}"/>
              </a:ext>
            </a:extLst>
          </p:cNvPr>
          <p:cNvSpPr txBox="1"/>
          <p:nvPr/>
        </p:nvSpPr>
        <p:spPr>
          <a:xfrm>
            <a:off x="914401" y="588936"/>
            <a:ext cx="10368365" cy="1015663"/>
          </a:xfrm>
          <a:prstGeom prst="rect">
            <a:avLst/>
          </a:prstGeom>
          <a:noFill/>
        </p:spPr>
        <p:txBody>
          <a:bodyPr wrap="square" rtlCol="0">
            <a:spAutoFit/>
          </a:bodyPr>
          <a:lstStyle/>
          <a:p>
            <a:pPr>
              <a:spcAft>
                <a:spcPts val="115"/>
              </a:spcAft>
            </a:pPr>
            <a:r>
              <a:rPr lang="en-US" sz="6000" dirty="0">
                <a:solidFill>
                  <a:schemeClr val="bg1"/>
                </a:solidFill>
              </a:rPr>
              <a:t>Aim</a:t>
            </a:r>
          </a:p>
        </p:txBody>
      </p:sp>
      <p:sp>
        <p:nvSpPr>
          <p:cNvPr id="15" name="TextBox 14">
            <a:extLst>
              <a:ext uri="{FF2B5EF4-FFF2-40B4-BE49-F238E27FC236}">
                <a16:creationId xmlns:a16="http://schemas.microsoft.com/office/drawing/2014/main" id="{837EF502-B36B-E742-9A6D-738C66BBFA36}"/>
              </a:ext>
            </a:extLst>
          </p:cNvPr>
          <p:cNvSpPr txBox="1"/>
          <p:nvPr/>
        </p:nvSpPr>
        <p:spPr>
          <a:xfrm>
            <a:off x="818827" y="2193534"/>
            <a:ext cx="10554345" cy="948978"/>
          </a:xfrm>
          <a:prstGeom prst="rect">
            <a:avLst/>
          </a:prstGeom>
          <a:noFill/>
        </p:spPr>
        <p:txBody>
          <a:bodyPr wrap="square" rtlCol="0">
            <a:spAutoFit/>
          </a:bodyPr>
          <a:lstStyle/>
          <a:p>
            <a:pPr>
              <a:spcAft>
                <a:spcPts val="115"/>
              </a:spcAft>
            </a:pPr>
            <a:r>
              <a:rPr lang="en-GB" dirty="0">
                <a:solidFill>
                  <a:srgbClr val="FFFFFF"/>
                </a:solidFill>
              </a:rPr>
              <a:t>Aim:</a:t>
            </a:r>
          </a:p>
          <a:p>
            <a:pPr indent="-514350">
              <a:spcAft>
                <a:spcPts val="115"/>
              </a:spcAft>
              <a:buAutoNum type="arabicParenR"/>
            </a:pPr>
            <a:r>
              <a:rPr lang="en-GB" dirty="0">
                <a:solidFill>
                  <a:srgbClr val="FFFFFF"/>
                </a:solidFill>
              </a:rPr>
              <a:t>Should be able to recognise the number of people wearing a face mask in the office</a:t>
            </a:r>
          </a:p>
          <a:p>
            <a:pPr indent="-514350">
              <a:spcAft>
                <a:spcPts val="115"/>
              </a:spcAft>
              <a:buAutoNum type="arabicParenR"/>
            </a:pPr>
            <a:r>
              <a:rPr lang="en-GB" dirty="0">
                <a:solidFill>
                  <a:srgbClr val="FFFFFF"/>
                </a:solidFill>
              </a:rPr>
              <a:t>Should be able to say the number of people present in the office at any time</a:t>
            </a:r>
          </a:p>
        </p:txBody>
      </p:sp>
    </p:spTree>
    <p:extLst>
      <p:ext uri="{BB962C8B-B14F-4D97-AF65-F5344CB8AC3E}">
        <p14:creationId xmlns:p14="http://schemas.microsoft.com/office/powerpoint/2010/main" val="22600803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0E3DE-52D5-B947-A465-CC03D8828FF8}"/>
              </a:ext>
            </a:extLst>
          </p:cNvPr>
          <p:cNvPicPr>
            <a:picLocks noChangeAspect="1"/>
          </p:cNvPicPr>
          <p:nvPr/>
        </p:nvPicPr>
        <p:blipFill rotWithShape="1">
          <a:blip r:embed="rId2"/>
          <a:srcRect t="5961" b="12221"/>
          <a:stretch/>
        </p:blipFill>
        <p:spPr>
          <a:xfrm>
            <a:off x="20" y="1"/>
            <a:ext cx="12191980" cy="6857999"/>
          </a:xfrm>
          <a:prstGeom prst="rect">
            <a:avLst/>
          </a:prstGeom>
        </p:spPr>
      </p:pic>
      <p:sp>
        <p:nvSpPr>
          <p:cNvPr id="7" name="TextBox 6">
            <a:extLst>
              <a:ext uri="{FF2B5EF4-FFF2-40B4-BE49-F238E27FC236}">
                <a16:creationId xmlns:a16="http://schemas.microsoft.com/office/drawing/2014/main" id="{ADC89FDD-311C-A644-B4BD-8DD35696F484}"/>
              </a:ext>
            </a:extLst>
          </p:cNvPr>
          <p:cNvSpPr txBox="1"/>
          <p:nvPr/>
        </p:nvSpPr>
        <p:spPr>
          <a:xfrm>
            <a:off x="914401" y="588936"/>
            <a:ext cx="10368365" cy="1015663"/>
          </a:xfrm>
          <a:prstGeom prst="rect">
            <a:avLst/>
          </a:prstGeom>
          <a:noFill/>
        </p:spPr>
        <p:txBody>
          <a:bodyPr wrap="square" rtlCol="0">
            <a:spAutoFit/>
          </a:bodyPr>
          <a:lstStyle/>
          <a:p>
            <a:r>
              <a:rPr lang="en-US" sz="6000" dirty="0">
                <a:solidFill>
                  <a:schemeClr val="bg1"/>
                </a:solidFill>
              </a:rPr>
              <a:t>Facial Recognition</a:t>
            </a:r>
          </a:p>
        </p:txBody>
      </p:sp>
      <p:sp>
        <p:nvSpPr>
          <p:cNvPr id="8" name="TextBox 7">
            <a:extLst>
              <a:ext uri="{FF2B5EF4-FFF2-40B4-BE49-F238E27FC236}">
                <a16:creationId xmlns:a16="http://schemas.microsoft.com/office/drawing/2014/main" id="{BCEDDFD1-3FF7-5C40-BB12-AD1E9D73FEA8}"/>
              </a:ext>
            </a:extLst>
          </p:cNvPr>
          <p:cNvSpPr txBox="1"/>
          <p:nvPr/>
        </p:nvSpPr>
        <p:spPr>
          <a:xfrm>
            <a:off x="818827" y="2193534"/>
            <a:ext cx="10554345" cy="4247317"/>
          </a:xfrm>
          <a:prstGeom prst="rect">
            <a:avLst/>
          </a:prstGeom>
          <a:noFill/>
        </p:spPr>
        <p:txBody>
          <a:bodyPr wrap="square" rtlCol="0">
            <a:spAutoFit/>
          </a:bodyPr>
          <a:lstStyle/>
          <a:p>
            <a:pPr marL="457200" indent="-457200">
              <a:buFont typeface="Arial" panose="020B0604020202020204" pitchFamily="34" charset="0"/>
              <a:buChar char="•"/>
            </a:pPr>
            <a:r>
              <a:rPr lang="en-GB" dirty="0">
                <a:solidFill>
                  <a:srgbClr val="FFFFFF"/>
                </a:solidFill>
              </a:rPr>
              <a:t>Facial recognition can be used when entering the office space to check number of people wearing a face mask</a:t>
            </a:r>
          </a:p>
          <a:p>
            <a:pPr marL="457200" indent="-457200">
              <a:buFont typeface="Arial" panose="020B0604020202020204" pitchFamily="34" charset="0"/>
              <a:buChar char="•"/>
            </a:pPr>
            <a:r>
              <a:rPr lang="en-GB" dirty="0">
                <a:solidFill>
                  <a:srgbClr val="FFFFFF"/>
                </a:solidFill>
              </a:rPr>
              <a:t>Would require a camera, database of stored images and an algorithm</a:t>
            </a:r>
          </a:p>
          <a:p>
            <a:pPr marL="457200" indent="-457200">
              <a:buFont typeface="Arial" panose="020B0604020202020204" pitchFamily="34" charset="0"/>
              <a:buChar char="•"/>
            </a:pPr>
            <a:r>
              <a:rPr lang="en-GB" dirty="0">
                <a:solidFill>
                  <a:srgbClr val="FFFFFF"/>
                </a:solidFill>
              </a:rPr>
              <a:t>Can scan every employee’s face without them wearing a face mask creating a </a:t>
            </a:r>
            <a:r>
              <a:rPr lang="en-GB" i="1" dirty="0">
                <a:solidFill>
                  <a:srgbClr val="FFFFFF"/>
                </a:solidFill>
              </a:rPr>
              <a:t>facial template</a:t>
            </a:r>
            <a:r>
              <a:rPr lang="en-GB" dirty="0">
                <a:solidFill>
                  <a:srgbClr val="FFFFFF"/>
                </a:solidFill>
              </a:rPr>
              <a:t> or a </a:t>
            </a:r>
            <a:r>
              <a:rPr lang="en-GB" i="1" dirty="0">
                <a:solidFill>
                  <a:srgbClr val="FFFFFF"/>
                </a:solidFill>
              </a:rPr>
              <a:t>facial signature</a:t>
            </a:r>
            <a:endParaRPr lang="en-GB" dirty="0">
              <a:solidFill>
                <a:srgbClr val="FFFFFF"/>
              </a:solidFill>
            </a:endParaRPr>
          </a:p>
          <a:p>
            <a:pPr marL="457200" indent="-457200">
              <a:buFont typeface="Arial" panose="020B0604020202020204" pitchFamily="34" charset="0"/>
              <a:buChar char="•"/>
            </a:pPr>
            <a:r>
              <a:rPr lang="en-GB" dirty="0">
                <a:solidFill>
                  <a:srgbClr val="FFFFFF"/>
                </a:solidFill>
              </a:rPr>
              <a:t>This can be checked every time the employee enters the office building</a:t>
            </a:r>
          </a:p>
          <a:p>
            <a:endParaRPr lang="en-GB" b="1" i="1" dirty="0">
              <a:solidFill>
                <a:srgbClr val="FFFFFF"/>
              </a:solidFill>
            </a:endParaRPr>
          </a:p>
          <a:p>
            <a:r>
              <a:rPr lang="en-GB" b="1" i="1" dirty="0">
                <a:solidFill>
                  <a:srgbClr val="FFFFFF"/>
                </a:solidFill>
              </a:rPr>
              <a:t>Advantages</a:t>
            </a:r>
          </a:p>
          <a:p>
            <a:pPr marL="342900" indent="-342900">
              <a:buAutoNum type="arabicParenR"/>
            </a:pPr>
            <a:r>
              <a:rPr lang="en-GB" dirty="0">
                <a:solidFill>
                  <a:srgbClr val="FFFFFF"/>
                </a:solidFill>
              </a:rPr>
              <a:t>Can be very secure</a:t>
            </a:r>
          </a:p>
          <a:p>
            <a:pPr marL="342900" indent="-342900">
              <a:buAutoNum type="arabicParenR"/>
            </a:pPr>
            <a:r>
              <a:rPr lang="en-GB" dirty="0">
                <a:solidFill>
                  <a:srgbClr val="FFFFFF"/>
                </a:solidFill>
              </a:rPr>
              <a:t>Likely to be very accurate</a:t>
            </a:r>
          </a:p>
          <a:p>
            <a:pPr marL="342900" indent="-342900">
              <a:buAutoNum type="arabicParenR"/>
            </a:pPr>
            <a:endParaRPr lang="en-GB" dirty="0">
              <a:solidFill>
                <a:srgbClr val="FFFFFF"/>
              </a:solidFill>
            </a:endParaRPr>
          </a:p>
          <a:p>
            <a:r>
              <a:rPr lang="en-GB" b="1" i="1" dirty="0">
                <a:solidFill>
                  <a:srgbClr val="FFFFFF"/>
                </a:solidFill>
              </a:rPr>
              <a:t>Disadvantages</a:t>
            </a:r>
          </a:p>
          <a:p>
            <a:pPr marL="342900" indent="-342900">
              <a:buAutoNum type="arabicParenR"/>
            </a:pPr>
            <a:r>
              <a:rPr lang="en-GB" dirty="0">
                <a:solidFill>
                  <a:srgbClr val="FFFFFF"/>
                </a:solidFill>
              </a:rPr>
              <a:t>Can potentially be quite expensive to set up</a:t>
            </a:r>
          </a:p>
          <a:p>
            <a:pPr marL="342900" indent="-342900">
              <a:buAutoNum type="arabicParenR"/>
            </a:pPr>
            <a:r>
              <a:rPr lang="en-GB" dirty="0">
                <a:solidFill>
                  <a:srgbClr val="FFFFFF"/>
                </a:solidFill>
              </a:rPr>
              <a:t>Lots of data if there are many employees so can result in unstructured data which becomes much harder to analyse</a:t>
            </a:r>
          </a:p>
        </p:txBody>
      </p:sp>
    </p:spTree>
    <p:extLst>
      <p:ext uri="{BB962C8B-B14F-4D97-AF65-F5344CB8AC3E}">
        <p14:creationId xmlns:p14="http://schemas.microsoft.com/office/powerpoint/2010/main" val="22827873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95F525-5F22-9B47-9577-91F175251B94}"/>
              </a:ext>
            </a:extLst>
          </p:cNvPr>
          <p:cNvPicPr>
            <a:picLocks noChangeAspect="1"/>
          </p:cNvPicPr>
          <p:nvPr/>
        </p:nvPicPr>
        <p:blipFill rotWithShape="1">
          <a:blip r:embed="rId2"/>
          <a:srcRect t="5961" b="12221"/>
          <a:stretch/>
        </p:blipFill>
        <p:spPr>
          <a:xfrm>
            <a:off x="20" y="1"/>
            <a:ext cx="12191980" cy="6857999"/>
          </a:xfrm>
          <a:prstGeom prst="rect">
            <a:avLst/>
          </a:prstGeom>
        </p:spPr>
      </p:pic>
      <p:sp>
        <p:nvSpPr>
          <p:cNvPr id="5" name="TextBox 4">
            <a:extLst>
              <a:ext uri="{FF2B5EF4-FFF2-40B4-BE49-F238E27FC236}">
                <a16:creationId xmlns:a16="http://schemas.microsoft.com/office/drawing/2014/main" id="{ACFF62E2-AE29-9941-880A-05160E3A541D}"/>
              </a:ext>
            </a:extLst>
          </p:cNvPr>
          <p:cNvSpPr txBox="1"/>
          <p:nvPr/>
        </p:nvSpPr>
        <p:spPr>
          <a:xfrm>
            <a:off x="914401" y="588936"/>
            <a:ext cx="10368365" cy="1015663"/>
          </a:xfrm>
          <a:prstGeom prst="rect">
            <a:avLst/>
          </a:prstGeom>
          <a:noFill/>
        </p:spPr>
        <p:txBody>
          <a:bodyPr wrap="square" rtlCol="0">
            <a:spAutoFit/>
          </a:bodyPr>
          <a:lstStyle/>
          <a:p>
            <a:r>
              <a:rPr lang="en-US" sz="6000" dirty="0">
                <a:solidFill>
                  <a:schemeClr val="bg1"/>
                </a:solidFill>
              </a:rPr>
              <a:t>Mobile SMS</a:t>
            </a:r>
          </a:p>
        </p:txBody>
      </p:sp>
      <p:sp>
        <p:nvSpPr>
          <p:cNvPr id="6" name="TextBox 5">
            <a:extLst>
              <a:ext uri="{FF2B5EF4-FFF2-40B4-BE49-F238E27FC236}">
                <a16:creationId xmlns:a16="http://schemas.microsoft.com/office/drawing/2014/main" id="{901E3EE0-CE02-D849-B0B3-89391D0BC426}"/>
              </a:ext>
            </a:extLst>
          </p:cNvPr>
          <p:cNvSpPr txBox="1"/>
          <p:nvPr/>
        </p:nvSpPr>
        <p:spPr>
          <a:xfrm>
            <a:off x="818827" y="2193534"/>
            <a:ext cx="10554345" cy="3139321"/>
          </a:xfrm>
          <a:prstGeom prst="rect">
            <a:avLst/>
          </a:prstGeom>
          <a:noFill/>
        </p:spPr>
        <p:txBody>
          <a:bodyPr wrap="square" rtlCol="0">
            <a:spAutoFit/>
          </a:bodyPr>
          <a:lstStyle/>
          <a:p>
            <a:pPr marL="457200" indent="-457200">
              <a:buFont typeface="Arial" panose="020B0604020202020204" pitchFamily="34" charset="0"/>
              <a:buChar char="•"/>
            </a:pPr>
            <a:r>
              <a:rPr lang="en-GB" dirty="0">
                <a:solidFill>
                  <a:srgbClr val="FFFFFF"/>
                </a:solidFill>
              </a:rPr>
              <a:t>A mobile SMS can be sent to every employee every 1 hour to ask if them if they are wearing a face covering</a:t>
            </a:r>
          </a:p>
          <a:p>
            <a:pPr marL="457200" indent="-457200">
              <a:buFont typeface="Arial" panose="020B0604020202020204" pitchFamily="34" charset="0"/>
              <a:buChar char="•"/>
            </a:pPr>
            <a:r>
              <a:rPr lang="en-GB" dirty="0">
                <a:solidFill>
                  <a:srgbClr val="FFFFFF"/>
                </a:solidFill>
              </a:rPr>
              <a:t>Respond with </a:t>
            </a:r>
            <a:r>
              <a:rPr lang="en-GB" i="1" dirty="0">
                <a:solidFill>
                  <a:srgbClr val="FFFFFF"/>
                </a:solidFill>
              </a:rPr>
              <a:t>Yes</a:t>
            </a:r>
            <a:r>
              <a:rPr lang="en-GB" dirty="0">
                <a:solidFill>
                  <a:srgbClr val="FFFFFF"/>
                </a:solidFill>
              </a:rPr>
              <a:t> if they are and </a:t>
            </a:r>
            <a:r>
              <a:rPr lang="en-GB" i="1" dirty="0">
                <a:solidFill>
                  <a:srgbClr val="FFFFFF"/>
                </a:solidFill>
              </a:rPr>
              <a:t>No</a:t>
            </a:r>
            <a:r>
              <a:rPr lang="en-GB" dirty="0">
                <a:solidFill>
                  <a:srgbClr val="FFFFFF"/>
                </a:solidFill>
              </a:rPr>
              <a:t> if they are not</a:t>
            </a:r>
          </a:p>
          <a:p>
            <a:pPr marL="457200" indent="-457200">
              <a:buFont typeface="Arial" panose="020B0604020202020204" pitchFamily="34" charset="0"/>
              <a:buChar char="•"/>
            </a:pPr>
            <a:endParaRPr lang="en-GB" dirty="0">
              <a:solidFill>
                <a:srgbClr val="FFFFFF"/>
              </a:solidFill>
            </a:endParaRPr>
          </a:p>
          <a:p>
            <a:r>
              <a:rPr lang="en-GB" b="1" i="1" dirty="0">
                <a:solidFill>
                  <a:srgbClr val="FFFFFF"/>
                </a:solidFill>
              </a:rPr>
              <a:t>Advantages</a:t>
            </a:r>
          </a:p>
          <a:p>
            <a:r>
              <a:rPr lang="en-GB" dirty="0">
                <a:solidFill>
                  <a:srgbClr val="FFFFFF"/>
                </a:solidFill>
              </a:rPr>
              <a:t>1) No database or camera is required so fairly cheap</a:t>
            </a:r>
          </a:p>
          <a:p>
            <a:r>
              <a:rPr lang="en-GB" dirty="0">
                <a:solidFill>
                  <a:srgbClr val="FFFFFF"/>
                </a:solidFill>
              </a:rPr>
              <a:t>2) Relatively quick to set up</a:t>
            </a:r>
          </a:p>
          <a:p>
            <a:pPr marL="457200" indent="-457200">
              <a:buFont typeface="Arial" panose="020B0604020202020204" pitchFamily="34" charset="0"/>
              <a:buChar char="•"/>
            </a:pPr>
            <a:endParaRPr lang="en-GB" dirty="0">
              <a:solidFill>
                <a:srgbClr val="FFFFFF"/>
              </a:solidFill>
            </a:endParaRPr>
          </a:p>
          <a:p>
            <a:r>
              <a:rPr lang="en-GB" b="1" i="1" dirty="0">
                <a:solidFill>
                  <a:srgbClr val="FFFFFF"/>
                </a:solidFill>
              </a:rPr>
              <a:t>Disadvantages</a:t>
            </a:r>
            <a:endParaRPr lang="en-GB" dirty="0">
              <a:solidFill>
                <a:srgbClr val="FFFFFF"/>
              </a:solidFill>
            </a:endParaRPr>
          </a:p>
          <a:p>
            <a:r>
              <a:rPr lang="en-GB" dirty="0">
                <a:solidFill>
                  <a:srgbClr val="FFFFFF"/>
                </a:solidFill>
              </a:rPr>
              <a:t>1) Not everyone may have a mobile phone so not everyone will be able to receive the message, hence not being able to respond</a:t>
            </a:r>
          </a:p>
        </p:txBody>
      </p:sp>
    </p:spTree>
    <p:extLst>
      <p:ext uri="{BB962C8B-B14F-4D97-AF65-F5344CB8AC3E}">
        <p14:creationId xmlns:p14="http://schemas.microsoft.com/office/powerpoint/2010/main" val="90442954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B523CE-072C-D34E-A322-DAA7191311CB}"/>
              </a:ext>
            </a:extLst>
          </p:cNvPr>
          <p:cNvPicPr>
            <a:picLocks noChangeAspect="1"/>
          </p:cNvPicPr>
          <p:nvPr/>
        </p:nvPicPr>
        <p:blipFill rotWithShape="1">
          <a:blip r:embed="rId2"/>
          <a:srcRect t="5961" b="12221"/>
          <a:stretch/>
        </p:blipFill>
        <p:spPr>
          <a:xfrm>
            <a:off x="20" y="1"/>
            <a:ext cx="12191980" cy="6857999"/>
          </a:xfrm>
          <a:prstGeom prst="rect">
            <a:avLst/>
          </a:prstGeom>
        </p:spPr>
      </p:pic>
      <p:sp>
        <p:nvSpPr>
          <p:cNvPr id="5" name="TextBox 4">
            <a:extLst>
              <a:ext uri="{FF2B5EF4-FFF2-40B4-BE49-F238E27FC236}">
                <a16:creationId xmlns:a16="http://schemas.microsoft.com/office/drawing/2014/main" id="{7C237821-52AC-2344-AAB0-4B4A7B6465F1}"/>
              </a:ext>
            </a:extLst>
          </p:cNvPr>
          <p:cNvSpPr txBox="1"/>
          <p:nvPr/>
        </p:nvSpPr>
        <p:spPr>
          <a:xfrm>
            <a:off x="914401" y="588936"/>
            <a:ext cx="10368365" cy="1015663"/>
          </a:xfrm>
          <a:prstGeom prst="rect">
            <a:avLst/>
          </a:prstGeom>
          <a:noFill/>
        </p:spPr>
        <p:txBody>
          <a:bodyPr wrap="square" rtlCol="0">
            <a:spAutoFit/>
          </a:bodyPr>
          <a:lstStyle/>
          <a:p>
            <a:r>
              <a:rPr lang="en-US" sz="6000" dirty="0">
                <a:solidFill>
                  <a:schemeClr val="bg1"/>
                </a:solidFill>
              </a:rPr>
              <a:t>Signing In &amp; Out</a:t>
            </a:r>
          </a:p>
        </p:txBody>
      </p:sp>
      <p:sp>
        <p:nvSpPr>
          <p:cNvPr id="6" name="TextBox 5">
            <a:extLst>
              <a:ext uri="{FF2B5EF4-FFF2-40B4-BE49-F238E27FC236}">
                <a16:creationId xmlns:a16="http://schemas.microsoft.com/office/drawing/2014/main" id="{51E34AC6-D60F-7C4D-8473-A6FA48FA4572}"/>
              </a:ext>
            </a:extLst>
          </p:cNvPr>
          <p:cNvSpPr txBox="1"/>
          <p:nvPr/>
        </p:nvSpPr>
        <p:spPr>
          <a:xfrm>
            <a:off x="818827" y="2193534"/>
            <a:ext cx="10554345" cy="3254737"/>
          </a:xfrm>
          <a:prstGeom prst="rect">
            <a:avLst/>
          </a:prstGeom>
          <a:noFill/>
        </p:spPr>
        <p:txBody>
          <a:bodyPr wrap="square" rtlCol="0">
            <a:spAutoFit/>
          </a:bodyPr>
          <a:lstStyle/>
          <a:p>
            <a:pPr marL="285750" indent="-285750">
              <a:spcAft>
                <a:spcPts val="115"/>
              </a:spcAft>
              <a:buFont typeface="Arial" panose="020B0604020202020204" pitchFamily="34" charset="0"/>
              <a:buChar char="•"/>
            </a:pPr>
            <a:r>
              <a:rPr lang="en-GB" dirty="0">
                <a:solidFill>
                  <a:srgbClr val="FFFFFF"/>
                </a:solidFill>
              </a:rPr>
              <a:t>Can leave pen and paper at the front desk so employees can sign in / out every time they enter or leave the building premises</a:t>
            </a:r>
          </a:p>
          <a:p>
            <a:pPr marL="285750" indent="-285750">
              <a:spcAft>
                <a:spcPts val="115"/>
              </a:spcAft>
              <a:buFont typeface="Arial" panose="020B0604020202020204" pitchFamily="34" charset="0"/>
              <a:buChar char="•"/>
            </a:pPr>
            <a:r>
              <a:rPr lang="en-GB" dirty="0">
                <a:solidFill>
                  <a:srgbClr val="FFFFFF"/>
                </a:solidFill>
              </a:rPr>
              <a:t>Will represent the number of people present in the building site at any given time</a:t>
            </a:r>
          </a:p>
          <a:p>
            <a:pPr indent="-457200">
              <a:spcAft>
                <a:spcPts val="115"/>
              </a:spcAft>
              <a:buFont typeface="Arial" panose="020B0604020202020204" pitchFamily="34" charset="0"/>
              <a:buChar char="•"/>
            </a:pPr>
            <a:endParaRPr lang="en-GB" dirty="0">
              <a:solidFill>
                <a:srgbClr val="FFFFFF"/>
              </a:solidFill>
            </a:endParaRPr>
          </a:p>
          <a:p>
            <a:pPr>
              <a:spcAft>
                <a:spcPts val="115"/>
              </a:spcAft>
            </a:pPr>
            <a:r>
              <a:rPr lang="en-GB" b="1" i="1" dirty="0">
                <a:solidFill>
                  <a:srgbClr val="FFFFFF"/>
                </a:solidFill>
              </a:rPr>
              <a:t>Advantages</a:t>
            </a:r>
          </a:p>
          <a:p>
            <a:pPr indent="-342900">
              <a:spcAft>
                <a:spcPts val="115"/>
              </a:spcAft>
              <a:buAutoNum type="arabicParenR"/>
            </a:pPr>
            <a:r>
              <a:rPr lang="en-GB" dirty="0">
                <a:solidFill>
                  <a:srgbClr val="FFFFFF"/>
                </a:solidFill>
              </a:rPr>
              <a:t>Only pen and paper is required so very cheap</a:t>
            </a:r>
          </a:p>
          <a:p>
            <a:pPr indent="-342900">
              <a:spcAft>
                <a:spcPts val="115"/>
              </a:spcAft>
              <a:buAutoNum type="arabicParenR"/>
            </a:pPr>
            <a:r>
              <a:rPr lang="en-GB" dirty="0">
                <a:solidFill>
                  <a:srgbClr val="FFFFFF"/>
                </a:solidFill>
              </a:rPr>
              <a:t>Easy to implement</a:t>
            </a:r>
          </a:p>
          <a:p>
            <a:pPr indent="-342900">
              <a:spcAft>
                <a:spcPts val="115"/>
              </a:spcAft>
              <a:buAutoNum type="arabicParenR"/>
            </a:pPr>
            <a:endParaRPr lang="en-GB" dirty="0">
              <a:solidFill>
                <a:srgbClr val="FFFFFF"/>
              </a:solidFill>
            </a:endParaRPr>
          </a:p>
          <a:p>
            <a:pPr>
              <a:spcAft>
                <a:spcPts val="115"/>
              </a:spcAft>
            </a:pPr>
            <a:r>
              <a:rPr lang="en-GB" b="1" i="1" dirty="0">
                <a:solidFill>
                  <a:srgbClr val="FFFFFF"/>
                </a:solidFill>
              </a:rPr>
              <a:t>Disadvantages</a:t>
            </a:r>
            <a:endParaRPr lang="en-GB" dirty="0">
              <a:solidFill>
                <a:srgbClr val="FFFFFF"/>
              </a:solidFill>
            </a:endParaRPr>
          </a:p>
          <a:p>
            <a:pPr indent="-342900">
              <a:spcAft>
                <a:spcPts val="115"/>
              </a:spcAft>
              <a:buAutoNum type="arabicParenR"/>
            </a:pPr>
            <a:r>
              <a:rPr lang="en-GB" dirty="0">
                <a:solidFill>
                  <a:srgbClr val="FFFFFF"/>
                </a:solidFill>
              </a:rPr>
              <a:t>Easy to miss it so can be inaccurate representation of number of people present in the building</a:t>
            </a:r>
          </a:p>
          <a:p>
            <a:pPr indent="-342900">
              <a:spcAft>
                <a:spcPts val="115"/>
              </a:spcAft>
              <a:buAutoNum type="arabicParenR"/>
            </a:pPr>
            <a:r>
              <a:rPr lang="en-GB" dirty="0">
                <a:solidFill>
                  <a:srgbClr val="FFFFFF"/>
                </a:solidFill>
              </a:rPr>
              <a:t>Paper may get lost so can potentially result in significant loss of data</a:t>
            </a:r>
          </a:p>
        </p:txBody>
      </p:sp>
    </p:spTree>
    <p:extLst>
      <p:ext uri="{BB962C8B-B14F-4D97-AF65-F5344CB8AC3E}">
        <p14:creationId xmlns:p14="http://schemas.microsoft.com/office/powerpoint/2010/main" val="42834474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E707FE-BAA7-0F45-AF1E-D28DCED3E903}"/>
              </a:ext>
            </a:extLst>
          </p:cNvPr>
          <p:cNvPicPr>
            <a:picLocks noChangeAspect="1"/>
          </p:cNvPicPr>
          <p:nvPr/>
        </p:nvPicPr>
        <p:blipFill>
          <a:blip r:embed="rId2"/>
          <a:stretch>
            <a:fillRect/>
          </a:stretch>
        </p:blipFill>
        <p:spPr>
          <a:xfrm>
            <a:off x="-1" y="-1"/>
            <a:ext cx="12201489" cy="6858001"/>
          </a:xfrm>
          <a:prstGeom prst="rect">
            <a:avLst/>
          </a:prstGeom>
        </p:spPr>
      </p:pic>
      <p:sp>
        <p:nvSpPr>
          <p:cNvPr id="9" name="TextBox 8">
            <a:extLst>
              <a:ext uri="{FF2B5EF4-FFF2-40B4-BE49-F238E27FC236}">
                <a16:creationId xmlns:a16="http://schemas.microsoft.com/office/drawing/2014/main" id="{4050EBB7-36B6-EF4B-9831-8F24B499EE17}"/>
              </a:ext>
            </a:extLst>
          </p:cNvPr>
          <p:cNvSpPr txBox="1"/>
          <p:nvPr/>
        </p:nvSpPr>
        <p:spPr>
          <a:xfrm>
            <a:off x="5141843" y="675859"/>
            <a:ext cx="190831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Facial Recognition</a:t>
            </a:r>
          </a:p>
        </p:txBody>
      </p:sp>
      <p:sp>
        <p:nvSpPr>
          <p:cNvPr id="11" name="TextBox 10">
            <a:extLst>
              <a:ext uri="{FF2B5EF4-FFF2-40B4-BE49-F238E27FC236}">
                <a16:creationId xmlns:a16="http://schemas.microsoft.com/office/drawing/2014/main" id="{351456B1-699A-D245-BD62-0DD00D5E232E}"/>
              </a:ext>
            </a:extLst>
          </p:cNvPr>
          <p:cNvSpPr txBox="1"/>
          <p:nvPr/>
        </p:nvSpPr>
        <p:spPr>
          <a:xfrm>
            <a:off x="7427843" y="675859"/>
            <a:ext cx="190831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Mobile SMS</a:t>
            </a:r>
          </a:p>
        </p:txBody>
      </p:sp>
      <p:sp>
        <p:nvSpPr>
          <p:cNvPr id="12" name="TextBox 11">
            <a:extLst>
              <a:ext uri="{FF2B5EF4-FFF2-40B4-BE49-F238E27FC236}">
                <a16:creationId xmlns:a16="http://schemas.microsoft.com/office/drawing/2014/main" id="{CD822857-EE32-DE4A-9155-053F774DA484}"/>
              </a:ext>
            </a:extLst>
          </p:cNvPr>
          <p:cNvSpPr txBox="1"/>
          <p:nvPr/>
        </p:nvSpPr>
        <p:spPr>
          <a:xfrm>
            <a:off x="10078278" y="675859"/>
            <a:ext cx="190831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Signing In &amp; Out</a:t>
            </a:r>
          </a:p>
        </p:txBody>
      </p:sp>
      <p:sp>
        <p:nvSpPr>
          <p:cNvPr id="14" name="TextBox 13">
            <a:extLst>
              <a:ext uri="{FF2B5EF4-FFF2-40B4-BE49-F238E27FC236}">
                <a16:creationId xmlns:a16="http://schemas.microsoft.com/office/drawing/2014/main" id="{AE2B9FA8-5F16-3D46-AC68-04C353494779}"/>
              </a:ext>
            </a:extLst>
          </p:cNvPr>
          <p:cNvSpPr txBox="1"/>
          <p:nvPr/>
        </p:nvSpPr>
        <p:spPr>
          <a:xfrm>
            <a:off x="4896678" y="1536385"/>
            <a:ext cx="190831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Cloud based</a:t>
            </a:r>
          </a:p>
        </p:txBody>
      </p:sp>
      <p:sp>
        <p:nvSpPr>
          <p:cNvPr id="15" name="TextBox 14">
            <a:extLst>
              <a:ext uri="{FF2B5EF4-FFF2-40B4-BE49-F238E27FC236}">
                <a16:creationId xmlns:a16="http://schemas.microsoft.com/office/drawing/2014/main" id="{21FB8BC5-7D2F-5542-A8C1-E111FDE98B72}"/>
              </a:ext>
            </a:extLst>
          </p:cNvPr>
          <p:cNvSpPr txBox="1"/>
          <p:nvPr/>
        </p:nvSpPr>
        <p:spPr>
          <a:xfrm>
            <a:off x="7282069" y="1601780"/>
            <a:ext cx="190831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Facial Recognition</a:t>
            </a:r>
          </a:p>
        </p:txBody>
      </p:sp>
      <p:sp>
        <p:nvSpPr>
          <p:cNvPr id="16" name="TextBox 15">
            <a:extLst>
              <a:ext uri="{FF2B5EF4-FFF2-40B4-BE49-F238E27FC236}">
                <a16:creationId xmlns:a16="http://schemas.microsoft.com/office/drawing/2014/main" id="{2AF87D69-6E9D-CF44-A426-B8F23329D004}"/>
              </a:ext>
            </a:extLst>
          </p:cNvPr>
          <p:cNvSpPr txBox="1"/>
          <p:nvPr/>
        </p:nvSpPr>
        <p:spPr>
          <a:xfrm>
            <a:off x="4749021" y="6261707"/>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17" name="TextBox 16">
            <a:extLst>
              <a:ext uri="{FF2B5EF4-FFF2-40B4-BE49-F238E27FC236}">
                <a16:creationId xmlns:a16="http://schemas.microsoft.com/office/drawing/2014/main" id="{B644F8A1-0B06-3146-8348-410263C1786C}"/>
              </a:ext>
            </a:extLst>
          </p:cNvPr>
          <p:cNvSpPr txBox="1"/>
          <p:nvPr/>
        </p:nvSpPr>
        <p:spPr>
          <a:xfrm>
            <a:off x="4896677" y="2173353"/>
            <a:ext cx="1908313"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No data limit as stored on cloud</a:t>
            </a:r>
          </a:p>
        </p:txBody>
      </p:sp>
      <p:sp>
        <p:nvSpPr>
          <p:cNvPr id="18" name="TextBox 17">
            <a:extLst>
              <a:ext uri="{FF2B5EF4-FFF2-40B4-BE49-F238E27FC236}">
                <a16:creationId xmlns:a16="http://schemas.microsoft.com/office/drawing/2014/main" id="{6831D443-54B9-3045-9529-7A878C2EB880}"/>
              </a:ext>
            </a:extLst>
          </p:cNvPr>
          <p:cNvSpPr txBox="1"/>
          <p:nvPr/>
        </p:nvSpPr>
        <p:spPr>
          <a:xfrm>
            <a:off x="7202555" y="6238389"/>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19" name="TextBox 18">
            <a:extLst>
              <a:ext uri="{FF2B5EF4-FFF2-40B4-BE49-F238E27FC236}">
                <a16:creationId xmlns:a16="http://schemas.microsoft.com/office/drawing/2014/main" id="{60463C53-1442-E943-A469-6A1249569774}"/>
              </a:ext>
            </a:extLst>
          </p:cNvPr>
          <p:cNvSpPr txBox="1"/>
          <p:nvPr/>
        </p:nvSpPr>
        <p:spPr>
          <a:xfrm>
            <a:off x="9917366" y="5563005"/>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 ❌</a:t>
            </a:r>
          </a:p>
        </p:txBody>
      </p:sp>
      <p:sp>
        <p:nvSpPr>
          <p:cNvPr id="20" name="TextBox 19">
            <a:extLst>
              <a:ext uri="{FF2B5EF4-FFF2-40B4-BE49-F238E27FC236}">
                <a16:creationId xmlns:a16="http://schemas.microsoft.com/office/drawing/2014/main" id="{B2B24201-FFB1-BC4F-BA77-A5FEA0C974E3}"/>
              </a:ext>
            </a:extLst>
          </p:cNvPr>
          <p:cNvSpPr txBox="1"/>
          <p:nvPr/>
        </p:nvSpPr>
        <p:spPr>
          <a:xfrm>
            <a:off x="7295320" y="5592559"/>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21" name="TextBox 20">
            <a:extLst>
              <a:ext uri="{FF2B5EF4-FFF2-40B4-BE49-F238E27FC236}">
                <a16:creationId xmlns:a16="http://schemas.microsoft.com/office/drawing/2014/main" id="{82D5C813-F44C-FB43-A544-30D79587E212}"/>
              </a:ext>
            </a:extLst>
          </p:cNvPr>
          <p:cNvSpPr txBox="1"/>
          <p:nvPr/>
        </p:nvSpPr>
        <p:spPr>
          <a:xfrm>
            <a:off x="4757530" y="5540275"/>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22" name="TextBox 21">
            <a:extLst>
              <a:ext uri="{FF2B5EF4-FFF2-40B4-BE49-F238E27FC236}">
                <a16:creationId xmlns:a16="http://schemas.microsoft.com/office/drawing/2014/main" id="{51A69C15-508C-0746-9745-3EFFEB6E01A0}"/>
              </a:ext>
            </a:extLst>
          </p:cNvPr>
          <p:cNvSpPr txBox="1"/>
          <p:nvPr/>
        </p:nvSpPr>
        <p:spPr>
          <a:xfrm>
            <a:off x="7275441" y="2170844"/>
            <a:ext cx="1908313"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Depends on employee’s phone</a:t>
            </a:r>
          </a:p>
        </p:txBody>
      </p:sp>
      <p:sp>
        <p:nvSpPr>
          <p:cNvPr id="23" name="TextBox 22">
            <a:extLst>
              <a:ext uri="{FF2B5EF4-FFF2-40B4-BE49-F238E27FC236}">
                <a16:creationId xmlns:a16="http://schemas.microsoft.com/office/drawing/2014/main" id="{847A76EB-8F23-6B4C-9B37-961BE600AA68}"/>
              </a:ext>
            </a:extLst>
          </p:cNvPr>
          <p:cNvSpPr txBox="1"/>
          <p:nvPr/>
        </p:nvSpPr>
        <p:spPr>
          <a:xfrm>
            <a:off x="9917370" y="4903305"/>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24" name="TextBox 23">
            <a:extLst>
              <a:ext uri="{FF2B5EF4-FFF2-40B4-BE49-F238E27FC236}">
                <a16:creationId xmlns:a16="http://schemas.microsoft.com/office/drawing/2014/main" id="{05A7A1CC-754E-6542-8D74-5D8156CBB507}"/>
              </a:ext>
            </a:extLst>
          </p:cNvPr>
          <p:cNvSpPr txBox="1"/>
          <p:nvPr/>
        </p:nvSpPr>
        <p:spPr>
          <a:xfrm>
            <a:off x="7202556" y="4881117"/>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25" name="TextBox 24">
            <a:extLst>
              <a:ext uri="{FF2B5EF4-FFF2-40B4-BE49-F238E27FC236}">
                <a16:creationId xmlns:a16="http://schemas.microsoft.com/office/drawing/2014/main" id="{D4A8E68C-8257-9B46-BAB2-3251D8D145FA}"/>
              </a:ext>
            </a:extLst>
          </p:cNvPr>
          <p:cNvSpPr txBox="1"/>
          <p:nvPr/>
        </p:nvSpPr>
        <p:spPr>
          <a:xfrm>
            <a:off x="4729143" y="4884497"/>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26" name="TextBox 25">
            <a:extLst>
              <a:ext uri="{FF2B5EF4-FFF2-40B4-BE49-F238E27FC236}">
                <a16:creationId xmlns:a16="http://schemas.microsoft.com/office/drawing/2014/main" id="{9E825168-EBA1-FE4B-A804-EAAB316AA596}"/>
              </a:ext>
            </a:extLst>
          </p:cNvPr>
          <p:cNvSpPr txBox="1"/>
          <p:nvPr/>
        </p:nvSpPr>
        <p:spPr>
          <a:xfrm>
            <a:off x="9917369" y="3496554"/>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27" name="TextBox 26">
            <a:extLst>
              <a:ext uri="{FF2B5EF4-FFF2-40B4-BE49-F238E27FC236}">
                <a16:creationId xmlns:a16="http://schemas.microsoft.com/office/drawing/2014/main" id="{8E1C0FE8-B18A-4247-8AD5-9447FE9E0914}"/>
              </a:ext>
            </a:extLst>
          </p:cNvPr>
          <p:cNvSpPr txBox="1"/>
          <p:nvPr/>
        </p:nvSpPr>
        <p:spPr>
          <a:xfrm>
            <a:off x="7275442" y="2782595"/>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Virus checker</a:t>
            </a:r>
          </a:p>
        </p:txBody>
      </p:sp>
      <p:sp>
        <p:nvSpPr>
          <p:cNvPr id="28" name="TextBox 27">
            <a:extLst>
              <a:ext uri="{FF2B5EF4-FFF2-40B4-BE49-F238E27FC236}">
                <a16:creationId xmlns:a16="http://schemas.microsoft.com/office/drawing/2014/main" id="{C400528E-8699-5A46-844C-AA825E389DF5}"/>
              </a:ext>
            </a:extLst>
          </p:cNvPr>
          <p:cNvSpPr txBox="1"/>
          <p:nvPr/>
        </p:nvSpPr>
        <p:spPr>
          <a:xfrm>
            <a:off x="7202556" y="3480421"/>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29" name="TextBox 28">
            <a:extLst>
              <a:ext uri="{FF2B5EF4-FFF2-40B4-BE49-F238E27FC236}">
                <a16:creationId xmlns:a16="http://schemas.microsoft.com/office/drawing/2014/main" id="{4D1E1D66-8B65-594A-8D83-C1D76CCAB33B}"/>
              </a:ext>
            </a:extLst>
          </p:cNvPr>
          <p:cNvSpPr txBox="1"/>
          <p:nvPr/>
        </p:nvSpPr>
        <p:spPr>
          <a:xfrm>
            <a:off x="4749021" y="3503106"/>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30" name="TextBox 29">
            <a:extLst>
              <a:ext uri="{FF2B5EF4-FFF2-40B4-BE49-F238E27FC236}">
                <a16:creationId xmlns:a16="http://schemas.microsoft.com/office/drawing/2014/main" id="{5024C579-464D-0849-8601-C0EBD7FC60CE}"/>
              </a:ext>
            </a:extLst>
          </p:cNvPr>
          <p:cNvSpPr txBox="1"/>
          <p:nvPr/>
        </p:nvSpPr>
        <p:spPr>
          <a:xfrm>
            <a:off x="4876799" y="2866138"/>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Virus checker</a:t>
            </a:r>
          </a:p>
        </p:txBody>
      </p:sp>
      <p:sp>
        <p:nvSpPr>
          <p:cNvPr id="31" name="TextBox 30">
            <a:extLst>
              <a:ext uri="{FF2B5EF4-FFF2-40B4-BE49-F238E27FC236}">
                <a16:creationId xmlns:a16="http://schemas.microsoft.com/office/drawing/2014/main" id="{28C246A9-5563-8548-BA07-602525C28321}"/>
              </a:ext>
            </a:extLst>
          </p:cNvPr>
          <p:cNvSpPr txBox="1"/>
          <p:nvPr/>
        </p:nvSpPr>
        <p:spPr>
          <a:xfrm>
            <a:off x="9917368" y="2854119"/>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N/A</a:t>
            </a:r>
          </a:p>
        </p:txBody>
      </p:sp>
      <p:sp>
        <p:nvSpPr>
          <p:cNvPr id="32" name="TextBox 31">
            <a:extLst>
              <a:ext uri="{FF2B5EF4-FFF2-40B4-BE49-F238E27FC236}">
                <a16:creationId xmlns:a16="http://schemas.microsoft.com/office/drawing/2014/main" id="{F0701793-F608-5A4C-A80F-167EA90429C4}"/>
              </a:ext>
            </a:extLst>
          </p:cNvPr>
          <p:cNvSpPr txBox="1"/>
          <p:nvPr/>
        </p:nvSpPr>
        <p:spPr>
          <a:xfrm>
            <a:off x="9917368" y="2163570"/>
            <a:ext cx="1908313"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Requires plenty of paper</a:t>
            </a:r>
          </a:p>
        </p:txBody>
      </p:sp>
      <p:sp>
        <p:nvSpPr>
          <p:cNvPr id="33" name="TextBox 32">
            <a:extLst>
              <a:ext uri="{FF2B5EF4-FFF2-40B4-BE49-F238E27FC236}">
                <a16:creationId xmlns:a16="http://schemas.microsoft.com/office/drawing/2014/main" id="{D61E5C78-E00A-384D-A335-1642CE001C8D}"/>
              </a:ext>
            </a:extLst>
          </p:cNvPr>
          <p:cNvSpPr txBox="1"/>
          <p:nvPr/>
        </p:nvSpPr>
        <p:spPr>
          <a:xfrm>
            <a:off x="9917369" y="4216779"/>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(Manually) ✔️</a:t>
            </a:r>
          </a:p>
        </p:txBody>
      </p:sp>
      <p:sp>
        <p:nvSpPr>
          <p:cNvPr id="34" name="TextBox 33">
            <a:extLst>
              <a:ext uri="{FF2B5EF4-FFF2-40B4-BE49-F238E27FC236}">
                <a16:creationId xmlns:a16="http://schemas.microsoft.com/office/drawing/2014/main" id="{D9D0A4DD-0C85-DC4E-BA2A-E29B363D27C0}"/>
              </a:ext>
            </a:extLst>
          </p:cNvPr>
          <p:cNvSpPr txBox="1"/>
          <p:nvPr/>
        </p:nvSpPr>
        <p:spPr>
          <a:xfrm>
            <a:off x="7162799" y="4191863"/>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35" name="TextBox 34">
            <a:extLst>
              <a:ext uri="{FF2B5EF4-FFF2-40B4-BE49-F238E27FC236}">
                <a16:creationId xmlns:a16="http://schemas.microsoft.com/office/drawing/2014/main" id="{E8346D5F-7B92-1941-B50B-93AFAB8740D6}"/>
              </a:ext>
            </a:extLst>
          </p:cNvPr>
          <p:cNvSpPr txBox="1"/>
          <p:nvPr/>
        </p:nvSpPr>
        <p:spPr>
          <a:xfrm>
            <a:off x="4757530" y="4195891"/>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
        <p:nvSpPr>
          <p:cNvPr id="36" name="TextBox 35">
            <a:extLst>
              <a:ext uri="{FF2B5EF4-FFF2-40B4-BE49-F238E27FC236}">
                <a16:creationId xmlns:a16="http://schemas.microsoft.com/office/drawing/2014/main" id="{E88D03FA-8770-FD47-AFF0-48549C252DC2}"/>
              </a:ext>
            </a:extLst>
          </p:cNvPr>
          <p:cNvSpPr txBox="1"/>
          <p:nvPr/>
        </p:nvSpPr>
        <p:spPr>
          <a:xfrm>
            <a:off x="9917367" y="1583912"/>
            <a:ext cx="190831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Facial Recognition</a:t>
            </a:r>
          </a:p>
        </p:txBody>
      </p:sp>
      <p:sp>
        <p:nvSpPr>
          <p:cNvPr id="37" name="TextBox 36">
            <a:extLst>
              <a:ext uri="{FF2B5EF4-FFF2-40B4-BE49-F238E27FC236}">
                <a16:creationId xmlns:a16="http://schemas.microsoft.com/office/drawing/2014/main" id="{6337F569-7AA0-8646-8670-C7431449CBA0}"/>
              </a:ext>
            </a:extLst>
          </p:cNvPr>
          <p:cNvSpPr txBox="1"/>
          <p:nvPr/>
        </p:nvSpPr>
        <p:spPr>
          <a:xfrm>
            <a:off x="9917367" y="6276472"/>
            <a:ext cx="1908313" cy="307777"/>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301359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42AFB7-3B49-1749-8ED9-73E1B05CF0D5}"/>
              </a:ext>
            </a:extLst>
          </p:cNvPr>
          <p:cNvPicPr>
            <a:picLocks noChangeAspect="1"/>
          </p:cNvPicPr>
          <p:nvPr/>
        </p:nvPicPr>
        <p:blipFill rotWithShape="1">
          <a:blip r:embed="rId2"/>
          <a:srcRect t="5961" b="12221"/>
          <a:stretch/>
        </p:blipFill>
        <p:spPr>
          <a:xfrm>
            <a:off x="20" y="1"/>
            <a:ext cx="12191980" cy="6857999"/>
          </a:xfrm>
          <a:prstGeom prst="rect">
            <a:avLst/>
          </a:prstGeom>
        </p:spPr>
      </p:pic>
      <p:sp>
        <p:nvSpPr>
          <p:cNvPr id="5" name="TextBox 4">
            <a:extLst>
              <a:ext uri="{FF2B5EF4-FFF2-40B4-BE49-F238E27FC236}">
                <a16:creationId xmlns:a16="http://schemas.microsoft.com/office/drawing/2014/main" id="{3FD5382E-7AC6-6344-9B87-F2D45F6710CE}"/>
              </a:ext>
            </a:extLst>
          </p:cNvPr>
          <p:cNvSpPr txBox="1"/>
          <p:nvPr/>
        </p:nvSpPr>
        <p:spPr>
          <a:xfrm>
            <a:off x="914401" y="588936"/>
            <a:ext cx="10368365" cy="1015663"/>
          </a:xfrm>
          <a:prstGeom prst="rect">
            <a:avLst/>
          </a:prstGeom>
          <a:noFill/>
        </p:spPr>
        <p:txBody>
          <a:bodyPr wrap="square" rtlCol="0">
            <a:spAutoFit/>
          </a:bodyPr>
          <a:lstStyle/>
          <a:p>
            <a:r>
              <a:rPr lang="en-US" sz="6000" dirty="0">
                <a:solidFill>
                  <a:schemeClr val="bg1"/>
                </a:solidFill>
              </a:rPr>
              <a:t>Summary</a:t>
            </a:r>
          </a:p>
        </p:txBody>
      </p:sp>
      <p:sp>
        <p:nvSpPr>
          <p:cNvPr id="6" name="TextBox 5">
            <a:extLst>
              <a:ext uri="{FF2B5EF4-FFF2-40B4-BE49-F238E27FC236}">
                <a16:creationId xmlns:a16="http://schemas.microsoft.com/office/drawing/2014/main" id="{CA4977F4-0830-F843-8890-0549AED4D27C}"/>
              </a:ext>
            </a:extLst>
          </p:cNvPr>
          <p:cNvSpPr txBox="1"/>
          <p:nvPr/>
        </p:nvSpPr>
        <p:spPr>
          <a:xfrm>
            <a:off x="818827" y="2193534"/>
            <a:ext cx="10554345" cy="4337085"/>
          </a:xfrm>
          <a:prstGeom prst="rect">
            <a:avLst/>
          </a:prstGeom>
          <a:noFill/>
        </p:spPr>
        <p:txBody>
          <a:bodyPr wrap="square" rtlCol="0">
            <a:spAutoFit/>
          </a:bodyPr>
          <a:lstStyle/>
          <a:p>
            <a:pPr marL="285750" indent="-285750">
              <a:spcAft>
                <a:spcPts val="115"/>
              </a:spcAft>
              <a:buFont typeface="Arial" panose="020B0604020202020204" pitchFamily="34" charset="0"/>
              <a:buChar char="•"/>
            </a:pPr>
            <a:r>
              <a:rPr lang="en-GB" dirty="0">
                <a:solidFill>
                  <a:srgbClr val="FFFFFF"/>
                </a:solidFill>
              </a:rPr>
              <a:t>Facial Recognition most likely the best method to implement</a:t>
            </a:r>
          </a:p>
          <a:p>
            <a:pPr marL="285750" indent="-285750">
              <a:spcAft>
                <a:spcPts val="115"/>
              </a:spcAft>
              <a:buFont typeface="Arial" panose="020B0604020202020204" pitchFamily="34" charset="0"/>
              <a:buChar char="•"/>
            </a:pPr>
            <a:r>
              <a:rPr lang="en-GB" dirty="0">
                <a:solidFill>
                  <a:srgbClr val="FFFFFF"/>
                </a:solidFill>
              </a:rPr>
              <a:t>It ticks all of the boxes as it complies with the regulation 1215 as well as all of the secondary objectives the Bank wish to implement</a:t>
            </a:r>
          </a:p>
          <a:p>
            <a:pPr marL="285750" indent="-285750">
              <a:spcAft>
                <a:spcPts val="115"/>
              </a:spcAft>
              <a:buFont typeface="Arial" panose="020B0604020202020204" pitchFamily="34" charset="0"/>
              <a:buChar char="•"/>
            </a:pPr>
            <a:r>
              <a:rPr lang="en-GB" dirty="0">
                <a:solidFill>
                  <a:srgbClr val="FFFFFF"/>
                </a:solidFill>
              </a:rPr>
              <a:t>As data is stored in cloud, it can potentially be vulnerable to security threats</a:t>
            </a:r>
          </a:p>
          <a:p>
            <a:pPr marL="285750" indent="-285750">
              <a:spcAft>
                <a:spcPts val="115"/>
              </a:spcAft>
              <a:buFont typeface="Arial" panose="020B0604020202020204" pitchFamily="34" charset="0"/>
              <a:buChar char="•"/>
            </a:pPr>
            <a:r>
              <a:rPr lang="en-GB" dirty="0">
                <a:solidFill>
                  <a:srgbClr val="FFFFFF"/>
                </a:solidFill>
              </a:rPr>
              <a:t>Privacy concerns – lack of permission, predatory marketing, identity fraud</a:t>
            </a:r>
          </a:p>
          <a:p>
            <a:pPr marL="285750" indent="-285750">
              <a:spcAft>
                <a:spcPts val="115"/>
              </a:spcAft>
              <a:buFont typeface="Arial" panose="020B0604020202020204" pitchFamily="34" charset="0"/>
              <a:buChar char="•"/>
            </a:pPr>
            <a:r>
              <a:rPr lang="en-GB" dirty="0">
                <a:solidFill>
                  <a:srgbClr val="FFFFFF"/>
                </a:solidFill>
              </a:rPr>
              <a:t>Although the start up costs may be high, it will be very secure and will be capable to store the large amounts of data as it will be stored in the cloud</a:t>
            </a:r>
          </a:p>
          <a:p>
            <a:pPr marL="285750" indent="-285750">
              <a:spcAft>
                <a:spcPts val="115"/>
              </a:spcAft>
              <a:buFont typeface="Arial" panose="020B0604020202020204" pitchFamily="34" charset="0"/>
              <a:buChar char="•"/>
            </a:pPr>
            <a:r>
              <a:rPr lang="en-GB" dirty="0">
                <a:solidFill>
                  <a:srgbClr val="FFFFFF"/>
                </a:solidFill>
              </a:rPr>
              <a:t>Cyber security can implemented which is added protection as it is designed to protect networks and devices from unauthorised access</a:t>
            </a:r>
          </a:p>
          <a:p>
            <a:pPr>
              <a:spcAft>
                <a:spcPts val="115"/>
              </a:spcAft>
            </a:pPr>
            <a:endParaRPr lang="en-GB" dirty="0">
              <a:solidFill>
                <a:srgbClr val="FFFFFF"/>
              </a:solidFill>
            </a:endParaRPr>
          </a:p>
          <a:p>
            <a:pPr>
              <a:spcAft>
                <a:spcPts val="115"/>
              </a:spcAft>
            </a:pPr>
            <a:r>
              <a:rPr lang="en-GB" dirty="0">
                <a:solidFill>
                  <a:srgbClr val="FFFFFF"/>
                </a:solidFill>
              </a:rPr>
              <a:t>Therefore, facial recognition would most likely be the best method to implement as the other methods are not scalable and are unlikely to work well with large amounts of data. This is because the data can potentially become lost and unstructured which makes it very difficult to use. With facial recognition, it is easily scalable and can also be easily integrated with the information systems and the programming software which makes it the ideal method to implement.</a:t>
            </a:r>
          </a:p>
        </p:txBody>
      </p:sp>
    </p:spTree>
    <p:extLst>
      <p:ext uri="{BB962C8B-B14F-4D97-AF65-F5344CB8AC3E}">
        <p14:creationId xmlns:p14="http://schemas.microsoft.com/office/powerpoint/2010/main" val="13135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Head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{1C1863EB-515F-7947-810E-0C95B64DD16D}tf10001079</Template>
  <TotalTime>1643</TotalTime>
  <Words>582</Words>
  <Application>Microsoft Macintosh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Courier New</vt:lpstr>
      <vt:lpstr>Sitka Banner</vt:lpstr>
      <vt:lpstr>HeadlinesVTI</vt:lpstr>
      <vt:lpstr>Technology with EY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Renganathan Janardhanan</dc:creator>
  <cp:lastModifiedBy>Renganathan Janardhanan</cp:lastModifiedBy>
  <cp:revision>16</cp:revision>
  <dcterms:created xsi:type="dcterms:W3CDTF">2021-08-11T12:17:38Z</dcterms:created>
  <dcterms:modified xsi:type="dcterms:W3CDTF">2021-08-12T23:54:57Z</dcterms:modified>
</cp:coreProperties>
</file>