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ntonio Ultra-Bold" charset="1" panose="02000803000000000000"/>
      <p:regular r:id="rId18"/>
    </p:embeddedFont>
    <p:embeddedFont>
      <p:font typeface="Antonio Light" charset="1" panose="02000303000000000000"/>
      <p:regular r:id="rId19"/>
    </p:embeddedFont>
    <p:embeddedFont>
      <p:font typeface="Montserrat Medium" charset="1" panose="00000600000000000000"/>
      <p:regular r:id="rId20"/>
    </p:embeddedFont>
    <p:embeddedFont>
      <p:font typeface="Montserrat" charset="1" panose="00000500000000000000"/>
      <p:regular r:id="rId21"/>
    </p:embeddedFont>
    <p:embeddedFont>
      <p:font typeface="Raleway Bold" charset="1" panose="00000000000000000000"/>
      <p:regular r:id="rId22"/>
    </p:embeddedFont>
    <p:embeddedFont>
      <p:font typeface="Raleway Medium" charset="1" panose="00000000000000000000"/>
      <p:regular r:id="rId23"/>
    </p:embeddedFont>
    <p:embeddedFont>
      <p:font typeface="Antonio Bold" charset="1" panose="02000803000000000000"/>
      <p:regular r:id="rId24"/>
    </p:embeddedFont>
    <p:embeddedFont>
      <p:font typeface="Raleway" charset="1" panose="00000000000000000000"/>
      <p:regular r:id="rId25"/>
    </p:embeddedFont>
    <p:embeddedFont>
      <p:font typeface="Raleway Ultra-Bold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93042" y="2034365"/>
            <a:ext cx="7137321" cy="713732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CD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599105" y="5143500"/>
            <a:ext cx="4884164" cy="488416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32134" y="2410317"/>
            <a:ext cx="9645132" cy="487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192"/>
              </a:lnSpc>
            </a:pPr>
            <a:r>
              <a:rPr lang="en-US" b="true" sz="16545">
                <a:solidFill>
                  <a:srgbClr val="FFFFFF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REAL-TIME </a:t>
            </a:r>
          </a:p>
          <a:p>
            <a:pPr algn="just">
              <a:lnSpc>
                <a:spcPts val="19192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753164" y="4881216"/>
            <a:ext cx="10708538" cy="244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192"/>
              </a:lnSpc>
              <a:spcBef>
                <a:spcPct val="0"/>
              </a:spcBef>
            </a:pPr>
            <a:r>
              <a:rPr lang="en-US" sz="16545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FACE DETECTION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53164" y="1423282"/>
            <a:ext cx="4138424" cy="345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3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Computer Vision SS2025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20770" y="7870390"/>
            <a:ext cx="3772302" cy="673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0"/>
              </a:lnSpc>
            </a:pPr>
            <a:r>
              <a:rPr lang="en-US" sz="2000" spc="7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Angel Lopez Hortelano</a:t>
            </a:r>
          </a:p>
          <a:p>
            <a:pPr algn="l">
              <a:lnSpc>
                <a:spcPts val="272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720770" y="8213290"/>
            <a:ext cx="3772302" cy="33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0"/>
              </a:lnSpc>
            </a:pPr>
            <a:r>
              <a:rPr lang="en-US" sz="2000" spc="7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Begüm Sezer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53164" y="8515549"/>
            <a:ext cx="3772302" cy="33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0"/>
              </a:lnSpc>
            </a:pPr>
            <a:r>
              <a:rPr lang="en-US" sz="2000" spc="7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Rohan Raj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216938" y="3724467"/>
            <a:ext cx="7585430" cy="4350911"/>
            <a:chOff x="0" y="0"/>
            <a:chExt cx="7981950" cy="4578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969696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775264" y="5143500"/>
            <a:ext cx="666614" cy="66661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439247" y="5143500"/>
            <a:ext cx="666614" cy="66661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7749288" y="4547982"/>
            <a:ext cx="2520730" cy="3087236"/>
          </a:xfrm>
          <a:custGeom>
            <a:avLst/>
            <a:gdLst/>
            <a:ahLst/>
            <a:cxnLst/>
            <a:rect r="r" b="b" t="t" l="l"/>
            <a:pathLst>
              <a:path h="3087236" w="2520730">
                <a:moveTo>
                  <a:pt x="0" y="0"/>
                </a:moveTo>
                <a:lnTo>
                  <a:pt x="2520730" y="0"/>
                </a:lnTo>
                <a:lnTo>
                  <a:pt x="2520730" y="3087236"/>
                </a:lnTo>
                <a:lnTo>
                  <a:pt x="0" y="30872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308762" y="2183984"/>
            <a:ext cx="5401782" cy="1540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056"/>
              </a:lnSpc>
              <a:spcBef>
                <a:spcPct val="0"/>
              </a:spcBef>
            </a:pPr>
            <a:r>
              <a:rPr lang="en-US" b="true" sz="10393">
                <a:solidFill>
                  <a:srgbClr val="FFFFFF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DEMO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85617" y="2183984"/>
            <a:ext cx="2324927" cy="1540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056"/>
              </a:lnSpc>
              <a:spcBef>
                <a:spcPct val="0"/>
              </a:spcBef>
            </a:pPr>
            <a:r>
              <a:rPr lang="en-US" sz="10393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TIME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43900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69284" y="1549467"/>
            <a:ext cx="6668725" cy="3066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056"/>
              </a:lnSpc>
            </a:pPr>
            <a:r>
              <a:rPr lang="en-US" b="true" sz="10393">
                <a:solidFill>
                  <a:srgbClr val="FFFFFF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CONCLUSION</a:t>
            </a:r>
          </a:p>
          <a:p>
            <a:pPr algn="just">
              <a:lnSpc>
                <a:spcPts val="12056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2470746" y="3964928"/>
            <a:ext cx="3843838" cy="4472829"/>
            <a:chOff x="0" y="0"/>
            <a:chExt cx="6985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747447" y="3937811"/>
            <a:ext cx="3843838" cy="4472829"/>
            <a:chOff x="0" y="0"/>
            <a:chExt cx="6985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910263" y="3613526"/>
            <a:ext cx="1050230" cy="1222086"/>
            <a:chOff x="0" y="0"/>
            <a:chExt cx="6985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9B9B9B">
                    <a:alpha val="12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132081" y="3904786"/>
            <a:ext cx="701843" cy="572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3"/>
              </a:lnSpc>
              <a:spcBef>
                <a:spcPct val="0"/>
              </a:spcBef>
            </a:pPr>
            <a:r>
              <a:rPr lang="en-US" b="true" sz="3882">
                <a:solidFill>
                  <a:srgbClr val="1D386D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293783" y="5362063"/>
            <a:ext cx="2378440" cy="1678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8"/>
              </a:lnSpc>
            </a:pPr>
            <a:r>
              <a:rPr lang="en-US" sz="2300" b="true">
                <a:solidFill>
                  <a:srgbClr val="FFFFFF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Built a flexible, real-time computer vision pipeline</a:t>
            </a:r>
          </a:p>
          <a:p>
            <a:pPr algn="ctr">
              <a:lnSpc>
                <a:spcPts val="2668"/>
              </a:lnSpc>
              <a:spcBef>
                <a:spcPct val="0"/>
              </a:spcBef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9096667" y="3724467"/>
            <a:ext cx="1050230" cy="1222086"/>
            <a:chOff x="0" y="0"/>
            <a:chExt cx="6985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9B9B9B">
                    <a:alpha val="12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318486" y="4015726"/>
            <a:ext cx="701843" cy="572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3"/>
              </a:lnSpc>
              <a:spcBef>
                <a:spcPct val="0"/>
              </a:spcBef>
            </a:pPr>
            <a:r>
              <a:rPr lang="en-US" b="true" sz="3882">
                <a:solidFill>
                  <a:srgbClr val="1D386D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126577" y="5195375"/>
            <a:ext cx="3085660" cy="2011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8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Integrated filter controls, face recognition, statistics, and overlays</a:t>
            </a:r>
          </a:p>
          <a:p>
            <a:pPr algn="ctr">
              <a:lnSpc>
                <a:spcPts val="2668"/>
              </a:lnSpc>
              <a:spcBef>
                <a:spcPct val="0"/>
              </a:spcBef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13024148" y="3964928"/>
            <a:ext cx="3843838" cy="4472829"/>
            <a:chOff x="0" y="0"/>
            <a:chExt cx="6985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373368" y="3751584"/>
            <a:ext cx="1050230" cy="1222086"/>
            <a:chOff x="0" y="0"/>
            <a:chExt cx="6985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9B9B9B">
                    <a:alpha val="12000"/>
                  </a:srgbClr>
                </a:gs>
              </a:gsLst>
              <a:lin ang="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4595187" y="4042843"/>
            <a:ext cx="701843" cy="572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3"/>
              </a:lnSpc>
              <a:spcBef>
                <a:spcPct val="0"/>
              </a:spcBef>
            </a:pPr>
            <a:r>
              <a:rPr lang="en-US" b="true" sz="3882">
                <a:solidFill>
                  <a:srgbClr val="1D386D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03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946809" y="5334946"/>
            <a:ext cx="1998598" cy="1678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8"/>
              </a:lnSpc>
            </a:pPr>
            <a:r>
              <a:rPr lang="en-US" sz="2300" b="true">
                <a:solidFill>
                  <a:srgbClr val="FFFFFF"/>
                </a:solidFill>
                <a:latin typeface="Raleway Ultra-Bold"/>
                <a:ea typeface="Raleway Ultra-Bold"/>
                <a:cs typeface="Raleway Ultra-Bold"/>
                <a:sym typeface="Raleway Ultra-Bold"/>
              </a:rPr>
              <a:t>Output delivered via a virtual camera </a:t>
            </a:r>
          </a:p>
          <a:p>
            <a:pPr algn="ctr">
              <a:lnSpc>
                <a:spcPts val="266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46485" y="2697251"/>
            <a:ext cx="6995030" cy="244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2"/>
              </a:lnSpc>
              <a:spcBef>
                <a:spcPct val="0"/>
              </a:spcBef>
            </a:pPr>
            <a:r>
              <a:rPr lang="en-US" b="true" sz="16545">
                <a:solidFill>
                  <a:srgbClr val="FFFFFF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THANK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093940" y="2817630"/>
            <a:ext cx="2138817" cy="213881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232757" y="5023121"/>
            <a:ext cx="4272627" cy="244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92"/>
              </a:lnSpc>
              <a:spcBef>
                <a:spcPct val="0"/>
              </a:spcBef>
            </a:pPr>
            <a:r>
              <a:rPr lang="en-US" sz="16545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504067" y="2358141"/>
            <a:ext cx="1148007" cy="114800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111293" y="7179103"/>
            <a:ext cx="1148007" cy="114800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875858" y="758616"/>
            <a:ext cx="1776216" cy="936546"/>
            <a:chOff x="0" y="0"/>
            <a:chExt cx="467810" cy="24666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67810" cy="246662"/>
            </a:xfrm>
            <a:custGeom>
              <a:avLst/>
              <a:gdLst/>
              <a:ahLst/>
              <a:cxnLst/>
              <a:rect r="r" b="b" t="t" l="l"/>
              <a:pathLst>
                <a:path h="246662" w="467810">
                  <a:moveTo>
                    <a:pt x="0" y="0"/>
                  </a:moveTo>
                  <a:lnTo>
                    <a:pt x="467810" y="0"/>
                  </a:lnTo>
                  <a:lnTo>
                    <a:pt x="467810" y="246662"/>
                  </a:lnTo>
                  <a:lnTo>
                    <a:pt x="0" y="246662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46000"/>
                  </a:srgbClr>
                </a:gs>
                <a:gs pos="100000">
                  <a:srgbClr val="9B9B9B">
                    <a:alpha val="552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467810" cy="265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65057" y="380657"/>
            <a:ext cx="4976321" cy="1740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653"/>
              </a:lnSpc>
              <a:spcBef>
                <a:spcPct val="0"/>
              </a:spcBef>
            </a:pPr>
            <a:r>
              <a:rPr lang="en-US" b="true" sz="11770">
                <a:solidFill>
                  <a:srgbClr val="FFFFFF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PROJECT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841378" y="380657"/>
            <a:ext cx="5846608" cy="1740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653"/>
              </a:lnSpc>
              <a:spcBef>
                <a:spcPct val="0"/>
              </a:spcBef>
            </a:pPr>
            <a:r>
              <a:rPr lang="en-US" sz="11770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OVERVIEW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65057" y="2367666"/>
            <a:ext cx="14797580" cy="6402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9"/>
              </a:lnSpc>
            </a:pPr>
            <a:r>
              <a:rPr lang="en-US" sz="3999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Objectives:</a:t>
            </a:r>
          </a:p>
          <a:p>
            <a:pPr algn="l">
              <a:lnSpc>
                <a:spcPts val="4639"/>
              </a:lnSpc>
            </a:pPr>
          </a:p>
          <a:p>
            <a:pPr algn="l" marL="863599" indent="-431800" lvl="1">
              <a:lnSpc>
                <a:spcPts val="46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Process real-time webcam vide</a:t>
            </a:r>
            <a:r>
              <a:rPr lang="en-US" b="true" sz="39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 using OpenCV.</a:t>
            </a:r>
          </a:p>
          <a:p>
            <a:pPr algn="l">
              <a:lnSpc>
                <a:spcPts val="4639"/>
              </a:lnSpc>
              <a:spcBef>
                <a:spcPct val="0"/>
              </a:spcBef>
            </a:pPr>
          </a:p>
          <a:p>
            <a:pPr algn="l" marL="863599" indent="-431800" lvl="1">
              <a:lnSpc>
                <a:spcPts val="46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Apply multiple image filters and statistical analyses.</a:t>
            </a:r>
          </a:p>
          <a:p>
            <a:pPr algn="l">
              <a:lnSpc>
                <a:spcPts val="4639"/>
              </a:lnSpc>
              <a:spcBef>
                <a:spcPct val="0"/>
              </a:spcBef>
            </a:pPr>
          </a:p>
          <a:p>
            <a:pPr algn="l" marL="863599" indent="-431800" lvl="1">
              <a:lnSpc>
                <a:spcPts val="46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Detect and blur unknown faces using face recognition.</a:t>
            </a:r>
          </a:p>
          <a:p>
            <a:pPr algn="l">
              <a:lnSpc>
                <a:spcPts val="4639"/>
              </a:lnSpc>
              <a:spcBef>
                <a:spcPct val="0"/>
              </a:spcBef>
            </a:pPr>
          </a:p>
          <a:p>
            <a:pPr algn="l" marL="863599" indent="-431800" lvl="1">
              <a:lnSpc>
                <a:spcPts val="46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Stream processed frames using a virtual camera (pyvirtualcam).</a:t>
            </a:r>
          </a:p>
          <a:p>
            <a:pPr algn="l">
              <a:lnSpc>
                <a:spcPts val="4639"/>
              </a:lnSpc>
              <a:spcBef>
                <a:spcPct val="0"/>
              </a:spcBef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865057" y="3352610"/>
            <a:ext cx="866521" cy="86652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65057" y="4532468"/>
            <a:ext cx="866521" cy="86652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65057" y="5713313"/>
            <a:ext cx="866521" cy="86652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65057" y="6894159"/>
            <a:ext cx="866521" cy="86652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504067" y="2358141"/>
            <a:ext cx="1148007" cy="114800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111293" y="7179103"/>
            <a:ext cx="1148007" cy="114800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875858" y="788512"/>
            <a:ext cx="1776216" cy="936546"/>
            <a:chOff x="0" y="0"/>
            <a:chExt cx="467810" cy="24666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67810" cy="246662"/>
            </a:xfrm>
            <a:custGeom>
              <a:avLst/>
              <a:gdLst/>
              <a:ahLst/>
              <a:cxnLst/>
              <a:rect r="r" b="b" t="t" l="l"/>
              <a:pathLst>
                <a:path h="246662" w="467810">
                  <a:moveTo>
                    <a:pt x="0" y="0"/>
                  </a:moveTo>
                  <a:lnTo>
                    <a:pt x="467810" y="0"/>
                  </a:lnTo>
                  <a:lnTo>
                    <a:pt x="467810" y="246662"/>
                  </a:lnTo>
                  <a:lnTo>
                    <a:pt x="0" y="246662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46000"/>
                  </a:srgbClr>
                </a:gs>
                <a:gs pos="100000">
                  <a:srgbClr val="9B9B9B">
                    <a:alpha val="552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467810" cy="265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65057" y="380657"/>
            <a:ext cx="4976321" cy="1740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653"/>
              </a:lnSpc>
              <a:spcBef>
                <a:spcPct val="0"/>
              </a:spcBef>
            </a:pPr>
            <a:r>
              <a:rPr lang="en-US" b="true" sz="1177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CODE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26536" y="410553"/>
            <a:ext cx="7049321" cy="3468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653"/>
              </a:lnSpc>
            </a:pPr>
            <a:r>
              <a:rPr lang="en-US" sz="11770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ARCHITECTURE</a:t>
            </a:r>
          </a:p>
          <a:p>
            <a:pPr algn="just">
              <a:lnSpc>
                <a:spcPts val="13653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865057" y="2367666"/>
            <a:ext cx="16302944" cy="6402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9"/>
              </a:lnSpc>
            </a:pPr>
            <a:r>
              <a:rPr lang="en-US" sz="3999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Main Components:</a:t>
            </a:r>
          </a:p>
          <a:p>
            <a:pPr algn="l">
              <a:lnSpc>
                <a:spcPts val="4639"/>
              </a:lnSpc>
            </a:pPr>
          </a:p>
          <a:p>
            <a:pPr algn="l" marL="863599" indent="-431800" lvl="1">
              <a:lnSpc>
                <a:spcPts val="46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capturing.py:</a:t>
            </a:r>
            <a:r>
              <a:rPr lang="en-US" b="true" sz="39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Camera handl</a:t>
            </a:r>
            <a:r>
              <a:rPr lang="en-US" b="true" sz="39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ing via pyvirtualcam</a:t>
            </a:r>
          </a:p>
          <a:p>
            <a:pPr algn="l">
              <a:lnSpc>
                <a:spcPts val="4639"/>
              </a:lnSpc>
              <a:spcBef>
                <a:spcPct val="0"/>
              </a:spcBef>
            </a:pPr>
          </a:p>
          <a:p>
            <a:pPr algn="l" marL="863599" indent="-431800" lvl="1">
              <a:lnSpc>
                <a:spcPts val="46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custom_processing():</a:t>
            </a:r>
            <a:r>
              <a:rPr lang="en-US" b="true" sz="39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Core processing function (generator).</a:t>
            </a:r>
          </a:p>
          <a:p>
            <a:pPr algn="l">
              <a:lnSpc>
                <a:spcPts val="4639"/>
              </a:lnSpc>
              <a:spcBef>
                <a:spcPct val="0"/>
              </a:spcBef>
            </a:pPr>
          </a:p>
          <a:p>
            <a:pPr algn="l" marL="863599" indent="-431800" lvl="1">
              <a:lnSpc>
                <a:spcPts val="46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overlays.py: </a:t>
            </a:r>
            <a:r>
              <a:rPr lang="en-US" b="true" sz="39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Histogram plots, on-screen text</a:t>
            </a:r>
          </a:p>
          <a:p>
            <a:pPr algn="l">
              <a:lnSpc>
                <a:spcPts val="4639"/>
              </a:lnSpc>
              <a:spcBef>
                <a:spcPct val="0"/>
              </a:spcBef>
            </a:pPr>
          </a:p>
          <a:p>
            <a:pPr algn="l" marL="863599" indent="-431800" lvl="1">
              <a:lnSpc>
                <a:spcPts val="46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basics.py:</a:t>
            </a:r>
            <a:r>
              <a:rPr lang="en-US" b="true" sz="39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Statistical tools and filters</a:t>
            </a:r>
          </a:p>
          <a:p>
            <a:pPr algn="l">
              <a:lnSpc>
                <a:spcPts val="4639"/>
              </a:lnSpc>
              <a:spcBef>
                <a:spcPct val="0"/>
              </a:spcBef>
            </a:pPr>
          </a:p>
          <a:p>
            <a:pPr algn="l">
              <a:lnSpc>
                <a:spcPts val="4639"/>
              </a:lnSpc>
              <a:spcBef>
                <a:spcPct val="0"/>
              </a:spcBef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865057" y="3352610"/>
            <a:ext cx="866521" cy="86652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65057" y="4532468"/>
            <a:ext cx="866521" cy="86652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65057" y="5713313"/>
            <a:ext cx="866521" cy="86652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65057" y="6894159"/>
            <a:ext cx="866521" cy="86652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030363" y="896714"/>
            <a:ext cx="2680687" cy="897724"/>
            <a:chOff x="0" y="0"/>
            <a:chExt cx="706025" cy="2364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300184" y="7190525"/>
            <a:ext cx="1148007" cy="114800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280547" y="146793"/>
            <a:ext cx="2087015" cy="2259564"/>
          </a:xfrm>
          <a:custGeom>
            <a:avLst/>
            <a:gdLst/>
            <a:ahLst/>
            <a:cxnLst/>
            <a:rect r="r" b="b" t="t" l="l"/>
            <a:pathLst>
              <a:path h="2259564" w="2087015">
                <a:moveTo>
                  <a:pt x="0" y="0"/>
                </a:moveTo>
                <a:lnTo>
                  <a:pt x="2087015" y="0"/>
                </a:lnTo>
                <a:lnTo>
                  <a:pt x="2087015" y="2259564"/>
                </a:lnTo>
                <a:lnTo>
                  <a:pt x="0" y="22595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03/15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67562" y="438703"/>
            <a:ext cx="6236633" cy="1540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056"/>
              </a:lnSpc>
              <a:spcBef>
                <a:spcPct val="0"/>
              </a:spcBef>
            </a:pPr>
            <a:r>
              <a:rPr lang="en-US" b="true" sz="10393">
                <a:solidFill>
                  <a:srgbClr val="FFFFFF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WORKFLOW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957" y="2126463"/>
            <a:ext cx="18012085" cy="729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9"/>
              </a:lnSpc>
            </a:pPr>
            <a:r>
              <a:rPr lang="en-US" sz="5499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REAL CAMERA</a:t>
            </a:r>
          </a:p>
          <a:p>
            <a:pPr algn="ctr">
              <a:lnSpc>
                <a:spcPts val="6379"/>
              </a:lnSpc>
            </a:pPr>
            <a:r>
              <a:rPr lang="en-US" sz="5499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    ↓</a:t>
            </a:r>
          </a:p>
          <a:p>
            <a:pPr algn="ctr">
              <a:lnSpc>
                <a:spcPts val="637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FRAME GENERATOR (CUSTOM_PROCESSING)</a:t>
            </a:r>
          </a:p>
          <a:p>
            <a:pPr algn="ctr">
              <a:lnSpc>
                <a:spcPts val="637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    ↓</a:t>
            </a:r>
          </a:p>
          <a:p>
            <a:pPr algn="ctr">
              <a:lnSpc>
                <a:spcPts val="637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FILTERING &amp; FACE RECOGNITION</a:t>
            </a:r>
          </a:p>
          <a:p>
            <a:pPr algn="ctr">
              <a:lnSpc>
                <a:spcPts val="637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    ↓</a:t>
            </a:r>
          </a:p>
          <a:p>
            <a:pPr algn="ctr">
              <a:lnSpc>
                <a:spcPts val="637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STATISTICS + HISTOGRAM + TEXT OVERLAY</a:t>
            </a:r>
          </a:p>
          <a:p>
            <a:pPr algn="ctr">
              <a:lnSpc>
                <a:spcPts val="637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    ↓</a:t>
            </a:r>
          </a:p>
          <a:p>
            <a:pPr algn="ctr">
              <a:lnSpc>
                <a:spcPts val="637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VIRTUAL CAMERA (PYVIRTUALCAM)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504067" y="2358141"/>
            <a:ext cx="1148007" cy="114800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111293" y="7179103"/>
            <a:ext cx="1148007" cy="11480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875858" y="788512"/>
            <a:ext cx="1776216" cy="936546"/>
            <a:chOff x="0" y="0"/>
            <a:chExt cx="467810" cy="2466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67810" cy="246662"/>
            </a:xfrm>
            <a:custGeom>
              <a:avLst/>
              <a:gdLst/>
              <a:ahLst/>
              <a:cxnLst/>
              <a:rect r="r" b="b" t="t" l="l"/>
              <a:pathLst>
                <a:path h="246662" w="467810">
                  <a:moveTo>
                    <a:pt x="0" y="0"/>
                  </a:moveTo>
                  <a:lnTo>
                    <a:pt x="467810" y="0"/>
                  </a:lnTo>
                  <a:lnTo>
                    <a:pt x="467810" y="246662"/>
                  </a:lnTo>
                  <a:lnTo>
                    <a:pt x="0" y="246662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46000"/>
                  </a:srgbClr>
                </a:gs>
                <a:gs pos="100000">
                  <a:srgbClr val="9B9B9B">
                    <a:alpha val="552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467810" cy="265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69263" y="321507"/>
            <a:ext cx="16798737" cy="3468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653"/>
              </a:lnSpc>
            </a:pPr>
            <a:r>
              <a:rPr lang="en-US" b="true" sz="1177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IMAGE PROCESSING FEATURES </a:t>
            </a:r>
          </a:p>
          <a:p>
            <a:pPr algn="just">
              <a:lnSpc>
                <a:spcPts val="13653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82353" y="1965025"/>
            <a:ext cx="16302944" cy="890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9"/>
              </a:lnSpc>
            </a:pPr>
            <a:r>
              <a:rPr lang="en-US" sz="3999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Keyboard Controls</a:t>
            </a:r>
          </a:p>
          <a:p>
            <a:pPr algn="l">
              <a:lnSpc>
                <a:spcPts val="5439"/>
              </a:lnSpc>
            </a:pPr>
          </a:p>
          <a:p>
            <a:pPr algn="l" marL="863599" indent="-431800" lvl="1">
              <a:lnSpc>
                <a:spcPts val="5439"/>
              </a:lnSpc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1: </a:t>
            </a:r>
            <a:r>
              <a:rPr lang="en-US" sz="39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Original image</a:t>
            </a:r>
          </a:p>
          <a:p>
            <a:pPr algn="l">
              <a:lnSpc>
                <a:spcPts val="5439"/>
              </a:lnSpc>
            </a:pPr>
          </a:p>
          <a:p>
            <a:pPr algn="l">
              <a:lnSpc>
                <a:spcPts val="5439"/>
              </a:lnSpc>
            </a:pPr>
          </a:p>
          <a:p>
            <a:pPr algn="l" marL="863599" indent="-431800" lvl="1">
              <a:lnSpc>
                <a:spcPts val="5439"/>
              </a:lnSpc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2:</a:t>
            </a:r>
            <a:r>
              <a:rPr lang="en-US" sz="39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Linear transformat</a:t>
            </a:r>
            <a:r>
              <a:rPr lang="en-US" sz="39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ion </a:t>
            </a:r>
          </a:p>
          <a:p>
            <a:pPr algn="l">
              <a:lnSpc>
                <a:spcPts val="5439"/>
              </a:lnSpc>
            </a:pPr>
          </a:p>
          <a:p>
            <a:pPr algn="l">
              <a:lnSpc>
                <a:spcPts val="5439"/>
              </a:lnSpc>
            </a:pPr>
          </a:p>
          <a:p>
            <a:pPr algn="l" marL="863599" indent="-431800" lvl="1">
              <a:lnSpc>
                <a:spcPts val="5439"/>
              </a:lnSpc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3:</a:t>
            </a:r>
            <a:r>
              <a:rPr lang="en-US" sz="39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Histogram equalization</a:t>
            </a:r>
          </a:p>
          <a:p>
            <a:pPr algn="l">
              <a:lnSpc>
                <a:spcPts val="5439"/>
              </a:lnSpc>
            </a:pPr>
          </a:p>
          <a:p>
            <a:pPr algn="l">
              <a:lnSpc>
                <a:spcPts val="5439"/>
              </a:lnSpc>
            </a:pPr>
          </a:p>
          <a:p>
            <a:pPr algn="l">
              <a:lnSpc>
                <a:spcPts val="5439"/>
              </a:lnSpc>
            </a:pPr>
          </a:p>
          <a:p>
            <a:pPr algn="l">
              <a:lnSpc>
                <a:spcPts val="5439"/>
              </a:lnSpc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028700" y="4208350"/>
            <a:ext cx="5650252" cy="1186352"/>
          </a:xfrm>
          <a:custGeom>
            <a:avLst/>
            <a:gdLst/>
            <a:ahLst/>
            <a:cxnLst/>
            <a:rect r="r" b="b" t="t" l="l"/>
            <a:pathLst>
              <a:path h="1186352" w="5650252">
                <a:moveTo>
                  <a:pt x="0" y="0"/>
                </a:moveTo>
                <a:lnTo>
                  <a:pt x="5650252" y="0"/>
                </a:lnTo>
                <a:lnTo>
                  <a:pt x="5650252" y="1186352"/>
                </a:lnTo>
                <a:lnTo>
                  <a:pt x="0" y="11863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6251952"/>
            <a:ext cx="6406268" cy="1214768"/>
          </a:xfrm>
          <a:custGeom>
            <a:avLst/>
            <a:gdLst/>
            <a:ahLst/>
            <a:cxnLst/>
            <a:rect r="r" b="b" t="t" l="l"/>
            <a:pathLst>
              <a:path h="1214768" w="6406268">
                <a:moveTo>
                  <a:pt x="0" y="0"/>
                </a:moveTo>
                <a:lnTo>
                  <a:pt x="6406268" y="0"/>
                </a:lnTo>
                <a:lnTo>
                  <a:pt x="6406268" y="1214767"/>
                </a:lnTo>
                <a:lnTo>
                  <a:pt x="0" y="12147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8791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8700" y="8323969"/>
            <a:ext cx="6644850" cy="1242028"/>
          </a:xfrm>
          <a:custGeom>
            <a:avLst/>
            <a:gdLst/>
            <a:ahLst/>
            <a:cxnLst/>
            <a:rect r="r" b="b" t="t" l="l"/>
            <a:pathLst>
              <a:path h="1242028" w="6644850">
                <a:moveTo>
                  <a:pt x="0" y="0"/>
                </a:moveTo>
                <a:lnTo>
                  <a:pt x="6644850" y="0"/>
                </a:lnTo>
                <a:lnTo>
                  <a:pt x="6644850" y="1242028"/>
                </a:lnTo>
                <a:lnTo>
                  <a:pt x="0" y="12420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144000" y="4081156"/>
            <a:ext cx="5395858" cy="1205778"/>
          </a:xfrm>
          <a:custGeom>
            <a:avLst/>
            <a:gdLst/>
            <a:ahLst/>
            <a:cxnLst/>
            <a:rect r="r" b="b" t="t" l="l"/>
            <a:pathLst>
              <a:path h="1205778" w="5395858">
                <a:moveTo>
                  <a:pt x="0" y="0"/>
                </a:moveTo>
                <a:lnTo>
                  <a:pt x="5395858" y="0"/>
                </a:lnTo>
                <a:lnTo>
                  <a:pt x="5395858" y="1205779"/>
                </a:lnTo>
                <a:lnTo>
                  <a:pt x="0" y="12057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144000" y="6270460"/>
            <a:ext cx="5565205" cy="1196259"/>
          </a:xfrm>
          <a:custGeom>
            <a:avLst/>
            <a:gdLst/>
            <a:ahLst/>
            <a:cxnLst/>
            <a:rect r="r" b="b" t="t" l="l"/>
            <a:pathLst>
              <a:path h="1196259" w="5565205">
                <a:moveTo>
                  <a:pt x="0" y="0"/>
                </a:moveTo>
                <a:lnTo>
                  <a:pt x="5565205" y="0"/>
                </a:lnTo>
                <a:lnTo>
                  <a:pt x="5565205" y="1196259"/>
                </a:lnTo>
                <a:lnTo>
                  <a:pt x="0" y="11962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144000" y="8327110"/>
            <a:ext cx="4417738" cy="1238887"/>
          </a:xfrm>
          <a:custGeom>
            <a:avLst/>
            <a:gdLst/>
            <a:ahLst/>
            <a:cxnLst/>
            <a:rect r="r" b="b" t="t" l="l"/>
            <a:pathLst>
              <a:path h="1238887" w="4417738">
                <a:moveTo>
                  <a:pt x="0" y="0"/>
                </a:moveTo>
                <a:lnTo>
                  <a:pt x="4417738" y="0"/>
                </a:lnTo>
                <a:lnTo>
                  <a:pt x="4417738" y="1238887"/>
                </a:lnTo>
                <a:lnTo>
                  <a:pt x="0" y="12388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7673550" y="2032700"/>
            <a:ext cx="9011747" cy="9586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9"/>
              </a:lnSpc>
            </a:pPr>
          </a:p>
          <a:p>
            <a:pPr algn="l">
              <a:lnSpc>
                <a:spcPts val="5439"/>
              </a:lnSpc>
            </a:pPr>
          </a:p>
          <a:p>
            <a:pPr algn="l" marL="863599" indent="-431800" lvl="1">
              <a:lnSpc>
                <a:spcPts val="5439"/>
              </a:lnSpc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4</a:t>
            </a:r>
            <a:r>
              <a:rPr lang="en-US" b="true" sz="39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:  </a:t>
            </a:r>
            <a:r>
              <a:rPr lang="en-US" sz="39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Edge detection (Sobel)</a:t>
            </a:r>
          </a:p>
          <a:p>
            <a:pPr algn="l">
              <a:lnSpc>
                <a:spcPts val="5439"/>
              </a:lnSpc>
            </a:pPr>
          </a:p>
          <a:p>
            <a:pPr algn="l">
              <a:lnSpc>
                <a:spcPts val="5439"/>
              </a:lnSpc>
            </a:pPr>
          </a:p>
          <a:p>
            <a:pPr algn="l" marL="863599" indent="-431800" lvl="1">
              <a:lnSpc>
                <a:spcPts val="5439"/>
              </a:lnSpc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5:</a:t>
            </a:r>
            <a:r>
              <a:rPr lang="en-US" sz="39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Gaussian blur (15x15 kernel)</a:t>
            </a:r>
          </a:p>
          <a:p>
            <a:pPr algn="l">
              <a:lnSpc>
                <a:spcPts val="5439"/>
              </a:lnSpc>
            </a:pPr>
          </a:p>
          <a:p>
            <a:pPr algn="l">
              <a:lnSpc>
                <a:spcPts val="5439"/>
              </a:lnSpc>
            </a:pPr>
          </a:p>
          <a:p>
            <a:pPr algn="l" marL="863599" indent="-431800" lvl="1">
              <a:lnSpc>
                <a:spcPts val="5439"/>
              </a:lnSpc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6:</a:t>
            </a:r>
            <a:r>
              <a:rPr lang="en-US" sz="39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Sharpen filter</a:t>
            </a:r>
          </a:p>
          <a:p>
            <a:pPr algn="l">
              <a:lnSpc>
                <a:spcPts val="5439"/>
              </a:lnSpc>
            </a:pPr>
          </a:p>
          <a:p>
            <a:pPr algn="l">
              <a:lnSpc>
                <a:spcPts val="5439"/>
              </a:lnSpc>
            </a:pPr>
          </a:p>
          <a:p>
            <a:pPr algn="l">
              <a:lnSpc>
                <a:spcPts val="5439"/>
              </a:lnSpc>
            </a:pPr>
          </a:p>
          <a:p>
            <a:pPr algn="l">
              <a:lnSpc>
                <a:spcPts val="5439"/>
              </a:lnSpc>
            </a:pPr>
          </a:p>
          <a:p>
            <a:pPr algn="l">
              <a:lnSpc>
                <a:spcPts val="543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504067" y="2358141"/>
            <a:ext cx="1148007" cy="114800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111293" y="7179103"/>
            <a:ext cx="1148007" cy="114800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875858" y="788512"/>
            <a:ext cx="1776216" cy="936546"/>
            <a:chOff x="0" y="0"/>
            <a:chExt cx="467810" cy="24666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67810" cy="246662"/>
            </a:xfrm>
            <a:custGeom>
              <a:avLst/>
              <a:gdLst/>
              <a:ahLst/>
              <a:cxnLst/>
              <a:rect r="r" b="b" t="t" l="l"/>
              <a:pathLst>
                <a:path h="246662" w="467810">
                  <a:moveTo>
                    <a:pt x="0" y="0"/>
                  </a:moveTo>
                  <a:lnTo>
                    <a:pt x="467810" y="0"/>
                  </a:lnTo>
                  <a:lnTo>
                    <a:pt x="467810" y="246662"/>
                  </a:lnTo>
                  <a:lnTo>
                    <a:pt x="0" y="246662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46000"/>
                  </a:srgbClr>
                </a:gs>
                <a:gs pos="100000">
                  <a:srgbClr val="9B9B9B">
                    <a:alpha val="552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467810" cy="265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69263" y="321507"/>
            <a:ext cx="16798737" cy="3468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653"/>
              </a:lnSpc>
            </a:pPr>
            <a:r>
              <a:rPr lang="en-US" b="true" sz="1177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IMAGE PROCESSING FEATURES </a:t>
            </a:r>
          </a:p>
          <a:p>
            <a:pPr algn="just">
              <a:lnSpc>
                <a:spcPts val="13653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382353" y="1965025"/>
            <a:ext cx="16302944" cy="9586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9"/>
              </a:lnSpc>
            </a:pPr>
            <a:r>
              <a:rPr lang="en-US" sz="3999" b="true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Keyboard Controls</a:t>
            </a:r>
          </a:p>
          <a:p>
            <a:pPr algn="l">
              <a:lnSpc>
                <a:spcPts val="5439"/>
              </a:lnSpc>
            </a:pPr>
          </a:p>
          <a:p>
            <a:pPr algn="l" marL="863599" indent="-431800" lvl="1">
              <a:lnSpc>
                <a:spcPts val="5439"/>
              </a:lnSpc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7</a:t>
            </a:r>
            <a:r>
              <a:rPr lang="en-US" b="true" sz="39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: </a:t>
            </a:r>
            <a:r>
              <a:rPr lang="en-US" sz="39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Gabor filter (theta=45°, frequency=0.6)</a:t>
            </a:r>
          </a:p>
          <a:p>
            <a:pPr algn="l">
              <a:lnSpc>
                <a:spcPts val="5439"/>
              </a:lnSpc>
            </a:pPr>
          </a:p>
          <a:p>
            <a:pPr algn="l">
              <a:lnSpc>
                <a:spcPts val="5439"/>
              </a:lnSpc>
            </a:pPr>
          </a:p>
          <a:p>
            <a:pPr algn="l" marL="863599" indent="-431800" lvl="1">
              <a:lnSpc>
                <a:spcPts val="5439"/>
              </a:lnSpc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S:</a:t>
            </a:r>
            <a:r>
              <a:rPr lang="en-US" sz="39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Toggle image statist</a:t>
            </a:r>
            <a:r>
              <a:rPr lang="en-US" sz="39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ics</a:t>
            </a:r>
          </a:p>
          <a:p>
            <a:pPr algn="l">
              <a:lnSpc>
                <a:spcPts val="5439"/>
              </a:lnSpc>
            </a:pPr>
          </a:p>
          <a:p>
            <a:pPr algn="l">
              <a:lnSpc>
                <a:spcPts val="5439"/>
              </a:lnSpc>
            </a:pPr>
          </a:p>
          <a:p>
            <a:pPr algn="l" marL="863599" indent="-431800" lvl="1">
              <a:lnSpc>
                <a:spcPts val="5439"/>
              </a:lnSpc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Q:</a:t>
            </a:r>
            <a:r>
              <a:rPr lang="en-US" sz="39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Quit</a:t>
            </a:r>
          </a:p>
          <a:p>
            <a:pPr algn="l">
              <a:lnSpc>
                <a:spcPts val="5439"/>
              </a:lnSpc>
            </a:pPr>
          </a:p>
          <a:p>
            <a:pPr algn="l">
              <a:lnSpc>
                <a:spcPts val="5439"/>
              </a:lnSpc>
            </a:pPr>
          </a:p>
          <a:p>
            <a:pPr algn="l">
              <a:lnSpc>
                <a:spcPts val="5439"/>
              </a:lnSpc>
            </a:pPr>
          </a:p>
          <a:p>
            <a:pPr algn="l">
              <a:lnSpc>
                <a:spcPts val="5439"/>
              </a:lnSpc>
            </a:pPr>
          </a:p>
          <a:p>
            <a:pPr algn="l">
              <a:lnSpc>
                <a:spcPts val="5439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028700" y="4129147"/>
            <a:ext cx="4464371" cy="1128251"/>
          </a:xfrm>
          <a:custGeom>
            <a:avLst/>
            <a:gdLst/>
            <a:ahLst/>
            <a:cxnLst/>
            <a:rect r="r" b="b" t="t" l="l"/>
            <a:pathLst>
              <a:path h="1128251" w="4464371">
                <a:moveTo>
                  <a:pt x="0" y="0"/>
                </a:moveTo>
                <a:lnTo>
                  <a:pt x="4464371" y="0"/>
                </a:lnTo>
                <a:lnTo>
                  <a:pt x="4464371" y="1128250"/>
                </a:lnTo>
                <a:lnTo>
                  <a:pt x="0" y="11282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8700" y="6150780"/>
            <a:ext cx="9583260" cy="1281761"/>
          </a:xfrm>
          <a:custGeom>
            <a:avLst/>
            <a:gdLst/>
            <a:ahLst/>
            <a:cxnLst/>
            <a:rect r="r" b="b" t="t" l="l"/>
            <a:pathLst>
              <a:path h="1281761" w="9583260">
                <a:moveTo>
                  <a:pt x="0" y="0"/>
                </a:moveTo>
                <a:lnTo>
                  <a:pt x="9583260" y="0"/>
                </a:lnTo>
                <a:lnTo>
                  <a:pt x="9583260" y="1281761"/>
                </a:lnTo>
                <a:lnTo>
                  <a:pt x="0" y="12817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28700" y="8146109"/>
            <a:ext cx="4694474" cy="1855955"/>
          </a:xfrm>
          <a:custGeom>
            <a:avLst/>
            <a:gdLst/>
            <a:ahLst/>
            <a:cxnLst/>
            <a:rect r="r" b="b" t="t" l="l"/>
            <a:pathLst>
              <a:path h="1855955" w="4694474">
                <a:moveTo>
                  <a:pt x="0" y="0"/>
                </a:moveTo>
                <a:lnTo>
                  <a:pt x="4694474" y="0"/>
                </a:lnTo>
                <a:lnTo>
                  <a:pt x="4694474" y="1855955"/>
                </a:lnTo>
                <a:lnTo>
                  <a:pt x="0" y="185595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796721"/>
            <a:ext cx="11301259" cy="3277365"/>
          </a:xfrm>
          <a:custGeom>
            <a:avLst/>
            <a:gdLst/>
            <a:ahLst/>
            <a:cxnLst/>
            <a:rect r="r" b="b" t="t" l="l"/>
            <a:pathLst>
              <a:path h="3277365" w="11301259">
                <a:moveTo>
                  <a:pt x="0" y="0"/>
                </a:moveTo>
                <a:lnTo>
                  <a:pt x="11301259" y="0"/>
                </a:lnTo>
                <a:lnTo>
                  <a:pt x="11301259" y="3277365"/>
                </a:lnTo>
                <a:lnTo>
                  <a:pt x="0" y="327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02365" y="5249378"/>
            <a:ext cx="2759858" cy="4372052"/>
          </a:xfrm>
          <a:custGeom>
            <a:avLst/>
            <a:gdLst/>
            <a:ahLst/>
            <a:cxnLst/>
            <a:rect r="r" b="b" t="t" l="l"/>
            <a:pathLst>
              <a:path h="4372052" w="2759858">
                <a:moveTo>
                  <a:pt x="0" y="0"/>
                </a:moveTo>
                <a:lnTo>
                  <a:pt x="2759858" y="0"/>
                </a:lnTo>
                <a:lnTo>
                  <a:pt x="2759858" y="4372052"/>
                </a:lnTo>
                <a:lnTo>
                  <a:pt x="0" y="43720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9263" y="321507"/>
            <a:ext cx="17668785" cy="1740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653"/>
              </a:lnSpc>
              <a:spcBef>
                <a:spcPct val="0"/>
              </a:spcBef>
            </a:pPr>
            <a:r>
              <a:rPr lang="en-US" b="true" sz="1177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REAL TIME HISTOGRAM OVERLAY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5046" y="2071122"/>
            <a:ext cx="14417248" cy="130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4"/>
              </a:lnSpc>
              <a:spcBef>
                <a:spcPct val="0"/>
              </a:spcBef>
            </a:pPr>
            <a:r>
              <a:rPr lang="en-US" b="true" sz="44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Pe</a:t>
            </a:r>
            <a:r>
              <a:rPr lang="en-US" b="true" sz="44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r-frame calculation:</a:t>
            </a:r>
          </a:p>
          <a:p>
            <a:pPr algn="l">
              <a:lnSpc>
                <a:spcPts val="5104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0" y="2245586"/>
            <a:ext cx="16230600" cy="3899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4"/>
              </a:lnSpc>
            </a:pPr>
            <a:r>
              <a:rPr lang="en-US" sz="4400" b="true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    </a:t>
            </a:r>
          </a:p>
          <a:p>
            <a:pPr algn="l" marL="949961" indent="-474980" lvl="1">
              <a:lnSpc>
                <a:spcPts val="510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4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Displays the live RGB histog</a:t>
            </a:r>
            <a:r>
              <a:rPr lang="en-US" b="true" sz="44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ram on top of the processed image.</a:t>
            </a:r>
          </a:p>
          <a:p>
            <a:pPr algn="l" marL="949961" indent="-474980" lvl="1">
              <a:lnSpc>
                <a:spcPts val="510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4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Helps visually monitor how each filter affects pixel intensity distribution.</a:t>
            </a:r>
          </a:p>
          <a:p>
            <a:pPr algn="l">
              <a:lnSpc>
                <a:spcPts val="510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1884" y="263815"/>
            <a:ext cx="11207007" cy="1567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265"/>
              </a:lnSpc>
              <a:spcBef>
                <a:spcPct val="0"/>
              </a:spcBef>
            </a:pPr>
            <a:r>
              <a:rPr lang="en-US" b="true" sz="10573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FACE DETECTION &amp;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3455864" y="2867999"/>
            <a:ext cx="1031297" cy="103129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690258" y="263815"/>
            <a:ext cx="7340105" cy="3119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264"/>
              </a:lnSpc>
            </a:pPr>
            <a:r>
              <a:rPr lang="en-US" sz="10572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RECOGNITION</a:t>
            </a:r>
          </a:p>
          <a:p>
            <a:pPr algn="just">
              <a:lnSpc>
                <a:spcPts val="12264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439059" y="2676915"/>
            <a:ext cx="13178926" cy="3361055"/>
            <a:chOff x="0" y="0"/>
            <a:chExt cx="3470993" cy="8852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470993" cy="885216"/>
            </a:xfrm>
            <a:custGeom>
              <a:avLst/>
              <a:gdLst/>
              <a:ahLst/>
              <a:cxnLst/>
              <a:rect r="r" b="b" t="t" l="l"/>
              <a:pathLst>
                <a:path h="885216" w="3470993">
                  <a:moveTo>
                    <a:pt x="0" y="0"/>
                  </a:moveTo>
                  <a:lnTo>
                    <a:pt x="3470993" y="0"/>
                  </a:lnTo>
                  <a:lnTo>
                    <a:pt x="3470993" y="885216"/>
                  </a:lnTo>
                  <a:lnTo>
                    <a:pt x="0" y="885216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6000"/>
                  </a:srgbClr>
                </a:gs>
                <a:gs pos="100000">
                  <a:srgbClr val="9B9B9B">
                    <a:alpha val="192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3470993" cy="904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318891" y="4787425"/>
            <a:ext cx="1148007" cy="114800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483760" y="5888134"/>
            <a:ext cx="2001574" cy="200157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997849" y="8754671"/>
            <a:ext cx="1790091" cy="2083015"/>
            <a:chOff x="0" y="0"/>
            <a:chExt cx="6985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9B9B9B">
                    <a:alpha val="12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439059" y="6229054"/>
            <a:ext cx="11221792" cy="3417217"/>
          </a:xfrm>
          <a:custGeom>
            <a:avLst/>
            <a:gdLst/>
            <a:ahLst/>
            <a:cxnLst/>
            <a:rect r="r" b="b" t="t" l="l"/>
            <a:pathLst>
              <a:path h="3417217" w="11221792">
                <a:moveTo>
                  <a:pt x="0" y="0"/>
                </a:moveTo>
                <a:lnTo>
                  <a:pt x="11221792" y="0"/>
                </a:lnTo>
                <a:lnTo>
                  <a:pt x="11221792" y="3417217"/>
                </a:lnTo>
                <a:lnTo>
                  <a:pt x="0" y="34172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82096" y="2877524"/>
            <a:ext cx="12284802" cy="335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4639"/>
              </a:lnSpc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system loads known faces from a folder and encodes them using face_recognition.</a:t>
            </a:r>
          </a:p>
          <a:p>
            <a:pPr algn="l" marL="863599" indent="-431800" lvl="1">
              <a:lnSpc>
                <a:spcPts val="4639"/>
              </a:lnSpc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Each incoming frame is checked for faces.</a:t>
            </a:r>
          </a:p>
          <a:p>
            <a:pPr algn="l" marL="863599" indent="-431800" lvl="1">
              <a:lnSpc>
                <a:spcPts val="4639"/>
              </a:lnSpc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Found faces are compared to known faces to find a match: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11884" y="1841210"/>
            <a:ext cx="15918479" cy="130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4"/>
              </a:lnSpc>
              <a:spcBef>
                <a:spcPct val="0"/>
              </a:spcBef>
            </a:pPr>
            <a:r>
              <a:rPr lang="en-US" b="true" sz="44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Initi</a:t>
            </a:r>
            <a:r>
              <a:rPr lang="en-US" b="true" sz="44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alization and Matching:</a:t>
            </a:r>
          </a:p>
          <a:p>
            <a:pPr algn="l">
              <a:lnSpc>
                <a:spcPts val="510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1884" y="263815"/>
            <a:ext cx="11207007" cy="1567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265"/>
              </a:lnSpc>
              <a:spcBef>
                <a:spcPct val="0"/>
              </a:spcBef>
            </a:pPr>
            <a:r>
              <a:rPr lang="en-US" b="true" sz="10573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FACE DETECTION &amp;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3455864" y="2867999"/>
            <a:ext cx="1031297" cy="103129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690258" y="263815"/>
            <a:ext cx="7340105" cy="3119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264"/>
              </a:lnSpc>
            </a:pPr>
            <a:r>
              <a:rPr lang="en-US" sz="10572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RECOGNITION</a:t>
            </a:r>
          </a:p>
          <a:p>
            <a:pPr algn="just">
              <a:lnSpc>
                <a:spcPts val="12264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439059" y="2676915"/>
            <a:ext cx="13178926" cy="3361055"/>
            <a:chOff x="0" y="0"/>
            <a:chExt cx="3470993" cy="8852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470993" cy="885216"/>
            </a:xfrm>
            <a:custGeom>
              <a:avLst/>
              <a:gdLst/>
              <a:ahLst/>
              <a:cxnLst/>
              <a:rect r="r" b="b" t="t" l="l"/>
              <a:pathLst>
                <a:path h="885216" w="3470993">
                  <a:moveTo>
                    <a:pt x="0" y="0"/>
                  </a:moveTo>
                  <a:lnTo>
                    <a:pt x="3470993" y="0"/>
                  </a:lnTo>
                  <a:lnTo>
                    <a:pt x="3470993" y="885216"/>
                  </a:lnTo>
                  <a:lnTo>
                    <a:pt x="0" y="885216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6000"/>
                  </a:srgbClr>
                </a:gs>
                <a:gs pos="100000">
                  <a:srgbClr val="9B9B9B">
                    <a:alpha val="192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3470993" cy="904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318891" y="4787425"/>
            <a:ext cx="1148007" cy="114800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483760" y="5888134"/>
            <a:ext cx="2001574" cy="200157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997849" y="8754671"/>
            <a:ext cx="1790091" cy="2083015"/>
            <a:chOff x="0" y="0"/>
            <a:chExt cx="6985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00000">
                  <a:srgbClr val="9B9B9B">
                    <a:alpha val="12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120650"/>
              <a:ext cx="698500" cy="552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591635" y="6295145"/>
            <a:ext cx="13026350" cy="3370568"/>
          </a:xfrm>
          <a:custGeom>
            <a:avLst/>
            <a:gdLst/>
            <a:ahLst/>
            <a:cxnLst/>
            <a:rect r="r" b="b" t="t" l="l"/>
            <a:pathLst>
              <a:path h="3370568" w="13026350">
                <a:moveTo>
                  <a:pt x="0" y="0"/>
                </a:moveTo>
                <a:lnTo>
                  <a:pt x="13026351" y="0"/>
                </a:lnTo>
                <a:lnTo>
                  <a:pt x="13026351" y="3370568"/>
                </a:lnTo>
                <a:lnTo>
                  <a:pt x="0" y="33705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82096" y="2877524"/>
            <a:ext cx="12284802" cy="160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4639"/>
              </a:lnSpc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If a face is detected but not recognized, it is blurred for privacy: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0" y="1841210"/>
            <a:ext cx="8291941" cy="130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4"/>
              </a:lnSpc>
              <a:spcBef>
                <a:spcPct val="0"/>
              </a:spcBef>
            </a:pPr>
            <a:r>
              <a:rPr lang="en-US" b="true" sz="44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Priv</a:t>
            </a:r>
            <a:r>
              <a:rPr lang="en-US" b="true" sz="44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acy Blurring &amp; Annotation:</a:t>
            </a:r>
          </a:p>
          <a:p>
            <a:pPr algn="ctr">
              <a:lnSpc>
                <a:spcPts val="5104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82096" y="4166263"/>
            <a:ext cx="12284802" cy="160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4639"/>
              </a:lnSpc>
              <a:buFont typeface="Arial"/>
              <a:buChar char="•"/>
            </a:pPr>
            <a:r>
              <a:rPr lang="en-US" b="true" sz="39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All detected faces are marked with a green rectangle and labeled: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DAGqXlguKiQ</dc:identifier>
  <dcterms:modified xsi:type="dcterms:W3CDTF">2011-08-01T06:04:30Z</dcterms:modified>
  <cp:revision>1</cp:revision>
  <dc:title>CV-PROJECT</dc:title>
</cp:coreProperties>
</file>