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7" r:id="rId7"/>
    <p:sldId id="263" r:id="rId8"/>
    <p:sldId id="264" r:id="rId9"/>
    <p:sldId id="265" r:id="rId10"/>
    <p:sldId id="266" r:id="rId11"/>
    <p:sldId id="268" r:id="rId12"/>
    <p:sldId id="269" r:id="rId13"/>
    <p:sldId id="271" r:id="rId14"/>
    <p:sldId id="283" r:id="rId15"/>
    <p:sldId id="285" r:id="rId16"/>
    <p:sldId id="286" r:id="rId17"/>
    <p:sldId id="287" r:id="rId18"/>
    <p:sldId id="272" r:id="rId19"/>
    <p:sldId id="273" r:id="rId20"/>
    <p:sldId id="278" r:id="rId21"/>
    <p:sldId id="274" r:id="rId22"/>
    <p:sldId id="275" r:id="rId23"/>
    <p:sldId id="276" r:id="rId24"/>
    <p:sldId id="277" r:id="rId25"/>
    <p:sldId id="288" r:id="rId26"/>
    <p:sldId id="28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55" autoAdjust="0"/>
  </p:normalViewPr>
  <p:slideViewPr>
    <p:cSldViewPr snapToGrid="0">
      <p:cViewPr varScale="1">
        <p:scale>
          <a:sx n="70" d="100"/>
          <a:sy n="70" d="100"/>
        </p:scale>
        <p:origin x="1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602" y="-392806"/>
            <a:ext cx="10294363" cy="1455314"/>
          </a:xfrm>
        </p:spPr>
        <p:txBody>
          <a:bodyPr/>
          <a:lstStyle/>
          <a:p>
            <a:pPr algn="ctr"/>
            <a:r>
              <a:rPr lang="en-IN" sz="2800" b="1" dirty="0" smtClean="0">
                <a:solidFill>
                  <a:schemeClr val="bg1"/>
                </a:solidFill>
              </a:rPr>
              <a:t>SAMBHRAM INSTITUTE OF TECHNOLOGY,BANGALORE</a:t>
            </a:r>
            <a:br>
              <a:rPr lang="en-IN" sz="2800" b="1" dirty="0" smtClean="0">
                <a:solidFill>
                  <a:schemeClr val="bg1"/>
                </a:solidFill>
              </a:rPr>
            </a:br>
            <a:r>
              <a:rPr lang="en-IN" sz="2800" b="1" dirty="0" smtClean="0">
                <a:solidFill>
                  <a:schemeClr val="bg1"/>
                </a:solidFill>
              </a:rPr>
              <a:t>Department of Computer </a:t>
            </a:r>
            <a:r>
              <a:rPr lang="en-IN" sz="2800" b="1" dirty="0">
                <a:solidFill>
                  <a:schemeClr val="bg1"/>
                </a:solidFill>
              </a:rPr>
              <a:t>S</a:t>
            </a:r>
            <a:r>
              <a:rPr lang="en-IN" sz="2800" b="1" dirty="0" smtClean="0">
                <a:solidFill>
                  <a:schemeClr val="bg1"/>
                </a:solidFill>
              </a:rPr>
              <a:t>cience Technology</a:t>
            </a:r>
            <a:endParaRPr lang="en-IN" sz="2800" b="1" dirty="0">
              <a:solidFill>
                <a:schemeClr val="bg1"/>
              </a:solidFill>
            </a:endParaRPr>
          </a:p>
        </p:txBody>
      </p:sp>
      <p:sp>
        <p:nvSpPr>
          <p:cNvPr id="3" name="Subtitle 2"/>
          <p:cNvSpPr>
            <a:spLocks noGrp="1"/>
          </p:cNvSpPr>
          <p:nvPr>
            <p:ph type="subTitle" idx="1"/>
          </p:nvPr>
        </p:nvSpPr>
        <p:spPr>
          <a:xfrm>
            <a:off x="708338" y="2704562"/>
            <a:ext cx="10006627" cy="4153437"/>
          </a:xfrm>
        </p:spPr>
        <p:txBody>
          <a:bodyPr>
            <a:normAutofit/>
          </a:bodyPr>
          <a:lstStyle/>
          <a:p>
            <a:pPr algn="ctr"/>
            <a:r>
              <a:rPr lang="en-IN" b="1" dirty="0" smtClean="0">
                <a:solidFill>
                  <a:schemeClr val="bg1"/>
                </a:solidFill>
              </a:rPr>
              <a:t>Seminar on</a:t>
            </a:r>
          </a:p>
          <a:p>
            <a:pPr algn="ctr"/>
            <a:r>
              <a:rPr lang="en-IN" b="1" dirty="0" smtClean="0">
                <a:solidFill>
                  <a:schemeClr val="bg1"/>
                </a:solidFill>
              </a:rPr>
              <a:t>“SOAP P</a:t>
            </a:r>
            <a:r>
              <a:rPr lang="en-IN" b="1" cap="none" dirty="0" smtClean="0">
                <a:solidFill>
                  <a:schemeClr val="bg1"/>
                </a:solidFill>
              </a:rPr>
              <a:t>erformance</a:t>
            </a:r>
            <a:r>
              <a:rPr lang="en-IN" b="1" dirty="0" smtClean="0">
                <a:solidFill>
                  <a:schemeClr val="bg1"/>
                </a:solidFill>
              </a:rPr>
              <a:t> </a:t>
            </a:r>
            <a:r>
              <a:rPr lang="en-IN" b="1" cap="none" dirty="0" smtClean="0">
                <a:solidFill>
                  <a:schemeClr val="bg1"/>
                </a:solidFill>
              </a:rPr>
              <a:t>and</a:t>
            </a:r>
            <a:r>
              <a:rPr lang="en-IN" b="1" dirty="0" smtClean="0">
                <a:solidFill>
                  <a:schemeClr val="bg1"/>
                </a:solidFill>
              </a:rPr>
              <a:t> E</a:t>
            </a:r>
            <a:r>
              <a:rPr lang="en-IN" b="1" cap="none" dirty="0" smtClean="0">
                <a:solidFill>
                  <a:schemeClr val="bg1"/>
                </a:solidFill>
              </a:rPr>
              <a:t>nhancement</a:t>
            </a:r>
            <a:r>
              <a:rPr lang="en-IN" b="1" dirty="0" smtClean="0">
                <a:solidFill>
                  <a:schemeClr val="bg1"/>
                </a:solidFill>
              </a:rPr>
              <a:t> I</a:t>
            </a:r>
            <a:r>
              <a:rPr lang="en-IN" b="1" cap="none" dirty="0" smtClean="0">
                <a:solidFill>
                  <a:schemeClr val="bg1"/>
                </a:solidFill>
              </a:rPr>
              <a:t>n</a:t>
            </a:r>
            <a:r>
              <a:rPr lang="en-IN" b="1" dirty="0" smtClean="0">
                <a:solidFill>
                  <a:schemeClr val="bg1"/>
                </a:solidFill>
              </a:rPr>
              <a:t> WS-S</a:t>
            </a:r>
            <a:r>
              <a:rPr lang="en-IN" b="1" cap="none" dirty="0" smtClean="0">
                <a:solidFill>
                  <a:schemeClr val="bg1"/>
                </a:solidFill>
              </a:rPr>
              <a:t>ecurity</a:t>
            </a:r>
            <a:r>
              <a:rPr lang="en-IN" b="1" dirty="0" smtClean="0">
                <a:solidFill>
                  <a:schemeClr val="bg1"/>
                </a:solidFill>
              </a:rPr>
              <a:t>” </a:t>
            </a:r>
          </a:p>
          <a:p>
            <a:pPr algn="ctr"/>
            <a:r>
              <a:rPr lang="en-IN" b="1" dirty="0" smtClean="0">
                <a:solidFill>
                  <a:schemeClr val="bg1"/>
                </a:solidFill>
              </a:rPr>
              <a:t>FOR THE ACADEMIC YEAR</a:t>
            </a:r>
          </a:p>
          <a:p>
            <a:pPr algn="ctr"/>
            <a:r>
              <a:rPr lang="en-IN" b="1" dirty="0" smtClean="0">
                <a:solidFill>
                  <a:schemeClr val="bg1"/>
                </a:solidFill>
              </a:rPr>
              <a:t>(2014-2015)</a:t>
            </a:r>
          </a:p>
          <a:p>
            <a:pPr algn="ctr"/>
            <a:r>
              <a:rPr lang="en-IN" b="1" dirty="0" smtClean="0">
                <a:solidFill>
                  <a:schemeClr val="bg1"/>
                </a:solidFill>
              </a:rPr>
              <a:t>BY</a:t>
            </a:r>
          </a:p>
          <a:p>
            <a:r>
              <a:rPr lang="en-IN" b="1" dirty="0" smtClean="0">
                <a:solidFill>
                  <a:schemeClr val="bg1"/>
                </a:solidFill>
              </a:rPr>
              <a:t>Aditya </a:t>
            </a:r>
            <a:r>
              <a:rPr lang="en-IN" b="1" dirty="0" err="1" smtClean="0">
                <a:solidFill>
                  <a:schemeClr val="bg1"/>
                </a:solidFill>
              </a:rPr>
              <a:t>kumar</a:t>
            </a:r>
            <a:r>
              <a:rPr lang="en-IN" b="1" dirty="0" smtClean="0">
                <a:solidFill>
                  <a:schemeClr val="bg1"/>
                </a:solidFill>
              </a:rPr>
              <a:t>(1st11cs006)                                      k </a:t>
            </a:r>
            <a:r>
              <a:rPr lang="en-IN" b="1" dirty="0" err="1" smtClean="0">
                <a:solidFill>
                  <a:schemeClr val="bg1"/>
                </a:solidFill>
              </a:rPr>
              <a:t>rohan</a:t>
            </a:r>
            <a:r>
              <a:rPr lang="en-IN" b="1" dirty="0" smtClean="0">
                <a:solidFill>
                  <a:schemeClr val="bg1"/>
                </a:solidFill>
              </a:rPr>
              <a:t>(1st11cs040)</a:t>
            </a:r>
          </a:p>
          <a:p>
            <a:r>
              <a:rPr lang="en-IN" b="1" dirty="0" smtClean="0">
                <a:solidFill>
                  <a:schemeClr val="bg1"/>
                </a:solidFill>
              </a:rPr>
              <a:t>Ankit </a:t>
            </a:r>
            <a:r>
              <a:rPr lang="en-IN" b="1" dirty="0" err="1" smtClean="0">
                <a:solidFill>
                  <a:schemeClr val="bg1"/>
                </a:solidFill>
              </a:rPr>
              <a:t>shrivastava</a:t>
            </a:r>
            <a:r>
              <a:rPr lang="en-IN" b="1" dirty="0" smtClean="0">
                <a:solidFill>
                  <a:schemeClr val="bg1"/>
                </a:solidFill>
              </a:rPr>
              <a:t>(1st11Cs011)                             </a:t>
            </a:r>
            <a:r>
              <a:rPr lang="en-IN" b="1" dirty="0" err="1" smtClean="0">
                <a:solidFill>
                  <a:schemeClr val="bg1"/>
                </a:solidFill>
              </a:rPr>
              <a:t>kumar</a:t>
            </a:r>
            <a:r>
              <a:rPr lang="en-IN" b="1" dirty="0" smtClean="0">
                <a:solidFill>
                  <a:schemeClr val="bg1"/>
                </a:solidFill>
              </a:rPr>
              <a:t> Pranav(1st11cs044)</a:t>
            </a:r>
          </a:p>
          <a:p>
            <a:pPr algn="ctr"/>
            <a:r>
              <a:rPr lang="en-IN" b="1" dirty="0" smtClean="0">
                <a:solidFill>
                  <a:schemeClr val="bg1"/>
                </a:solidFill>
              </a:rPr>
              <a:t>Under the expert guidance of</a:t>
            </a:r>
          </a:p>
          <a:p>
            <a:pPr algn="ctr"/>
            <a:r>
              <a:rPr lang="en-IN" b="1" dirty="0" smtClean="0">
                <a:solidFill>
                  <a:schemeClr val="bg1"/>
                </a:solidFill>
              </a:rPr>
              <a:t>Mr. </a:t>
            </a:r>
            <a:r>
              <a:rPr lang="en-IN" b="1" dirty="0" err="1" smtClean="0">
                <a:solidFill>
                  <a:schemeClr val="bg1"/>
                </a:solidFill>
              </a:rPr>
              <a:t>srinath</a:t>
            </a:r>
            <a:r>
              <a:rPr lang="en-IN" b="1" dirty="0" smtClean="0">
                <a:solidFill>
                  <a:schemeClr val="bg1"/>
                </a:solidFill>
              </a:rPr>
              <a:t> </a:t>
            </a:r>
            <a:r>
              <a:rPr lang="en-IN" b="1" dirty="0" err="1" smtClean="0">
                <a:solidFill>
                  <a:schemeClr val="bg1"/>
                </a:solidFill>
              </a:rPr>
              <a:t>k.s</a:t>
            </a:r>
            <a:r>
              <a:rPr lang="en-IN" sz="1200" b="1" dirty="0" smtClean="0">
                <a:solidFill>
                  <a:schemeClr val="bg1"/>
                </a:solidFill>
              </a:rPr>
              <a:t>(B.E.,MTECH.,MISTE)</a:t>
            </a:r>
          </a:p>
          <a:p>
            <a:pPr algn="ctr"/>
            <a:endParaRPr lang="en-IN" dirty="0" smtClean="0">
              <a:solidFill>
                <a:schemeClr val="tx2">
                  <a:lumMod val="1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510" y="1062508"/>
            <a:ext cx="1352282" cy="1404292"/>
          </a:xfrm>
          <a:prstGeom prst="rect">
            <a:avLst/>
          </a:prstGeom>
        </p:spPr>
      </p:pic>
    </p:spTree>
    <p:extLst>
      <p:ext uri="{BB962C8B-B14F-4D97-AF65-F5344CB8AC3E}">
        <p14:creationId xmlns:p14="http://schemas.microsoft.com/office/powerpoint/2010/main" val="589178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903535"/>
          </a:xfrm>
        </p:spPr>
        <p:txBody>
          <a:bodyPr/>
          <a:lstStyle/>
          <a:p>
            <a:r>
              <a:rPr lang="en-IN" sz="4000" dirty="0" smtClean="0">
                <a:solidFill>
                  <a:schemeClr val="bg1"/>
                </a:solidFill>
              </a:rPr>
              <a:t>ENCRYPTION</a:t>
            </a:r>
            <a:endParaRPr lang="en-IN" sz="4000" dirty="0">
              <a:solidFill>
                <a:schemeClr val="bg1"/>
              </a:solidFill>
            </a:endParaRPr>
          </a:p>
        </p:txBody>
      </p:sp>
      <p:grpSp>
        <p:nvGrpSpPr>
          <p:cNvPr id="4" name="Group 1"/>
          <p:cNvGrpSpPr>
            <a:grpSpLocks/>
          </p:cNvGrpSpPr>
          <p:nvPr/>
        </p:nvGrpSpPr>
        <p:grpSpPr bwMode="auto">
          <a:xfrm>
            <a:off x="4710376" y="1838602"/>
            <a:ext cx="7106193" cy="4195481"/>
            <a:chOff x="0" y="9525"/>
            <a:chExt cx="5705475" cy="2581275"/>
          </a:xfrm>
        </p:grpSpPr>
        <p:sp>
          <p:nvSpPr>
            <p:cNvPr id="5" name="Rectangle 32"/>
            <p:cNvSpPr>
              <a:spLocks noChangeArrowheads="1"/>
            </p:cNvSpPr>
            <p:nvPr/>
          </p:nvSpPr>
          <p:spPr bwMode="auto">
            <a:xfrm>
              <a:off x="0" y="933450"/>
              <a:ext cx="923925" cy="685800"/>
            </a:xfrm>
            <a:prstGeom prst="rect">
              <a:avLst/>
            </a:prstGeom>
            <a:solidFill>
              <a:srgbClr val="FFFFFF"/>
            </a:solid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b="1" i="0" u="none" strike="noStrike" cap="none" normalizeH="0" baseline="0" dirty="0" smtClean="0">
                  <a:ln>
                    <a:noFill/>
                  </a:ln>
                  <a:solidFill>
                    <a:srgbClr val="000000"/>
                  </a:solidFill>
                  <a:effectLst/>
                  <a:latin typeface="Calibri" panose="020F0502020204030204" pitchFamily="34" charset="0"/>
                </a:rPr>
                <a:t>XML FILE</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3"/>
            <p:cNvSpPr>
              <a:spLocks noChangeArrowheads="1"/>
            </p:cNvSpPr>
            <p:nvPr/>
          </p:nvSpPr>
          <p:spPr bwMode="auto">
            <a:xfrm>
              <a:off x="1419225" y="9525"/>
              <a:ext cx="962025" cy="2581275"/>
            </a:xfrm>
            <a:prstGeom prst="rect">
              <a:avLst/>
            </a:prstGeom>
            <a:solidFill>
              <a:srgbClr val="FFFFFF"/>
            </a:solid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b="1" i="0" u="none" strike="noStrike" cap="none" normalizeH="0" baseline="0" dirty="0" smtClean="0">
                  <a:ln>
                    <a:noFill/>
                  </a:ln>
                  <a:solidFill>
                    <a:srgbClr val="000000"/>
                  </a:solidFill>
                  <a:effectLst/>
                  <a:latin typeface="Calibri" panose="020F0502020204030204" pitchFamily="34" charset="0"/>
                </a:rPr>
                <a:t>SAX</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b="1" i="0" u="none" strike="noStrike" cap="none" normalizeH="0" baseline="0" dirty="0" smtClean="0">
                  <a:ln>
                    <a:noFill/>
                  </a:ln>
                  <a:solidFill>
                    <a:srgbClr val="000000"/>
                  </a:solidFill>
                  <a:effectLst/>
                  <a:latin typeface="Calibri" panose="020F0502020204030204" pitchFamily="34" charset="0"/>
                </a:rPr>
                <a:t>PARSER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37"/>
            <p:cNvSpPr>
              <a:spLocks noChangeArrowheads="1"/>
            </p:cNvSpPr>
            <p:nvPr/>
          </p:nvSpPr>
          <p:spPr bwMode="auto">
            <a:xfrm>
              <a:off x="4781550" y="933450"/>
              <a:ext cx="923925" cy="704850"/>
            </a:xfrm>
            <a:prstGeom prst="rect">
              <a:avLst/>
            </a:prstGeom>
            <a:solidFill>
              <a:srgbClr val="FFFFFF"/>
            </a:solid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b="1" i="0" u="none" strike="noStrike" cap="none" normalizeH="0" baseline="0" dirty="0" smtClean="0">
                  <a:ln>
                    <a:noFill/>
                  </a:ln>
                  <a:solidFill>
                    <a:srgbClr val="000000"/>
                  </a:solidFill>
                  <a:effectLst/>
                  <a:latin typeface="Calibri" panose="020F0502020204030204" pitchFamily="34" charset="0"/>
                </a:rPr>
                <a:t>Encrypted File</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
          <p:nvSpPr>
            <p:cNvPr id="8" name="Rectangle 38"/>
            <p:cNvSpPr>
              <a:spLocks noChangeArrowheads="1"/>
            </p:cNvSpPr>
            <p:nvPr/>
          </p:nvSpPr>
          <p:spPr bwMode="auto">
            <a:xfrm>
              <a:off x="3171825" y="914400"/>
              <a:ext cx="923925" cy="914400"/>
            </a:xfrm>
            <a:prstGeom prst="rect">
              <a:avLst/>
            </a:prstGeom>
            <a:solidFill>
              <a:srgbClr val="FFFFFF"/>
            </a:solid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400" b="1" i="0" u="none" strike="noStrike" cap="none" normalizeH="0" baseline="0" dirty="0" smtClean="0">
                  <a:ln>
                    <a:noFill/>
                  </a:ln>
                  <a:solidFill>
                    <a:srgbClr val="000000"/>
                  </a:solidFill>
                  <a:effectLst/>
                  <a:latin typeface="Calibri" panose="020F0502020204030204" pitchFamily="34" charset="0"/>
                </a:rPr>
                <a:t>AES</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400" b="1" i="0" u="none" strike="noStrike" cap="none" normalizeH="0" baseline="0" dirty="0" smtClean="0">
                  <a:ln>
                    <a:noFill/>
                  </a:ln>
                  <a:solidFill>
                    <a:srgbClr val="000000"/>
                  </a:solidFill>
                  <a:effectLst/>
                  <a:latin typeface="Calibri" panose="020F0502020204030204" pitchFamily="34" charset="0"/>
                </a:rPr>
                <a:t>Encryption</a:t>
              </a:r>
              <a:endParaRPr kumimoji="0" lang="en-IN" altLang="en-US" sz="1400" b="1" i="0" u="none" strike="noStrike" cap="none" normalizeH="0" baseline="0" dirty="0" smtClean="0">
                <a:ln>
                  <a:noFill/>
                </a:ln>
                <a:solidFill>
                  <a:srgbClr val="000000"/>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400" b="1" i="0" u="none" strike="noStrike" cap="none" normalizeH="0" baseline="0" dirty="0" smtClean="0">
                  <a:ln>
                    <a:noFill/>
                  </a:ln>
                  <a:solidFill>
                    <a:srgbClr val="000000"/>
                  </a:solidFill>
                  <a:effectLst/>
                  <a:latin typeface="Calibri" panose="020F0502020204030204" pitchFamily="34" charset="0"/>
                </a:rPr>
                <a:t> &amp; Encoding</a:t>
              </a:r>
              <a:endParaRPr kumimoji="0" lang="en-US" altLang="en-US" sz="1400" b="1" i="0" u="none" strike="noStrike" cap="none" normalizeH="0" baseline="0" dirty="0" smtClean="0">
                <a:ln>
                  <a:noFill/>
                </a:ln>
                <a:solidFill>
                  <a:schemeClr val="tx1"/>
                </a:solidFill>
                <a:effectLst/>
                <a:latin typeface="Arial" panose="020B0604020202020204" pitchFamily="34" charset="0"/>
              </a:endParaRPr>
            </a:p>
          </p:txBody>
        </p:sp>
        <p:cxnSp>
          <p:nvCxnSpPr>
            <p:cNvPr id="40" name="Straight Arrow Connector 40"/>
            <p:cNvCxnSpPr>
              <a:cxnSpLocks noChangeShapeType="1"/>
            </p:cNvCxnSpPr>
            <p:nvPr/>
          </p:nvCxnSpPr>
          <p:spPr bwMode="auto">
            <a:xfrm>
              <a:off x="923925" y="1257300"/>
              <a:ext cx="495300" cy="0"/>
            </a:xfrm>
            <a:prstGeom prst="straightConnector1">
              <a:avLst/>
            </a:prstGeom>
            <a:noFill/>
            <a:ln w="63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1" name="Straight Arrow Connector 41"/>
            <p:cNvCxnSpPr>
              <a:cxnSpLocks noChangeShapeType="1"/>
            </p:cNvCxnSpPr>
            <p:nvPr/>
          </p:nvCxnSpPr>
          <p:spPr bwMode="auto">
            <a:xfrm>
              <a:off x="2390775" y="1266825"/>
              <a:ext cx="790575" cy="9525"/>
            </a:xfrm>
            <a:prstGeom prst="straightConnector1">
              <a:avLst/>
            </a:prstGeom>
            <a:noFill/>
            <a:ln w="63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Straight Arrow Connector 42"/>
            <p:cNvCxnSpPr>
              <a:cxnSpLocks noChangeShapeType="1"/>
            </p:cNvCxnSpPr>
            <p:nvPr/>
          </p:nvCxnSpPr>
          <p:spPr bwMode="auto">
            <a:xfrm>
              <a:off x="4105275" y="1285875"/>
              <a:ext cx="676275" cy="9525"/>
            </a:xfrm>
            <a:prstGeom prst="straightConnector1">
              <a:avLst/>
            </a:prstGeom>
            <a:noFill/>
            <a:ln w="63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1" name="TextBox 10"/>
          <p:cNvSpPr txBox="1"/>
          <p:nvPr/>
        </p:nvSpPr>
        <p:spPr>
          <a:xfrm>
            <a:off x="336751" y="1578980"/>
            <a:ext cx="4062548" cy="5493812"/>
          </a:xfrm>
          <a:prstGeom prst="rect">
            <a:avLst/>
          </a:prstGeom>
          <a:noFill/>
        </p:spPr>
        <p:txBody>
          <a:bodyPr wrap="square" rtlCol="0">
            <a:spAutoFit/>
          </a:bodyPr>
          <a:lstStyle/>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Encryption is done to maintain the confidentiality of the data.</a:t>
            </a:r>
          </a:p>
          <a:p>
            <a:pPr algn="just">
              <a:lnSpc>
                <a:spcPct val="150000"/>
              </a:lnSpc>
            </a:pPr>
            <a:endParaRPr lang="en-IN" dirty="0" smtClean="0">
              <a:solidFill>
                <a:schemeClr val="bg1"/>
              </a:solidFill>
            </a:endParaRPr>
          </a:p>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It is one of the techniques to prevent various types of attacks.</a:t>
            </a:r>
          </a:p>
          <a:p>
            <a:pPr algn="just">
              <a:lnSpc>
                <a:spcPct val="150000"/>
              </a:lnSpc>
            </a:pPr>
            <a:endParaRPr lang="en-IN" dirty="0" smtClean="0">
              <a:solidFill>
                <a:schemeClr val="bg1"/>
              </a:solidFill>
            </a:endParaRPr>
          </a:p>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Encryption is implemented using AES Encryption technique with 128 bit key.</a:t>
            </a:r>
          </a:p>
          <a:p>
            <a:pPr algn="just">
              <a:lnSpc>
                <a:spcPct val="150000"/>
              </a:lnSpc>
            </a:pPr>
            <a:endParaRPr lang="en-IN" dirty="0" smtClean="0">
              <a:solidFill>
                <a:schemeClr val="bg1"/>
              </a:solidFill>
            </a:endParaRPr>
          </a:p>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Encrypted file is encoded using base64 encoder.</a:t>
            </a:r>
          </a:p>
          <a:p>
            <a:pPr marL="285750" indent="-285750" algn="just">
              <a:lnSpc>
                <a:spcPct val="150000"/>
              </a:lnSpc>
              <a:buFont typeface="Wingdings" panose="05000000000000000000" pitchFamily="2" charset="2"/>
              <a:buChar char="Ø"/>
            </a:pPr>
            <a:endParaRPr lang="en-IN" dirty="0">
              <a:solidFill>
                <a:schemeClr val="bg1"/>
              </a:solidFill>
            </a:endParaRPr>
          </a:p>
        </p:txBody>
      </p:sp>
      <p:cxnSp>
        <p:nvCxnSpPr>
          <p:cNvPr id="15" name="Straight Connector 14"/>
          <p:cNvCxnSpPr/>
          <p:nvPr/>
        </p:nvCxnSpPr>
        <p:spPr>
          <a:xfrm>
            <a:off x="470263" y="1320324"/>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99299" y="1602202"/>
            <a:ext cx="7665466" cy="46373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478026" y="6426926"/>
            <a:ext cx="4468648" cy="369332"/>
          </a:xfrm>
          <a:prstGeom prst="rect">
            <a:avLst/>
          </a:prstGeom>
          <a:noFill/>
        </p:spPr>
        <p:txBody>
          <a:bodyPr wrap="square" rtlCol="0">
            <a:spAutoFit/>
          </a:bodyPr>
          <a:lstStyle/>
          <a:p>
            <a:pPr algn="ctr"/>
            <a:r>
              <a:rPr lang="en-IN" b="1" dirty="0" smtClean="0">
                <a:solidFill>
                  <a:schemeClr val="bg1"/>
                </a:solidFill>
              </a:rPr>
              <a:t>Complete Encryption Model</a:t>
            </a:r>
            <a:endParaRPr lang="en-IN" b="1" dirty="0">
              <a:solidFill>
                <a:schemeClr val="bg1"/>
              </a:solidFill>
            </a:endParaRPr>
          </a:p>
        </p:txBody>
      </p:sp>
    </p:spTree>
    <p:extLst>
      <p:ext uri="{BB962C8B-B14F-4D97-AF65-F5344CB8AC3E}">
        <p14:creationId xmlns:p14="http://schemas.microsoft.com/office/powerpoint/2010/main" val="408330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sz="4400" dirty="0" smtClean="0">
                <a:solidFill>
                  <a:schemeClr val="bg1"/>
                </a:solidFill>
              </a:rPr>
              <a:t>DECRYPTION</a:t>
            </a:r>
            <a:endParaRPr lang="en-IN"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5908" y="1946366"/>
            <a:ext cx="6851373" cy="3601241"/>
          </a:xfrm>
        </p:spPr>
      </p:pic>
      <p:sp>
        <p:nvSpPr>
          <p:cNvPr id="22" name="Rectangle 21"/>
          <p:cNvSpPr/>
          <p:nvPr/>
        </p:nvSpPr>
        <p:spPr>
          <a:xfrm>
            <a:off x="7050157" y="4765619"/>
            <a:ext cx="728869" cy="6758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770709" y="2155371"/>
            <a:ext cx="3997234" cy="3000821"/>
          </a:xfrm>
          <a:prstGeom prst="rect">
            <a:avLst/>
          </a:prstGeom>
          <a:noFill/>
        </p:spPr>
        <p:txBody>
          <a:bodyPr wrap="square" rtlCol="0">
            <a:spAutoFit/>
          </a:bodyPr>
          <a:lstStyle/>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Base64 decoder is used to decode the encoded file.</a:t>
            </a:r>
          </a:p>
          <a:p>
            <a:pPr marL="285750" indent="-285750" algn="just">
              <a:lnSpc>
                <a:spcPct val="150000"/>
              </a:lnSpc>
              <a:buFont typeface="Wingdings" panose="05000000000000000000" pitchFamily="2" charset="2"/>
              <a:buChar char="Ø"/>
            </a:pPr>
            <a:endParaRPr lang="en-IN" dirty="0">
              <a:solidFill>
                <a:schemeClr val="bg1"/>
              </a:solidFill>
            </a:endParaRPr>
          </a:p>
          <a:p>
            <a:pPr marL="285750" indent="-285750" algn="just">
              <a:lnSpc>
                <a:spcPct val="150000"/>
              </a:lnSpc>
              <a:buClr>
                <a:schemeClr val="bg2">
                  <a:lumMod val="40000"/>
                  <a:lumOff val="60000"/>
                </a:schemeClr>
              </a:buClr>
              <a:buSzPct val="80000"/>
              <a:buFont typeface="Century Gothic" panose="020B0502020202020204" pitchFamily="34" charset="0"/>
              <a:buChar char="►"/>
            </a:pPr>
            <a:r>
              <a:rPr lang="en-IN" dirty="0" smtClean="0">
                <a:solidFill>
                  <a:schemeClr val="bg1"/>
                </a:solidFill>
              </a:rPr>
              <a:t>Decoded file is decrypted with same 128 bit key.</a:t>
            </a:r>
          </a:p>
          <a:p>
            <a:pPr marL="285750" indent="-285750" algn="just">
              <a:lnSpc>
                <a:spcPct val="150000"/>
              </a:lnSpc>
              <a:buFont typeface="Wingdings" panose="05000000000000000000" pitchFamily="2" charset="2"/>
              <a:buChar char="Ø"/>
            </a:pPr>
            <a:endParaRPr lang="en-IN" dirty="0">
              <a:solidFill>
                <a:schemeClr val="bg1"/>
              </a:solidFill>
            </a:endParaRPr>
          </a:p>
          <a:p>
            <a:pPr marL="285750" indent="-285750" algn="just">
              <a:lnSpc>
                <a:spcPct val="150000"/>
              </a:lnSpc>
              <a:buFont typeface="Wingdings" panose="05000000000000000000" pitchFamily="2" charset="2"/>
              <a:buChar char="Ø"/>
            </a:pPr>
            <a:endParaRPr lang="en-IN" dirty="0">
              <a:solidFill>
                <a:schemeClr val="bg1"/>
              </a:solidFill>
            </a:endParaRPr>
          </a:p>
        </p:txBody>
      </p:sp>
      <p:cxnSp>
        <p:nvCxnSpPr>
          <p:cNvPr id="25" name="Straight Connector 24"/>
          <p:cNvCxnSpPr/>
          <p:nvPr/>
        </p:nvCxnSpPr>
        <p:spPr>
          <a:xfrm>
            <a:off x="444137" y="1416031"/>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50157" y="4167052"/>
            <a:ext cx="728869" cy="598567"/>
          </a:xfrm>
          <a:prstGeom prst="rect">
            <a:avLst/>
          </a:prstGeom>
          <a:solidFill>
            <a:schemeClr val="tx1"/>
          </a:solidFill>
        </p:spPr>
        <p:txBody>
          <a:bodyPr wrap="square" rtlCol="0">
            <a:spAutoFit/>
          </a:bodyPr>
          <a:lstStyle/>
          <a:p>
            <a:endParaRPr lang="en-IN" dirty="0"/>
          </a:p>
        </p:txBody>
      </p:sp>
      <p:sp>
        <p:nvSpPr>
          <p:cNvPr id="27" name="TextBox 26"/>
          <p:cNvSpPr txBox="1"/>
          <p:nvPr/>
        </p:nvSpPr>
        <p:spPr>
          <a:xfrm>
            <a:off x="7050157" y="3444794"/>
            <a:ext cx="728869" cy="523220"/>
          </a:xfrm>
          <a:prstGeom prst="rect">
            <a:avLst/>
          </a:prstGeom>
          <a:noFill/>
        </p:spPr>
        <p:txBody>
          <a:bodyPr wrap="square" rtlCol="0">
            <a:spAutoFit/>
          </a:bodyPr>
          <a:lstStyle/>
          <a:p>
            <a:r>
              <a:rPr lang="en-IN" sz="1400" b="1" dirty="0" smtClean="0">
                <a:solidFill>
                  <a:schemeClr val="bg1"/>
                </a:solidFill>
              </a:rPr>
              <a:t>SAX parser</a:t>
            </a:r>
            <a:endParaRPr lang="en-IN" sz="1400" b="1" dirty="0">
              <a:solidFill>
                <a:schemeClr val="bg1"/>
              </a:solidFill>
            </a:endParaRPr>
          </a:p>
        </p:txBody>
      </p:sp>
      <p:sp>
        <p:nvSpPr>
          <p:cNvPr id="30" name="TextBox 29"/>
          <p:cNvSpPr txBox="1"/>
          <p:nvPr/>
        </p:nvSpPr>
        <p:spPr>
          <a:xfrm>
            <a:off x="5982788" y="6374674"/>
            <a:ext cx="5185955" cy="369332"/>
          </a:xfrm>
          <a:prstGeom prst="rect">
            <a:avLst/>
          </a:prstGeom>
          <a:noFill/>
        </p:spPr>
        <p:txBody>
          <a:bodyPr wrap="square" rtlCol="0">
            <a:spAutoFit/>
          </a:bodyPr>
          <a:lstStyle/>
          <a:p>
            <a:pPr algn="ctr"/>
            <a:r>
              <a:rPr lang="en-IN" b="1" dirty="0" smtClean="0">
                <a:solidFill>
                  <a:schemeClr val="bg1"/>
                </a:solidFill>
              </a:rPr>
              <a:t>Complete Decryption Model</a:t>
            </a:r>
            <a:endParaRPr lang="en-IN" b="1" dirty="0">
              <a:solidFill>
                <a:schemeClr val="bg1"/>
              </a:solidFill>
            </a:endParaRPr>
          </a:p>
        </p:txBody>
      </p:sp>
      <p:sp>
        <p:nvSpPr>
          <p:cNvPr id="3" name="Rectangle 2"/>
          <p:cNvSpPr/>
          <p:nvPr/>
        </p:nvSpPr>
        <p:spPr>
          <a:xfrm>
            <a:off x="4767943" y="1719618"/>
            <a:ext cx="7323973" cy="40943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79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7" grpId="0"/>
      <p:bldP spid="30"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305" y="282062"/>
            <a:ext cx="10156871" cy="1089538"/>
          </a:xfrm>
        </p:spPr>
        <p:txBody>
          <a:bodyPr/>
          <a:lstStyle/>
          <a:p>
            <a:r>
              <a:rPr lang="en-IN" dirty="0" smtClean="0">
                <a:solidFill>
                  <a:schemeClr val="bg1"/>
                </a:solidFill>
              </a:rPr>
              <a:t>Selective Encryption and Decryption</a:t>
            </a:r>
            <a:endParaRPr lang="en-IN"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4" y="1620633"/>
            <a:ext cx="5826034" cy="4390799"/>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04" y="1620632"/>
            <a:ext cx="5710808" cy="4390799"/>
          </a:xfrm>
          <a:prstGeom prst="rect">
            <a:avLst/>
          </a:prstGeom>
        </p:spPr>
      </p:pic>
      <p:cxnSp>
        <p:nvCxnSpPr>
          <p:cNvPr id="7" name="Straight Arrow Connector 6"/>
          <p:cNvCxnSpPr/>
          <p:nvPr/>
        </p:nvCxnSpPr>
        <p:spPr>
          <a:xfrm flipH="1">
            <a:off x="8649562" y="2346050"/>
            <a:ext cx="77070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913" y="1262242"/>
            <a:ext cx="6064568" cy="5107577"/>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126482" y="1262242"/>
            <a:ext cx="6017622" cy="5107577"/>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a:off x="434088" y="1096441"/>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7017" y="6505303"/>
            <a:ext cx="5120640" cy="369332"/>
          </a:xfrm>
          <a:prstGeom prst="rect">
            <a:avLst/>
          </a:prstGeom>
          <a:noFill/>
        </p:spPr>
        <p:txBody>
          <a:bodyPr wrap="square" rtlCol="0">
            <a:spAutoFit/>
          </a:bodyPr>
          <a:lstStyle/>
          <a:p>
            <a:pPr algn="ctr"/>
            <a:r>
              <a:rPr lang="en-IN" b="1" dirty="0" smtClean="0">
                <a:solidFill>
                  <a:schemeClr val="bg1"/>
                </a:solidFill>
              </a:rPr>
              <a:t>Selective Encryption Model</a:t>
            </a:r>
            <a:endParaRPr lang="en-IN" b="1" dirty="0">
              <a:solidFill>
                <a:schemeClr val="bg1"/>
              </a:solidFill>
            </a:endParaRPr>
          </a:p>
        </p:txBody>
      </p:sp>
      <p:sp>
        <p:nvSpPr>
          <p:cNvPr id="12" name="TextBox 11"/>
          <p:cNvSpPr txBox="1"/>
          <p:nvPr/>
        </p:nvSpPr>
        <p:spPr>
          <a:xfrm>
            <a:off x="7471954" y="6505303"/>
            <a:ext cx="4362995" cy="369332"/>
          </a:xfrm>
          <a:prstGeom prst="rect">
            <a:avLst/>
          </a:prstGeom>
          <a:noFill/>
        </p:spPr>
        <p:txBody>
          <a:bodyPr wrap="square" rtlCol="0">
            <a:spAutoFit/>
          </a:bodyPr>
          <a:lstStyle/>
          <a:p>
            <a:pPr algn="ctr"/>
            <a:r>
              <a:rPr lang="en-IN" b="1" dirty="0" smtClean="0">
                <a:solidFill>
                  <a:schemeClr val="bg1"/>
                </a:solidFill>
              </a:rPr>
              <a:t>Selective Decryption Model</a:t>
            </a:r>
            <a:endParaRPr lang="en-IN" b="1" dirty="0">
              <a:solidFill>
                <a:schemeClr val="bg1"/>
              </a:solidFill>
            </a:endParaRPr>
          </a:p>
        </p:txBody>
      </p:sp>
    </p:spTree>
    <p:extLst>
      <p:ext uri="{BB962C8B-B14F-4D97-AF65-F5344CB8AC3E}">
        <p14:creationId xmlns:p14="http://schemas.microsoft.com/office/powerpoint/2010/main" val="24540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par>
                                <p:cTn id="26" presetID="21" presetClass="entr" presetSubtype="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solidFill>
                  <a:schemeClr val="bg1"/>
                </a:solidFill>
              </a:rPr>
              <a:t>Hash Code Generation</a:t>
            </a:r>
            <a:endParaRPr lang="en-IN"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9289" y="2140631"/>
            <a:ext cx="6996031" cy="3463335"/>
          </a:xfrm>
        </p:spPr>
      </p:pic>
      <p:sp>
        <p:nvSpPr>
          <p:cNvPr id="5" name="TextBox 4"/>
          <p:cNvSpPr txBox="1"/>
          <p:nvPr/>
        </p:nvSpPr>
        <p:spPr>
          <a:xfrm>
            <a:off x="587829" y="1985554"/>
            <a:ext cx="3814354" cy="1200329"/>
          </a:xfrm>
          <a:prstGeom prst="rect">
            <a:avLst/>
          </a:prstGeom>
          <a:noFill/>
        </p:spPr>
        <p:txBody>
          <a:bodyPr wrap="square" rtlCol="0">
            <a:spAutoFit/>
          </a:bodyPr>
          <a:lstStyle/>
          <a:p>
            <a:pPr marL="285750" indent="-285750">
              <a:buClr>
                <a:schemeClr val="bg2">
                  <a:lumMod val="40000"/>
                  <a:lumOff val="60000"/>
                </a:schemeClr>
              </a:buClr>
              <a:buSzPct val="80000"/>
              <a:buFont typeface="Century Gothic" panose="020B0502020202020204" pitchFamily="34" charset="0"/>
              <a:buChar char="►"/>
            </a:pPr>
            <a:r>
              <a:rPr lang="en-IN" dirty="0" smtClean="0">
                <a:solidFill>
                  <a:schemeClr val="bg1"/>
                </a:solidFill>
              </a:rPr>
              <a:t>Integrity of the file is validated using hash code.</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cxnSp>
        <p:nvCxnSpPr>
          <p:cNvPr id="6" name="Straight Connector 5"/>
          <p:cNvCxnSpPr/>
          <p:nvPr/>
        </p:nvCxnSpPr>
        <p:spPr>
          <a:xfrm>
            <a:off x="444137" y="1371601"/>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50377" y="1711234"/>
            <a:ext cx="7432766" cy="43499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4990011" y="6257109"/>
            <a:ext cx="6845309" cy="369332"/>
          </a:xfrm>
          <a:prstGeom prst="rect">
            <a:avLst/>
          </a:prstGeom>
          <a:noFill/>
        </p:spPr>
        <p:txBody>
          <a:bodyPr wrap="square" rtlCol="0">
            <a:spAutoFit/>
          </a:bodyPr>
          <a:lstStyle/>
          <a:p>
            <a:pPr algn="ctr"/>
            <a:r>
              <a:rPr lang="en-IN" b="1" dirty="0" smtClean="0">
                <a:solidFill>
                  <a:schemeClr val="bg1"/>
                </a:solidFill>
              </a:rPr>
              <a:t>Hash Code Generation</a:t>
            </a:r>
            <a:endParaRPr lang="en-IN" b="1" dirty="0">
              <a:solidFill>
                <a:schemeClr val="bg1"/>
              </a:solidFill>
            </a:endParaRPr>
          </a:p>
        </p:txBody>
      </p:sp>
    </p:spTree>
    <p:extLst>
      <p:ext uri="{BB962C8B-B14F-4D97-AF65-F5344CB8AC3E}">
        <p14:creationId xmlns:p14="http://schemas.microsoft.com/office/powerpoint/2010/main" val="119245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80">
                                          <p:stCondLst>
                                            <p:cond delay="0"/>
                                          </p:stCondLst>
                                        </p:cTn>
                                        <p:tgtEl>
                                          <p:spTgt spid="9"/>
                                        </p:tgtEl>
                                      </p:cBhvr>
                                    </p:animEffect>
                                    <p:anim calcmode="lin" valueType="num">
                                      <p:cBhvr>
                                        <p:cTn id="5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7" dur="26">
                                          <p:stCondLst>
                                            <p:cond delay="650"/>
                                          </p:stCondLst>
                                        </p:cTn>
                                        <p:tgtEl>
                                          <p:spTgt spid="9"/>
                                        </p:tgtEl>
                                      </p:cBhvr>
                                      <p:to x="100000" y="60000"/>
                                    </p:animScale>
                                    <p:animScale>
                                      <p:cBhvr>
                                        <p:cTn id="58" dur="166" decel="50000">
                                          <p:stCondLst>
                                            <p:cond delay="676"/>
                                          </p:stCondLst>
                                        </p:cTn>
                                        <p:tgtEl>
                                          <p:spTgt spid="9"/>
                                        </p:tgtEl>
                                      </p:cBhvr>
                                      <p:to x="100000" y="100000"/>
                                    </p:animScale>
                                    <p:animScale>
                                      <p:cBhvr>
                                        <p:cTn id="59" dur="26">
                                          <p:stCondLst>
                                            <p:cond delay="1312"/>
                                          </p:stCondLst>
                                        </p:cTn>
                                        <p:tgtEl>
                                          <p:spTgt spid="9"/>
                                        </p:tgtEl>
                                      </p:cBhvr>
                                      <p:to x="100000" y="80000"/>
                                    </p:animScale>
                                    <p:animScale>
                                      <p:cBhvr>
                                        <p:cTn id="60" dur="166" decel="50000">
                                          <p:stCondLst>
                                            <p:cond delay="1338"/>
                                          </p:stCondLst>
                                        </p:cTn>
                                        <p:tgtEl>
                                          <p:spTgt spid="9"/>
                                        </p:tgtEl>
                                      </p:cBhvr>
                                      <p:to x="100000" y="100000"/>
                                    </p:animScale>
                                    <p:animScale>
                                      <p:cBhvr>
                                        <p:cTn id="61" dur="26">
                                          <p:stCondLst>
                                            <p:cond delay="1642"/>
                                          </p:stCondLst>
                                        </p:cTn>
                                        <p:tgtEl>
                                          <p:spTgt spid="9"/>
                                        </p:tgtEl>
                                      </p:cBhvr>
                                      <p:to x="100000" y="90000"/>
                                    </p:animScale>
                                    <p:animScale>
                                      <p:cBhvr>
                                        <p:cTn id="62" dur="166" decel="50000">
                                          <p:stCondLst>
                                            <p:cond delay="1668"/>
                                          </p:stCondLst>
                                        </p:cTn>
                                        <p:tgtEl>
                                          <p:spTgt spid="9"/>
                                        </p:tgtEl>
                                      </p:cBhvr>
                                      <p:to x="100000" y="100000"/>
                                    </p:animScale>
                                    <p:animScale>
                                      <p:cBhvr>
                                        <p:cTn id="63" dur="26">
                                          <p:stCondLst>
                                            <p:cond delay="1808"/>
                                          </p:stCondLst>
                                        </p:cTn>
                                        <p:tgtEl>
                                          <p:spTgt spid="9"/>
                                        </p:tgtEl>
                                      </p:cBhvr>
                                      <p:to x="100000" y="95000"/>
                                    </p:animScale>
                                    <p:animScale>
                                      <p:cBhvr>
                                        <p:cTn id="64"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dirty="0">
                <a:solidFill>
                  <a:schemeClr val="bg1"/>
                </a:solidFill>
              </a:rPr>
              <a:t>W</a:t>
            </a:r>
            <a:r>
              <a:rPr lang="en-IN" dirty="0" smtClean="0">
                <a:solidFill>
                  <a:schemeClr val="bg1"/>
                </a:solidFill>
              </a:rPr>
              <a:t>eb </a:t>
            </a:r>
            <a:r>
              <a:rPr lang="en-IN" dirty="0">
                <a:solidFill>
                  <a:schemeClr val="bg1"/>
                </a:solidFill>
              </a:rPr>
              <a:t>service communication scenarios </a:t>
            </a:r>
            <a:endParaRPr lang="en-US" dirty="0">
              <a:solidFill>
                <a:schemeClr val="bg1"/>
              </a:solidFill>
            </a:endParaRPr>
          </a:p>
        </p:txBody>
      </p:sp>
      <p:sp>
        <p:nvSpPr>
          <p:cNvPr id="3" name="Content Placeholder 2"/>
          <p:cNvSpPr>
            <a:spLocks noGrp="1"/>
          </p:cNvSpPr>
          <p:nvPr>
            <p:ph idx="1"/>
          </p:nvPr>
        </p:nvSpPr>
        <p:spPr/>
        <p:txBody>
          <a:bodyPr/>
          <a:lstStyle/>
          <a:p>
            <a:r>
              <a:rPr lang="en-IN" dirty="0">
                <a:solidFill>
                  <a:schemeClr val="bg1"/>
                </a:solidFill>
              </a:rPr>
              <a:t>This type of communication occurs in three </a:t>
            </a:r>
            <a:r>
              <a:rPr lang="en-IN" dirty="0" smtClean="0">
                <a:solidFill>
                  <a:schemeClr val="bg1"/>
                </a:solidFill>
              </a:rPr>
              <a:t>scenarios: </a:t>
            </a:r>
          </a:p>
          <a:p>
            <a:endParaRPr lang="en-IN" dirty="0">
              <a:solidFill>
                <a:schemeClr val="bg1"/>
              </a:solidFill>
            </a:endParaRPr>
          </a:p>
          <a:p>
            <a:r>
              <a:rPr lang="en-IN" dirty="0" smtClean="0">
                <a:solidFill>
                  <a:schemeClr val="bg1"/>
                </a:solidFill>
              </a:rPr>
              <a:t>Server-Registry</a:t>
            </a:r>
          </a:p>
          <a:p>
            <a:pPr marL="0" indent="0">
              <a:buNone/>
            </a:pPr>
            <a:r>
              <a:rPr lang="en-IN" dirty="0" smtClean="0">
                <a:solidFill>
                  <a:schemeClr val="bg1"/>
                </a:solidFill>
              </a:rPr>
              <a:t> </a:t>
            </a:r>
          </a:p>
          <a:p>
            <a:r>
              <a:rPr lang="en-IN" dirty="0" smtClean="0">
                <a:solidFill>
                  <a:schemeClr val="bg1"/>
                </a:solidFill>
              </a:rPr>
              <a:t>Client-Registry</a:t>
            </a:r>
          </a:p>
          <a:p>
            <a:pPr marL="0" indent="0">
              <a:buNone/>
            </a:pPr>
            <a:r>
              <a:rPr lang="en-IN" dirty="0" smtClean="0">
                <a:solidFill>
                  <a:schemeClr val="bg1"/>
                </a:solidFill>
              </a:rPr>
              <a:t> </a:t>
            </a:r>
          </a:p>
          <a:p>
            <a:r>
              <a:rPr lang="en-IN" dirty="0" smtClean="0">
                <a:solidFill>
                  <a:schemeClr val="bg1"/>
                </a:solidFill>
              </a:rPr>
              <a:t>Client-Server</a:t>
            </a:r>
            <a:endParaRPr lang="en-US" dirty="0">
              <a:solidFill>
                <a:schemeClr val="bg1"/>
              </a:solidFill>
            </a:endParaRPr>
          </a:p>
        </p:txBody>
      </p:sp>
    </p:spTree>
    <p:extLst>
      <p:ext uri="{BB962C8B-B14F-4D97-AF65-F5344CB8AC3E}">
        <p14:creationId xmlns:p14="http://schemas.microsoft.com/office/powerpoint/2010/main" val="261098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600" y="228600"/>
            <a:ext cx="6057900" cy="6629400"/>
          </a:xfrm>
        </p:spPr>
      </p:pic>
      <p:sp>
        <p:nvSpPr>
          <p:cNvPr id="3" name="TextBox 2"/>
          <p:cNvSpPr txBox="1"/>
          <p:nvPr/>
        </p:nvSpPr>
        <p:spPr>
          <a:xfrm>
            <a:off x="8737600" y="2438400"/>
            <a:ext cx="2692400" cy="830997"/>
          </a:xfrm>
          <a:prstGeom prst="rect">
            <a:avLst/>
          </a:prstGeom>
          <a:noFill/>
        </p:spPr>
        <p:txBody>
          <a:bodyPr wrap="square" rtlCol="0">
            <a:spAutoFit/>
          </a:bodyPr>
          <a:lstStyle/>
          <a:p>
            <a:r>
              <a:rPr lang="en-IN" sz="2400" b="1" dirty="0">
                <a:solidFill>
                  <a:schemeClr val="bg1"/>
                </a:solidFill>
              </a:rPr>
              <a:t>Provider–Registry </a:t>
            </a:r>
            <a:r>
              <a:rPr lang="en-IN" sz="2400" b="1" dirty="0" smtClean="0">
                <a:solidFill>
                  <a:schemeClr val="bg1"/>
                </a:solidFill>
              </a:rPr>
              <a:t>Communication</a:t>
            </a:r>
            <a:endParaRPr lang="en-US" sz="2400" dirty="0">
              <a:solidFill>
                <a:schemeClr val="bg1"/>
              </a:solidFill>
            </a:endParaRPr>
          </a:p>
        </p:txBody>
      </p:sp>
    </p:spTree>
    <p:extLst>
      <p:ext uri="{BB962C8B-B14F-4D97-AF65-F5344CB8AC3E}">
        <p14:creationId xmlns:p14="http://schemas.microsoft.com/office/powerpoint/2010/main" val="167068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00" y="237201"/>
            <a:ext cx="5829300" cy="6592809"/>
          </a:xfrm>
        </p:spPr>
      </p:pic>
      <p:sp>
        <p:nvSpPr>
          <p:cNvPr id="5" name="TextBox 4"/>
          <p:cNvSpPr txBox="1"/>
          <p:nvPr/>
        </p:nvSpPr>
        <p:spPr>
          <a:xfrm>
            <a:off x="8496300" y="2552700"/>
            <a:ext cx="2806700" cy="830997"/>
          </a:xfrm>
          <a:prstGeom prst="rect">
            <a:avLst/>
          </a:prstGeom>
          <a:noFill/>
        </p:spPr>
        <p:txBody>
          <a:bodyPr wrap="square" rtlCol="0">
            <a:spAutoFit/>
          </a:bodyPr>
          <a:lstStyle/>
          <a:p>
            <a:r>
              <a:rPr lang="en-IN" sz="2400" b="1" dirty="0" smtClean="0">
                <a:solidFill>
                  <a:schemeClr val="bg1"/>
                </a:solidFill>
              </a:rPr>
              <a:t>Client- </a:t>
            </a:r>
            <a:r>
              <a:rPr lang="en-IN" sz="2400" b="1" dirty="0">
                <a:solidFill>
                  <a:schemeClr val="bg1"/>
                </a:solidFill>
              </a:rPr>
              <a:t>registry communication</a:t>
            </a:r>
            <a:endParaRPr lang="en-US" sz="2400" dirty="0">
              <a:solidFill>
                <a:schemeClr val="bg1"/>
              </a:solidFill>
            </a:endParaRPr>
          </a:p>
        </p:txBody>
      </p:sp>
    </p:spTree>
    <p:extLst>
      <p:ext uri="{BB962C8B-B14F-4D97-AF65-F5344CB8AC3E}">
        <p14:creationId xmlns:p14="http://schemas.microsoft.com/office/powerpoint/2010/main" val="38469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0" y="279401"/>
            <a:ext cx="5943600" cy="6413500"/>
          </a:xfrm>
        </p:spPr>
      </p:pic>
      <p:sp>
        <p:nvSpPr>
          <p:cNvPr id="5" name="TextBox 4"/>
          <p:cNvSpPr txBox="1"/>
          <p:nvPr/>
        </p:nvSpPr>
        <p:spPr>
          <a:xfrm>
            <a:off x="8267700" y="2603500"/>
            <a:ext cx="2794000" cy="830997"/>
          </a:xfrm>
          <a:prstGeom prst="rect">
            <a:avLst/>
          </a:prstGeom>
          <a:noFill/>
        </p:spPr>
        <p:txBody>
          <a:bodyPr wrap="square" rtlCol="0">
            <a:spAutoFit/>
          </a:bodyPr>
          <a:lstStyle/>
          <a:p>
            <a:r>
              <a:rPr lang="en-IN" sz="2400" b="1" dirty="0" smtClean="0">
                <a:solidFill>
                  <a:schemeClr val="bg1"/>
                </a:solidFill>
              </a:rPr>
              <a:t>Client-provider Communication</a:t>
            </a:r>
            <a:endParaRPr lang="en-US" sz="2400" dirty="0">
              <a:solidFill>
                <a:schemeClr val="bg1"/>
              </a:solidFill>
            </a:endParaRPr>
          </a:p>
        </p:txBody>
      </p:sp>
    </p:spTree>
    <p:extLst>
      <p:ext uri="{BB962C8B-B14F-4D97-AF65-F5344CB8AC3E}">
        <p14:creationId xmlns:p14="http://schemas.microsoft.com/office/powerpoint/2010/main" val="19224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39209"/>
            <a:ext cx="8947522" cy="670688"/>
          </a:xfrm>
        </p:spPr>
        <p:txBody>
          <a:bodyPr/>
          <a:lstStyle/>
          <a:p>
            <a:pPr algn="ctr"/>
            <a:r>
              <a:rPr lang="en-IN" dirty="0" smtClean="0">
                <a:solidFill>
                  <a:schemeClr val="bg1"/>
                </a:solidFill>
              </a:rPr>
              <a:t>5. Results Analysis</a:t>
            </a:r>
            <a:endParaRPr lang="en-IN"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9280" y="1371600"/>
            <a:ext cx="5760221" cy="5312281"/>
          </a:xfrm>
        </p:spPr>
      </p:pic>
      <p:cxnSp>
        <p:nvCxnSpPr>
          <p:cNvPr id="8" name="Straight Connector 7"/>
          <p:cNvCxnSpPr/>
          <p:nvPr/>
        </p:nvCxnSpPr>
        <p:spPr>
          <a:xfrm>
            <a:off x="470263" y="1077685"/>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7062" y="1371599"/>
            <a:ext cx="4990011" cy="4610173"/>
          </a:xfrm>
          <a:prstGeom prst="rect">
            <a:avLst/>
          </a:prstGeom>
          <a:noFill/>
        </p:spPr>
        <p:txBody>
          <a:bodyPr wrap="square" rtlCol="0">
            <a:spAutoFit/>
          </a:bodyPr>
          <a:lstStyle/>
          <a:p>
            <a:pPr marL="285750" indent="-285750" algn="just">
              <a:lnSpc>
                <a:spcPct val="150000"/>
              </a:lnSpc>
              <a:buClr>
                <a:schemeClr val="bg2">
                  <a:lumMod val="40000"/>
                  <a:lumOff val="60000"/>
                </a:schemeClr>
              </a:buClr>
              <a:buSzPct val="80000"/>
              <a:buFont typeface="Times New Roman" panose="02020603050405020304" pitchFamily="18" charset="0"/>
              <a:buChar char="►"/>
            </a:pPr>
            <a:r>
              <a:rPr lang="en-IN" dirty="0" smtClean="0">
                <a:solidFill>
                  <a:schemeClr val="bg1"/>
                </a:solidFill>
                <a:latin typeface="+mj-lt"/>
                <a:cs typeface="Times New Roman" panose="02020603050405020304" pitchFamily="18" charset="0"/>
              </a:rPr>
              <a:t>Result and analysis describes detailed result of each module. The specific inputs and outputs obtained after processing stage of each module is described in the table given.</a:t>
            </a:r>
          </a:p>
          <a:p>
            <a:pPr algn="just">
              <a:lnSpc>
                <a:spcPct val="150000"/>
              </a:lnSpc>
            </a:pPr>
            <a:endParaRPr lang="en-IN" dirty="0">
              <a:solidFill>
                <a:schemeClr val="bg1"/>
              </a:solidFill>
              <a:latin typeface="+mj-lt"/>
              <a:cs typeface="Times New Roman" panose="02020603050405020304" pitchFamily="18" charset="0"/>
            </a:endParaRPr>
          </a:p>
          <a:p>
            <a:pPr marL="285750" indent="-285750" algn="just">
              <a:lnSpc>
                <a:spcPct val="150000"/>
              </a:lnSpc>
              <a:buClr>
                <a:schemeClr val="bg2">
                  <a:lumMod val="40000"/>
                  <a:lumOff val="60000"/>
                </a:schemeClr>
              </a:buClr>
              <a:buSzPct val="80000"/>
              <a:buFont typeface="Times New Roman" panose="02020603050405020304" pitchFamily="18" charset="0"/>
              <a:buChar char="►"/>
            </a:pPr>
            <a:r>
              <a:rPr lang="en-IN" dirty="0" smtClean="0">
                <a:solidFill>
                  <a:schemeClr val="bg1"/>
                </a:solidFill>
                <a:latin typeface="+mj-lt"/>
                <a:cs typeface="Times New Roman" panose="02020603050405020304" pitchFamily="18" charset="0"/>
              </a:rPr>
              <a:t>The test cases provided describes the module when specific inputs are being passed to these modules. Their respective outputs are recorded and tabulated as shown.</a:t>
            </a:r>
            <a:endParaRPr lang="en-IN" dirty="0">
              <a:solidFill>
                <a:schemeClr val="bg1"/>
              </a:solidFill>
              <a:latin typeface="+mj-lt"/>
              <a:cs typeface="Times New Roman" panose="02020603050405020304" pitchFamily="18" charset="0"/>
            </a:endParaRPr>
          </a:p>
        </p:txBody>
      </p:sp>
    </p:spTree>
    <p:extLst>
      <p:ext uri="{BB962C8B-B14F-4D97-AF65-F5344CB8AC3E}">
        <p14:creationId xmlns:p14="http://schemas.microsoft.com/office/powerpoint/2010/main" val="6515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14" y="2761026"/>
            <a:ext cx="4908639"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103312" y="452718"/>
            <a:ext cx="8947522" cy="1400530"/>
          </a:xfrm>
        </p:spPr>
        <p:txBody>
          <a:bodyPr/>
          <a:lstStyle/>
          <a:p>
            <a:r>
              <a:rPr lang="en-IN" dirty="0" smtClean="0">
                <a:solidFill>
                  <a:schemeClr val="bg1"/>
                </a:solidFill>
              </a:rPr>
              <a:t>Basic Encryption</a:t>
            </a:r>
            <a:endParaRPr lang="en-IN" dirty="0">
              <a:solidFill>
                <a:schemeClr val="bg1"/>
              </a:solidFill>
            </a:endParaRPr>
          </a:p>
        </p:txBody>
      </p:sp>
      <p:pic>
        <p:nvPicPr>
          <p:cNvPr id="10244" name="Picture 2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483" y="1815737"/>
            <a:ext cx="6082386" cy="43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399832" y="1345475"/>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6754" y="2037806"/>
            <a:ext cx="5185955" cy="39319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786846" y="1724297"/>
            <a:ext cx="6234023" cy="461118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35577" y="6191794"/>
            <a:ext cx="4310743" cy="369332"/>
          </a:xfrm>
          <a:prstGeom prst="rect">
            <a:avLst/>
          </a:prstGeom>
          <a:noFill/>
        </p:spPr>
        <p:txBody>
          <a:bodyPr wrap="square" rtlCol="0">
            <a:spAutoFit/>
          </a:bodyPr>
          <a:lstStyle/>
          <a:p>
            <a:pPr algn="ctr"/>
            <a:r>
              <a:rPr lang="en-IN" b="1" dirty="0" smtClean="0">
                <a:solidFill>
                  <a:schemeClr val="bg1"/>
                </a:solidFill>
              </a:rPr>
              <a:t>Input File</a:t>
            </a:r>
            <a:endParaRPr lang="en-IN" b="1" dirty="0">
              <a:solidFill>
                <a:schemeClr val="bg1"/>
              </a:solidFill>
            </a:endParaRPr>
          </a:p>
        </p:txBody>
      </p:sp>
      <p:sp>
        <p:nvSpPr>
          <p:cNvPr id="15" name="TextBox 14"/>
          <p:cNvSpPr txBox="1"/>
          <p:nvPr/>
        </p:nvSpPr>
        <p:spPr>
          <a:xfrm>
            <a:off x="6629400" y="6376460"/>
            <a:ext cx="4513217" cy="369332"/>
          </a:xfrm>
          <a:prstGeom prst="rect">
            <a:avLst/>
          </a:prstGeom>
          <a:noFill/>
        </p:spPr>
        <p:txBody>
          <a:bodyPr wrap="square" rtlCol="0">
            <a:spAutoFit/>
          </a:bodyPr>
          <a:lstStyle/>
          <a:p>
            <a:pPr algn="ctr"/>
            <a:r>
              <a:rPr lang="en-IN" b="1" dirty="0" smtClean="0">
                <a:solidFill>
                  <a:schemeClr val="bg1"/>
                </a:solidFill>
              </a:rPr>
              <a:t>Output File</a:t>
            </a:r>
            <a:endParaRPr lang="en-IN" b="1" dirty="0">
              <a:solidFill>
                <a:schemeClr val="bg1"/>
              </a:solidFill>
            </a:endParaRPr>
          </a:p>
        </p:txBody>
      </p:sp>
    </p:spTree>
    <p:extLst>
      <p:ext uri="{BB962C8B-B14F-4D97-AF65-F5344CB8AC3E}">
        <p14:creationId xmlns:p14="http://schemas.microsoft.com/office/powerpoint/2010/main" val="338191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par>
                                <p:cTn id="25" presetID="26" presetClass="entr" presetSubtype="0" fill="hold" nodeType="withEffect">
                                  <p:stCondLst>
                                    <p:cond delay="0"/>
                                  </p:stCondLst>
                                  <p:childTnLst>
                                    <p:set>
                                      <p:cBhvr>
                                        <p:cTn id="26" dur="1" fill="hold">
                                          <p:stCondLst>
                                            <p:cond delay="0"/>
                                          </p:stCondLst>
                                        </p:cTn>
                                        <p:tgtEl>
                                          <p:spTgt spid="10244"/>
                                        </p:tgtEl>
                                        <p:attrNameLst>
                                          <p:attrName>style.visibility</p:attrName>
                                        </p:attrNameLst>
                                      </p:cBhvr>
                                      <p:to>
                                        <p:strVal val="visible"/>
                                      </p:to>
                                    </p:set>
                                    <p:animEffect transition="in" filter="wipe(down)">
                                      <p:cBhvr>
                                        <p:cTn id="27" dur="580">
                                          <p:stCondLst>
                                            <p:cond delay="0"/>
                                          </p:stCondLst>
                                        </p:cTn>
                                        <p:tgtEl>
                                          <p:spTgt spid="10244"/>
                                        </p:tgtEl>
                                      </p:cBhvr>
                                    </p:animEffect>
                                    <p:anim calcmode="lin" valueType="num">
                                      <p:cBhvr>
                                        <p:cTn id="28" dur="1822" tmFilter="0,0; 0.14,0.36; 0.43,0.73; 0.71,0.91; 1.0,1.0">
                                          <p:stCondLst>
                                            <p:cond delay="0"/>
                                          </p:stCondLst>
                                        </p:cTn>
                                        <p:tgtEl>
                                          <p:spTgt spid="1024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024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024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024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0244"/>
                                        </p:tgtEl>
                                        <p:attrNameLst>
                                          <p:attrName>ppt_y</p:attrName>
                                        </p:attrNameLst>
                                      </p:cBhvr>
                                      <p:tavLst>
                                        <p:tav tm="0" fmla="#ppt_y-sin(pi*$)/81">
                                          <p:val>
                                            <p:fltVal val="0"/>
                                          </p:val>
                                        </p:tav>
                                        <p:tav tm="100000">
                                          <p:val>
                                            <p:fltVal val="1"/>
                                          </p:val>
                                        </p:tav>
                                      </p:tavLst>
                                    </p:anim>
                                    <p:animScale>
                                      <p:cBhvr>
                                        <p:cTn id="33" dur="26">
                                          <p:stCondLst>
                                            <p:cond delay="650"/>
                                          </p:stCondLst>
                                        </p:cTn>
                                        <p:tgtEl>
                                          <p:spTgt spid="10244"/>
                                        </p:tgtEl>
                                      </p:cBhvr>
                                      <p:to x="100000" y="60000"/>
                                    </p:animScale>
                                    <p:animScale>
                                      <p:cBhvr>
                                        <p:cTn id="34" dur="166" decel="50000">
                                          <p:stCondLst>
                                            <p:cond delay="676"/>
                                          </p:stCondLst>
                                        </p:cTn>
                                        <p:tgtEl>
                                          <p:spTgt spid="10244"/>
                                        </p:tgtEl>
                                      </p:cBhvr>
                                      <p:to x="100000" y="100000"/>
                                    </p:animScale>
                                    <p:animScale>
                                      <p:cBhvr>
                                        <p:cTn id="35" dur="26">
                                          <p:stCondLst>
                                            <p:cond delay="1312"/>
                                          </p:stCondLst>
                                        </p:cTn>
                                        <p:tgtEl>
                                          <p:spTgt spid="10244"/>
                                        </p:tgtEl>
                                      </p:cBhvr>
                                      <p:to x="100000" y="80000"/>
                                    </p:animScale>
                                    <p:animScale>
                                      <p:cBhvr>
                                        <p:cTn id="36" dur="166" decel="50000">
                                          <p:stCondLst>
                                            <p:cond delay="1338"/>
                                          </p:stCondLst>
                                        </p:cTn>
                                        <p:tgtEl>
                                          <p:spTgt spid="10244"/>
                                        </p:tgtEl>
                                      </p:cBhvr>
                                      <p:to x="100000" y="100000"/>
                                    </p:animScale>
                                    <p:animScale>
                                      <p:cBhvr>
                                        <p:cTn id="37" dur="26">
                                          <p:stCondLst>
                                            <p:cond delay="1642"/>
                                          </p:stCondLst>
                                        </p:cTn>
                                        <p:tgtEl>
                                          <p:spTgt spid="10244"/>
                                        </p:tgtEl>
                                      </p:cBhvr>
                                      <p:to x="100000" y="90000"/>
                                    </p:animScale>
                                    <p:animScale>
                                      <p:cBhvr>
                                        <p:cTn id="38" dur="166" decel="50000">
                                          <p:stCondLst>
                                            <p:cond delay="1668"/>
                                          </p:stCondLst>
                                        </p:cTn>
                                        <p:tgtEl>
                                          <p:spTgt spid="10244"/>
                                        </p:tgtEl>
                                      </p:cBhvr>
                                      <p:to x="100000" y="100000"/>
                                    </p:animScale>
                                    <p:animScale>
                                      <p:cBhvr>
                                        <p:cTn id="39" dur="26">
                                          <p:stCondLst>
                                            <p:cond delay="1808"/>
                                          </p:stCondLst>
                                        </p:cTn>
                                        <p:tgtEl>
                                          <p:spTgt spid="10244"/>
                                        </p:tgtEl>
                                      </p:cBhvr>
                                      <p:to x="100000" y="95000"/>
                                    </p:animScale>
                                    <p:animScale>
                                      <p:cBhvr>
                                        <p:cTn id="40" dur="166" decel="50000">
                                          <p:stCondLst>
                                            <p:cond delay="1834"/>
                                          </p:stCondLst>
                                        </p:cTn>
                                        <p:tgtEl>
                                          <p:spTgt spid="10244"/>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80">
                                          <p:stCondLst>
                                            <p:cond delay="0"/>
                                          </p:stCondLst>
                                        </p:cTn>
                                        <p:tgtEl>
                                          <p:spTgt spid="14"/>
                                        </p:tgtEl>
                                      </p:cBhvr>
                                    </p:animEffect>
                                    <p:anim calcmode="lin" valueType="num">
                                      <p:cBhvr>
                                        <p:cTn id="6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5" dur="26">
                                          <p:stCondLst>
                                            <p:cond delay="650"/>
                                          </p:stCondLst>
                                        </p:cTn>
                                        <p:tgtEl>
                                          <p:spTgt spid="14"/>
                                        </p:tgtEl>
                                      </p:cBhvr>
                                      <p:to x="100000" y="60000"/>
                                    </p:animScale>
                                    <p:animScale>
                                      <p:cBhvr>
                                        <p:cTn id="66" dur="166" decel="50000">
                                          <p:stCondLst>
                                            <p:cond delay="676"/>
                                          </p:stCondLst>
                                        </p:cTn>
                                        <p:tgtEl>
                                          <p:spTgt spid="14"/>
                                        </p:tgtEl>
                                      </p:cBhvr>
                                      <p:to x="100000" y="100000"/>
                                    </p:animScale>
                                    <p:animScale>
                                      <p:cBhvr>
                                        <p:cTn id="67" dur="26">
                                          <p:stCondLst>
                                            <p:cond delay="1312"/>
                                          </p:stCondLst>
                                        </p:cTn>
                                        <p:tgtEl>
                                          <p:spTgt spid="14"/>
                                        </p:tgtEl>
                                      </p:cBhvr>
                                      <p:to x="100000" y="80000"/>
                                    </p:animScale>
                                    <p:animScale>
                                      <p:cBhvr>
                                        <p:cTn id="68" dur="166" decel="50000">
                                          <p:stCondLst>
                                            <p:cond delay="1338"/>
                                          </p:stCondLst>
                                        </p:cTn>
                                        <p:tgtEl>
                                          <p:spTgt spid="14"/>
                                        </p:tgtEl>
                                      </p:cBhvr>
                                      <p:to x="100000" y="100000"/>
                                    </p:animScale>
                                    <p:animScale>
                                      <p:cBhvr>
                                        <p:cTn id="69" dur="26">
                                          <p:stCondLst>
                                            <p:cond delay="1642"/>
                                          </p:stCondLst>
                                        </p:cTn>
                                        <p:tgtEl>
                                          <p:spTgt spid="14"/>
                                        </p:tgtEl>
                                      </p:cBhvr>
                                      <p:to x="100000" y="90000"/>
                                    </p:animScale>
                                    <p:animScale>
                                      <p:cBhvr>
                                        <p:cTn id="70" dur="166" decel="50000">
                                          <p:stCondLst>
                                            <p:cond delay="1668"/>
                                          </p:stCondLst>
                                        </p:cTn>
                                        <p:tgtEl>
                                          <p:spTgt spid="14"/>
                                        </p:tgtEl>
                                      </p:cBhvr>
                                      <p:to x="100000" y="100000"/>
                                    </p:animScale>
                                    <p:animScale>
                                      <p:cBhvr>
                                        <p:cTn id="71" dur="26">
                                          <p:stCondLst>
                                            <p:cond delay="1808"/>
                                          </p:stCondLst>
                                        </p:cTn>
                                        <p:tgtEl>
                                          <p:spTgt spid="14"/>
                                        </p:tgtEl>
                                      </p:cBhvr>
                                      <p:to x="100000" y="95000"/>
                                    </p:animScale>
                                    <p:animScale>
                                      <p:cBhvr>
                                        <p:cTn id="72" dur="166" decel="50000">
                                          <p:stCondLst>
                                            <p:cond delay="1834"/>
                                          </p:stCondLst>
                                        </p:cTn>
                                        <p:tgtEl>
                                          <p:spTgt spid="14"/>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down)">
                                      <p:cBhvr>
                                        <p:cTn id="75" dur="580">
                                          <p:stCondLst>
                                            <p:cond delay="0"/>
                                          </p:stCondLst>
                                        </p:cTn>
                                        <p:tgtEl>
                                          <p:spTgt spid="15"/>
                                        </p:tgtEl>
                                      </p:cBhvr>
                                    </p:animEffect>
                                    <p:anim calcmode="lin" valueType="num">
                                      <p:cBhvr>
                                        <p:cTn id="7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81" dur="26">
                                          <p:stCondLst>
                                            <p:cond delay="650"/>
                                          </p:stCondLst>
                                        </p:cTn>
                                        <p:tgtEl>
                                          <p:spTgt spid="15"/>
                                        </p:tgtEl>
                                      </p:cBhvr>
                                      <p:to x="100000" y="60000"/>
                                    </p:animScale>
                                    <p:animScale>
                                      <p:cBhvr>
                                        <p:cTn id="82" dur="166" decel="50000">
                                          <p:stCondLst>
                                            <p:cond delay="676"/>
                                          </p:stCondLst>
                                        </p:cTn>
                                        <p:tgtEl>
                                          <p:spTgt spid="15"/>
                                        </p:tgtEl>
                                      </p:cBhvr>
                                      <p:to x="100000" y="100000"/>
                                    </p:animScale>
                                    <p:animScale>
                                      <p:cBhvr>
                                        <p:cTn id="83" dur="26">
                                          <p:stCondLst>
                                            <p:cond delay="1312"/>
                                          </p:stCondLst>
                                        </p:cTn>
                                        <p:tgtEl>
                                          <p:spTgt spid="15"/>
                                        </p:tgtEl>
                                      </p:cBhvr>
                                      <p:to x="100000" y="80000"/>
                                    </p:animScale>
                                    <p:animScale>
                                      <p:cBhvr>
                                        <p:cTn id="84" dur="166" decel="50000">
                                          <p:stCondLst>
                                            <p:cond delay="1338"/>
                                          </p:stCondLst>
                                        </p:cTn>
                                        <p:tgtEl>
                                          <p:spTgt spid="15"/>
                                        </p:tgtEl>
                                      </p:cBhvr>
                                      <p:to x="100000" y="100000"/>
                                    </p:animScale>
                                    <p:animScale>
                                      <p:cBhvr>
                                        <p:cTn id="85" dur="26">
                                          <p:stCondLst>
                                            <p:cond delay="1642"/>
                                          </p:stCondLst>
                                        </p:cTn>
                                        <p:tgtEl>
                                          <p:spTgt spid="15"/>
                                        </p:tgtEl>
                                      </p:cBhvr>
                                      <p:to x="100000" y="90000"/>
                                    </p:animScale>
                                    <p:animScale>
                                      <p:cBhvr>
                                        <p:cTn id="86" dur="166" decel="50000">
                                          <p:stCondLst>
                                            <p:cond delay="1668"/>
                                          </p:stCondLst>
                                        </p:cTn>
                                        <p:tgtEl>
                                          <p:spTgt spid="15"/>
                                        </p:tgtEl>
                                      </p:cBhvr>
                                      <p:to x="100000" y="100000"/>
                                    </p:animScale>
                                    <p:animScale>
                                      <p:cBhvr>
                                        <p:cTn id="87" dur="26">
                                          <p:stCondLst>
                                            <p:cond delay="1808"/>
                                          </p:stCondLst>
                                        </p:cTn>
                                        <p:tgtEl>
                                          <p:spTgt spid="15"/>
                                        </p:tgtEl>
                                      </p:cBhvr>
                                      <p:to x="100000" y="95000"/>
                                    </p:animScale>
                                    <p:animScale>
                                      <p:cBhvr>
                                        <p:cTn id="88" dur="166" decel="50000">
                                          <p:stCondLst>
                                            <p:cond delay="1834"/>
                                          </p:stCondLst>
                                        </p:cTn>
                                        <p:tgtEl>
                                          <p:spTgt spid="15"/>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0243"/>
                                        </p:tgtEl>
                                        <p:attrNameLst>
                                          <p:attrName>style.visibility</p:attrName>
                                        </p:attrNameLst>
                                      </p:cBhvr>
                                      <p:to>
                                        <p:strVal val="visible"/>
                                      </p:to>
                                    </p:set>
                                    <p:animEffect transition="in" filter="wipe(down)">
                                      <p:cBhvr>
                                        <p:cTn id="91" dur="580">
                                          <p:stCondLst>
                                            <p:cond delay="0"/>
                                          </p:stCondLst>
                                        </p:cTn>
                                        <p:tgtEl>
                                          <p:spTgt spid="10243"/>
                                        </p:tgtEl>
                                      </p:cBhvr>
                                    </p:animEffect>
                                    <p:anim calcmode="lin" valueType="num">
                                      <p:cBhvr>
                                        <p:cTn id="92" dur="1822" tmFilter="0,0; 0.14,0.36; 0.43,0.73; 0.71,0.91; 1.0,1.0">
                                          <p:stCondLst>
                                            <p:cond delay="0"/>
                                          </p:stCondLst>
                                        </p:cTn>
                                        <p:tgtEl>
                                          <p:spTgt spid="10243"/>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0243"/>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0243"/>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0243"/>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0243"/>
                                        </p:tgtEl>
                                        <p:attrNameLst>
                                          <p:attrName>ppt_y</p:attrName>
                                        </p:attrNameLst>
                                      </p:cBhvr>
                                      <p:tavLst>
                                        <p:tav tm="0" fmla="#ppt_y-sin(pi*$)/81">
                                          <p:val>
                                            <p:fltVal val="0"/>
                                          </p:val>
                                        </p:tav>
                                        <p:tav tm="100000">
                                          <p:val>
                                            <p:fltVal val="1"/>
                                          </p:val>
                                        </p:tav>
                                      </p:tavLst>
                                    </p:anim>
                                    <p:animScale>
                                      <p:cBhvr>
                                        <p:cTn id="97" dur="26">
                                          <p:stCondLst>
                                            <p:cond delay="650"/>
                                          </p:stCondLst>
                                        </p:cTn>
                                        <p:tgtEl>
                                          <p:spTgt spid="10243"/>
                                        </p:tgtEl>
                                      </p:cBhvr>
                                      <p:to x="100000" y="60000"/>
                                    </p:animScale>
                                    <p:animScale>
                                      <p:cBhvr>
                                        <p:cTn id="98" dur="166" decel="50000">
                                          <p:stCondLst>
                                            <p:cond delay="676"/>
                                          </p:stCondLst>
                                        </p:cTn>
                                        <p:tgtEl>
                                          <p:spTgt spid="10243"/>
                                        </p:tgtEl>
                                      </p:cBhvr>
                                      <p:to x="100000" y="100000"/>
                                    </p:animScale>
                                    <p:animScale>
                                      <p:cBhvr>
                                        <p:cTn id="99" dur="26">
                                          <p:stCondLst>
                                            <p:cond delay="1312"/>
                                          </p:stCondLst>
                                        </p:cTn>
                                        <p:tgtEl>
                                          <p:spTgt spid="10243"/>
                                        </p:tgtEl>
                                      </p:cBhvr>
                                      <p:to x="100000" y="80000"/>
                                    </p:animScale>
                                    <p:animScale>
                                      <p:cBhvr>
                                        <p:cTn id="100" dur="166" decel="50000">
                                          <p:stCondLst>
                                            <p:cond delay="1338"/>
                                          </p:stCondLst>
                                        </p:cTn>
                                        <p:tgtEl>
                                          <p:spTgt spid="10243"/>
                                        </p:tgtEl>
                                      </p:cBhvr>
                                      <p:to x="100000" y="100000"/>
                                    </p:animScale>
                                    <p:animScale>
                                      <p:cBhvr>
                                        <p:cTn id="101" dur="26">
                                          <p:stCondLst>
                                            <p:cond delay="1642"/>
                                          </p:stCondLst>
                                        </p:cTn>
                                        <p:tgtEl>
                                          <p:spTgt spid="10243"/>
                                        </p:tgtEl>
                                      </p:cBhvr>
                                      <p:to x="100000" y="90000"/>
                                    </p:animScale>
                                    <p:animScale>
                                      <p:cBhvr>
                                        <p:cTn id="102" dur="166" decel="50000">
                                          <p:stCondLst>
                                            <p:cond delay="1668"/>
                                          </p:stCondLst>
                                        </p:cTn>
                                        <p:tgtEl>
                                          <p:spTgt spid="10243"/>
                                        </p:tgtEl>
                                      </p:cBhvr>
                                      <p:to x="100000" y="100000"/>
                                    </p:animScale>
                                    <p:animScale>
                                      <p:cBhvr>
                                        <p:cTn id="103" dur="26">
                                          <p:stCondLst>
                                            <p:cond delay="1808"/>
                                          </p:stCondLst>
                                        </p:cTn>
                                        <p:tgtEl>
                                          <p:spTgt spid="10243"/>
                                        </p:tgtEl>
                                      </p:cBhvr>
                                      <p:to x="100000" y="95000"/>
                                    </p:animScale>
                                    <p:animScale>
                                      <p:cBhvr>
                                        <p:cTn id="104" dur="166" decel="50000">
                                          <p:stCondLst>
                                            <p:cond delay="1834"/>
                                          </p:stCondLst>
                                        </p:cTn>
                                        <p:tgtEl>
                                          <p:spTgt spid="102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CONTENTS</a:t>
            </a:r>
            <a:endParaRPr lang="en-IN" dirty="0"/>
          </a:p>
        </p:txBody>
      </p:sp>
      <p:sp>
        <p:nvSpPr>
          <p:cNvPr id="3" name="Content Placeholder 2"/>
          <p:cNvSpPr>
            <a:spLocks noGrp="1"/>
          </p:cNvSpPr>
          <p:nvPr>
            <p:ph idx="1"/>
          </p:nvPr>
        </p:nvSpPr>
        <p:spPr/>
        <p:txBody>
          <a:bodyPr/>
          <a:lstStyle/>
          <a:p>
            <a:pPr marL="0" indent="0">
              <a:buClrTx/>
              <a:buNone/>
            </a:pPr>
            <a:r>
              <a:rPr lang="en-IN" dirty="0" smtClean="0">
                <a:solidFill>
                  <a:schemeClr val="bg1"/>
                </a:solidFill>
              </a:rPr>
              <a:t>1. Abstract</a:t>
            </a:r>
          </a:p>
          <a:p>
            <a:pPr marL="0" indent="0">
              <a:buClrTx/>
              <a:buNone/>
            </a:pPr>
            <a:r>
              <a:rPr lang="en-IN" dirty="0" smtClean="0">
                <a:solidFill>
                  <a:schemeClr val="bg1"/>
                </a:solidFill>
              </a:rPr>
              <a:t>2. Web Service</a:t>
            </a:r>
          </a:p>
          <a:p>
            <a:pPr marL="0" indent="0">
              <a:buClrTx/>
              <a:buNone/>
            </a:pPr>
            <a:r>
              <a:rPr lang="en-IN" dirty="0" smtClean="0">
                <a:solidFill>
                  <a:schemeClr val="bg1"/>
                </a:solidFill>
              </a:rPr>
              <a:t>3. Existing System</a:t>
            </a:r>
          </a:p>
          <a:p>
            <a:pPr marL="0" indent="0">
              <a:buClrTx/>
              <a:buNone/>
            </a:pPr>
            <a:r>
              <a:rPr lang="en-IN" dirty="0" smtClean="0">
                <a:solidFill>
                  <a:schemeClr val="bg1"/>
                </a:solidFill>
              </a:rPr>
              <a:t>4. Design and Implementation</a:t>
            </a:r>
          </a:p>
          <a:p>
            <a:pPr marL="0" indent="0">
              <a:buClrTx/>
              <a:buNone/>
            </a:pPr>
            <a:r>
              <a:rPr lang="en-IN" dirty="0" smtClean="0">
                <a:solidFill>
                  <a:schemeClr val="bg1"/>
                </a:solidFill>
              </a:rPr>
              <a:t>5. Result Analysis</a:t>
            </a:r>
          </a:p>
          <a:p>
            <a:pPr marL="0" indent="0">
              <a:buClrTx/>
              <a:buNone/>
            </a:pPr>
            <a:r>
              <a:rPr lang="en-IN" dirty="0" smtClean="0">
                <a:solidFill>
                  <a:schemeClr val="bg1"/>
                </a:solidFill>
              </a:rPr>
              <a:t>6. Conclusion and Future Work</a:t>
            </a:r>
          </a:p>
          <a:p>
            <a:pPr marL="0" indent="0">
              <a:buClrTx/>
              <a:buNone/>
            </a:pPr>
            <a:r>
              <a:rPr lang="en-IN" dirty="0" smtClean="0">
                <a:solidFill>
                  <a:schemeClr val="bg1"/>
                </a:solidFill>
              </a:rPr>
              <a:t>7. Bibliography</a:t>
            </a:r>
          </a:p>
          <a:p>
            <a:pPr marL="0" indent="0">
              <a:buClrTx/>
              <a:buNone/>
            </a:pPr>
            <a:endParaRPr lang="en-IN" dirty="0">
              <a:solidFill>
                <a:schemeClr val="bg1"/>
              </a:solidFill>
            </a:endParaRPr>
          </a:p>
        </p:txBody>
      </p:sp>
      <p:cxnSp>
        <p:nvCxnSpPr>
          <p:cNvPr id="4" name="Straight Connector 3"/>
          <p:cNvCxnSpPr/>
          <p:nvPr/>
        </p:nvCxnSpPr>
        <p:spPr>
          <a:xfrm>
            <a:off x="391886" y="1358536"/>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8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1686203"/>
              </p:ext>
            </p:extLst>
          </p:nvPr>
        </p:nvGraphicFramePr>
        <p:xfrm>
          <a:off x="744585" y="1867988"/>
          <a:ext cx="5434148" cy="3187336"/>
        </p:xfrm>
        <a:graphic>
          <a:graphicData uri="http://schemas.openxmlformats.org/drawingml/2006/table">
            <a:tbl>
              <a:tblPr firstRow="1" firstCol="1" bandRow="1">
                <a:tableStyleId>{5C22544A-7EE6-4342-B048-85BDC9FD1C3A}</a:tableStyleId>
              </a:tblPr>
              <a:tblGrid>
                <a:gridCol w="868127"/>
                <a:gridCol w="2261717"/>
                <a:gridCol w="2304304"/>
              </a:tblGrid>
              <a:tr h="910666">
                <a:tc>
                  <a:txBody>
                    <a:bodyPr/>
                    <a:lstStyle/>
                    <a:p>
                      <a:pPr algn="ctr">
                        <a:lnSpc>
                          <a:spcPct val="150000"/>
                        </a:lnSpc>
                        <a:spcAft>
                          <a:spcPts val="0"/>
                        </a:spcAft>
                      </a:pPr>
                      <a:r>
                        <a:rPr lang="en-IN" sz="1100" dirty="0">
                          <a:effectLst/>
                        </a:rPr>
                        <a:t>Number of Tags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Complete Encryption Time</a:t>
                      </a:r>
                    </a:p>
                    <a:p>
                      <a:pPr algn="ctr">
                        <a:lnSpc>
                          <a:spcPct val="150000"/>
                        </a:lnSpc>
                        <a:spcAft>
                          <a:spcPts val="0"/>
                        </a:spcAft>
                      </a:pPr>
                      <a:r>
                        <a:rPr lang="en-IN" sz="1100" dirty="0">
                          <a:effectLst/>
                        </a:rPr>
                        <a:t> (in milliseconds)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Complete Decryption Time</a:t>
                      </a:r>
                    </a:p>
                    <a:p>
                      <a:pPr algn="ctr">
                        <a:lnSpc>
                          <a:spcPct val="150000"/>
                        </a:lnSpc>
                        <a:spcAft>
                          <a:spcPts val="0"/>
                        </a:spcAft>
                      </a:pPr>
                      <a:r>
                        <a:rPr lang="en-IN" sz="1100" dirty="0">
                          <a:effectLst/>
                        </a:rPr>
                        <a:t> (in milliseconds)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334">
                <a:tc>
                  <a:txBody>
                    <a:bodyPr/>
                    <a:lstStyle/>
                    <a:p>
                      <a:pPr algn="ctr">
                        <a:lnSpc>
                          <a:spcPct val="150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273.58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7.13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334">
                <a:tc>
                  <a:txBody>
                    <a:bodyPr/>
                    <a:lstStyle/>
                    <a:p>
                      <a:pPr algn="ctr">
                        <a:lnSpc>
                          <a:spcPct val="150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277.63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9.535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334">
                <a:tc>
                  <a:txBody>
                    <a:bodyPr/>
                    <a:lstStyle/>
                    <a:p>
                      <a:pPr algn="ctr">
                        <a:lnSpc>
                          <a:spcPct val="150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293.9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12.429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334">
                <a:tc>
                  <a:txBody>
                    <a:bodyPr/>
                    <a:lstStyle/>
                    <a:p>
                      <a:pPr algn="ctr">
                        <a:lnSpc>
                          <a:spcPct val="150000"/>
                        </a:lnSpc>
                        <a:spcAft>
                          <a:spcPts val="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306.2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14.893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455334">
                <a:tc>
                  <a:txBody>
                    <a:bodyPr/>
                    <a:lstStyle/>
                    <a:p>
                      <a:pPr algn="ctr">
                        <a:lnSpc>
                          <a:spcPct val="150000"/>
                        </a:lnSpc>
                        <a:spcAft>
                          <a:spcPts val="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318.82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17.678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12289" name="Chart 2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8183" y="3357155"/>
            <a:ext cx="5056551" cy="350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Chart 2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183" y="0"/>
            <a:ext cx="5056551" cy="335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80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1000"/>
                                        <p:tgtEl>
                                          <p:spTgt spid="12290"/>
                                        </p:tgtEl>
                                      </p:cBhvr>
                                    </p:animEffect>
                                    <p:anim calcmode="lin" valueType="num">
                                      <p:cBhvr>
                                        <p:cTn id="13" dur="1000" fill="hold"/>
                                        <p:tgtEl>
                                          <p:spTgt spid="12290"/>
                                        </p:tgtEl>
                                        <p:attrNameLst>
                                          <p:attrName>ppt_x</p:attrName>
                                        </p:attrNameLst>
                                      </p:cBhvr>
                                      <p:tavLst>
                                        <p:tav tm="0">
                                          <p:val>
                                            <p:strVal val="#ppt_x"/>
                                          </p:val>
                                        </p:tav>
                                        <p:tav tm="100000">
                                          <p:val>
                                            <p:strVal val="#ppt_x"/>
                                          </p:val>
                                        </p:tav>
                                      </p:tavLst>
                                    </p:anim>
                                    <p:anim calcmode="lin" valueType="num">
                                      <p:cBhvr>
                                        <p:cTn id="14" dur="1000" fill="hold"/>
                                        <p:tgtEl>
                                          <p:spTgt spid="1229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289"/>
                                        </p:tgtEl>
                                        <p:attrNameLst>
                                          <p:attrName>style.visibility</p:attrName>
                                        </p:attrNameLst>
                                      </p:cBhvr>
                                      <p:to>
                                        <p:strVal val="visible"/>
                                      </p:to>
                                    </p:set>
                                    <p:animEffect transition="in" filter="fade">
                                      <p:cBhvr>
                                        <p:cTn id="17" dur="1000"/>
                                        <p:tgtEl>
                                          <p:spTgt spid="12289"/>
                                        </p:tgtEl>
                                      </p:cBhvr>
                                    </p:animEffect>
                                    <p:anim calcmode="lin" valueType="num">
                                      <p:cBhvr>
                                        <p:cTn id="18" dur="1000" fill="hold"/>
                                        <p:tgtEl>
                                          <p:spTgt spid="12289"/>
                                        </p:tgtEl>
                                        <p:attrNameLst>
                                          <p:attrName>ppt_x</p:attrName>
                                        </p:attrNameLst>
                                      </p:cBhvr>
                                      <p:tavLst>
                                        <p:tav tm="0">
                                          <p:val>
                                            <p:strVal val="#ppt_x"/>
                                          </p:val>
                                        </p:tav>
                                        <p:tav tm="100000">
                                          <p:val>
                                            <p:strVal val="#ppt_x"/>
                                          </p:val>
                                        </p:tav>
                                      </p:tavLst>
                                    </p:anim>
                                    <p:anim calcmode="lin" valueType="num">
                                      <p:cBhvr>
                                        <p:cTn id="19" dur="1000" fill="hold"/>
                                        <p:tgtEl>
                                          <p:spTgt spid="122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solidFill>
                  <a:schemeClr val="bg1"/>
                </a:solidFill>
              </a:rPr>
              <a:t>Selective Encryption</a:t>
            </a:r>
            <a:endParaRPr lang="en-IN" dirty="0">
              <a:solidFill>
                <a:schemeClr val="bg1"/>
              </a:solidFill>
            </a:endParaRPr>
          </a:p>
        </p:txBody>
      </p:sp>
      <p:pic>
        <p:nvPicPr>
          <p:cNvPr id="11269" name="Picture 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74" y="1853248"/>
            <a:ext cx="524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606" y="2017566"/>
            <a:ext cx="5721531" cy="1368017"/>
          </a:xfrm>
          <a:prstGeom prst="rect">
            <a:avLst/>
          </a:prstGeom>
        </p:spPr>
      </p:pic>
      <p:cxnSp>
        <p:nvCxnSpPr>
          <p:cNvPr id="12" name="Straight Connector 11"/>
          <p:cNvCxnSpPr/>
          <p:nvPr/>
        </p:nvCxnSpPr>
        <p:spPr>
          <a:xfrm>
            <a:off x="422774" y="1301045"/>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4320" y="1724297"/>
            <a:ext cx="3605349" cy="19202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13954" y="3827417"/>
            <a:ext cx="3082835" cy="369332"/>
          </a:xfrm>
          <a:prstGeom prst="rect">
            <a:avLst/>
          </a:prstGeom>
          <a:noFill/>
        </p:spPr>
        <p:txBody>
          <a:bodyPr wrap="square" rtlCol="0">
            <a:spAutoFit/>
          </a:bodyPr>
          <a:lstStyle/>
          <a:p>
            <a:pPr algn="ctr"/>
            <a:r>
              <a:rPr lang="en-IN" b="1" dirty="0" smtClean="0">
                <a:solidFill>
                  <a:schemeClr val="bg1"/>
                </a:solidFill>
              </a:rPr>
              <a:t>Input File</a:t>
            </a:r>
            <a:endParaRPr lang="en-IN" b="1" dirty="0">
              <a:solidFill>
                <a:schemeClr val="bg1"/>
              </a:solidFill>
            </a:endParaRPr>
          </a:p>
        </p:txBody>
      </p:sp>
      <p:sp>
        <p:nvSpPr>
          <p:cNvPr id="10" name="Rectangle 9"/>
          <p:cNvSpPr/>
          <p:nvPr/>
        </p:nvSpPr>
        <p:spPr>
          <a:xfrm>
            <a:off x="5987551" y="1724297"/>
            <a:ext cx="6030278" cy="19202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583680" y="3827417"/>
            <a:ext cx="4916397" cy="369332"/>
          </a:xfrm>
          <a:prstGeom prst="rect">
            <a:avLst/>
          </a:prstGeom>
          <a:noFill/>
        </p:spPr>
        <p:txBody>
          <a:bodyPr wrap="square" rtlCol="0">
            <a:spAutoFit/>
          </a:bodyPr>
          <a:lstStyle/>
          <a:p>
            <a:pPr algn="ctr"/>
            <a:r>
              <a:rPr lang="en-IN" b="1" dirty="0" smtClean="0">
                <a:solidFill>
                  <a:schemeClr val="bg1"/>
                </a:solidFill>
              </a:rPr>
              <a:t>Configuration File</a:t>
            </a:r>
            <a:endParaRPr lang="en-IN" b="1" dirty="0">
              <a:solidFill>
                <a:schemeClr val="bg1"/>
              </a:solidFill>
            </a:endParaRPr>
          </a:p>
        </p:txBody>
      </p:sp>
      <p:sp>
        <p:nvSpPr>
          <p:cNvPr id="13" name="Rectangle 12"/>
          <p:cNvSpPr/>
          <p:nvPr/>
        </p:nvSpPr>
        <p:spPr>
          <a:xfrm>
            <a:off x="2664823" y="4362994"/>
            <a:ext cx="5812971" cy="195942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474720" y="6475634"/>
            <a:ext cx="3892731" cy="369332"/>
          </a:xfrm>
          <a:prstGeom prst="rect">
            <a:avLst/>
          </a:prstGeom>
          <a:noFill/>
        </p:spPr>
        <p:txBody>
          <a:bodyPr wrap="square" rtlCol="0">
            <a:spAutoFit/>
          </a:bodyPr>
          <a:lstStyle/>
          <a:p>
            <a:pPr algn="ctr"/>
            <a:r>
              <a:rPr lang="en-IN" b="1" dirty="0" smtClean="0">
                <a:solidFill>
                  <a:schemeClr val="bg1"/>
                </a:solidFill>
              </a:rPr>
              <a:t>Output File</a:t>
            </a:r>
            <a:endParaRPr lang="en-IN" b="1"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999" y="4504169"/>
            <a:ext cx="5488618" cy="1677078"/>
          </a:xfrm>
          <a:prstGeom prst="rect">
            <a:avLst/>
          </a:prstGeom>
        </p:spPr>
      </p:pic>
    </p:spTree>
    <p:extLst>
      <p:ext uri="{BB962C8B-B14F-4D97-AF65-F5344CB8AC3E}">
        <p14:creationId xmlns:p14="http://schemas.microsoft.com/office/powerpoint/2010/main" val="176755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ppt_x"/>
                                          </p:val>
                                        </p:tav>
                                        <p:tav tm="100000">
                                          <p:val>
                                            <p:strVal val="#ppt_x"/>
                                          </p:val>
                                        </p:tav>
                                      </p:tavLst>
                                    </p:anim>
                                    <p:anim calcmode="lin" valueType="num">
                                      <p:cBhvr additive="base">
                                        <p:cTn id="13" dur="500" fill="hold"/>
                                        <p:tgtEl>
                                          <p:spTgt spid="1126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ircle(in)">
                                      <p:cBhvr>
                                        <p:cTn id="26" dur="2000"/>
                                        <p:tgtEl>
                                          <p:spTgt spid="10"/>
                                        </p:tgtEl>
                                      </p:cBhvr>
                                    </p:animEffect>
                                  </p:childTnLst>
                                </p:cTn>
                              </p:par>
                              <p:par>
                                <p:cTn id="27" presetID="6" presetClass="entr" presetSubtype="16"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80">
                                          <p:stCondLst>
                                            <p:cond delay="0"/>
                                          </p:stCondLst>
                                        </p:cTn>
                                        <p:tgtEl>
                                          <p:spTgt spid="4"/>
                                        </p:tgtEl>
                                      </p:cBhvr>
                                    </p:animEffect>
                                    <p:anim calcmode="lin" valueType="num">
                                      <p:cBhvr>
                                        <p:cTn id="3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3" dur="26">
                                          <p:stCondLst>
                                            <p:cond delay="650"/>
                                          </p:stCondLst>
                                        </p:cTn>
                                        <p:tgtEl>
                                          <p:spTgt spid="4"/>
                                        </p:tgtEl>
                                      </p:cBhvr>
                                      <p:to x="100000" y="60000"/>
                                    </p:animScale>
                                    <p:animScale>
                                      <p:cBhvr>
                                        <p:cTn id="44" dur="166" decel="50000">
                                          <p:stCondLst>
                                            <p:cond delay="676"/>
                                          </p:stCondLst>
                                        </p:cTn>
                                        <p:tgtEl>
                                          <p:spTgt spid="4"/>
                                        </p:tgtEl>
                                      </p:cBhvr>
                                      <p:to x="100000" y="100000"/>
                                    </p:animScale>
                                    <p:animScale>
                                      <p:cBhvr>
                                        <p:cTn id="45" dur="26">
                                          <p:stCondLst>
                                            <p:cond delay="1312"/>
                                          </p:stCondLst>
                                        </p:cTn>
                                        <p:tgtEl>
                                          <p:spTgt spid="4"/>
                                        </p:tgtEl>
                                      </p:cBhvr>
                                      <p:to x="100000" y="80000"/>
                                    </p:animScale>
                                    <p:animScale>
                                      <p:cBhvr>
                                        <p:cTn id="46" dur="166" decel="50000">
                                          <p:stCondLst>
                                            <p:cond delay="1338"/>
                                          </p:stCondLst>
                                        </p:cTn>
                                        <p:tgtEl>
                                          <p:spTgt spid="4"/>
                                        </p:tgtEl>
                                      </p:cBhvr>
                                      <p:to x="100000" y="100000"/>
                                    </p:animScale>
                                    <p:animScale>
                                      <p:cBhvr>
                                        <p:cTn id="47" dur="26">
                                          <p:stCondLst>
                                            <p:cond delay="1642"/>
                                          </p:stCondLst>
                                        </p:cTn>
                                        <p:tgtEl>
                                          <p:spTgt spid="4"/>
                                        </p:tgtEl>
                                      </p:cBhvr>
                                      <p:to x="100000" y="90000"/>
                                    </p:animScale>
                                    <p:animScale>
                                      <p:cBhvr>
                                        <p:cTn id="48" dur="166" decel="50000">
                                          <p:stCondLst>
                                            <p:cond delay="1668"/>
                                          </p:stCondLst>
                                        </p:cTn>
                                        <p:tgtEl>
                                          <p:spTgt spid="4"/>
                                        </p:tgtEl>
                                      </p:cBhvr>
                                      <p:to x="100000" y="100000"/>
                                    </p:animScale>
                                    <p:animScale>
                                      <p:cBhvr>
                                        <p:cTn id="49" dur="26">
                                          <p:stCondLst>
                                            <p:cond delay="1808"/>
                                          </p:stCondLst>
                                        </p:cTn>
                                        <p:tgtEl>
                                          <p:spTgt spid="4"/>
                                        </p:tgtEl>
                                      </p:cBhvr>
                                      <p:to x="100000" y="95000"/>
                                    </p:animScale>
                                    <p:animScale>
                                      <p:cBhvr>
                                        <p:cTn id="50" dur="166" decel="50000">
                                          <p:stCondLst>
                                            <p:cond delay="1834"/>
                                          </p:stCondLst>
                                        </p:cTn>
                                        <p:tgtEl>
                                          <p:spTgt spid="4"/>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80">
                                          <p:stCondLst>
                                            <p:cond delay="0"/>
                                          </p:stCondLst>
                                        </p:cTn>
                                        <p:tgtEl>
                                          <p:spTgt spid="13"/>
                                        </p:tgtEl>
                                      </p:cBhvr>
                                    </p:animEffect>
                                    <p:anim calcmode="lin" valueType="num">
                                      <p:cBhvr>
                                        <p:cTn id="5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9" dur="26">
                                          <p:stCondLst>
                                            <p:cond delay="650"/>
                                          </p:stCondLst>
                                        </p:cTn>
                                        <p:tgtEl>
                                          <p:spTgt spid="13"/>
                                        </p:tgtEl>
                                      </p:cBhvr>
                                      <p:to x="100000" y="60000"/>
                                    </p:animScale>
                                    <p:animScale>
                                      <p:cBhvr>
                                        <p:cTn id="60" dur="166" decel="50000">
                                          <p:stCondLst>
                                            <p:cond delay="676"/>
                                          </p:stCondLst>
                                        </p:cTn>
                                        <p:tgtEl>
                                          <p:spTgt spid="13"/>
                                        </p:tgtEl>
                                      </p:cBhvr>
                                      <p:to x="100000" y="100000"/>
                                    </p:animScale>
                                    <p:animScale>
                                      <p:cBhvr>
                                        <p:cTn id="61" dur="26">
                                          <p:stCondLst>
                                            <p:cond delay="1312"/>
                                          </p:stCondLst>
                                        </p:cTn>
                                        <p:tgtEl>
                                          <p:spTgt spid="13"/>
                                        </p:tgtEl>
                                      </p:cBhvr>
                                      <p:to x="100000" y="80000"/>
                                    </p:animScale>
                                    <p:animScale>
                                      <p:cBhvr>
                                        <p:cTn id="62" dur="166" decel="50000">
                                          <p:stCondLst>
                                            <p:cond delay="1338"/>
                                          </p:stCondLst>
                                        </p:cTn>
                                        <p:tgtEl>
                                          <p:spTgt spid="13"/>
                                        </p:tgtEl>
                                      </p:cBhvr>
                                      <p:to x="100000" y="100000"/>
                                    </p:animScale>
                                    <p:animScale>
                                      <p:cBhvr>
                                        <p:cTn id="63" dur="26">
                                          <p:stCondLst>
                                            <p:cond delay="1642"/>
                                          </p:stCondLst>
                                        </p:cTn>
                                        <p:tgtEl>
                                          <p:spTgt spid="13"/>
                                        </p:tgtEl>
                                      </p:cBhvr>
                                      <p:to x="100000" y="90000"/>
                                    </p:animScale>
                                    <p:animScale>
                                      <p:cBhvr>
                                        <p:cTn id="64" dur="166" decel="50000">
                                          <p:stCondLst>
                                            <p:cond delay="1668"/>
                                          </p:stCondLst>
                                        </p:cTn>
                                        <p:tgtEl>
                                          <p:spTgt spid="13"/>
                                        </p:tgtEl>
                                      </p:cBhvr>
                                      <p:to x="100000" y="100000"/>
                                    </p:animScale>
                                    <p:animScale>
                                      <p:cBhvr>
                                        <p:cTn id="65" dur="26">
                                          <p:stCondLst>
                                            <p:cond delay="1808"/>
                                          </p:stCondLst>
                                        </p:cTn>
                                        <p:tgtEl>
                                          <p:spTgt spid="13"/>
                                        </p:tgtEl>
                                      </p:cBhvr>
                                      <p:to x="100000" y="95000"/>
                                    </p:animScale>
                                    <p:animScale>
                                      <p:cBhvr>
                                        <p:cTn id="66" dur="166" decel="50000">
                                          <p:stCondLst>
                                            <p:cond delay="1834"/>
                                          </p:stCondLst>
                                        </p:cTn>
                                        <p:tgtEl>
                                          <p:spTgt spid="13"/>
                                        </p:tgtEl>
                                      </p:cBhvr>
                                      <p:to x="100000" y="100000"/>
                                    </p:animScale>
                                  </p:childTnLst>
                                </p:cTn>
                              </p:par>
                              <p:par>
                                <p:cTn id="67" presetID="26"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80">
                                          <p:stCondLst>
                                            <p:cond delay="0"/>
                                          </p:stCondLst>
                                        </p:cTn>
                                        <p:tgtEl>
                                          <p:spTgt spid="14"/>
                                        </p:tgtEl>
                                      </p:cBhvr>
                                    </p:animEffect>
                                    <p:anim calcmode="lin" valueType="num">
                                      <p:cBhvr>
                                        <p:cTn id="7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5" dur="26">
                                          <p:stCondLst>
                                            <p:cond delay="650"/>
                                          </p:stCondLst>
                                        </p:cTn>
                                        <p:tgtEl>
                                          <p:spTgt spid="14"/>
                                        </p:tgtEl>
                                      </p:cBhvr>
                                      <p:to x="100000" y="60000"/>
                                    </p:animScale>
                                    <p:animScale>
                                      <p:cBhvr>
                                        <p:cTn id="76" dur="166" decel="50000">
                                          <p:stCondLst>
                                            <p:cond delay="676"/>
                                          </p:stCondLst>
                                        </p:cTn>
                                        <p:tgtEl>
                                          <p:spTgt spid="14"/>
                                        </p:tgtEl>
                                      </p:cBhvr>
                                      <p:to x="100000" y="100000"/>
                                    </p:animScale>
                                    <p:animScale>
                                      <p:cBhvr>
                                        <p:cTn id="77" dur="26">
                                          <p:stCondLst>
                                            <p:cond delay="1312"/>
                                          </p:stCondLst>
                                        </p:cTn>
                                        <p:tgtEl>
                                          <p:spTgt spid="14"/>
                                        </p:tgtEl>
                                      </p:cBhvr>
                                      <p:to x="100000" y="80000"/>
                                    </p:animScale>
                                    <p:animScale>
                                      <p:cBhvr>
                                        <p:cTn id="78" dur="166" decel="50000">
                                          <p:stCondLst>
                                            <p:cond delay="1338"/>
                                          </p:stCondLst>
                                        </p:cTn>
                                        <p:tgtEl>
                                          <p:spTgt spid="14"/>
                                        </p:tgtEl>
                                      </p:cBhvr>
                                      <p:to x="100000" y="100000"/>
                                    </p:animScale>
                                    <p:animScale>
                                      <p:cBhvr>
                                        <p:cTn id="79" dur="26">
                                          <p:stCondLst>
                                            <p:cond delay="1642"/>
                                          </p:stCondLst>
                                        </p:cTn>
                                        <p:tgtEl>
                                          <p:spTgt spid="14"/>
                                        </p:tgtEl>
                                      </p:cBhvr>
                                      <p:to x="100000" y="90000"/>
                                    </p:animScale>
                                    <p:animScale>
                                      <p:cBhvr>
                                        <p:cTn id="80" dur="166" decel="50000">
                                          <p:stCondLst>
                                            <p:cond delay="1668"/>
                                          </p:stCondLst>
                                        </p:cTn>
                                        <p:tgtEl>
                                          <p:spTgt spid="14"/>
                                        </p:tgtEl>
                                      </p:cBhvr>
                                      <p:to x="100000" y="100000"/>
                                    </p:animScale>
                                    <p:animScale>
                                      <p:cBhvr>
                                        <p:cTn id="81" dur="26">
                                          <p:stCondLst>
                                            <p:cond delay="1808"/>
                                          </p:stCondLst>
                                        </p:cTn>
                                        <p:tgtEl>
                                          <p:spTgt spid="14"/>
                                        </p:tgtEl>
                                      </p:cBhvr>
                                      <p:to x="100000" y="95000"/>
                                    </p:animScale>
                                    <p:animScale>
                                      <p:cBhvr>
                                        <p:cTn id="8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animBg="1"/>
      <p:bldP spid="11" grpId="0"/>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2872034"/>
              </p:ext>
            </p:extLst>
          </p:nvPr>
        </p:nvGraphicFramePr>
        <p:xfrm>
          <a:off x="352697" y="2338250"/>
          <a:ext cx="5290775" cy="2843770"/>
        </p:xfrm>
        <a:graphic>
          <a:graphicData uri="http://schemas.openxmlformats.org/drawingml/2006/table">
            <a:tbl>
              <a:tblPr firstRow="1" firstCol="1" bandRow="1">
                <a:tableStyleId>{5C22544A-7EE6-4342-B048-85BDC9FD1C3A}</a:tableStyleId>
              </a:tblPr>
              <a:tblGrid>
                <a:gridCol w="699170"/>
                <a:gridCol w="2412576"/>
                <a:gridCol w="2179029"/>
              </a:tblGrid>
              <a:tr h="932650">
                <a:tc>
                  <a:txBody>
                    <a:bodyPr/>
                    <a:lstStyle/>
                    <a:p>
                      <a:pPr algn="ctr">
                        <a:lnSpc>
                          <a:spcPct val="150000"/>
                        </a:lnSpc>
                        <a:spcAft>
                          <a:spcPts val="0"/>
                        </a:spcAft>
                      </a:pPr>
                      <a:r>
                        <a:rPr lang="en-IN" sz="1100" dirty="0">
                          <a:effectLst/>
                        </a:rPr>
                        <a:t>Number of Tags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Selective Encryption Time</a:t>
                      </a:r>
                    </a:p>
                    <a:p>
                      <a:pPr algn="ctr">
                        <a:lnSpc>
                          <a:spcPct val="150000"/>
                        </a:lnSpc>
                        <a:spcAft>
                          <a:spcPts val="0"/>
                        </a:spcAft>
                      </a:pPr>
                      <a:r>
                        <a:rPr lang="en-IN" sz="1100" dirty="0">
                          <a:effectLst/>
                        </a:rPr>
                        <a:t> (in milliseconds)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dirty="0">
                          <a:effectLst/>
                        </a:rPr>
                        <a:t>Selective Decryption Time</a:t>
                      </a:r>
                    </a:p>
                    <a:p>
                      <a:pPr algn="ctr">
                        <a:lnSpc>
                          <a:spcPct val="150000"/>
                        </a:lnSpc>
                        <a:spcAft>
                          <a:spcPts val="0"/>
                        </a:spcAft>
                      </a:pPr>
                      <a:r>
                        <a:rPr lang="en-IN" sz="1100" dirty="0">
                          <a:effectLst/>
                        </a:rPr>
                        <a:t> (in milliseconds)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2224">
                <a:tc>
                  <a:txBody>
                    <a:bodyPr/>
                    <a:lstStyle/>
                    <a:p>
                      <a:pPr algn="ctr">
                        <a:lnSpc>
                          <a:spcPct val="150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272.32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4.164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2224">
                <a:tc>
                  <a:txBody>
                    <a:bodyPr/>
                    <a:lstStyle/>
                    <a:p>
                      <a:pPr algn="ctr">
                        <a:lnSpc>
                          <a:spcPct val="150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274.81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4.328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2224">
                <a:tc>
                  <a:txBody>
                    <a:bodyPr/>
                    <a:lstStyle/>
                    <a:p>
                      <a:pPr algn="ctr">
                        <a:lnSpc>
                          <a:spcPct val="150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288.63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5.615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2224">
                <a:tc>
                  <a:txBody>
                    <a:bodyPr/>
                    <a:lstStyle/>
                    <a:p>
                      <a:pPr algn="ctr">
                        <a:lnSpc>
                          <a:spcPct val="150000"/>
                        </a:lnSpc>
                        <a:spcAft>
                          <a:spcPts val="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293.25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6.814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2224">
                <a:tc>
                  <a:txBody>
                    <a:bodyPr/>
                    <a:lstStyle/>
                    <a:p>
                      <a:pPr algn="ctr">
                        <a:lnSpc>
                          <a:spcPct val="150000"/>
                        </a:lnSpc>
                        <a:spcAft>
                          <a:spcPts val="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a:effectLst/>
                        </a:rPr>
                        <a:t>302.76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0"/>
                        </a:spcAft>
                      </a:pPr>
                      <a:r>
                        <a:rPr lang="en-IN" sz="1100" dirty="0">
                          <a:effectLst/>
                        </a:rPr>
                        <a:t>7.4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13313" name="Chart 7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235" y="0"/>
            <a:ext cx="5232128" cy="347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Chart 7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235" y="3474720"/>
            <a:ext cx="5232127"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22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wheel(1)">
                                      <p:cBhvr>
                                        <p:cTn id="7" dur="2000"/>
                                        <p:tgtEl>
                                          <p:spTgt spid="13313"/>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nodeType="with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wheel(1)">
                                      <p:cBhvr>
                                        <p:cTn id="13"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892756"/>
          </a:xfrm>
        </p:spPr>
        <p:txBody>
          <a:bodyPr/>
          <a:lstStyle/>
          <a:p>
            <a:r>
              <a:rPr lang="en-IN" sz="3600" dirty="0" smtClean="0">
                <a:solidFill>
                  <a:schemeClr val="bg1"/>
                </a:solidFill>
              </a:rPr>
              <a:t>COMPARISON : Complete vs Selective</a:t>
            </a:r>
            <a:endParaRPr lang="en-IN" sz="3600" dirty="0">
              <a:solidFill>
                <a:schemeClr val="bg1"/>
              </a:solidFill>
            </a:endParaRPr>
          </a:p>
        </p:txBody>
      </p:sp>
      <p:pic>
        <p:nvPicPr>
          <p:cNvPr id="4" name="Chart 725"/>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4947" y="2272938"/>
            <a:ext cx="5362802" cy="34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hart 2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1" y="2272937"/>
            <a:ext cx="5187180" cy="345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76295" y="1319348"/>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dirty="0" smtClean="0">
                <a:solidFill>
                  <a:schemeClr val="bg1"/>
                </a:solidFill>
              </a:rPr>
              <a:t>Response Time</a:t>
            </a:r>
            <a:endParaRPr lang="en-IN"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879704"/>
              </p:ext>
            </p:extLst>
          </p:nvPr>
        </p:nvGraphicFramePr>
        <p:xfrm>
          <a:off x="1103312" y="4379663"/>
          <a:ext cx="4409214" cy="1694565"/>
        </p:xfrm>
        <a:graphic>
          <a:graphicData uri="http://schemas.openxmlformats.org/drawingml/2006/table">
            <a:tbl>
              <a:tblPr firstRow="1" firstCol="1" bandRow="1">
                <a:tableStyleId>{5C22544A-7EE6-4342-B048-85BDC9FD1C3A}</a:tableStyleId>
              </a:tblPr>
              <a:tblGrid>
                <a:gridCol w="1951619"/>
                <a:gridCol w="2457595"/>
              </a:tblGrid>
              <a:tr h="532777">
                <a:tc>
                  <a:txBody>
                    <a:bodyPr/>
                    <a:lstStyle/>
                    <a:p>
                      <a:pPr algn="ctr">
                        <a:lnSpc>
                          <a:spcPct val="107000"/>
                        </a:lnSpc>
                        <a:spcAft>
                          <a:spcPts val="0"/>
                        </a:spcAft>
                      </a:pPr>
                      <a:r>
                        <a:rPr lang="en-IN" sz="1100" dirty="0" err="1">
                          <a:effectLst/>
                        </a:rPr>
                        <a:t>No.of</a:t>
                      </a:r>
                      <a:r>
                        <a:rPr lang="en-IN" sz="1100" dirty="0">
                          <a:effectLst/>
                        </a:rPr>
                        <a:t> Tags in SOAP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dirty="0">
                          <a:effectLst/>
                        </a:rPr>
                        <a:t>Response Time (in </a:t>
                      </a:r>
                      <a:r>
                        <a:rPr lang="en-IN" sz="1100" dirty="0" err="1">
                          <a:effectLst/>
                        </a:rPr>
                        <a:t>ms</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90447">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90447">
                <a:tc>
                  <a:txBody>
                    <a:bodyPr/>
                    <a:lstStyle/>
                    <a:p>
                      <a:pPr algn="ctr">
                        <a:lnSpc>
                          <a:spcPct val="107000"/>
                        </a:lnSpc>
                        <a:spcAft>
                          <a:spcPts val="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90447">
                <a:tc>
                  <a:txBody>
                    <a:bodyPr/>
                    <a:lstStyle/>
                    <a:p>
                      <a:pPr algn="ctr">
                        <a:lnSpc>
                          <a:spcPct val="107000"/>
                        </a:lnSpc>
                        <a:spcAft>
                          <a:spcPts val="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90447">
                <a:tc>
                  <a:txBody>
                    <a:bodyPr/>
                    <a:lstStyle/>
                    <a:p>
                      <a:pPr algn="ctr">
                        <a:lnSpc>
                          <a:spcPct val="107000"/>
                        </a:lnSpc>
                        <a:spcAft>
                          <a:spcPts val="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dirty="0">
                          <a:effectLst/>
                        </a:rPr>
                        <a:t>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14337"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491" y="3218225"/>
            <a:ext cx="4838020" cy="333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48640" y="1698171"/>
            <a:ext cx="9627326"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Response time</a:t>
            </a:r>
            <a:r>
              <a:rPr lang="en-IN" dirty="0">
                <a:solidFill>
                  <a:schemeClr val="bg1"/>
                </a:solidFill>
              </a:rPr>
              <a:t> is the total amount of time it takes to respond to a request for service.</a:t>
            </a:r>
          </a:p>
        </p:txBody>
      </p:sp>
      <p:cxnSp>
        <p:nvCxnSpPr>
          <p:cNvPr id="7" name="Straight Connector 6"/>
          <p:cNvCxnSpPr/>
          <p:nvPr/>
        </p:nvCxnSpPr>
        <p:spPr>
          <a:xfrm>
            <a:off x="444137" y="1248247"/>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par>
                                <p:cTn id="31" presetID="26" presetClass="entr" presetSubtype="0" fill="hold" nodeType="withEffect">
                                  <p:stCondLst>
                                    <p:cond delay="0"/>
                                  </p:stCondLst>
                                  <p:childTnLst>
                                    <p:set>
                                      <p:cBhvr>
                                        <p:cTn id="32" dur="1" fill="hold">
                                          <p:stCondLst>
                                            <p:cond delay="0"/>
                                          </p:stCondLst>
                                        </p:cTn>
                                        <p:tgtEl>
                                          <p:spTgt spid="14337"/>
                                        </p:tgtEl>
                                        <p:attrNameLst>
                                          <p:attrName>style.visibility</p:attrName>
                                        </p:attrNameLst>
                                      </p:cBhvr>
                                      <p:to>
                                        <p:strVal val="visible"/>
                                      </p:to>
                                    </p:set>
                                    <p:animEffect transition="in" filter="wipe(down)">
                                      <p:cBhvr>
                                        <p:cTn id="33" dur="580">
                                          <p:stCondLst>
                                            <p:cond delay="0"/>
                                          </p:stCondLst>
                                        </p:cTn>
                                        <p:tgtEl>
                                          <p:spTgt spid="14337"/>
                                        </p:tgtEl>
                                      </p:cBhvr>
                                    </p:animEffect>
                                    <p:anim calcmode="lin" valueType="num">
                                      <p:cBhvr>
                                        <p:cTn id="34" dur="1822" tmFilter="0,0; 0.14,0.36; 0.43,0.73; 0.71,0.91; 1.0,1.0">
                                          <p:stCondLst>
                                            <p:cond delay="0"/>
                                          </p:stCondLst>
                                        </p:cTn>
                                        <p:tgtEl>
                                          <p:spTgt spid="1433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433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433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433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4337"/>
                                        </p:tgtEl>
                                        <p:attrNameLst>
                                          <p:attrName>ppt_y</p:attrName>
                                        </p:attrNameLst>
                                      </p:cBhvr>
                                      <p:tavLst>
                                        <p:tav tm="0" fmla="#ppt_y-sin(pi*$)/81">
                                          <p:val>
                                            <p:fltVal val="0"/>
                                          </p:val>
                                        </p:tav>
                                        <p:tav tm="100000">
                                          <p:val>
                                            <p:fltVal val="1"/>
                                          </p:val>
                                        </p:tav>
                                      </p:tavLst>
                                    </p:anim>
                                    <p:animScale>
                                      <p:cBhvr>
                                        <p:cTn id="39" dur="26">
                                          <p:stCondLst>
                                            <p:cond delay="650"/>
                                          </p:stCondLst>
                                        </p:cTn>
                                        <p:tgtEl>
                                          <p:spTgt spid="14337"/>
                                        </p:tgtEl>
                                      </p:cBhvr>
                                      <p:to x="100000" y="60000"/>
                                    </p:animScale>
                                    <p:animScale>
                                      <p:cBhvr>
                                        <p:cTn id="40" dur="166" decel="50000">
                                          <p:stCondLst>
                                            <p:cond delay="676"/>
                                          </p:stCondLst>
                                        </p:cTn>
                                        <p:tgtEl>
                                          <p:spTgt spid="14337"/>
                                        </p:tgtEl>
                                      </p:cBhvr>
                                      <p:to x="100000" y="100000"/>
                                    </p:animScale>
                                    <p:animScale>
                                      <p:cBhvr>
                                        <p:cTn id="41" dur="26">
                                          <p:stCondLst>
                                            <p:cond delay="1312"/>
                                          </p:stCondLst>
                                        </p:cTn>
                                        <p:tgtEl>
                                          <p:spTgt spid="14337"/>
                                        </p:tgtEl>
                                      </p:cBhvr>
                                      <p:to x="100000" y="80000"/>
                                    </p:animScale>
                                    <p:animScale>
                                      <p:cBhvr>
                                        <p:cTn id="42" dur="166" decel="50000">
                                          <p:stCondLst>
                                            <p:cond delay="1338"/>
                                          </p:stCondLst>
                                        </p:cTn>
                                        <p:tgtEl>
                                          <p:spTgt spid="14337"/>
                                        </p:tgtEl>
                                      </p:cBhvr>
                                      <p:to x="100000" y="100000"/>
                                    </p:animScale>
                                    <p:animScale>
                                      <p:cBhvr>
                                        <p:cTn id="43" dur="26">
                                          <p:stCondLst>
                                            <p:cond delay="1642"/>
                                          </p:stCondLst>
                                        </p:cTn>
                                        <p:tgtEl>
                                          <p:spTgt spid="14337"/>
                                        </p:tgtEl>
                                      </p:cBhvr>
                                      <p:to x="100000" y="90000"/>
                                    </p:animScale>
                                    <p:animScale>
                                      <p:cBhvr>
                                        <p:cTn id="44" dur="166" decel="50000">
                                          <p:stCondLst>
                                            <p:cond delay="1668"/>
                                          </p:stCondLst>
                                        </p:cTn>
                                        <p:tgtEl>
                                          <p:spTgt spid="14337"/>
                                        </p:tgtEl>
                                      </p:cBhvr>
                                      <p:to x="100000" y="100000"/>
                                    </p:animScale>
                                    <p:animScale>
                                      <p:cBhvr>
                                        <p:cTn id="45" dur="26">
                                          <p:stCondLst>
                                            <p:cond delay="1808"/>
                                          </p:stCondLst>
                                        </p:cTn>
                                        <p:tgtEl>
                                          <p:spTgt spid="14337"/>
                                        </p:tgtEl>
                                      </p:cBhvr>
                                      <p:to x="100000" y="95000"/>
                                    </p:animScale>
                                    <p:animScale>
                                      <p:cBhvr>
                                        <p:cTn id="46" dur="166" decel="50000">
                                          <p:stCondLst>
                                            <p:cond delay="1834"/>
                                          </p:stCondLst>
                                        </p:cTn>
                                        <p:tgtEl>
                                          <p:spTgt spid="143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dirty="0" smtClean="0">
                <a:solidFill>
                  <a:schemeClr val="bg1"/>
                </a:solidFill>
              </a:rPr>
              <a:t>Deployment of Web Services using AXIS </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Apache Axis is an Open Source SOAP server and </a:t>
            </a:r>
            <a:r>
              <a:rPr lang="en-US" dirty="0" smtClean="0">
                <a:solidFill>
                  <a:schemeClr val="bg1"/>
                </a:solidFill>
              </a:rPr>
              <a:t>client. </a:t>
            </a:r>
            <a:r>
              <a:rPr lang="en-US" dirty="0">
                <a:solidFill>
                  <a:schemeClr val="bg1"/>
                </a:solidFill>
              </a:rPr>
              <a:t>Apache Axis is one of the best free tools available for implementing and deploying web services, and also for implementing the web service clients</a:t>
            </a:r>
            <a:r>
              <a:rPr lang="en-US" dirty="0" smtClean="0">
                <a:solidFill>
                  <a:schemeClr val="bg1"/>
                </a:solidFill>
              </a:rPr>
              <a:t>.</a:t>
            </a:r>
          </a:p>
          <a:p>
            <a:pPr marL="0" indent="0">
              <a:buNone/>
            </a:pPr>
            <a:endParaRPr lang="en-US" dirty="0" smtClean="0">
              <a:solidFill>
                <a:schemeClr val="bg1"/>
              </a:solidFill>
            </a:endParaRPr>
          </a:p>
          <a:p>
            <a:r>
              <a:rPr lang="en-US" dirty="0">
                <a:solidFill>
                  <a:schemeClr val="bg1"/>
                </a:solidFill>
              </a:rPr>
              <a:t>Axis implements the JAX-RPC API, one of the standard ways to program Java services</a:t>
            </a:r>
            <a:r>
              <a:rPr lang="en-US" dirty="0" smtClean="0">
                <a:solidFill>
                  <a:schemeClr val="bg1"/>
                </a:solidFill>
              </a:rPr>
              <a:t>.</a:t>
            </a:r>
          </a:p>
          <a:p>
            <a:endParaRPr lang="en-US" dirty="0">
              <a:solidFill>
                <a:schemeClr val="bg1"/>
              </a:solidFill>
            </a:endParaRPr>
          </a:p>
          <a:p>
            <a:r>
              <a:rPr lang="en-US" dirty="0">
                <a:solidFill>
                  <a:schemeClr val="bg1"/>
                </a:solidFill>
              </a:rPr>
              <a:t>Axis is compiled in the JAR file </a:t>
            </a:r>
            <a:r>
              <a:rPr lang="en-US" i="1" dirty="0">
                <a:solidFill>
                  <a:schemeClr val="bg1"/>
                </a:solidFill>
              </a:rPr>
              <a:t>axis.jar</a:t>
            </a:r>
            <a:r>
              <a:rPr lang="en-US" dirty="0">
                <a:solidFill>
                  <a:schemeClr val="bg1"/>
                </a:solidFill>
              </a:rPr>
              <a:t>; it implements the JAX-RPC API declared in the JAR files </a:t>
            </a:r>
            <a:r>
              <a:rPr lang="en-US" i="1" dirty="0">
                <a:solidFill>
                  <a:schemeClr val="bg1"/>
                </a:solidFill>
              </a:rPr>
              <a:t>jaxrpc.jar</a:t>
            </a:r>
            <a:r>
              <a:rPr lang="en-US" dirty="0">
                <a:solidFill>
                  <a:schemeClr val="bg1"/>
                </a:solidFill>
              </a:rPr>
              <a:t> and </a:t>
            </a:r>
            <a:r>
              <a:rPr lang="en-US" i="1" dirty="0">
                <a:solidFill>
                  <a:schemeClr val="bg1"/>
                </a:solidFill>
              </a:rPr>
              <a:t>saaj.jar</a:t>
            </a:r>
            <a:r>
              <a:rPr lang="en-US" dirty="0">
                <a:solidFill>
                  <a:schemeClr val="bg1"/>
                </a:solidFill>
              </a:rPr>
              <a:t>. It needs various helper libraries, for logging, WSDL processing and introspection.</a:t>
            </a:r>
          </a:p>
          <a:p>
            <a:endParaRPr lang="en-US" dirty="0">
              <a:solidFill>
                <a:schemeClr val="bg1"/>
              </a:solidFill>
            </a:endParaRPr>
          </a:p>
        </p:txBody>
      </p:sp>
    </p:spTree>
    <p:extLst>
      <p:ext uri="{BB962C8B-B14F-4D97-AF65-F5344CB8AC3E}">
        <p14:creationId xmlns:p14="http://schemas.microsoft.com/office/powerpoint/2010/main" val="59730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52" y="0"/>
            <a:ext cx="6836348" cy="6858000"/>
          </a:xfrm>
          <a:prstGeom prst="rect">
            <a:avLst/>
          </a:prstGeom>
        </p:spPr>
      </p:pic>
      <p:sp>
        <p:nvSpPr>
          <p:cNvPr id="6" name="TextBox 5"/>
          <p:cNvSpPr txBox="1"/>
          <p:nvPr/>
        </p:nvSpPr>
        <p:spPr>
          <a:xfrm>
            <a:off x="254280" y="451582"/>
            <a:ext cx="4704347" cy="595483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smtClean="0">
                <a:solidFill>
                  <a:schemeClr val="bg1"/>
                </a:solidFill>
                <a:cs typeface="Times New Roman" panose="02020603050405020304" pitchFamily="18" charset="0"/>
              </a:rPr>
              <a:t>The given snapshot shows how a web service is implemented using Apache Axis Web Server. The server side is coded by the programmer.</a:t>
            </a:r>
          </a:p>
          <a:p>
            <a:pPr marL="285750" indent="-285750">
              <a:lnSpc>
                <a:spcPct val="150000"/>
              </a:lnSpc>
              <a:buFont typeface="Wingdings" panose="05000000000000000000" pitchFamily="2" charset="2"/>
              <a:buChar char="Ø"/>
            </a:pPr>
            <a:endParaRPr lang="en-US" sz="1600" dirty="0">
              <a:solidFill>
                <a:schemeClr val="bg1"/>
              </a:solidFill>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smtClean="0">
                <a:solidFill>
                  <a:schemeClr val="bg1"/>
                </a:solidFill>
                <a:cs typeface="Times New Roman" panose="02020603050405020304" pitchFamily="18" charset="0"/>
              </a:rPr>
              <a:t>The client side script is auto generated in Eclipse IDE and on client side details of all the services offered by server are present.</a:t>
            </a:r>
          </a:p>
          <a:p>
            <a:pPr marL="285750" indent="-285750">
              <a:lnSpc>
                <a:spcPct val="150000"/>
              </a:lnSpc>
              <a:buFont typeface="Wingdings" panose="05000000000000000000" pitchFamily="2" charset="2"/>
              <a:buChar char="Ø"/>
            </a:pPr>
            <a:endParaRPr lang="en-US" sz="1600" dirty="0">
              <a:solidFill>
                <a:schemeClr val="bg1"/>
              </a:solidFill>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smtClean="0">
                <a:solidFill>
                  <a:schemeClr val="bg1"/>
                </a:solidFill>
                <a:cs typeface="Times New Roman" panose="02020603050405020304" pitchFamily="18" charset="0"/>
              </a:rPr>
              <a:t>It is clear from the snapshot that a function for adding two numbers is offered by the server to its clients.</a:t>
            </a:r>
          </a:p>
          <a:p>
            <a:pPr marL="285750" indent="-285750">
              <a:lnSpc>
                <a:spcPct val="150000"/>
              </a:lnSpc>
              <a:buFont typeface="Wingdings" panose="05000000000000000000" pitchFamily="2" charset="2"/>
              <a:buChar char="Ø"/>
            </a:pPr>
            <a:endParaRPr lang="en-US" sz="1600" dirty="0">
              <a:solidFill>
                <a:schemeClr val="bg1"/>
              </a:solidFill>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smtClean="0">
                <a:solidFill>
                  <a:schemeClr val="bg1"/>
                </a:solidFill>
                <a:cs typeface="Times New Roman" panose="02020603050405020304" pitchFamily="18" charset="0"/>
              </a:rPr>
              <a:t>The client enters two “double” type numbers,’46.4’ and ‘54.6’. The result obtained is ‘101’.</a:t>
            </a:r>
            <a:endParaRPr lang="en-US" sz="16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1446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sz="4800" dirty="0" smtClean="0">
                <a:solidFill>
                  <a:schemeClr val="bg1"/>
                </a:solidFill>
              </a:rPr>
              <a:t>Conclusion and Future Work</a:t>
            </a:r>
            <a:endParaRPr lang="en-IN" sz="4800" dirty="0">
              <a:solidFill>
                <a:schemeClr val="bg1"/>
              </a:solidFill>
            </a:endParaRPr>
          </a:p>
        </p:txBody>
      </p:sp>
      <p:sp>
        <p:nvSpPr>
          <p:cNvPr id="3" name="Content Placeholder 2"/>
          <p:cNvSpPr>
            <a:spLocks noGrp="1"/>
          </p:cNvSpPr>
          <p:nvPr>
            <p:ph idx="1"/>
          </p:nvPr>
        </p:nvSpPr>
        <p:spPr>
          <a:xfrm>
            <a:off x="1103312" y="2052918"/>
            <a:ext cx="8946541" cy="4609139"/>
          </a:xfrm>
        </p:spPr>
        <p:txBody>
          <a:bodyPr>
            <a:normAutofit fontScale="77500" lnSpcReduction="20000"/>
          </a:bodyPr>
          <a:lstStyle/>
          <a:p>
            <a:pPr algn="just"/>
            <a:r>
              <a:rPr lang="en-IN" sz="2400" dirty="0" smtClean="0">
                <a:solidFill>
                  <a:schemeClr val="bg1"/>
                </a:solidFill>
              </a:rPr>
              <a:t>Streaming-based </a:t>
            </a:r>
            <a:r>
              <a:rPr lang="en-IN" sz="2400" dirty="0">
                <a:solidFill>
                  <a:schemeClr val="bg1"/>
                </a:solidFill>
              </a:rPr>
              <a:t>complete and selective XML encryption and decryption have been designed and </a:t>
            </a:r>
            <a:r>
              <a:rPr lang="en-IN" sz="2400" dirty="0" smtClean="0">
                <a:solidFill>
                  <a:schemeClr val="bg1"/>
                </a:solidFill>
              </a:rPr>
              <a:t>implemented. It has </a:t>
            </a:r>
            <a:r>
              <a:rPr lang="en-IN" sz="2400" dirty="0">
                <a:solidFill>
                  <a:schemeClr val="bg1"/>
                </a:solidFill>
              </a:rPr>
              <a:t>shown many possible attacks on web service and also the countermeasures to avoid these attacks. </a:t>
            </a:r>
            <a:endParaRPr lang="en-IN" sz="2400" dirty="0" smtClean="0">
              <a:solidFill>
                <a:schemeClr val="bg1"/>
              </a:solidFill>
            </a:endParaRPr>
          </a:p>
          <a:p>
            <a:pPr algn="just"/>
            <a:r>
              <a:rPr lang="en-IN" sz="2400" dirty="0" smtClean="0">
                <a:solidFill>
                  <a:schemeClr val="bg1"/>
                </a:solidFill>
              </a:rPr>
              <a:t>The </a:t>
            </a:r>
            <a:r>
              <a:rPr lang="en-IN" sz="2400" dirty="0">
                <a:solidFill>
                  <a:schemeClr val="bg1"/>
                </a:solidFill>
              </a:rPr>
              <a:t>results shows streaming-based XML encryption and decryption technique provides a better way of resisting XML attacks. </a:t>
            </a:r>
            <a:r>
              <a:rPr lang="en-IN" sz="2400" dirty="0" smtClean="0">
                <a:solidFill>
                  <a:schemeClr val="bg1"/>
                </a:solidFill>
              </a:rPr>
              <a:t>The </a:t>
            </a:r>
            <a:r>
              <a:rPr lang="en-IN" sz="2400" dirty="0">
                <a:solidFill>
                  <a:schemeClr val="bg1"/>
                </a:solidFill>
              </a:rPr>
              <a:t>analysis reveals the use of stream based selective XML encryption and decryption is </a:t>
            </a:r>
            <a:r>
              <a:rPr lang="en-IN" sz="2400" dirty="0">
                <a:solidFill>
                  <a:srgbClr val="FF0000"/>
                </a:solidFill>
              </a:rPr>
              <a:t>faster </a:t>
            </a:r>
            <a:r>
              <a:rPr lang="en-IN" sz="2400" dirty="0">
                <a:solidFill>
                  <a:schemeClr val="bg1"/>
                </a:solidFill>
              </a:rPr>
              <a:t>and less memory consumption </a:t>
            </a:r>
            <a:r>
              <a:rPr lang="en-IN" sz="2400" dirty="0" smtClean="0">
                <a:solidFill>
                  <a:schemeClr val="bg1"/>
                </a:solidFill>
              </a:rPr>
              <a:t>compared </a:t>
            </a:r>
            <a:r>
              <a:rPr lang="en-IN" sz="2400" dirty="0">
                <a:solidFill>
                  <a:schemeClr val="bg1"/>
                </a:solidFill>
              </a:rPr>
              <a:t>to stream based complete XML encryption and decryption</a:t>
            </a:r>
            <a:r>
              <a:rPr lang="en-IN" sz="2400" dirty="0" smtClean="0">
                <a:solidFill>
                  <a:schemeClr val="bg1"/>
                </a:solidFill>
              </a:rPr>
              <a:t>.</a:t>
            </a:r>
            <a:endParaRPr lang="en-IN" sz="2400" dirty="0">
              <a:solidFill>
                <a:schemeClr val="bg1"/>
              </a:solidFill>
            </a:endParaRPr>
          </a:p>
          <a:p>
            <a:pPr algn="just"/>
            <a:r>
              <a:rPr lang="en-IN" sz="2400" dirty="0" smtClean="0">
                <a:solidFill>
                  <a:schemeClr val="bg1"/>
                </a:solidFill>
              </a:rPr>
              <a:t>The </a:t>
            </a:r>
            <a:r>
              <a:rPr lang="en-IN" sz="2400" dirty="0">
                <a:solidFill>
                  <a:schemeClr val="bg1"/>
                </a:solidFill>
              </a:rPr>
              <a:t>streaming-based XML encryption and decryption has to be implemented to secure the web service and SOAP processing is done to enhance the performance of transformation by using selective encryption. </a:t>
            </a:r>
            <a:endParaRPr lang="en-IN" sz="2400" dirty="0" smtClean="0">
              <a:solidFill>
                <a:schemeClr val="bg1"/>
              </a:solidFill>
            </a:endParaRPr>
          </a:p>
          <a:p>
            <a:pPr algn="just"/>
            <a:r>
              <a:rPr lang="en-IN" sz="2400" dirty="0" smtClean="0">
                <a:solidFill>
                  <a:schemeClr val="bg1"/>
                </a:solidFill>
              </a:rPr>
              <a:t>Further </a:t>
            </a:r>
            <a:r>
              <a:rPr lang="en-IN" sz="2400" dirty="0">
                <a:solidFill>
                  <a:schemeClr val="bg1"/>
                </a:solidFill>
              </a:rPr>
              <a:t>this design can be upgraded enhance the SOAP transformation to REST technique and to provide security against DOS attack and replay attack by implementing Access control and WS-Policy.</a:t>
            </a:r>
          </a:p>
          <a:p>
            <a:endParaRPr lang="en-IN" dirty="0">
              <a:solidFill>
                <a:schemeClr val="bg1"/>
              </a:solidFill>
            </a:endParaRPr>
          </a:p>
        </p:txBody>
      </p:sp>
      <p:cxnSp>
        <p:nvCxnSpPr>
          <p:cNvPr id="4" name="Straight Connector 3"/>
          <p:cNvCxnSpPr/>
          <p:nvPr/>
        </p:nvCxnSpPr>
        <p:spPr>
          <a:xfrm>
            <a:off x="444137" y="1423851"/>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20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sz="4800" dirty="0">
                <a:solidFill>
                  <a:schemeClr val="bg1"/>
                </a:solidFill>
              </a:rPr>
              <a:t>BIBLIOGRAPHY</a:t>
            </a:r>
          </a:p>
        </p:txBody>
      </p:sp>
      <p:sp>
        <p:nvSpPr>
          <p:cNvPr id="3" name="Content Placeholder 2"/>
          <p:cNvSpPr>
            <a:spLocks noGrp="1"/>
          </p:cNvSpPr>
          <p:nvPr>
            <p:ph idx="1"/>
          </p:nvPr>
        </p:nvSpPr>
        <p:spPr>
          <a:xfrm>
            <a:off x="444137" y="1554480"/>
            <a:ext cx="11747863" cy="5303520"/>
          </a:xfrm>
        </p:spPr>
        <p:txBody>
          <a:bodyPr>
            <a:noAutofit/>
          </a:bodyPr>
          <a:lstStyle/>
          <a:p>
            <a:pPr>
              <a:lnSpc>
                <a:spcPct val="120000"/>
              </a:lnSpc>
            </a:pPr>
            <a:r>
              <a:rPr lang="en-IN" sz="1600" dirty="0" smtClean="0">
                <a:solidFill>
                  <a:schemeClr val="bg1"/>
                </a:solidFill>
              </a:rPr>
              <a:t>[1] </a:t>
            </a:r>
            <a:r>
              <a:rPr lang="en-IN" sz="1600" dirty="0" err="1" smtClean="0">
                <a:solidFill>
                  <a:schemeClr val="bg1"/>
                </a:solidFill>
              </a:rPr>
              <a:t>Esmiralda</a:t>
            </a:r>
            <a:r>
              <a:rPr lang="en-IN" sz="1600" dirty="0" smtClean="0">
                <a:solidFill>
                  <a:schemeClr val="bg1"/>
                </a:solidFill>
              </a:rPr>
              <a:t> </a:t>
            </a:r>
            <a:r>
              <a:rPr lang="en-IN" sz="1600" dirty="0" err="1" smtClean="0">
                <a:solidFill>
                  <a:schemeClr val="bg1"/>
                </a:solidFill>
              </a:rPr>
              <a:t>Moradianvand</a:t>
            </a:r>
            <a:r>
              <a:rPr lang="en-IN" sz="1600" dirty="0" smtClean="0">
                <a:solidFill>
                  <a:schemeClr val="bg1"/>
                </a:solidFill>
              </a:rPr>
              <a:t> Anne </a:t>
            </a:r>
            <a:r>
              <a:rPr lang="en-IN" sz="1600" dirty="0" err="1" smtClean="0">
                <a:solidFill>
                  <a:schemeClr val="bg1"/>
                </a:solidFill>
              </a:rPr>
              <a:t>Håkansson</a:t>
            </a:r>
            <a:r>
              <a:rPr lang="en-IN" sz="1600" dirty="0" smtClean="0">
                <a:solidFill>
                  <a:schemeClr val="bg1"/>
                </a:solidFill>
              </a:rPr>
              <a:t>, “Possible attacks on XML Web Services”,     IJCSNS International Journal of Computer Science and 154 Network Security, VOL.6 No.1B, January 2006, pp 154-170.</a:t>
            </a:r>
          </a:p>
          <a:p>
            <a:pPr>
              <a:lnSpc>
                <a:spcPct val="120000"/>
              </a:lnSpc>
            </a:pPr>
            <a:r>
              <a:rPr lang="en-IN" sz="1600" dirty="0" smtClean="0">
                <a:solidFill>
                  <a:schemeClr val="bg1"/>
                </a:solidFill>
              </a:rPr>
              <a:t>[2] </a:t>
            </a:r>
            <a:r>
              <a:rPr lang="en-IN" sz="1600" dirty="0" err="1" smtClean="0">
                <a:solidFill>
                  <a:schemeClr val="bg1"/>
                </a:solidFill>
              </a:rPr>
              <a:t>Hashizume</a:t>
            </a:r>
            <a:r>
              <a:rPr lang="en-IN" sz="1600" dirty="0" smtClean="0">
                <a:solidFill>
                  <a:schemeClr val="bg1"/>
                </a:solidFill>
              </a:rPr>
              <a:t> Keiko, Eduardo B Fernandez, “Symmetric encryption and XML encryption patterns”, Proceedings of the 16th Conference on Pattern Languages of Programs, pp.270-298, 2009.</a:t>
            </a:r>
          </a:p>
          <a:p>
            <a:pPr>
              <a:lnSpc>
                <a:spcPct val="120000"/>
              </a:lnSpc>
            </a:pPr>
            <a:r>
              <a:rPr lang="en-US" sz="1600" dirty="0" smtClean="0">
                <a:solidFill>
                  <a:schemeClr val="bg1"/>
                </a:solidFill>
              </a:rPr>
              <a:t>[3] </a:t>
            </a:r>
            <a:r>
              <a:rPr lang="en-US" sz="1600" dirty="0" err="1" smtClean="0">
                <a:solidFill>
                  <a:schemeClr val="bg1"/>
                </a:solidFill>
              </a:rPr>
              <a:t>Meiko</a:t>
            </a:r>
            <a:r>
              <a:rPr lang="en-US" sz="1600" dirty="0" smtClean="0">
                <a:solidFill>
                  <a:schemeClr val="bg1"/>
                </a:solidFill>
              </a:rPr>
              <a:t> Jensen, Nils </a:t>
            </a:r>
            <a:r>
              <a:rPr lang="en-US" sz="1600" dirty="0" err="1" smtClean="0">
                <a:solidFill>
                  <a:schemeClr val="bg1"/>
                </a:solidFill>
              </a:rPr>
              <a:t>Gruschka</a:t>
            </a:r>
            <a:r>
              <a:rPr lang="en-US" sz="1600" dirty="0" smtClean="0">
                <a:solidFill>
                  <a:schemeClr val="bg1"/>
                </a:solidFill>
              </a:rPr>
              <a:t>, Ralph </a:t>
            </a:r>
            <a:r>
              <a:rPr lang="en-US" sz="1600" dirty="0" err="1" smtClean="0">
                <a:solidFill>
                  <a:schemeClr val="bg1"/>
                </a:solidFill>
              </a:rPr>
              <a:t>Herkenhoener</a:t>
            </a:r>
            <a:r>
              <a:rPr lang="en-US" sz="1600" dirty="0" smtClean="0">
                <a:solidFill>
                  <a:schemeClr val="bg1"/>
                </a:solidFill>
              </a:rPr>
              <a:t> and </a:t>
            </a:r>
            <a:r>
              <a:rPr lang="en-US" sz="1600" dirty="0" err="1" smtClean="0">
                <a:solidFill>
                  <a:schemeClr val="bg1"/>
                </a:solidFill>
              </a:rPr>
              <a:t>Luttenberger</a:t>
            </a:r>
            <a:r>
              <a:rPr lang="en-US" sz="1600" dirty="0" smtClean="0">
                <a:solidFill>
                  <a:schemeClr val="bg1"/>
                </a:solidFill>
              </a:rPr>
              <a:t>, N., (2007), “SOA and Web Services: New Technologies, New Standards – New Attacks” Fifth European Conference on Web Services, 0-7695-3044-3/07, 2007.</a:t>
            </a:r>
          </a:p>
          <a:p>
            <a:pPr>
              <a:lnSpc>
                <a:spcPct val="120000"/>
              </a:lnSpc>
            </a:pPr>
            <a:r>
              <a:rPr lang="en-US" sz="1600" dirty="0">
                <a:solidFill>
                  <a:schemeClr val="bg1"/>
                </a:solidFill>
              </a:rPr>
              <a:t>[4] </a:t>
            </a:r>
            <a:r>
              <a:rPr lang="en-IN" sz="1600" dirty="0">
                <a:solidFill>
                  <a:schemeClr val="bg1"/>
                </a:solidFill>
              </a:rPr>
              <a:t>Michael </a:t>
            </a:r>
            <a:r>
              <a:rPr lang="en-IN" sz="1600" dirty="0" err="1">
                <a:solidFill>
                  <a:schemeClr val="bg1"/>
                </a:solidFill>
              </a:rPr>
              <a:t>Schrefl</a:t>
            </a:r>
            <a:r>
              <a:rPr lang="en-IN" sz="1600" dirty="0">
                <a:solidFill>
                  <a:schemeClr val="bg1"/>
                </a:solidFill>
              </a:rPr>
              <a:t>, Katharina </a:t>
            </a:r>
            <a:r>
              <a:rPr lang="en-IN" sz="1600" dirty="0" err="1">
                <a:solidFill>
                  <a:schemeClr val="bg1"/>
                </a:solidFill>
              </a:rPr>
              <a:t>Grun</a:t>
            </a:r>
            <a:r>
              <a:rPr lang="en-IN" sz="1600" dirty="0">
                <a:solidFill>
                  <a:schemeClr val="bg1"/>
                </a:solidFill>
              </a:rPr>
              <a:t>, </a:t>
            </a:r>
            <a:r>
              <a:rPr lang="en-IN" sz="1600" dirty="0" err="1">
                <a:solidFill>
                  <a:schemeClr val="bg1"/>
                </a:solidFill>
              </a:rPr>
              <a:t>Jurgen</a:t>
            </a:r>
            <a:r>
              <a:rPr lang="en-IN" sz="1600" dirty="0">
                <a:solidFill>
                  <a:schemeClr val="bg1"/>
                </a:solidFill>
              </a:rPr>
              <a:t> Dorn, “</a:t>
            </a:r>
            <a:r>
              <a:rPr lang="en-IN" sz="1600" dirty="0" err="1">
                <a:solidFill>
                  <a:schemeClr val="bg1"/>
                </a:solidFill>
              </a:rPr>
              <a:t>SemCrypt</a:t>
            </a:r>
            <a:r>
              <a:rPr lang="en-IN" sz="1600" dirty="0">
                <a:solidFill>
                  <a:schemeClr val="bg1"/>
                </a:solidFill>
              </a:rPr>
              <a:t> - Ensuring Privacy of      Electronic on Data Engineering Workshops (ICDEW)”, 2013 IEEE 29th International Conference on Data Engineering Workshops (ICDEW) 2005, pp. 1191, doi:10.1109/ICDE.2005.280 Documents Through Semantic-Based Encrypted Query Processing", ICDEW, 2005, 2013 IEEE 29</a:t>
            </a:r>
            <a:r>
              <a:rPr lang="en-IN" sz="1600" baseline="30000" dirty="0">
                <a:solidFill>
                  <a:schemeClr val="bg1"/>
                </a:solidFill>
              </a:rPr>
              <a:t>th</a:t>
            </a:r>
            <a:r>
              <a:rPr lang="en-IN" sz="1600" dirty="0">
                <a:solidFill>
                  <a:schemeClr val="bg1"/>
                </a:solidFill>
              </a:rPr>
              <a:t> International </a:t>
            </a:r>
            <a:r>
              <a:rPr lang="en-IN" sz="1600" dirty="0" smtClean="0">
                <a:solidFill>
                  <a:schemeClr val="bg1"/>
                </a:solidFill>
              </a:rPr>
              <a:t>Conference.</a:t>
            </a:r>
          </a:p>
          <a:p>
            <a:pPr>
              <a:lnSpc>
                <a:spcPct val="120000"/>
              </a:lnSpc>
            </a:pPr>
            <a:r>
              <a:rPr lang="en-US" sz="1600" dirty="0">
                <a:solidFill>
                  <a:schemeClr val="bg1"/>
                </a:solidFill>
              </a:rPr>
              <a:t>[5] </a:t>
            </a:r>
            <a:r>
              <a:rPr lang="en-US" sz="1600" dirty="0" err="1">
                <a:solidFill>
                  <a:schemeClr val="bg1"/>
                </a:solidFill>
              </a:rPr>
              <a:t>Taflan</a:t>
            </a:r>
            <a:r>
              <a:rPr lang="en-US" sz="1600" dirty="0">
                <a:solidFill>
                  <a:schemeClr val="bg1"/>
                </a:solidFill>
              </a:rPr>
              <a:t> I. </a:t>
            </a:r>
            <a:r>
              <a:rPr lang="en-US" sz="1600" dirty="0" err="1">
                <a:solidFill>
                  <a:schemeClr val="bg1"/>
                </a:solidFill>
              </a:rPr>
              <a:t>Gundem</a:t>
            </a:r>
            <a:r>
              <a:rPr lang="en-US" sz="1600" dirty="0">
                <a:solidFill>
                  <a:schemeClr val="bg1"/>
                </a:solidFill>
              </a:rPr>
              <a:t> and Mustafa F. </a:t>
            </a:r>
            <a:r>
              <a:rPr lang="en-US" sz="1600" dirty="0" err="1">
                <a:solidFill>
                  <a:schemeClr val="bg1"/>
                </a:solidFill>
              </a:rPr>
              <a:t>Celikel</a:t>
            </a:r>
            <a:r>
              <a:rPr lang="en-US" sz="1600" dirty="0">
                <a:solidFill>
                  <a:schemeClr val="bg1"/>
                </a:solidFill>
              </a:rPr>
              <a:t>, “Structure Encryption in XML”, Computer Engineering Dept., </a:t>
            </a:r>
            <a:r>
              <a:rPr lang="en-US" sz="1600" dirty="0" err="1">
                <a:solidFill>
                  <a:schemeClr val="bg1"/>
                </a:solidFill>
              </a:rPr>
              <a:t>Boğaziçi</a:t>
            </a:r>
            <a:r>
              <a:rPr lang="en-US" sz="1600" dirty="0">
                <a:solidFill>
                  <a:schemeClr val="bg1"/>
                </a:solidFill>
              </a:rPr>
              <a:t> University, 34342 </a:t>
            </a:r>
            <a:r>
              <a:rPr lang="en-US" sz="1600" dirty="0" err="1">
                <a:solidFill>
                  <a:schemeClr val="bg1"/>
                </a:solidFill>
              </a:rPr>
              <a:t>Bebek</a:t>
            </a:r>
            <a:r>
              <a:rPr lang="en-US" sz="1600" dirty="0">
                <a:solidFill>
                  <a:schemeClr val="bg1"/>
                </a:solidFill>
              </a:rPr>
              <a:t>, İstanbul, Turkey, pp. 1-13, 2008</a:t>
            </a:r>
            <a:r>
              <a:rPr lang="en-US" sz="1600" dirty="0" smtClean="0">
                <a:solidFill>
                  <a:schemeClr val="bg1"/>
                </a:solidFill>
              </a:rPr>
              <a:t>.</a:t>
            </a:r>
          </a:p>
          <a:p>
            <a:pPr>
              <a:lnSpc>
                <a:spcPct val="120000"/>
              </a:lnSpc>
            </a:pPr>
            <a:r>
              <a:rPr lang="en-IN" sz="1600" dirty="0">
                <a:solidFill>
                  <a:schemeClr val="bg1"/>
                </a:solidFill>
              </a:rPr>
              <a:t> [6] </a:t>
            </a:r>
            <a:r>
              <a:rPr lang="en-IN" sz="1600" dirty="0" err="1">
                <a:solidFill>
                  <a:schemeClr val="bg1"/>
                </a:solidFill>
              </a:rPr>
              <a:t>Rupesh</a:t>
            </a:r>
            <a:r>
              <a:rPr lang="en-IN" sz="1600" dirty="0">
                <a:solidFill>
                  <a:schemeClr val="bg1"/>
                </a:solidFill>
              </a:rPr>
              <a:t> Kumar, Mario </a:t>
            </a:r>
            <a:r>
              <a:rPr lang="en-IN" sz="1600" dirty="0" err="1">
                <a:solidFill>
                  <a:schemeClr val="bg1"/>
                </a:solidFill>
              </a:rPr>
              <a:t>mumoz</a:t>
            </a:r>
            <a:r>
              <a:rPr lang="en-IN" sz="1600" dirty="0">
                <a:solidFill>
                  <a:schemeClr val="bg1"/>
                </a:solidFill>
              </a:rPr>
              <a:t> </a:t>
            </a:r>
            <a:r>
              <a:rPr lang="en-IN" sz="1600" dirty="0" err="1">
                <a:solidFill>
                  <a:schemeClr val="bg1"/>
                </a:solidFill>
              </a:rPr>
              <a:t>organero</a:t>
            </a:r>
            <a:r>
              <a:rPr lang="en-IN" sz="1600" dirty="0">
                <a:solidFill>
                  <a:schemeClr val="bg1"/>
                </a:solidFill>
              </a:rPr>
              <a:t>, </a:t>
            </a:r>
            <a:r>
              <a:rPr lang="en-IN" sz="1600" dirty="0" err="1">
                <a:solidFill>
                  <a:schemeClr val="bg1"/>
                </a:solidFill>
              </a:rPr>
              <a:t>rajat</a:t>
            </a:r>
            <a:r>
              <a:rPr lang="en-IN" sz="1600" dirty="0">
                <a:solidFill>
                  <a:schemeClr val="bg1"/>
                </a:solidFill>
              </a:rPr>
              <a:t> </a:t>
            </a:r>
            <a:r>
              <a:rPr lang="en-IN" sz="1600" dirty="0" err="1">
                <a:solidFill>
                  <a:schemeClr val="bg1"/>
                </a:solidFill>
              </a:rPr>
              <a:t>agarwal</a:t>
            </a:r>
            <a:r>
              <a:rPr lang="en-IN" sz="1600" dirty="0">
                <a:solidFill>
                  <a:schemeClr val="bg1"/>
                </a:solidFill>
              </a:rPr>
              <a:t>, “XML Secure Documents for a </a:t>
            </a:r>
            <a:r>
              <a:rPr lang="en-IN" sz="1600" dirty="0" smtClean="0">
                <a:solidFill>
                  <a:schemeClr val="bg1"/>
                </a:solidFill>
              </a:rPr>
              <a:t>Secure E-    Architecture</a:t>
            </a:r>
            <a:r>
              <a:rPr lang="en-IN" sz="1600" dirty="0">
                <a:solidFill>
                  <a:schemeClr val="bg1"/>
                </a:solidFill>
              </a:rPr>
              <a:t>”, pp. 35-45, 2010.</a:t>
            </a:r>
          </a:p>
          <a:p>
            <a:pPr marL="0" indent="0">
              <a:buNone/>
            </a:pPr>
            <a:endParaRPr lang="en-IN" sz="1600" dirty="0">
              <a:solidFill>
                <a:schemeClr val="bg1"/>
              </a:solidFill>
            </a:endParaRPr>
          </a:p>
          <a:p>
            <a:endParaRPr lang="en-IN" sz="1600" dirty="0">
              <a:solidFill>
                <a:schemeClr val="bg1"/>
              </a:solidFill>
            </a:endParaRPr>
          </a:p>
        </p:txBody>
      </p:sp>
      <p:cxnSp>
        <p:nvCxnSpPr>
          <p:cNvPr id="4" name="Straight Connector 3"/>
          <p:cNvCxnSpPr/>
          <p:nvPr/>
        </p:nvCxnSpPr>
        <p:spPr>
          <a:xfrm>
            <a:off x="444137" y="1332411"/>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5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1515291"/>
            <a:ext cx="11852366" cy="5109091"/>
          </a:xfrm>
          <a:prstGeom prst="rect">
            <a:avLst/>
          </a:prstGeom>
          <a:noFill/>
        </p:spPr>
        <p:txBody>
          <a:bodyPr wrap="square" rtlCol="0">
            <a:spAutoFit/>
          </a:bodyPr>
          <a:lstStyle/>
          <a:p>
            <a:pPr marL="285750" indent="-285750" algn="just">
              <a:buClr>
                <a:schemeClr val="bg2">
                  <a:lumMod val="40000"/>
                  <a:lumOff val="60000"/>
                </a:schemeClr>
              </a:buClr>
              <a:buSzPct val="80000"/>
              <a:buFont typeface="Century Gothic" panose="020B0502020202020204" pitchFamily="34" charset="0"/>
              <a:buChar char="►"/>
            </a:pPr>
            <a:r>
              <a:rPr lang="en-IN" dirty="0" smtClean="0">
                <a:solidFill>
                  <a:schemeClr val="bg1"/>
                </a:solidFill>
              </a:rPr>
              <a:t> </a:t>
            </a:r>
            <a:r>
              <a:rPr lang="en-IN" sz="1600" dirty="0" smtClean="0">
                <a:solidFill>
                  <a:schemeClr val="bg1"/>
                </a:solidFill>
              </a:rPr>
              <a:t>[</a:t>
            </a:r>
            <a:r>
              <a:rPr lang="en-IN" sz="1600" dirty="0">
                <a:solidFill>
                  <a:schemeClr val="bg1"/>
                </a:solidFill>
              </a:rPr>
              <a:t>7] Benjamin </a:t>
            </a:r>
            <a:r>
              <a:rPr lang="en-IN" sz="1600" dirty="0" err="1">
                <a:solidFill>
                  <a:schemeClr val="bg1"/>
                </a:solidFill>
              </a:rPr>
              <a:t>Sanno</a:t>
            </a:r>
            <a:r>
              <a:rPr lang="en-IN" sz="1600" dirty="0">
                <a:solidFill>
                  <a:schemeClr val="bg1"/>
                </a:solidFill>
              </a:rPr>
              <a:t>, “streaming-based encryption technique”, pp. 1-48, 2010</a:t>
            </a:r>
            <a:r>
              <a:rPr lang="en-IN" sz="1600" dirty="0" smtClean="0">
                <a:solidFill>
                  <a:schemeClr val="bg1"/>
                </a:solidFill>
              </a:rPr>
              <a:t>.</a:t>
            </a:r>
          </a:p>
          <a:p>
            <a:pPr algn="just">
              <a:buClr>
                <a:schemeClr val="bg2">
                  <a:lumMod val="40000"/>
                  <a:lumOff val="60000"/>
                </a:schemeClr>
              </a:buClr>
            </a:pPr>
            <a:endParaRPr lang="en-IN" sz="1600" dirty="0" smtClean="0">
              <a:solidFill>
                <a:schemeClr val="bg1"/>
              </a:solidFill>
            </a:endParaRPr>
          </a:p>
          <a:p>
            <a:pPr marL="285750" indent="-285750" algn="just">
              <a:buClr>
                <a:schemeClr val="bg2">
                  <a:lumMod val="40000"/>
                  <a:lumOff val="60000"/>
                </a:schemeClr>
              </a:buClr>
              <a:buSzPct val="80000"/>
              <a:buFont typeface="Century Gothic" panose="020B0502020202020204" pitchFamily="34" charset="0"/>
              <a:buChar char="►"/>
            </a:pPr>
            <a:r>
              <a:rPr lang="en-IN" sz="1600" dirty="0">
                <a:solidFill>
                  <a:schemeClr val="bg1"/>
                </a:solidFill>
              </a:rPr>
              <a:t> [8] R.D. Cameron, K.S. </a:t>
            </a:r>
            <a:r>
              <a:rPr lang="en-IN" sz="1600" dirty="0" err="1">
                <a:solidFill>
                  <a:schemeClr val="bg1"/>
                </a:solidFill>
              </a:rPr>
              <a:t>Herdy</a:t>
            </a:r>
            <a:r>
              <a:rPr lang="en-IN" sz="1600" dirty="0">
                <a:solidFill>
                  <a:schemeClr val="bg1"/>
                </a:solidFill>
              </a:rPr>
              <a:t>, and D. Lin, “PARABIX: High Performance XML Parsing Using Parallel Bit Stream Technology,” Proc. Conf. </a:t>
            </a:r>
            <a:r>
              <a:rPr lang="en-IN" sz="1600" dirty="0" err="1">
                <a:solidFill>
                  <a:schemeClr val="bg1"/>
                </a:solidFill>
              </a:rPr>
              <a:t>Center</a:t>
            </a:r>
            <a:r>
              <a:rPr lang="en-IN" sz="1600" dirty="0">
                <a:solidFill>
                  <a:schemeClr val="bg1"/>
                </a:solidFill>
              </a:rPr>
              <a:t> for Advanced Studies on Collaborative Research: Meeting of Minds (CASCON ’08), vol. 17, pp. 222-235, </a:t>
            </a:r>
            <a:r>
              <a:rPr lang="en-IN" sz="1600" dirty="0" smtClean="0">
                <a:solidFill>
                  <a:schemeClr val="bg1"/>
                </a:solidFill>
              </a:rPr>
              <a:t>2008.</a:t>
            </a:r>
          </a:p>
          <a:p>
            <a:pPr marL="285750" indent="-285750" algn="just">
              <a:buClr>
                <a:schemeClr val="bg2">
                  <a:lumMod val="40000"/>
                  <a:lumOff val="60000"/>
                </a:schemeClr>
              </a:buClr>
              <a:buFont typeface="Century Gothic" panose="020B0502020202020204" pitchFamily="34" charset="0"/>
              <a:buChar char="►"/>
            </a:pPr>
            <a:endParaRPr lang="en-IN" sz="1600" dirty="0">
              <a:solidFill>
                <a:schemeClr val="bg1"/>
              </a:solidFill>
            </a:endParaRPr>
          </a:p>
          <a:p>
            <a:pPr marL="285750" indent="-285750" algn="just">
              <a:buClr>
                <a:schemeClr val="bg2">
                  <a:lumMod val="40000"/>
                  <a:lumOff val="60000"/>
                </a:schemeClr>
              </a:buClr>
              <a:buSzPct val="80000"/>
              <a:buFont typeface="Century Gothic" panose="020B0502020202020204" pitchFamily="34" charset="0"/>
              <a:buChar char="►"/>
            </a:pPr>
            <a:r>
              <a:rPr lang="en-US" sz="1600" dirty="0" smtClean="0">
                <a:solidFill>
                  <a:schemeClr val="bg1"/>
                </a:solidFill>
              </a:rPr>
              <a:t> [</a:t>
            </a:r>
            <a:r>
              <a:rPr lang="en-US" sz="1600" dirty="0">
                <a:solidFill>
                  <a:schemeClr val="bg1"/>
                </a:solidFill>
              </a:rPr>
              <a:t>9] J. Cheney, “Compressing XML with Multiplexed Hierarchical PPM Models,” Proc. Data Compression Conf., pp. 163-173, 2001</a:t>
            </a:r>
            <a:r>
              <a:rPr lang="en-US" sz="1600" dirty="0" smtClean="0">
                <a:solidFill>
                  <a:schemeClr val="bg1"/>
                </a:solidFill>
              </a:rPr>
              <a:t>.</a:t>
            </a:r>
          </a:p>
          <a:p>
            <a:pPr marL="285750" indent="-285750" algn="just">
              <a:buClr>
                <a:schemeClr val="bg2">
                  <a:lumMod val="40000"/>
                  <a:lumOff val="60000"/>
                </a:schemeClr>
              </a:buClr>
              <a:buFont typeface="Century Gothic" panose="020B0502020202020204" pitchFamily="34" charset="0"/>
              <a:buChar char="►"/>
            </a:pPr>
            <a:endParaRPr lang="en-US" sz="1600" dirty="0" smtClean="0">
              <a:solidFill>
                <a:schemeClr val="bg1"/>
              </a:solidFill>
            </a:endParaRPr>
          </a:p>
          <a:p>
            <a:pPr marL="285750" indent="-285750" algn="just">
              <a:buClr>
                <a:schemeClr val="bg2">
                  <a:lumMod val="40000"/>
                  <a:lumOff val="60000"/>
                </a:schemeClr>
              </a:buClr>
              <a:buSzPct val="80000"/>
              <a:buFont typeface="Century Gothic" panose="020B0502020202020204" pitchFamily="34" charset="0"/>
              <a:buChar char="►"/>
            </a:pPr>
            <a:r>
              <a:rPr lang="en-US" sz="1600" dirty="0"/>
              <a:t> </a:t>
            </a:r>
            <a:r>
              <a:rPr lang="en-US" sz="1600" dirty="0">
                <a:solidFill>
                  <a:schemeClr val="bg1"/>
                </a:solidFill>
              </a:rPr>
              <a:t>[10] R. </a:t>
            </a:r>
            <a:r>
              <a:rPr lang="en-US" sz="1600" dirty="0" err="1">
                <a:solidFill>
                  <a:schemeClr val="bg1"/>
                </a:solidFill>
              </a:rPr>
              <a:t>Chinnici</a:t>
            </a:r>
            <a:r>
              <a:rPr lang="en-US" sz="1600" dirty="0">
                <a:solidFill>
                  <a:schemeClr val="bg1"/>
                </a:solidFill>
              </a:rPr>
              <a:t>, J.J. Moreau, A. Ryman, and S. </a:t>
            </a:r>
            <a:r>
              <a:rPr lang="en-US" sz="1600" dirty="0" err="1">
                <a:solidFill>
                  <a:schemeClr val="bg1"/>
                </a:solidFill>
              </a:rPr>
              <a:t>Weerawarana</a:t>
            </a:r>
            <a:r>
              <a:rPr lang="en-US" sz="1600" dirty="0">
                <a:solidFill>
                  <a:schemeClr val="bg1"/>
                </a:solidFill>
              </a:rPr>
              <a:t>, Web Services Description Language (WSDL) Version 2.0 Part 1: </a:t>
            </a:r>
            <a:r>
              <a:rPr lang="en-US" sz="1600" dirty="0" smtClean="0">
                <a:solidFill>
                  <a:schemeClr val="bg1"/>
                </a:solidFill>
              </a:rPr>
              <a:t>Core</a:t>
            </a:r>
            <a:r>
              <a:rPr lang="en-IN" sz="1600" dirty="0" smtClean="0">
                <a:solidFill>
                  <a:schemeClr val="bg1"/>
                </a:solidFill>
              </a:rPr>
              <a:t> </a:t>
            </a:r>
            <a:r>
              <a:rPr lang="en-US" sz="1600" dirty="0" smtClean="0">
                <a:solidFill>
                  <a:schemeClr val="bg1"/>
                </a:solidFill>
              </a:rPr>
              <a:t>Language</a:t>
            </a:r>
            <a:r>
              <a:rPr lang="en-US" sz="1600" dirty="0">
                <a:solidFill>
                  <a:schemeClr val="bg1"/>
                </a:solidFill>
              </a:rPr>
              <a:t>, W3C recommendation, http://www. w3.org/TR/wsdl20, Aug. 2009</a:t>
            </a:r>
            <a:r>
              <a:rPr lang="en-US" sz="1600" dirty="0" smtClean="0">
                <a:solidFill>
                  <a:schemeClr val="bg1"/>
                </a:solidFill>
              </a:rPr>
              <a:t>.</a:t>
            </a:r>
          </a:p>
          <a:p>
            <a:pPr algn="just">
              <a:buClr>
                <a:schemeClr val="bg2">
                  <a:lumMod val="40000"/>
                  <a:lumOff val="60000"/>
                </a:schemeClr>
              </a:buClr>
            </a:pPr>
            <a:endParaRPr lang="en-IN" sz="1600" dirty="0">
              <a:solidFill>
                <a:schemeClr val="bg1"/>
              </a:solidFill>
            </a:endParaRPr>
          </a:p>
          <a:p>
            <a:pPr marL="285750" indent="-285750" algn="just">
              <a:buClr>
                <a:schemeClr val="bg2">
                  <a:lumMod val="40000"/>
                  <a:lumOff val="60000"/>
                </a:schemeClr>
              </a:buClr>
              <a:buSzPct val="80000"/>
              <a:buFont typeface="Century Gothic" panose="020B0502020202020204" pitchFamily="34" charset="0"/>
              <a:buChar char="►"/>
            </a:pPr>
            <a:r>
              <a:rPr lang="en-US" sz="1600" dirty="0" smtClean="0">
                <a:solidFill>
                  <a:schemeClr val="bg1"/>
                </a:solidFill>
              </a:rPr>
              <a:t> [</a:t>
            </a:r>
            <a:r>
              <a:rPr lang="en-US" sz="1600" dirty="0">
                <a:solidFill>
                  <a:schemeClr val="bg1"/>
                </a:solidFill>
              </a:rPr>
              <a:t>11] K. Chiu and W. Lu, “A Compiler-Based Approach to </a:t>
            </a:r>
            <a:r>
              <a:rPr lang="en-US" sz="1600" dirty="0" err="1">
                <a:solidFill>
                  <a:schemeClr val="bg1"/>
                </a:solidFill>
              </a:rPr>
              <a:t>SchemaSpecific</a:t>
            </a:r>
            <a:r>
              <a:rPr lang="en-US" sz="1600" dirty="0">
                <a:solidFill>
                  <a:schemeClr val="bg1"/>
                </a:solidFill>
              </a:rPr>
              <a:t> XML Parsing,” Proc. Workshop High Performance XML Processing, 2004.</a:t>
            </a:r>
            <a:endParaRPr lang="en-IN" sz="1600" dirty="0">
              <a:solidFill>
                <a:schemeClr val="bg1"/>
              </a:solidFill>
            </a:endParaRPr>
          </a:p>
          <a:p>
            <a:pPr algn="just"/>
            <a:r>
              <a:rPr lang="en-US" sz="1600" dirty="0">
                <a:solidFill>
                  <a:schemeClr val="bg1"/>
                </a:solidFill>
              </a:rPr>
              <a:t> </a:t>
            </a:r>
            <a:endParaRPr lang="en-IN" sz="1600" dirty="0">
              <a:solidFill>
                <a:schemeClr val="bg1"/>
              </a:solidFill>
            </a:endParaRPr>
          </a:p>
          <a:p>
            <a:pPr marL="285750" indent="-285750" algn="just">
              <a:buClr>
                <a:schemeClr val="bg2">
                  <a:lumMod val="40000"/>
                  <a:lumOff val="60000"/>
                </a:schemeClr>
              </a:buClr>
              <a:buSzPct val="80000"/>
              <a:buFont typeface="Century Gothic" panose="020B0502020202020204" pitchFamily="34" charset="0"/>
              <a:buChar char="►"/>
            </a:pPr>
            <a:r>
              <a:rPr lang="en-US" sz="1600" dirty="0" smtClean="0">
                <a:solidFill>
                  <a:schemeClr val="bg1"/>
                </a:solidFill>
              </a:rPr>
              <a:t> [</a:t>
            </a:r>
            <a:r>
              <a:rPr lang="en-US" sz="1600" dirty="0">
                <a:solidFill>
                  <a:schemeClr val="bg1"/>
                </a:solidFill>
              </a:rPr>
              <a:t>12] K. Chiu, M. </a:t>
            </a:r>
            <a:r>
              <a:rPr lang="en-US" sz="1600" dirty="0" err="1">
                <a:solidFill>
                  <a:schemeClr val="bg1"/>
                </a:solidFill>
              </a:rPr>
              <a:t>Govindaraju</a:t>
            </a:r>
            <a:r>
              <a:rPr lang="en-US" sz="1600" dirty="0">
                <a:solidFill>
                  <a:schemeClr val="bg1"/>
                </a:solidFill>
              </a:rPr>
              <a:t>, and R. </a:t>
            </a:r>
            <a:r>
              <a:rPr lang="en-US" sz="1600" dirty="0" err="1">
                <a:solidFill>
                  <a:schemeClr val="bg1"/>
                </a:solidFill>
              </a:rPr>
              <a:t>Bramley</a:t>
            </a:r>
            <a:r>
              <a:rPr lang="en-US" sz="1600" dirty="0">
                <a:solidFill>
                  <a:schemeClr val="bg1"/>
                </a:solidFill>
              </a:rPr>
              <a:t>, “Investigating the Limits of SOAP Performance </a:t>
            </a:r>
            <a:r>
              <a:rPr lang="en-US" sz="1600" dirty="0" smtClean="0">
                <a:solidFill>
                  <a:schemeClr val="bg1"/>
                </a:solidFill>
              </a:rPr>
              <a:t>for Scientific </a:t>
            </a:r>
            <a:r>
              <a:rPr lang="en-US" sz="1600" dirty="0">
                <a:solidFill>
                  <a:schemeClr val="bg1"/>
                </a:solidFill>
              </a:rPr>
              <a:t>Computing,” Proc. ACM Int’l </a:t>
            </a:r>
            <a:r>
              <a:rPr lang="en-US" sz="1600" dirty="0" err="1">
                <a:solidFill>
                  <a:schemeClr val="bg1"/>
                </a:solidFill>
              </a:rPr>
              <a:t>Symp</a:t>
            </a:r>
            <a:r>
              <a:rPr lang="en-US" sz="1600" dirty="0">
                <a:solidFill>
                  <a:schemeClr val="bg1"/>
                </a:solidFill>
              </a:rPr>
              <a:t>. High Performance Distributed Computing (HPDC), pp. 246-254, 2002.</a:t>
            </a:r>
            <a:endParaRPr lang="en-IN" sz="1600" dirty="0">
              <a:solidFill>
                <a:schemeClr val="bg1"/>
              </a:solidFill>
            </a:endParaRPr>
          </a:p>
          <a:p>
            <a:pPr algn="just"/>
            <a:r>
              <a:rPr lang="en-IN" sz="1600" dirty="0">
                <a:solidFill>
                  <a:schemeClr val="bg1"/>
                </a:solidFill>
              </a:rPr>
              <a:t> </a:t>
            </a:r>
          </a:p>
          <a:p>
            <a:pPr marL="285750" indent="-285750">
              <a:buClr>
                <a:schemeClr val="bg2">
                  <a:lumMod val="40000"/>
                  <a:lumOff val="60000"/>
                </a:schemeClr>
              </a:buClr>
              <a:buFont typeface="Century Gothic" panose="020B0502020202020204" pitchFamily="34" charset="0"/>
              <a:buChar char="►"/>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2264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dirty="0" smtClean="0">
                <a:solidFill>
                  <a:schemeClr val="bg1"/>
                </a:solidFill>
              </a:rPr>
              <a:t>1. ABSTRACT</a:t>
            </a:r>
            <a:endParaRPr lang="en-IN" dirty="0">
              <a:solidFill>
                <a:schemeClr val="bg1"/>
              </a:solidFill>
            </a:endParaRPr>
          </a:p>
        </p:txBody>
      </p:sp>
      <p:sp>
        <p:nvSpPr>
          <p:cNvPr id="3" name="Content Placeholder 2"/>
          <p:cNvSpPr>
            <a:spLocks noGrp="1"/>
          </p:cNvSpPr>
          <p:nvPr>
            <p:ph idx="1"/>
          </p:nvPr>
        </p:nvSpPr>
        <p:spPr>
          <a:xfrm>
            <a:off x="1103312" y="1700012"/>
            <a:ext cx="9277060" cy="4548388"/>
          </a:xfrm>
        </p:spPr>
        <p:txBody>
          <a:bodyPr>
            <a:normAutofit/>
          </a:bodyPr>
          <a:lstStyle/>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	Web </a:t>
            </a:r>
            <a:r>
              <a:rPr lang="en-US" dirty="0">
                <a:solidFill>
                  <a:schemeClr val="bg1"/>
                </a:solidFill>
                <a:latin typeface="Times New Roman" panose="02020603050405020304" pitchFamily="18" charset="0"/>
                <a:cs typeface="Times New Roman" panose="02020603050405020304" pitchFamily="18" charset="0"/>
              </a:rPr>
              <a:t>Services promise a solution for representing data and accessing wide variety of services including Service Oriented Architecture (SOA) and other computing services like grid computing. It also provides flexibility and interconnection between different systems. The communication in Web Services uses Simple Object Access Protocol (SOAP) a simple, robust, and extensible protocol that is the most widely used for communication protocol in the Web services model. SOAP message that is being sent to the client needs to be secured from the attackers over the open internet and should also make sure that the response time is minimal. </a:t>
            </a:r>
            <a:endParaRPr lang="en-IN"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bg1"/>
                </a:solidFill>
                <a:latin typeface="Times New Roman" panose="02020603050405020304" pitchFamily="18" charset="0"/>
                <a:cs typeface="Times New Roman" panose="02020603050405020304" pitchFamily="18" charset="0"/>
              </a:rPr>
              <a:t>	In </a:t>
            </a:r>
            <a:r>
              <a:rPr lang="en-US" dirty="0">
                <a:solidFill>
                  <a:schemeClr val="bg1"/>
                </a:solidFill>
                <a:latin typeface="Times New Roman" panose="02020603050405020304" pitchFamily="18" charset="0"/>
                <a:cs typeface="Times New Roman" panose="02020603050405020304" pitchFamily="18" charset="0"/>
              </a:rPr>
              <a:t>this paper, the SOAP message is encrypted whole or selective portion using AES encryption technique. The SAX parser is used to reduce the memory consumption and execution time for parsing WSDL, SOAP request, response documents. To optimize the SOAP performance, response time is </a:t>
            </a:r>
            <a:r>
              <a:rPr lang="en-US" dirty="0" smtClean="0">
                <a:solidFill>
                  <a:schemeClr val="bg1"/>
                </a:solidFill>
                <a:latin typeface="Times New Roman" panose="02020603050405020304" pitchFamily="18" charset="0"/>
                <a:cs typeface="Times New Roman" panose="02020603050405020304" pitchFamily="18" charset="0"/>
              </a:rPr>
              <a:t>analyzed </a:t>
            </a:r>
            <a:r>
              <a:rPr lang="en-US" dirty="0">
                <a:solidFill>
                  <a:schemeClr val="bg1"/>
                </a:solidFill>
                <a:latin typeface="Times New Roman" panose="02020603050405020304" pitchFamily="18" charset="0"/>
                <a:cs typeface="Times New Roman" panose="02020603050405020304" pitchFamily="18" charset="0"/>
              </a:rPr>
              <a:t>for both complete and selective encrypted soap document and results are found satisfactory for selective encryption technique.</a:t>
            </a:r>
            <a:endParaRPr lang="en-IN" dirty="0">
              <a:solidFill>
                <a:schemeClr val="bg1"/>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4137" y="1345473"/>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7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502" y="4449548"/>
            <a:ext cx="1937085" cy="1373307"/>
          </a:xfrm>
          <a:prstGeom prst="rect">
            <a:avLst/>
          </a:prstGeom>
        </p:spPr>
      </p:pic>
      <p:sp>
        <p:nvSpPr>
          <p:cNvPr id="2" name="Title 1"/>
          <p:cNvSpPr>
            <a:spLocks noGrp="1"/>
          </p:cNvSpPr>
          <p:nvPr>
            <p:ph type="title"/>
          </p:nvPr>
        </p:nvSpPr>
        <p:spPr>
          <a:xfrm>
            <a:off x="1373768" y="465597"/>
            <a:ext cx="8947522" cy="1400530"/>
          </a:xfrm>
        </p:spPr>
        <p:txBody>
          <a:bodyPr/>
          <a:lstStyle/>
          <a:p>
            <a:pPr algn="ctr"/>
            <a:r>
              <a:rPr lang="en-IN" sz="4800" dirty="0" smtClean="0">
                <a:solidFill>
                  <a:schemeClr val="bg1"/>
                </a:solidFill>
              </a:rPr>
              <a:t>2. WEB SERVICES</a:t>
            </a:r>
            <a:endParaRPr lang="en-IN" sz="4800"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Web services are self-contained, self -describing, modular applications that can be published, located, and invoked across the web.</a:t>
            </a:r>
          </a:p>
          <a:p>
            <a:endParaRPr lang="en-IN" dirty="0">
              <a:solidFill>
                <a:schemeClr val="bg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12" y="4404410"/>
            <a:ext cx="1352550" cy="15240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362" y="4391366"/>
            <a:ext cx="1305107" cy="1724266"/>
          </a:xfrm>
          <a:prstGeom prst="rect">
            <a:avLst/>
          </a:prstGeom>
        </p:spPr>
      </p:pic>
      <p:cxnSp>
        <p:nvCxnSpPr>
          <p:cNvPr id="18" name="Straight Arrow Connector 17"/>
          <p:cNvCxnSpPr/>
          <p:nvPr/>
        </p:nvCxnSpPr>
        <p:spPr>
          <a:xfrm>
            <a:off x="2114313" y="4858316"/>
            <a:ext cx="3007895" cy="120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6318175" y="4870348"/>
            <a:ext cx="2787316" cy="18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flipV="1">
            <a:off x="6299311" y="5253499"/>
            <a:ext cx="2787316" cy="24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2114313" y="5253499"/>
            <a:ext cx="30078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894658" y="4446697"/>
            <a:ext cx="1128383" cy="369332"/>
          </a:xfrm>
          <a:prstGeom prst="rect">
            <a:avLst/>
          </a:prstGeom>
          <a:noFill/>
        </p:spPr>
        <p:txBody>
          <a:bodyPr wrap="square" rtlCol="0">
            <a:spAutoFit/>
          </a:bodyPr>
          <a:lstStyle/>
          <a:p>
            <a:r>
              <a:rPr lang="en-US" b="1" dirty="0" smtClean="0">
                <a:solidFill>
                  <a:schemeClr val="bg1"/>
                </a:solidFill>
              </a:rPr>
              <a:t>REQUEST</a:t>
            </a:r>
            <a:endParaRPr lang="en-US" b="1" dirty="0">
              <a:solidFill>
                <a:schemeClr val="bg1"/>
              </a:solidFill>
            </a:endParaRPr>
          </a:p>
        </p:txBody>
      </p:sp>
      <p:sp>
        <p:nvSpPr>
          <p:cNvPr id="23" name="TextBox 22"/>
          <p:cNvSpPr txBox="1"/>
          <p:nvPr/>
        </p:nvSpPr>
        <p:spPr>
          <a:xfrm>
            <a:off x="6711109" y="5306391"/>
            <a:ext cx="1391369" cy="369332"/>
          </a:xfrm>
          <a:prstGeom prst="rect">
            <a:avLst/>
          </a:prstGeom>
          <a:noFill/>
        </p:spPr>
        <p:txBody>
          <a:bodyPr wrap="square" rtlCol="0">
            <a:spAutoFit/>
          </a:bodyPr>
          <a:lstStyle/>
          <a:p>
            <a:r>
              <a:rPr lang="en-US" b="1" dirty="0" smtClean="0">
                <a:solidFill>
                  <a:schemeClr val="bg1"/>
                </a:solidFill>
              </a:rPr>
              <a:t>RESPONSE</a:t>
            </a:r>
            <a:endParaRPr lang="en-US" b="1" dirty="0">
              <a:solidFill>
                <a:schemeClr val="bg1"/>
              </a:solidFill>
            </a:endParaRPr>
          </a:p>
        </p:txBody>
      </p:sp>
      <p:sp>
        <p:nvSpPr>
          <p:cNvPr id="24" name="Snip Single Corner Rectangle 23"/>
          <p:cNvSpPr/>
          <p:nvPr/>
        </p:nvSpPr>
        <p:spPr>
          <a:xfrm>
            <a:off x="1137677" y="3658633"/>
            <a:ext cx="914400" cy="55070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XML</a:t>
            </a:r>
          </a:p>
          <a:p>
            <a:pPr algn="ctr"/>
            <a:r>
              <a:rPr lang="en-US" b="1" dirty="0" smtClean="0"/>
              <a:t>file</a:t>
            </a:r>
            <a:endParaRPr lang="en-US" b="1" dirty="0"/>
          </a:p>
        </p:txBody>
      </p:sp>
      <p:cxnSp>
        <p:nvCxnSpPr>
          <p:cNvPr id="30" name="Straight Connector 29"/>
          <p:cNvCxnSpPr/>
          <p:nvPr/>
        </p:nvCxnSpPr>
        <p:spPr>
          <a:xfrm>
            <a:off x="444137" y="1476102"/>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3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anim calcmode="lin" valueType="num">
                                      <p:cBhvr>
                                        <p:cTn id="23" dur="2000" fill="hold"/>
                                        <p:tgtEl>
                                          <p:spTgt spid="16"/>
                                        </p:tgtEl>
                                        <p:attrNameLst>
                                          <p:attrName>ppt_w</p:attrName>
                                        </p:attrNameLst>
                                      </p:cBhvr>
                                      <p:tavLst>
                                        <p:tav tm="0" fmla="#ppt_w*sin(2.5*pi*$)">
                                          <p:val>
                                            <p:fltVal val="0"/>
                                          </p:val>
                                        </p:tav>
                                        <p:tav tm="100000">
                                          <p:val>
                                            <p:fltVal val="1"/>
                                          </p:val>
                                        </p:tav>
                                      </p:tavLst>
                                    </p:anim>
                                    <p:anim calcmode="lin" valueType="num">
                                      <p:cBhvr>
                                        <p:cTn id="2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1"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down)">
                                      <p:cBhvr>
                                        <p:cTn id="70" dur="580">
                                          <p:stCondLst>
                                            <p:cond delay="0"/>
                                          </p:stCondLst>
                                        </p:cTn>
                                        <p:tgtEl>
                                          <p:spTgt spid="24"/>
                                        </p:tgtEl>
                                      </p:cBhvr>
                                    </p:animEffect>
                                    <p:anim calcmode="lin" valueType="num">
                                      <p:cBhvr>
                                        <p:cTn id="71"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76" dur="26">
                                          <p:stCondLst>
                                            <p:cond delay="650"/>
                                          </p:stCondLst>
                                        </p:cTn>
                                        <p:tgtEl>
                                          <p:spTgt spid="24"/>
                                        </p:tgtEl>
                                      </p:cBhvr>
                                      <p:to x="100000" y="60000"/>
                                    </p:animScale>
                                    <p:animScale>
                                      <p:cBhvr>
                                        <p:cTn id="77" dur="166" decel="50000">
                                          <p:stCondLst>
                                            <p:cond delay="676"/>
                                          </p:stCondLst>
                                        </p:cTn>
                                        <p:tgtEl>
                                          <p:spTgt spid="24"/>
                                        </p:tgtEl>
                                      </p:cBhvr>
                                      <p:to x="100000" y="100000"/>
                                    </p:animScale>
                                    <p:animScale>
                                      <p:cBhvr>
                                        <p:cTn id="78" dur="26">
                                          <p:stCondLst>
                                            <p:cond delay="1312"/>
                                          </p:stCondLst>
                                        </p:cTn>
                                        <p:tgtEl>
                                          <p:spTgt spid="24"/>
                                        </p:tgtEl>
                                      </p:cBhvr>
                                      <p:to x="100000" y="80000"/>
                                    </p:animScale>
                                    <p:animScale>
                                      <p:cBhvr>
                                        <p:cTn id="79" dur="166" decel="50000">
                                          <p:stCondLst>
                                            <p:cond delay="1338"/>
                                          </p:stCondLst>
                                        </p:cTn>
                                        <p:tgtEl>
                                          <p:spTgt spid="24"/>
                                        </p:tgtEl>
                                      </p:cBhvr>
                                      <p:to x="100000" y="100000"/>
                                    </p:animScale>
                                    <p:animScale>
                                      <p:cBhvr>
                                        <p:cTn id="80" dur="26">
                                          <p:stCondLst>
                                            <p:cond delay="1642"/>
                                          </p:stCondLst>
                                        </p:cTn>
                                        <p:tgtEl>
                                          <p:spTgt spid="24"/>
                                        </p:tgtEl>
                                      </p:cBhvr>
                                      <p:to x="100000" y="90000"/>
                                    </p:animScale>
                                    <p:animScale>
                                      <p:cBhvr>
                                        <p:cTn id="81" dur="166" decel="50000">
                                          <p:stCondLst>
                                            <p:cond delay="1668"/>
                                          </p:stCondLst>
                                        </p:cTn>
                                        <p:tgtEl>
                                          <p:spTgt spid="24"/>
                                        </p:tgtEl>
                                      </p:cBhvr>
                                      <p:to x="100000" y="100000"/>
                                    </p:animScale>
                                    <p:animScale>
                                      <p:cBhvr>
                                        <p:cTn id="82" dur="26">
                                          <p:stCondLst>
                                            <p:cond delay="1808"/>
                                          </p:stCondLst>
                                        </p:cTn>
                                        <p:tgtEl>
                                          <p:spTgt spid="24"/>
                                        </p:tgtEl>
                                      </p:cBhvr>
                                      <p:to x="100000" y="95000"/>
                                    </p:animScale>
                                    <p:animScale>
                                      <p:cBhvr>
                                        <p:cTn id="83" dur="166" decel="50000">
                                          <p:stCondLst>
                                            <p:cond delay="1834"/>
                                          </p:stCondLst>
                                        </p:cTn>
                                        <p:tgtEl>
                                          <p:spTgt spid="24"/>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0" presetClass="path" presetSubtype="0" accel="50000" decel="50000" fill="hold" grpId="0" nodeType="clickEffect">
                                  <p:stCondLst>
                                    <p:cond delay="0"/>
                                  </p:stCondLst>
                                  <p:childTnLst>
                                    <p:animMotion origin="layout" path="M 0.01419 -0.03704 L 0.01419 -0.0368 C 0.0181 -0.03773 0.022 -0.03819 0.02591 -0.03912 C 0.03086 -0.04005 0.03099 -0.0412 0.03555 -0.04282 C 0.04075 -0.04467 0.04531 -0.04537 0.05052 -0.04653 C 0.0582 -0.05116 0.0487 -0.0456 0.05807 -0.05046 C 0.05911 -0.05092 0.06016 -0.05208 0.06133 -0.05231 C 0.06406 -0.05324 0.06706 -0.05347 0.06979 -0.05417 C 0.0724 -0.05486 0.07487 -0.05532 0.07734 -0.05625 C 0.08984 -0.06018 0.06966 -0.05602 0.09023 -0.05995 L 0.12122 -0.06574 C 0.14492 -0.07407 0.12838 -0.06921 0.17161 -0.0713 C 0.17982 -0.07268 0.18815 -0.07338 0.19622 -0.07523 C 0.20195 -0.07639 0.20768 -0.07847 0.21341 -0.07893 C 0.22982 -0.08032 0.24635 -0.08009 0.26276 -0.08102 L 0.29375 -0.08287 C 0.31771 -0.08981 0.30169 -0.08565 0.35482 -0.08657 L 0.52852 -0.08842 L 0.62917 -0.08657 C 0.63034 -0.08657 0.63125 -0.08518 0.63242 -0.08472 C 0.63385 -0.08403 0.63516 -0.0831 0.63672 -0.08287 C 0.64271 -0.08171 0.64883 -0.08148 0.65495 -0.08102 C 0.66354 -0.07315 0.65521 -0.07986 0.66992 -0.07338 C 0.6737 -0.07153 0.67552 -0.0706 0.67956 -0.06944 C 0.68203 -0.06875 0.68463 -0.06852 0.68711 -0.06759 C 0.68997 -0.06667 0.69271 -0.06481 0.69557 -0.06389 C 0.69779 -0.06296 0.69987 -0.0625 0.70208 -0.0618 L 0.70846 -0.0581 C 0.7095 -0.05741 0.71055 -0.05671 0.71172 -0.05625 L 0.71602 -0.05417 C 0.72161 -0.04421 0.71641 -0.05231 0.72344 -0.04467 C 0.72565 -0.04236 0.72995 -0.03704 0.72995 -0.0368 C 0.7306 -0.03518 0.73112 -0.0331 0.73203 -0.03148 C 0.73542 -0.02523 0.73672 -0.02592 0.74062 -0.02176 C 0.74648 -0.01597 0.74115 -0.01967 0.747 -0.0162 C 0.74818 -0.01435 0.74909 -0.01204 0.75026 -0.01042 C 0.75156 -0.0088 0.75338 -0.00833 0.75456 -0.00671 C 0.76107 0.00301 0.75221 -0.00347 0.7599 0.00093 L 0.76419 0.0125 C 0.76497 0.01435 0.76588 0.01597 0.76641 0.01806 C 0.76784 0.02639 0.76719 0.02199 0.76849 0.03148 C 0.76888 0.03982 0.76927 0.04792 0.76953 0.05625 C 0.76992 0.06829 0.77018 0.08033 0.77057 0.09236 C 0.77083 0.09745 0.77135 0.10255 0.77174 0.10764 C 0.77213 0.11528 0.7724 0.12292 0.77279 0.13056 C 0.77318 0.15857 0.77383 0.18634 0.77383 0.21435 C 0.77383 0.2713 0.77604 0.25602 0.77057 0.28495 C 0.77031 0.28681 0.77018 0.28889 0.76953 0.29051 C 0.7681 0.29445 0.76745 0.29954 0.76523 0.30208 L 0.76211 0.30579 C 0.76133 0.30764 0.75612 0.32199 0.75456 0.32477 C 0.75365 0.32639 0.75247 0.32732 0.7513 0.3287 C 0.74948 0.33843 0.75169 0.33195 0.74596 0.33634 C 0.74479 0.33727 0.74401 0.33912 0.74271 0.34005 C 0.74141 0.3412 0.73984 0.3412 0.73854 0.34213 C 0.72292 0.35185 0.7332 0.34815 0.72135 0.35162 C 0.71992 0.35278 0.71862 0.3544 0.71706 0.35533 C 0.71536 0.35648 0.71341 0.35648 0.71172 0.35718 C 0.71029 0.35787 0.70885 0.35857 0.70742 0.35926 C 0.70391 0.36042 0.70013 0.36088 0.69674 0.36296 C 0.69557 0.36366 0.69466 0.36482 0.69349 0.36482 C 0.68529 0.36597 0.67708 0.3662 0.66888 0.3669 L 0.56055 0.36482 L 0.48672 0.36296 C 0.46628 0.36296 0.44596 0.36435 0.42565 0.36482 L 0.19088 0.36111 C 0.18945 0.36088 0.18815 0.35949 0.18659 0.35926 C 0.18242 0.3581 0.17812 0.3581 0.17383 0.35718 C 0.17122 0.35671 0.16875 0.35579 0.16628 0.35533 C 0.14857 0.35232 0.13177 0.35255 0.1138 0.35162 C 0.09336 0.34421 0.10742 0.34861 0.06133 0.34769 C 0.0474 0.34745 0.03346 0.34769 0.01953 0.34769 L 0.01523 0.34583 L 0.01523 0.34607 L 0.01523 0.34583 " pathEditMode="relative" rAng="0" ptsTypes="AAAAAAAAAAAAAAAAAAAAAAAAAAAAAAAAAAAAAAAAAAAAAAAAAAAAAAAAAAAAAAAAAAAAAAAAAAA">
                                      <p:cBhvr>
                                        <p:cTn id="87" dur="3000" fill="hold"/>
                                        <p:tgtEl>
                                          <p:spTgt spid="24"/>
                                        </p:tgtEl>
                                        <p:attrNameLst>
                                          <p:attrName>ppt_x</p:attrName>
                                          <p:attrName>ppt_y</p:attrName>
                                        </p:attrNameLst>
                                      </p:cBhvr>
                                      <p:rCtr x="37995" y="1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2" grpId="0"/>
      <p:bldP spid="23" grpId="0"/>
      <p:bldP spid="24" grpId="0" animBg="1"/>
      <p:bldP spid="2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5128"/>
          </a:xfrm>
          <a:prstGeom prst="rect">
            <a:avLst/>
          </a:prstGeom>
        </p:spPr>
      </p:pic>
    </p:spTree>
    <p:extLst>
      <p:ext uri="{BB962C8B-B14F-4D97-AF65-F5344CB8AC3E}">
        <p14:creationId xmlns:p14="http://schemas.microsoft.com/office/powerpoint/2010/main" val="311703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5372" y="5264692"/>
            <a:ext cx="6290491" cy="11491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solidFill>
              </a:rPr>
              <a:t>Hyper Text Transfer Protocol(HTTP)</a:t>
            </a:r>
          </a:p>
          <a:p>
            <a:pPr algn="ctr"/>
            <a:r>
              <a:rPr lang="en-US" sz="1600" dirty="0" smtClean="0">
                <a:solidFill>
                  <a:schemeClr val="bg1"/>
                </a:solidFill>
              </a:rPr>
              <a:t>File Transfer Protocol(FTP)</a:t>
            </a:r>
          </a:p>
          <a:p>
            <a:pPr algn="ctr"/>
            <a:r>
              <a:rPr lang="en-US" sz="1600" dirty="0" smtClean="0">
                <a:solidFill>
                  <a:schemeClr val="bg1"/>
                </a:solidFill>
              </a:rPr>
              <a:t>Simple Mail Transfer Protocol(SMTP)</a:t>
            </a:r>
            <a:endParaRPr lang="en-US" sz="1600" dirty="0">
              <a:solidFill>
                <a:schemeClr val="bg1"/>
              </a:solidFill>
            </a:endParaRPr>
          </a:p>
        </p:txBody>
      </p:sp>
      <p:sp>
        <p:nvSpPr>
          <p:cNvPr id="5" name="Rectangle 4"/>
          <p:cNvSpPr/>
          <p:nvPr/>
        </p:nvSpPr>
        <p:spPr>
          <a:xfrm>
            <a:off x="2155372" y="2375080"/>
            <a:ext cx="6290491" cy="673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Electronic Business XML(</a:t>
            </a:r>
            <a:r>
              <a:rPr lang="en-US" sz="1600" dirty="0" err="1" smtClean="0"/>
              <a:t>ebXML</a:t>
            </a:r>
            <a:r>
              <a:rPr lang="en-US" sz="1600" dirty="0" smtClean="0"/>
              <a:t>)</a:t>
            </a:r>
            <a:endParaRPr lang="en-US" sz="1600" dirty="0"/>
          </a:p>
        </p:txBody>
      </p:sp>
      <p:sp>
        <p:nvSpPr>
          <p:cNvPr id="6" name="Rectangle 5"/>
          <p:cNvSpPr/>
          <p:nvPr/>
        </p:nvSpPr>
        <p:spPr>
          <a:xfrm>
            <a:off x="2155372" y="3032034"/>
            <a:ext cx="6290491" cy="6858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Universal Description, Discovery and Integration(UDDI)</a:t>
            </a:r>
            <a:endParaRPr lang="en-US" sz="1600" dirty="0"/>
          </a:p>
        </p:txBody>
      </p:sp>
      <p:sp>
        <p:nvSpPr>
          <p:cNvPr id="7" name="Rectangle 6"/>
          <p:cNvSpPr/>
          <p:nvPr/>
        </p:nvSpPr>
        <p:spPr>
          <a:xfrm>
            <a:off x="2155372" y="4353558"/>
            <a:ext cx="6290491" cy="9111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Simple Object Access Protocol(SOAP)/Extensible Markup Language(XML)</a:t>
            </a:r>
            <a:endParaRPr lang="en-US" sz="1600" dirty="0"/>
          </a:p>
        </p:txBody>
      </p:sp>
      <p:sp>
        <p:nvSpPr>
          <p:cNvPr id="8" name="Rectangle 7"/>
          <p:cNvSpPr/>
          <p:nvPr/>
        </p:nvSpPr>
        <p:spPr>
          <a:xfrm>
            <a:off x="2155372" y="3714930"/>
            <a:ext cx="6290491" cy="63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Web Services Description Language(WSDL)</a:t>
            </a:r>
            <a:endParaRPr lang="en-US" sz="1600" dirty="0"/>
          </a:p>
        </p:txBody>
      </p:sp>
      <p:sp>
        <p:nvSpPr>
          <p:cNvPr id="9" name="Rectangle 8"/>
          <p:cNvSpPr/>
          <p:nvPr/>
        </p:nvSpPr>
        <p:spPr>
          <a:xfrm>
            <a:off x="2155372" y="1708330"/>
            <a:ext cx="6290491" cy="652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IMPLEMENTATION(S)</a:t>
            </a:r>
            <a:endParaRPr lang="en-US" dirty="0"/>
          </a:p>
        </p:txBody>
      </p:sp>
      <p:sp>
        <p:nvSpPr>
          <p:cNvPr id="10" name="Rectangle 9"/>
          <p:cNvSpPr/>
          <p:nvPr/>
        </p:nvSpPr>
        <p:spPr>
          <a:xfrm>
            <a:off x="8452213" y="2375080"/>
            <a:ext cx="495300" cy="4038781"/>
          </a:xfrm>
          <a:prstGeom prst="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en-US" dirty="0">
              <a:solidFill>
                <a:srgbClr val="FF0000"/>
              </a:solidFill>
            </a:endParaRPr>
          </a:p>
        </p:txBody>
      </p:sp>
      <p:sp>
        <p:nvSpPr>
          <p:cNvPr id="11" name="Rectangle 10"/>
          <p:cNvSpPr/>
          <p:nvPr/>
        </p:nvSpPr>
        <p:spPr>
          <a:xfrm>
            <a:off x="8953863" y="2375080"/>
            <a:ext cx="495300" cy="4038782"/>
          </a:xfrm>
          <a:prstGeom prst="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en-US" sz="1600" dirty="0">
              <a:solidFill>
                <a:srgbClr val="FF0000"/>
              </a:solidFill>
            </a:endParaRPr>
          </a:p>
        </p:txBody>
      </p:sp>
      <p:sp>
        <p:nvSpPr>
          <p:cNvPr id="12" name="Rectangle 11"/>
          <p:cNvSpPr/>
          <p:nvPr/>
        </p:nvSpPr>
        <p:spPr>
          <a:xfrm>
            <a:off x="9461863" y="2360384"/>
            <a:ext cx="495300" cy="4053478"/>
          </a:xfrm>
          <a:prstGeom prst="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en-US" sz="1600" dirty="0">
              <a:solidFill>
                <a:srgbClr val="FF0000"/>
              </a:solidFill>
            </a:endParaRPr>
          </a:p>
        </p:txBody>
      </p:sp>
      <p:sp>
        <p:nvSpPr>
          <p:cNvPr id="13" name="Rectangle 12"/>
          <p:cNvSpPr/>
          <p:nvPr/>
        </p:nvSpPr>
        <p:spPr>
          <a:xfrm>
            <a:off x="9969863" y="2360384"/>
            <a:ext cx="495300" cy="4053478"/>
          </a:xfrm>
          <a:prstGeom prst="rec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en-US" sz="1600" dirty="0">
              <a:solidFill>
                <a:srgbClr val="FF0000"/>
              </a:solidFill>
            </a:endParaRPr>
          </a:p>
        </p:txBody>
      </p:sp>
      <p:sp>
        <p:nvSpPr>
          <p:cNvPr id="14" name="Rectangle 13"/>
          <p:cNvSpPr/>
          <p:nvPr/>
        </p:nvSpPr>
        <p:spPr>
          <a:xfrm>
            <a:off x="8452213" y="1708330"/>
            <a:ext cx="2012950" cy="652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Other Concern(s)</a:t>
            </a:r>
            <a:endParaRPr lang="en-US" dirty="0"/>
          </a:p>
        </p:txBody>
      </p:sp>
      <p:sp>
        <p:nvSpPr>
          <p:cNvPr id="2" name="TextBox 1"/>
          <p:cNvSpPr txBox="1"/>
          <p:nvPr/>
        </p:nvSpPr>
        <p:spPr>
          <a:xfrm rot="5400000">
            <a:off x="7628527" y="4267954"/>
            <a:ext cx="2155371" cy="369332"/>
          </a:xfrm>
          <a:prstGeom prst="rect">
            <a:avLst/>
          </a:prstGeom>
          <a:noFill/>
        </p:spPr>
        <p:txBody>
          <a:bodyPr wrap="square" rtlCol="0">
            <a:spAutoFit/>
          </a:bodyPr>
          <a:lstStyle/>
          <a:p>
            <a:r>
              <a:rPr lang="en-IN" dirty="0" smtClean="0">
                <a:solidFill>
                  <a:srgbClr val="FF0000"/>
                </a:solidFill>
              </a:rPr>
              <a:t>Quality of service</a:t>
            </a:r>
            <a:endParaRPr lang="en-IN" dirty="0">
              <a:solidFill>
                <a:srgbClr val="FF0000"/>
              </a:solidFill>
            </a:endParaRPr>
          </a:p>
        </p:txBody>
      </p:sp>
      <p:sp>
        <p:nvSpPr>
          <p:cNvPr id="3" name="TextBox 2"/>
          <p:cNvSpPr txBox="1"/>
          <p:nvPr/>
        </p:nvSpPr>
        <p:spPr>
          <a:xfrm rot="5400000">
            <a:off x="8639810" y="4091967"/>
            <a:ext cx="1123406" cy="369332"/>
          </a:xfrm>
          <a:prstGeom prst="rect">
            <a:avLst/>
          </a:prstGeom>
          <a:noFill/>
        </p:spPr>
        <p:txBody>
          <a:bodyPr wrap="square" rtlCol="0">
            <a:spAutoFit/>
          </a:bodyPr>
          <a:lstStyle/>
          <a:p>
            <a:r>
              <a:rPr lang="en-IN" dirty="0" smtClean="0">
                <a:solidFill>
                  <a:srgbClr val="FF0000"/>
                </a:solidFill>
              </a:rPr>
              <a:t>Security</a:t>
            </a:r>
            <a:endParaRPr lang="en-IN" dirty="0">
              <a:solidFill>
                <a:srgbClr val="FF0000"/>
              </a:solidFill>
            </a:endParaRPr>
          </a:p>
        </p:txBody>
      </p:sp>
      <p:sp>
        <p:nvSpPr>
          <p:cNvPr id="15" name="TextBox 14"/>
          <p:cNvSpPr txBox="1"/>
          <p:nvPr/>
        </p:nvSpPr>
        <p:spPr>
          <a:xfrm rot="5400000">
            <a:off x="8821600" y="4267954"/>
            <a:ext cx="1750423" cy="369332"/>
          </a:xfrm>
          <a:prstGeom prst="rect">
            <a:avLst/>
          </a:prstGeom>
          <a:noFill/>
        </p:spPr>
        <p:txBody>
          <a:bodyPr wrap="square" rtlCol="0">
            <a:spAutoFit/>
          </a:bodyPr>
          <a:lstStyle/>
          <a:p>
            <a:r>
              <a:rPr lang="en-IN" dirty="0" smtClean="0">
                <a:solidFill>
                  <a:srgbClr val="FF0000"/>
                </a:solidFill>
              </a:rPr>
              <a:t>Management</a:t>
            </a:r>
            <a:endParaRPr lang="en-IN" dirty="0">
              <a:solidFill>
                <a:srgbClr val="FF0000"/>
              </a:solidFill>
            </a:endParaRPr>
          </a:p>
        </p:txBody>
      </p:sp>
      <p:sp>
        <p:nvSpPr>
          <p:cNvPr id="17" name="TextBox 16"/>
          <p:cNvSpPr txBox="1"/>
          <p:nvPr/>
        </p:nvSpPr>
        <p:spPr>
          <a:xfrm rot="5400000">
            <a:off x="8920117" y="4275390"/>
            <a:ext cx="2594791" cy="369332"/>
          </a:xfrm>
          <a:prstGeom prst="rect">
            <a:avLst/>
          </a:prstGeom>
          <a:noFill/>
        </p:spPr>
        <p:txBody>
          <a:bodyPr wrap="square" rtlCol="0">
            <a:spAutoFit/>
          </a:bodyPr>
          <a:lstStyle/>
          <a:p>
            <a:r>
              <a:rPr lang="en-IN" dirty="0" smtClean="0">
                <a:solidFill>
                  <a:srgbClr val="FF0000"/>
                </a:solidFill>
              </a:rPr>
              <a:t>Service Development</a:t>
            </a:r>
            <a:endParaRPr lang="en-IN" dirty="0">
              <a:solidFill>
                <a:srgbClr val="FF0000"/>
              </a:solidFill>
            </a:endParaRPr>
          </a:p>
        </p:txBody>
      </p:sp>
      <p:sp>
        <p:nvSpPr>
          <p:cNvPr id="18" name="TextBox 17"/>
          <p:cNvSpPr txBox="1"/>
          <p:nvPr/>
        </p:nvSpPr>
        <p:spPr>
          <a:xfrm>
            <a:off x="300446" y="376280"/>
            <a:ext cx="10371907" cy="769441"/>
          </a:xfrm>
          <a:prstGeom prst="rect">
            <a:avLst/>
          </a:prstGeom>
          <a:noFill/>
        </p:spPr>
        <p:txBody>
          <a:bodyPr wrap="square" rtlCol="0">
            <a:spAutoFit/>
          </a:bodyPr>
          <a:lstStyle/>
          <a:p>
            <a:r>
              <a:rPr lang="en-IN" sz="4400" dirty="0" smtClean="0">
                <a:solidFill>
                  <a:schemeClr val="bg1"/>
                </a:solidFill>
              </a:rPr>
              <a:t>WEB SERVICES TECHNOLOGY STACK</a:t>
            </a:r>
            <a:endParaRPr lang="en-IN" sz="4400" dirty="0">
              <a:solidFill>
                <a:schemeClr val="bg1"/>
              </a:solidFill>
            </a:endParaRPr>
          </a:p>
        </p:txBody>
      </p:sp>
      <p:cxnSp>
        <p:nvCxnSpPr>
          <p:cNvPr id="19" name="Straight Connector 18"/>
          <p:cNvCxnSpPr/>
          <p:nvPr/>
        </p:nvCxnSpPr>
        <p:spPr>
          <a:xfrm>
            <a:off x="509452" y="1309913"/>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26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 grpId="0"/>
      <p:bldP spid="3" grpId="0"/>
      <p:bldP spid="15"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sz="4800" dirty="0" smtClean="0">
                <a:solidFill>
                  <a:schemeClr val="bg1"/>
                </a:solidFill>
              </a:rPr>
              <a:t>3. Existing System</a:t>
            </a:r>
            <a:endParaRPr lang="en-IN" sz="4800" dirty="0">
              <a:solidFill>
                <a:schemeClr val="bg1"/>
              </a:solidFill>
            </a:endParaRPr>
          </a:p>
        </p:txBody>
      </p:sp>
      <p:sp>
        <p:nvSpPr>
          <p:cNvPr id="5" name="TextBox 4"/>
          <p:cNvSpPr txBox="1"/>
          <p:nvPr/>
        </p:nvSpPr>
        <p:spPr>
          <a:xfrm>
            <a:off x="1592135" y="1785516"/>
            <a:ext cx="906562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solidFill>
                  <a:schemeClr val="bg1"/>
                </a:solidFill>
              </a:rPr>
              <a:t>A </a:t>
            </a:r>
            <a:r>
              <a:rPr lang="en-IN" sz="2000" b="1" dirty="0">
                <a:solidFill>
                  <a:schemeClr val="bg1"/>
                </a:solidFill>
              </a:rPr>
              <a:t>service-oriented architecture</a:t>
            </a:r>
            <a:r>
              <a:rPr lang="en-IN" sz="2000" dirty="0">
                <a:solidFill>
                  <a:schemeClr val="bg1"/>
                </a:solidFill>
              </a:rPr>
              <a:t> (</a:t>
            </a:r>
            <a:r>
              <a:rPr lang="en-IN" sz="2000" b="1" dirty="0">
                <a:solidFill>
                  <a:schemeClr val="bg1"/>
                </a:solidFill>
              </a:rPr>
              <a:t>SOA</a:t>
            </a:r>
            <a:r>
              <a:rPr lang="en-IN" sz="2000" dirty="0">
                <a:solidFill>
                  <a:schemeClr val="bg1"/>
                </a:solidFill>
              </a:rPr>
              <a:t>) is an architectural pattern in computer software design in which application components provide services to other components via a communications protocol, typically over a network.</a:t>
            </a:r>
            <a:r>
              <a:rPr lang="en-IN" dirty="0">
                <a:solidFill>
                  <a:schemeClr val="bg1"/>
                </a:solidFill>
              </a:rPr>
              <a:t> </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326" y="3566160"/>
            <a:ext cx="6531428" cy="3122023"/>
          </a:xfrm>
        </p:spPr>
      </p:pic>
      <p:cxnSp>
        <p:nvCxnSpPr>
          <p:cNvPr id="10" name="Straight Connector 9"/>
          <p:cNvCxnSpPr/>
          <p:nvPr/>
        </p:nvCxnSpPr>
        <p:spPr>
          <a:xfrm>
            <a:off x="496388" y="1436914"/>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9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IN" dirty="0" smtClean="0">
                <a:solidFill>
                  <a:schemeClr val="bg1"/>
                </a:solidFill>
              </a:rPr>
              <a:t>4. Design and Implementation</a:t>
            </a:r>
            <a:endParaRPr lang="en-IN" dirty="0">
              <a:solidFill>
                <a:schemeClr val="bg1"/>
              </a:solidFill>
            </a:endParaRPr>
          </a:p>
        </p:txBody>
      </p:sp>
      <p:sp>
        <p:nvSpPr>
          <p:cNvPr id="3" name="Content Placeholder 2"/>
          <p:cNvSpPr>
            <a:spLocks noGrp="1"/>
          </p:cNvSpPr>
          <p:nvPr>
            <p:ph idx="1"/>
          </p:nvPr>
        </p:nvSpPr>
        <p:spPr>
          <a:xfrm>
            <a:off x="1104293" y="1853248"/>
            <a:ext cx="8946541" cy="4874123"/>
          </a:xfrm>
        </p:spPr>
        <p:txBody>
          <a:bodyPr>
            <a:noAutofit/>
          </a:bodyPr>
          <a:lstStyle/>
          <a:p>
            <a:pPr algn="just"/>
            <a:r>
              <a:rPr lang="en-IN" dirty="0">
                <a:solidFill>
                  <a:schemeClr val="bg1"/>
                </a:solidFill>
              </a:rPr>
              <a:t>Our design is </a:t>
            </a:r>
            <a:r>
              <a:rPr lang="en-IN" dirty="0" smtClean="0">
                <a:solidFill>
                  <a:schemeClr val="bg1"/>
                </a:solidFill>
              </a:rPr>
              <a:t>primitively </a:t>
            </a:r>
            <a:r>
              <a:rPr lang="en-IN" dirty="0">
                <a:solidFill>
                  <a:schemeClr val="bg1"/>
                </a:solidFill>
              </a:rPr>
              <a:t>based on the SOA (Service Oriented Architecture</a:t>
            </a:r>
            <a:r>
              <a:rPr lang="en-IN" dirty="0" smtClean="0">
                <a:solidFill>
                  <a:schemeClr val="bg1"/>
                </a:solidFill>
              </a:rPr>
              <a:t>). The </a:t>
            </a:r>
            <a:r>
              <a:rPr lang="en-IN" dirty="0">
                <a:solidFill>
                  <a:schemeClr val="bg1"/>
                </a:solidFill>
              </a:rPr>
              <a:t>components involved in the model are labelled as Provider, Registry and Client.</a:t>
            </a:r>
          </a:p>
          <a:p>
            <a:pPr algn="just"/>
            <a:endParaRPr lang="en-IN" dirty="0" smtClean="0">
              <a:solidFill>
                <a:schemeClr val="bg1"/>
              </a:solidFill>
            </a:endParaRPr>
          </a:p>
          <a:p>
            <a:pPr algn="just"/>
            <a:r>
              <a:rPr lang="en-IN" dirty="0">
                <a:solidFill>
                  <a:schemeClr val="bg1"/>
                </a:solidFill>
              </a:rPr>
              <a:t>The Provider creates a web service and publishes its interface on the Registry. </a:t>
            </a:r>
            <a:endParaRPr lang="en-IN" dirty="0" smtClean="0">
              <a:solidFill>
                <a:schemeClr val="bg1"/>
              </a:solidFill>
            </a:endParaRPr>
          </a:p>
          <a:p>
            <a:pPr algn="just"/>
            <a:endParaRPr lang="en-IN" dirty="0">
              <a:solidFill>
                <a:schemeClr val="bg1"/>
              </a:solidFill>
            </a:endParaRPr>
          </a:p>
          <a:p>
            <a:pPr algn="just"/>
            <a:r>
              <a:rPr lang="en-IN" dirty="0">
                <a:solidFill>
                  <a:schemeClr val="bg1"/>
                </a:solidFill>
              </a:rPr>
              <a:t>The Client then finds the required web service on the Registry using various operations and binds to the provider invoking the required service. </a:t>
            </a:r>
            <a:endParaRPr lang="en-IN" dirty="0" smtClean="0">
              <a:solidFill>
                <a:schemeClr val="bg1"/>
              </a:solidFill>
            </a:endParaRPr>
          </a:p>
          <a:p>
            <a:pPr algn="just"/>
            <a:endParaRPr lang="en-IN" dirty="0">
              <a:solidFill>
                <a:schemeClr val="bg1"/>
              </a:solidFill>
            </a:endParaRPr>
          </a:p>
          <a:p>
            <a:pPr algn="just"/>
            <a:r>
              <a:rPr lang="en-IN" dirty="0">
                <a:solidFill>
                  <a:schemeClr val="bg1"/>
                </a:solidFill>
              </a:rPr>
              <a:t>The Provider reads in the request from the Client and responds accordingly. </a:t>
            </a:r>
          </a:p>
          <a:p>
            <a:pPr algn="just"/>
            <a:endParaRPr lang="en-IN" dirty="0" smtClean="0">
              <a:solidFill>
                <a:schemeClr val="bg1"/>
              </a:solidFill>
            </a:endParaRPr>
          </a:p>
          <a:p>
            <a:pPr algn="just"/>
            <a:endParaRPr lang="en-IN" dirty="0">
              <a:solidFill>
                <a:schemeClr val="bg1"/>
              </a:solidFill>
            </a:endParaRPr>
          </a:p>
          <a:p>
            <a:pPr algn="just"/>
            <a:endParaRPr lang="en-IN" dirty="0" smtClean="0">
              <a:solidFill>
                <a:schemeClr val="bg1"/>
              </a:solidFill>
            </a:endParaRPr>
          </a:p>
          <a:p>
            <a:pPr algn="just"/>
            <a:endParaRPr lang="en-IN" dirty="0" smtClean="0">
              <a:solidFill>
                <a:schemeClr val="bg1"/>
              </a:solidFill>
            </a:endParaRPr>
          </a:p>
          <a:p>
            <a:pPr algn="just"/>
            <a:endParaRPr lang="en-IN" dirty="0">
              <a:solidFill>
                <a:schemeClr val="bg1"/>
              </a:solidFill>
            </a:endParaRPr>
          </a:p>
        </p:txBody>
      </p:sp>
      <p:cxnSp>
        <p:nvCxnSpPr>
          <p:cNvPr id="6" name="Straight Connector 5"/>
          <p:cNvCxnSpPr/>
          <p:nvPr/>
        </p:nvCxnSpPr>
        <p:spPr>
          <a:xfrm>
            <a:off x="444137" y="1371599"/>
            <a:ext cx="11077303" cy="2612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79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069" y="155845"/>
            <a:ext cx="6619006" cy="6437165"/>
          </a:xfrm>
          <a:prstGeom prst="rect">
            <a:avLst/>
          </a:prstGeom>
        </p:spPr>
      </p:pic>
      <p:sp>
        <p:nvSpPr>
          <p:cNvPr id="5" name="TextBox 4"/>
          <p:cNvSpPr txBox="1"/>
          <p:nvPr/>
        </p:nvSpPr>
        <p:spPr>
          <a:xfrm>
            <a:off x="195942" y="155845"/>
            <a:ext cx="3618411" cy="584775"/>
          </a:xfrm>
          <a:prstGeom prst="rect">
            <a:avLst/>
          </a:prstGeom>
          <a:noFill/>
        </p:spPr>
        <p:txBody>
          <a:bodyPr wrap="square" rtlCol="0">
            <a:spAutoFit/>
          </a:bodyPr>
          <a:lstStyle/>
          <a:p>
            <a:r>
              <a:rPr lang="en-IN" sz="3200" b="1" dirty="0" smtClean="0">
                <a:solidFill>
                  <a:schemeClr val="bg1"/>
                </a:solidFill>
              </a:rPr>
              <a:t>Proposed System</a:t>
            </a:r>
            <a:endParaRPr lang="en-IN" sz="3200" b="1" dirty="0">
              <a:solidFill>
                <a:schemeClr val="bg1"/>
              </a:solidFill>
            </a:endParaRPr>
          </a:p>
        </p:txBody>
      </p:sp>
    </p:spTree>
    <p:extLst>
      <p:ext uri="{BB962C8B-B14F-4D97-AF65-F5344CB8AC3E}">
        <p14:creationId xmlns:p14="http://schemas.microsoft.com/office/powerpoint/2010/main" val="26817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584</TotalTime>
  <Words>1222</Words>
  <Application>Microsoft Office PowerPoint</Application>
  <PresentationFormat>Widescreen</PresentationFormat>
  <Paragraphs>195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Times New Roman</vt:lpstr>
      <vt:lpstr>Wingdings</vt:lpstr>
      <vt:lpstr>Wingdings 3</vt:lpstr>
      <vt:lpstr>Ion</vt:lpstr>
      <vt:lpstr>SAMBHRAM INSTITUTE OF TECHNOLOGY,BANGALORE Department of Computer Science Technology</vt:lpstr>
      <vt:lpstr>CONTENTS</vt:lpstr>
      <vt:lpstr>1. ABSTRACT</vt:lpstr>
      <vt:lpstr>2. WEB SERVICES</vt:lpstr>
      <vt:lpstr>PowerPoint Presentation</vt:lpstr>
      <vt:lpstr>PowerPoint Presentation</vt:lpstr>
      <vt:lpstr>3. Existing System</vt:lpstr>
      <vt:lpstr>4. Design and Implementation</vt:lpstr>
      <vt:lpstr>PowerPoint Presentation</vt:lpstr>
      <vt:lpstr>ENCRYPTION</vt:lpstr>
      <vt:lpstr>DECRYPTION</vt:lpstr>
      <vt:lpstr>Selective Encryption and Decryption</vt:lpstr>
      <vt:lpstr>Hash Code Generation</vt:lpstr>
      <vt:lpstr>Web service communication scenarios </vt:lpstr>
      <vt:lpstr>PowerPoint Presentation</vt:lpstr>
      <vt:lpstr>PowerPoint Presentation</vt:lpstr>
      <vt:lpstr>PowerPoint Presentation</vt:lpstr>
      <vt:lpstr>5. Results Analysis</vt:lpstr>
      <vt:lpstr>Basic Encryption</vt:lpstr>
      <vt:lpstr>PowerPoint Presentation</vt:lpstr>
      <vt:lpstr>Selective Encryption</vt:lpstr>
      <vt:lpstr>PowerPoint Presentation</vt:lpstr>
      <vt:lpstr>COMPARISON : Complete vs Selective</vt:lpstr>
      <vt:lpstr>Response Time</vt:lpstr>
      <vt:lpstr>Deployment of Web Services using AXIS </vt:lpstr>
      <vt:lpstr>PowerPoint Presentation</vt:lpstr>
      <vt:lpstr>Conclusion and Future Work</vt:lpstr>
      <vt:lpstr>BIBLIOGRAPHY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SAMBHRAM INSTITUTE OF TECHNOLOGY,BANGALORE Department of Computer Science Technology</dc:title>
  <dc:creator>Aditiya</dc:creator>
  <cp:lastModifiedBy>Rohan Kulkarni</cp:lastModifiedBy>
  <cp:revision>61</cp:revision>
  <dcterms:created xsi:type="dcterms:W3CDTF">2015-06-06T07:09:35Z</dcterms:created>
  <dcterms:modified xsi:type="dcterms:W3CDTF">2015-06-08T02:24:48Z</dcterms:modified>
</cp:coreProperties>
</file>