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71" r:id="rId2"/>
    <p:sldId id="355" r:id="rId3"/>
    <p:sldId id="381" r:id="rId4"/>
    <p:sldId id="379" r:id="rId5"/>
    <p:sldId id="382" r:id="rId6"/>
    <p:sldId id="383" r:id="rId7"/>
    <p:sldId id="387" r:id="rId8"/>
    <p:sldId id="408" r:id="rId9"/>
    <p:sldId id="407" r:id="rId10"/>
    <p:sldId id="410" r:id="rId11"/>
    <p:sldId id="384" r:id="rId12"/>
    <p:sldId id="388" r:id="rId13"/>
    <p:sldId id="389" r:id="rId14"/>
    <p:sldId id="390" r:id="rId15"/>
    <p:sldId id="392" r:id="rId16"/>
    <p:sldId id="391" r:id="rId17"/>
    <p:sldId id="393" r:id="rId18"/>
    <p:sldId id="386" r:id="rId19"/>
    <p:sldId id="395" r:id="rId20"/>
    <p:sldId id="394" r:id="rId21"/>
    <p:sldId id="285" r:id="rId22"/>
    <p:sldId id="274" r:id="rId23"/>
    <p:sldId id="411" r:id="rId24"/>
    <p:sldId id="413" r:id="rId25"/>
    <p:sldId id="396" r:id="rId26"/>
    <p:sldId id="398" r:id="rId27"/>
    <p:sldId id="414" r:id="rId28"/>
    <p:sldId id="415" r:id="rId29"/>
    <p:sldId id="423" r:id="rId30"/>
    <p:sldId id="400" r:id="rId31"/>
    <p:sldId id="270" r:id="rId32"/>
    <p:sldId id="257" r:id="rId33"/>
    <p:sldId id="262" r:id="rId34"/>
    <p:sldId id="435" r:id="rId35"/>
    <p:sldId id="436" r:id="rId36"/>
    <p:sldId id="437" r:id="rId37"/>
    <p:sldId id="438" r:id="rId38"/>
    <p:sldId id="284" r:id="rId39"/>
    <p:sldId id="439" r:id="rId40"/>
    <p:sldId id="276" r:id="rId41"/>
    <p:sldId id="440" r:id="rId42"/>
    <p:sldId id="428" r:id="rId43"/>
    <p:sldId id="429" r:id="rId44"/>
    <p:sldId id="432" r:id="rId45"/>
    <p:sldId id="433" r:id="rId46"/>
    <p:sldId id="430" r:id="rId47"/>
    <p:sldId id="431" r:id="rId48"/>
    <p:sldId id="427" r:id="rId49"/>
    <p:sldId id="434" r:id="rId50"/>
    <p:sldId id="5068" r:id="rId51"/>
    <p:sldId id="5070" r:id="rId52"/>
    <p:sldId id="5069" r:id="rId53"/>
    <p:sldId id="377" r:id="rId54"/>
    <p:sldId id="419" r:id="rId55"/>
    <p:sldId id="420" r:id="rId56"/>
    <p:sldId id="422" r:id="rId57"/>
    <p:sldId id="291" r:id="rId58"/>
    <p:sldId id="279" r:id="rId59"/>
    <p:sldId id="5066" r:id="rId60"/>
    <p:sldId id="287" r:id="rId61"/>
    <p:sldId id="417" r:id="rId62"/>
    <p:sldId id="290" r:id="rId63"/>
    <p:sldId id="260" r:id="rId64"/>
    <p:sldId id="326" r:id="rId65"/>
    <p:sldId id="321" r:id="rId66"/>
    <p:sldId id="334" r:id="rId67"/>
    <p:sldId id="322" r:id="rId68"/>
    <p:sldId id="323" r:id="rId69"/>
    <p:sldId id="331" r:id="rId70"/>
    <p:sldId id="324" r:id="rId71"/>
    <p:sldId id="325" r:id="rId72"/>
    <p:sldId id="293" r:id="rId73"/>
    <p:sldId id="312" r:id="rId74"/>
    <p:sldId id="256" r:id="rId75"/>
    <p:sldId id="441" r:id="rId76"/>
    <p:sldId id="442" r:id="rId77"/>
    <p:sldId id="259" r:id="rId78"/>
    <p:sldId id="5064" r:id="rId79"/>
    <p:sldId id="5065" r:id="rId80"/>
    <p:sldId id="5053" r:id="rId81"/>
    <p:sldId id="5056" r:id="rId82"/>
    <p:sldId id="5057" r:id="rId83"/>
    <p:sldId id="426" r:id="rId84"/>
    <p:sldId id="281" r:id="rId85"/>
    <p:sldId id="280" r:id="rId86"/>
    <p:sldId id="282" r:id="rId87"/>
    <p:sldId id="283" r:id="rId88"/>
    <p:sldId id="375" r:id="rId89"/>
    <p:sldId id="264" r:id="rId90"/>
    <p:sldId id="263" r:id="rId91"/>
    <p:sldId id="258" r:id="rId92"/>
    <p:sldId id="265" r:id="rId93"/>
    <p:sldId id="299" r:id="rId94"/>
    <p:sldId id="301" r:id="rId95"/>
    <p:sldId id="298" r:id="rId96"/>
    <p:sldId id="300" r:id="rId97"/>
    <p:sldId id="329" r:id="rId98"/>
    <p:sldId id="425" r:id="rId99"/>
    <p:sldId id="348" r:id="rId100"/>
    <p:sldId id="424" r:id="rId101"/>
    <p:sldId id="345" r:id="rId102"/>
    <p:sldId id="347" r:id="rId103"/>
    <p:sldId id="405"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diagrams/_rels/data1.xml.rels><?xml version="1.0" encoding="UTF-8" standalone="yes"?>
<Relationships xmlns="http://schemas.openxmlformats.org/package/2006/relationships"><Relationship Id="rId1" Type="http://schemas.openxmlformats.org/officeDocument/2006/relationships/image" Target="../media/image45.png"/></Relationships>
</file>

<file path=ppt/diagrams/_rels/data2.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DCA0BD-375B-4C57-B3E7-5ECAF04255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C1A1795-4DDB-4638-A12D-08A59BE41507}" type="pres">
      <dgm:prSet presAssocID="{93DCA0BD-375B-4C57-B3E7-5ECAF042553C}" presName="diagram" presStyleCnt="0">
        <dgm:presLayoutVars>
          <dgm:dir/>
          <dgm:resizeHandles val="exact"/>
        </dgm:presLayoutVars>
      </dgm:prSet>
      <dgm:spPr/>
    </dgm:pt>
  </dgm:ptLst>
  <dgm:cxnLst>
    <dgm:cxn modelId="{061671FF-70E2-4032-B6A1-A02036AD33CB}" type="presOf" srcId="{93DCA0BD-375B-4C57-B3E7-5ECAF042553C}" destId="{9C1A1795-4DDB-4638-A12D-08A59BE41507}" srcOrd="0" destOrd="0" presId="urn:microsoft.com/office/officeart/2005/8/layout/default"/>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D72D94-12EA-4047-B9C1-1040733C8D8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DEE4FCD-FF25-4416-9296-0B55A7E2D01B}">
      <dgm:prSet/>
      <dgm:spPr/>
      <dgm:t>
        <a:bodyPr/>
        <a:lstStyle/>
        <a:p>
          <a:pPr>
            <a:lnSpc>
              <a:spcPct val="100000"/>
            </a:lnSpc>
          </a:pPr>
          <a:r>
            <a:rPr lang="en-US" dirty="0">
              <a:solidFill>
                <a:schemeClr val="accent2">
                  <a:lumMod val="75000"/>
                </a:schemeClr>
              </a:solidFill>
            </a:rPr>
            <a:t>How to create Sprint</a:t>
          </a:r>
        </a:p>
      </dgm:t>
    </dgm:pt>
    <dgm:pt modelId="{4FBC7708-BE95-41CC-AF66-B0DCD62A81C0}" type="parTrans" cxnId="{A17FEDCC-767A-428F-9739-C35065A5F8A5}">
      <dgm:prSet/>
      <dgm:spPr/>
      <dgm:t>
        <a:bodyPr/>
        <a:lstStyle/>
        <a:p>
          <a:endParaRPr lang="en-US"/>
        </a:p>
      </dgm:t>
    </dgm:pt>
    <dgm:pt modelId="{CEFCBF61-D0D1-41DC-88D3-2D810A77F865}" type="sibTrans" cxnId="{A17FEDCC-767A-428F-9739-C35065A5F8A5}">
      <dgm:prSet/>
      <dgm:spPr/>
      <dgm:t>
        <a:bodyPr/>
        <a:lstStyle/>
        <a:p>
          <a:endParaRPr lang="en-US"/>
        </a:p>
      </dgm:t>
    </dgm:pt>
    <dgm:pt modelId="{9C242782-998E-484B-B237-01CC7DEBCEC0}">
      <dgm:prSet/>
      <dgm:spPr/>
      <dgm:t>
        <a:bodyPr/>
        <a:lstStyle/>
        <a:p>
          <a:pPr>
            <a:lnSpc>
              <a:spcPct val="100000"/>
            </a:lnSpc>
          </a:pPr>
          <a:r>
            <a:rPr lang="en-US" dirty="0">
              <a:solidFill>
                <a:schemeClr val="accent2">
                  <a:lumMod val="75000"/>
                </a:schemeClr>
              </a:solidFill>
            </a:rPr>
            <a:t>How to Start Sprint</a:t>
          </a:r>
        </a:p>
      </dgm:t>
    </dgm:pt>
    <dgm:pt modelId="{5498EAA2-4D6A-45F5-8AF3-A19296AF4AAE}" type="parTrans" cxnId="{A4FF8C4A-45ED-441D-B44C-6F53EA08B09D}">
      <dgm:prSet/>
      <dgm:spPr/>
      <dgm:t>
        <a:bodyPr/>
        <a:lstStyle/>
        <a:p>
          <a:endParaRPr lang="en-US"/>
        </a:p>
      </dgm:t>
    </dgm:pt>
    <dgm:pt modelId="{711317D1-9DAD-48E8-9576-C01BFCAA1430}" type="sibTrans" cxnId="{A4FF8C4A-45ED-441D-B44C-6F53EA08B09D}">
      <dgm:prSet/>
      <dgm:spPr/>
      <dgm:t>
        <a:bodyPr/>
        <a:lstStyle/>
        <a:p>
          <a:endParaRPr lang="en-US"/>
        </a:p>
      </dgm:t>
    </dgm:pt>
    <dgm:pt modelId="{FBD41429-E2F8-4739-920C-87356E40A447}">
      <dgm:prSet/>
      <dgm:spPr/>
      <dgm:t>
        <a:bodyPr/>
        <a:lstStyle/>
        <a:p>
          <a:pPr>
            <a:lnSpc>
              <a:spcPct val="100000"/>
            </a:lnSpc>
          </a:pPr>
          <a:r>
            <a:rPr lang="en-US" dirty="0">
              <a:solidFill>
                <a:schemeClr val="accent2">
                  <a:lumMod val="75000"/>
                </a:schemeClr>
              </a:solidFill>
            </a:rPr>
            <a:t>How to Manage Sprint</a:t>
          </a:r>
        </a:p>
      </dgm:t>
    </dgm:pt>
    <dgm:pt modelId="{4E53E1FF-65E6-4351-BC92-A20661AD73DC}" type="parTrans" cxnId="{D7361C1A-5AEE-4B6B-B3FE-311E61ABEE91}">
      <dgm:prSet/>
      <dgm:spPr/>
      <dgm:t>
        <a:bodyPr/>
        <a:lstStyle/>
        <a:p>
          <a:endParaRPr lang="en-US"/>
        </a:p>
      </dgm:t>
    </dgm:pt>
    <dgm:pt modelId="{44C8ACE2-92B4-49EC-BD9E-9173387E62FE}" type="sibTrans" cxnId="{D7361C1A-5AEE-4B6B-B3FE-311E61ABEE91}">
      <dgm:prSet/>
      <dgm:spPr/>
      <dgm:t>
        <a:bodyPr/>
        <a:lstStyle/>
        <a:p>
          <a:endParaRPr lang="en-US"/>
        </a:p>
      </dgm:t>
    </dgm:pt>
    <dgm:pt modelId="{8FB6A0E9-F28B-4AEB-AC84-C50E72C2B451}">
      <dgm:prSet/>
      <dgm:spPr/>
      <dgm:t>
        <a:bodyPr/>
        <a:lstStyle/>
        <a:p>
          <a:pPr>
            <a:lnSpc>
              <a:spcPct val="100000"/>
            </a:lnSpc>
          </a:pPr>
          <a:r>
            <a:rPr lang="en-US" dirty="0">
              <a:solidFill>
                <a:schemeClr val="accent2">
                  <a:lumMod val="75000"/>
                </a:schemeClr>
              </a:solidFill>
            </a:rPr>
            <a:t>How to Manage Sprint Backlog</a:t>
          </a:r>
        </a:p>
      </dgm:t>
    </dgm:pt>
    <dgm:pt modelId="{722DEC48-E90F-4F48-AF35-3823D53B0512}" type="parTrans" cxnId="{B88CFBFF-F487-4FAF-8E37-DCD5B3C42B53}">
      <dgm:prSet/>
      <dgm:spPr/>
      <dgm:t>
        <a:bodyPr/>
        <a:lstStyle/>
        <a:p>
          <a:endParaRPr lang="en-US"/>
        </a:p>
      </dgm:t>
    </dgm:pt>
    <dgm:pt modelId="{210A4FA2-3150-408B-A10D-E08782319B79}" type="sibTrans" cxnId="{B88CFBFF-F487-4FAF-8E37-DCD5B3C42B53}">
      <dgm:prSet/>
      <dgm:spPr/>
      <dgm:t>
        <a:bodyPr/>
        <a:lstStyle/>
        <a:p>
          <a:endParaRPr lang="en-US"/>
        </a:p>
      </dgm:t>
    </dgm:pt>
    <dgm:pt modelId="{0A19BF9D-EB88-4851-86EC-00E248B9F60D}" type="pres">
      <dgm:prSet presAssocID="{F5D72D94-12EA-4047-B9C1-1040733C8D8B}" presName="root" presStyleCnt="0">
        <dgm:presLayoutVars>
          <dgm:dir/>
          <dgm:resizeHandles val="exact"/>
        </dgm:presLayoutVars>
      </dgm:prSet>
      <dgm:spPr/>
    </dgm:pt>
    <dgm:pt modelId="{5055A8F3-021C-46D3-8B7B-07061581E418}" type="pres">
      <dgm:prSet presAssocID="{0DEE4FCD-FF25-4416-9296-0B55A7E2D01B}" presName="compNode" presStyleCnt="0"/>
      <dgm:spPr/>
    </dgm:pt>
    <dgm:pt modelId="{0AE5644F-26D1-48D3-9E67-CE322705D291}" type="pres">
      <dgm:prSet presAssocID="{0DEE4FCD-FF25-4416-9296-0B55A7E2D01B}" presName="iconRect" presStyleLbl="node1" presStyleIdx="0" presStyleCnt="4" custScaleX="166063" custScaleY="154746" custLinFactNeighborX="-1556" custLinFactNeighborY="-3891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n"/>
        </a:ext>
      </dgm:extLst>
    </dgm:pt>
    <dgm:pt modelId="{C8D9337F-F95E-4DE1-9A88-9B6C007796B3}" type="pres">
      <dgm:prSet presAssocID="{0DEE4FCD-FF25-4416-9296-0B55A7E2D01B}" presName="spaceRect" presStyleCnt="0"/>
      <dgm:spPr/>
    </dgm:pt>
    <dgm:pt modelId="{97069DF5-BDE5-4C44-A49F-E7E96EAF3844}" type="pres">
      <dgm:prSet presAssocID="{0DEE4FCD-FF25-4416-9296-0B55A7E2D01B}" presName="textRect" presStyleLbl="revTx" presStyleIdx="0" presStyleCnt="4">
        <dgm:presLayoutVars>
          <dgm:chMax val="1"/>
          <dgm:chPref val="1"/>
        </dgm:presLayoutVars>
      </dgm:prSet>
      <dgm:spPr/>
    </dgm:pt>
    <dgm:pt modelId="{26F40499-021E-45E3-A5CB-E1DFE26B6B00}" type="pres">
      <dgm:prSet presAssocID="{CEFCBF61-D0D1-41DC-88D3-2D810A77F865}" presName="sibTrans" presStyleCnt="0"/>
      <dgm:spPr/>
    </dgm:pt>
    <dgm:pt modelId="{235B744E-7BA9-4CFE-9EEC-53A97EA8D912}" type="pres">
      <dgm:prSet presAssocID="{9C242782-998E-484B-B237-01CC7DEBCEC0}" presName="compNode" presStyleCnt="0"/>
      <dgm:spPr/>
    </dgm:pt>
    <dgm:pt modelId="{76FDB6A8-7F26-4457-B3BF-9321BEE370EF}" type="pres">
      <dgm:prSet presAssocID="{9C242782-998E-484B-B237-01CC7DEBCEC0}" presName="iconRect" presStyleLbl="node1" presStyleIdx="1" presStyleCnt="4" custScaleX="166063" custScaleY="154746" custLinFactNeighborX="-1556" custLinFactNeighborY="-3891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awl"/>
        </a:ext>
      </dgm:extLst>
    </dgm:pt>
    <dgm:pt modelId="{96CA96BD-C8A3-4F5A-82DB-52B2927CBD13}" type="pres">
      <dgm:prSet presAssocID="{9C242782-998E-484B-B237-01CC7DEBCEC0}" presName="spaceRect" presStyleCnt="0"/>
      <dgm:spPr/>
    </dgm:pt>
    <dgm:pt modelId="{C6718D9D-79AD-4CCC-978D-BE2B669D935A}" type="pres">
      <dgm:prSet presAssocID="{9C242782-998E-484B-B237-01CC7DEBCEC0}" presName="textRect" presStyleLbl="revTx" presStyleIdx="1" presStyleCnt="4">
        <dgm:presLayoutVars>
          <dgm:chMax val="1"/>
          <dgm:chPref val="1"/>
        </dgm:presLayoutVars>
      </dgm:prSet>
      <dgm:spPr/>
    </dgm:pt>
    <dgm:pt modelId="{30C9232C-0E03-4B6E-9617-A85C0EC0E2BE}" type="pres">
      <dgm:prSet presAssocID="{711317D1-9DAD-48E8-9576-C01BFCAA1430}" presName="sibTrans" presStyleCnt="0"/>
      <dgm:spPr/>
    </dgm:pt>
    <dgm:pt modelId="{48E971FE-04D7-416D-AFF2-8FEF05935D09}" type="pres">
      <dgm:prSet presAssocID="{FBD41429-E2F8-4739-920C-87356E40A447}" presName="compNode" presStyleCnt="0"/>
      <dgm:spPr/>
    </dgm:pt>
    <dgm:pt modelId="{AE10E227-71B9-4BB6-B581-737F7C77E166}" type="pres">
      <dgm:prSet presAssocID="{FBD41429-E2F8-4739-920C-87356E40A447}" presName="iconRect" presStyleLbl="node1" presStyleIdx="2" presStyleCnt="4" custScaleX="166063" custScaleY="154746" custLinFactNeighborX="-1556" custLinFactNeighborY="-389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87E6B268-4833-431A-B5E8-F4B3DA43BB66}" type="pres">
      <dgm:prSet presAssocID="{FBD41429-E2F8-4739-920C-87356E40A447}" presName="spaceRect" presStyleCnt="0"/>
      <dgm:spPr/>
    </dgm:pt>
    <dgm:pt modelId="{90CAF276-4A52-4A02-AB35-CE972244E76D}" type="pres">
      <dgm:prSet presAssocID="{FBD41429-E2F8-4739-920C-87356E40A447}" presName="textRect" presStyleLbl="revTx" presStyleIdx="2" presStyleCnt="4">
        <dgm:presLayoutVars>
          <dgm:chMax val="1"/>
          <dgm:chPref val="1"/>
        </dgm:presLayoutVars>
      </dgm:prSet>
      <dgm:spPr/>
    </dgm:pt>
    <dgm:pt modelId="{E9E522E3-14EF-49FF-A723-C7D36AA9E97F}" type="pres">
      <dgm:prSet presAssocID="{44C8ACE2-92B4-49EC-BD9E-9173387E62FE}" presName="sibTrans" presStyleCnt="0"/>
      <dgm:spPr/>
    </dgm:pt>
    <dgm:pt modelId="{B565E295-2CF4-4AE0-A7C3-6901B2D9117C}" type="pres">
      <dgm:prSet presAssocID="{8FB6A0E9-F28B-4AEB-AC84-C50E72C2B451}" presName="compNode" presStyleCnt="0"/>
      <dgm:spPr/>
    </dgm:pt>
    <dgm:pt modelId="{9EEA0DCD-7FE0-4382-8024-155EC3E5796B}" type="pres">
      <dgm:prSet presAssocID="{8FB6A0E9-F28B-4AEB-AC84-C50E72C2B451}" presName="iconRect" presStyleLbl="node1" presStyleIdx="3" presStyleCnt="4" custScaleX="166063" custScaleY="154746" custLinFactNeighborX="-1556" custLinFactNeighborY="-3891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 List"/>
        </a:ext>
      </dgm:extLst>
    </dgm:pt>
    <dgm:pt modelId="{A4E95A73-2A5A-41BC-AA6A-03FCE1923ECC}" type="pres">
      <dgm:prSet presAssocID="{8FB6A0E9-F28B-4AEB-AC84-C50E72C2B451}" presName="spaceRect" presStyleCnt="0"/>
      <dgm:spPr/>
    </dgm:pt>
    <dgm:pt modelId="{D4C03109-FF1B-4E68-8F22-E9AD4962AC24}" type="pres">
      <dgm:prSet presAssocID="{8FB6A0E9-F28B-4AEB-AC84-C50E72C2B451}" presName="textRect" presStyleLbl="revTx" presStyleIdx="3" presStyleCnt="4">
        <dgm:presLayoutVars>
          <dgm:chMax val="1"/>
          <dgm:chPref val="1"/>
        </dgm:presLayoutVars>
      </dgm:prSet>
      <dgm:spPr/>
    </dgm:pt>
  </dgm:ptLst>
  <dgm:cxnLst>
    <dgm:cxn modelId="{D7361C1A-5AEE-4B6B-B3FE-311E61ABEE91}" srcId="{F5D72D94-12EA-4047-B9C1-1040733C8D8B}" destId="{FBD41429-E2F8-4739-920C-87356E40A447}" srcOrd="2" destOrd="0" parTransId="{4E53E1FF-65E6-4351-BC92-A20661AD73DC}" sibTransId="{44C8ACE2-92B4-49EC-BD9E-9173387E62FE}"/>
    <dgm:cxn modelId="{4634F03F-2E3B-41D5-959D-D939A80E1E46}" type="presOf" srcId="{8FB6A0E9-F28B-4AEB-AC84-C50E72C2B451}" destId="{D4C03109-FF1B-4E68-8F22-E9AD4962AC24}" srcOrd="0" destOrd="0" presId="urn:microsoft.com/office/officeart/2018/2/layout/IconLabelList"/>
    <dgm:cxn modelId="{0CE7FB44-C763-42D0-99B2-A8AFAC81CDC4}" type="presOf" srcId="{FBD41429-E2F8-4739-920C-87356E40A447}" destId="{90CAF276-4A52-4A02-AB35-CE972244E76D}" srcOrd="0" destOrd="0" presId="urn:microsoft.com/office/officeart/2018/2/layout/IconLabelList"/>
    <dgm:cxn modelId="{EC299865-6216-4573-ACC2-72A07A2A1D88}" type="presOf" srcId="{0DEE4FCD-FF25-4416-9296-0B55A7E2D01B}" destId="{97069DF5-BDE5-4C44-A49F-E7E96EAF3844}" srcOrd="0" destOrd="0" presId="urn:microsoft.com/office/officeart/2018/2/layout/IconLabelList"/>
    <dgm:cxn modelId="{A4FF8C4A-45ED-441D-B44C-6F53EA08B09D}" srcId="{F5D72D94-12EA-4047-B9C1-1040733C8D8B}" destId="{9C242782-998E-484B-B237-01CC7DEBCEC0}" srcOrd="1" destOrd="0" parTransId="{5498EAA2-4D6A-45F5-8AF3-A19296AF4AAE}" sibTransId="{711317D1-9DAD-48E8-9576-C01BFCAA1430}"/>
    <dgm:cxn modelId="{F9A96150-5D43-4595-918F-BE6DB54AAF08}" type="presOf" srcId="{9C242782-998E-484B-B237-01CC7DEBCEC0}" destId="{C6718D9D-79AD-4CCC-978D-BE2B669D935A}" srcOrd="0" destOrd="0" presId="urn:microsoft.com/office/officeart/2018/2/layout/IconLabelList"/>
    <dgm:cxn modelId="{A17FEDCC-767A-428F-9739-C35065A5F8A5}" srcId="{F5D72D94-12EA-4047-B9C1-1040733C8D8B}" destId="{0DEE4FCD-FF25-4416-9296-0B55A7E2D01B}" srcOrd="0" destOrd="0" parTransId="{4FBC7708-BE95-41CC-AF66-B0DCD62A81C0}" sibTransId="{CEFCBF61-D0D1-41DC-88D3-2D810A77F865}"/>
    <dgm:cxn modelId="{1B96D9E6-6B11-47BF-AA2F-D9698446E35A}" type="presOf" srcId="{F5D72D94-12EA-4047-B9C1-1040733C8D8B}" destId="{0A19BF9D-EB88-4851-86EC-00E248B9F60D}" srcOrd="0" destOrd="0" presId="urn:microsoft.com/office/officeart/2018/2/layout/IconLabelList"/>
    <dgm:cxn modelId="{B88CFBFF-F487-4FAF-8E37-DCD5B3C42B53}" srcId="{F5D72D94-12EA-4047-B9C1-1040733C8D8B}" destId="{8FB6A0E9-F28B-4AEB-AC84-C50E72C2B451}" srcOrd="3" destOrd="0" parTransId="{722DEC48-E90F-4F48-AF35-3823D53B0512}" sibTransId="{210A4FA2-3150-408B-A10D-E08782319B79}"/>
    <dgm:cxn modelId="{74FF1C42-4F06-4685-B310-3AB93D6A64A8}" type="presParOf" srcId="{0A19BF9D-EB88-4851-86EC-00E248B9F60D}" destId="{5055A8F3-021C-46D3-8B7B-07061581E418}" srcOrd="0" destOrd="0" presId="urn:microsoft.com/office/officeart/2018/2/layout/IconLabelList"/>
    <dgm:cxn modelId="{B9B2F11B-3A8F-4B3C-A99A-7C41F0B5CE1D}" type="presParOf" srcId="{5055A8F3-021C-46D3-8B7B-07061581E418}" destId="{0AE5644F-26D1-48D3-9E67-CE322705D291}" srcOrd="0" destOrd="0" presId="urn:microsoft.com/office/officeart/2018/2/layout/IconLabelList"/>
    <dgm:cxn modelId="{85471398-986D-4A3B-8A23-A8AB1B35B595}" type="presParOf" srcId="{5055A8F3-021C-46D3-8B7B-07061581E418}" destId="{C8D9337F-F95E-4DE1-9A88-9B6C007796B3}" srcOrd="1" destOrd="0" presId="urn:microsoft.com/office/officeart/2018/2/layout/IconLabelList"/>
    <dgm:cxn modelId="{E830903A-093A-4C73-82EE-95F303A046BB}" type="presParOf" srcId="{5055A8F3-021C-46D3-8B7B-07061581E418}" destId="{97069DF5-BDE5-4C44-A49F-E7E96EAF3844}" srcOrd="2" destOrd="0" presId="urn:microsoft.com/office/officeart/2018/2/layout/IconLabelList"/>
    <dgm:cxn modelId="{761D5F2E-FE7C-404F-A9A7-91A609AFB4D7}" type="presParOf" srcId="{0A19BF9D-EB88-4851-86EC-00E248B9F60D}" destId="{26F40499-021E-45E3-A5CB-E1DFE26B6B00}" srcOrd="1" destOrd="0" presId="urn:microsoft.com/office/officeart/2018/2/layout/IconLabelList"/>
    <dgm:cxn modelId="{3E9FC6F5-880D-42D7-8A22-0EDFA76EC36E}" type="presParOf" srcId="{0A19BF9D-EB88-4851-86EC-00E248B9F60D}" destId="{235B744E-7BA9-4CFE-9EEC-53A97EA8D912}" srcOrd="2" destOrd="0" presId="urn:microsoft.com/office/officeart/2018/2/layout/IconLabelList"/>
    <dgm:cxn modelId="{FB2C7651-1700-4628-B84A-056D501DCA69}" type="presParOf" srcId="{235B744E-7BA9-4CFE-9EEC-53A97EA8D912}" destId="{76FDB6A8-7F26-4457-B3BF-9321BEE370EF}" srcOrd="0" destOrd="0" presId="urn:microsoft.com/office/officeart/2018/2/layout/IconLabelList"/>
    <dgm:cxn modelId="{6D91E33C-D614-4B02-BB89-CDFC7D58666F}" type="presParOf" srcId="{235B744E-7BA9-4CFE-9EEC-53A97EA8D912}" destId="{96CA96BD-C8A3-4F5A-82DB-52B2927CBD13}" srcOrd="1" destOrd="0" presId="urn:microsoft.com/office/officeart/2018/2/layout/IconLabelList"/>
    <dgm:cxn modelId="{5D63BC74-A17B-4209-8458-FA41E7461F15}" type="presParOf" srcId="{235B744E-7BA9-4CFE-9EEC-53A97EA8D912}" destId="{C6718D9D-79AD-4CCC-978D-BE2B669D935A}" srcOrd="2" destOrd="0" presId="urn:microsoft.com/office/officeart/2018/2/layout/IconLabelList"/>
    <dgm:cxn modelId="{4037BD4E-863F-415C-B4F2-C59B9B1E5B42}" type="presParOf" srcId="{0A19BF9D-EB88-4851-86EC-00E248B9F60D}" destId="{30C9232C-0E03-4B6E-9617-A85C0EC0E2BE}" srcOrd="3" destOrd="0" presId="urn:microsoft.com/office/officeart/2018/2/layout/IconLabelList"/>
    <dgm:cxn modelId="{90D9CCA3-18A5-4D57-AE0A-FC0DE26247CC}" type="presParOf" srcId="{0A19BF9D-EB88-4851-86EC-00E248B9F60D}" destId="{48E971FE-04D7-416D-AFF2-8FEF05935D09}" srcOrd="4" destOrd="0" presId="urn:microsoft.com/office/officeart/2018/2/layout/IconLabelList"/>
    <dgm:cxn modelId="{2F5060BA-1B86-4FB0-B485-206A0780E715}" type="presParOf" srcId="{48E971FE-04D7-416D-AFF2-8FEF05935D09}" destId="{AE10E227-71B9-4BB6-B581-737F7C77E166}" srcOrd="0" destOrd="0" presId="urn:microsoft.com/office/officeart/2018/2/layout/IconLabelList"/>
    <dgm:cxn modelId="{3322578A-08A7-43A7-A221-53EE33EDD3EA}" type="presParOf" srcId="{48E971FE-04D7-416D-AFF2-8FEF05935D09}" destId="{87E6B268-4833-431A-B5E8-F4B3DA43BB66}" srcOrd="1" destOrd="0" presId="urn:microsoft.com/office/officeart/2018/2/layout/IconLabelList"/>
    <dgm:cxn modelId="{02479A44-EFC3-4AFA-A7DA-E3E577AAE7AE}" type="presParOf" srcId="{48E971FE-04D7-416D-AFF2-8FEF05935D09}" destId="{90CAF276-4A52-4A02-AB35-CE972244E76D}" srcOrd="2" destOrd="0" presId="urn:microsoft.com/office/officeart/2018/2/layout/IconLabelList"/>
    <dgm:cxn modelId="{2CCFFBD2-DF7F-4CD0-940A-E1871C6E4E68}" type="presParOf" srcId="{0A19BF9D-EB88-4851-86EC-00E248B9F60D}" destId="{E9E522E3-14EF-49FF-A723-C7D36AA9E97F}" srcOrd="5" destOrd="0" presId="urn:microsoft.com/office/officeart/2018/2/layout/IconLabelList"/>
    <dgm:cxn modelId="{080A632A-6966-4B65-B11A-ED363F9D836E}" type="presParOf" srcId="{0A19BF9D-EB88-4851-86EC-00E248B9F60D}" destId="{B565E295-2CF4-4AE0-A7C3-6901B2D9117C}" srcOrd="6" destOrd="0" presId="urn:microsoft.com/office/officeart/2018/2/layout/IconLabelList"/>
    <dgm:cxn modelId="{7708040C-412C-4B05-9111-1D4DC3ACAA88}" type="presParOf" srcId="{B565E295-2CF4-4AE0-A7C3-6901B2D9117C}" destId="{9EEA0DCD-7FE0-4382-8024-155EC3E5796B}" srcOrd="0" destOrd="0" presId="urn:microsoft.com/office/officeart/2018/2/layout/IconLabelList"/>
    <dgm:cxn modelId="{7E756342-EBAA-412B-B8BE-285DDD88FE21}" type="presParOf" srcId="{B565E295-2CF4-4AE0-A7C3-6901B2D9117C}" destId="{A4E95A73-2A5A-41BC-AA6A-03FCE1923ECC}" srcOrd="1" destOrd="0" presId="urn:microsoft.com/office/officeart/2018/2/layout/IconLabelList"/>
    <dgm:cxn modelId="{D7A509EC-FE7C-4460-A0A3-7C086330AB2A}" type="presParOf" srcId="{B565E295-2CF4-4AE0-A7C3-6901B2D9117C}" destId="{D4C03109-FF1B-4E68-8F22-E9AD4962AC24}"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DCA0BD-375B-4C57-B3E7-5ECAF04255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C1A1795-4DDB-4638-A12D-08A59BE41507}" type="pres">
      <dgm:prSet presAssocID="{93DCA0BD-375B-4C57-B3E7-5ECAF042553C}" presName="diagram" presStyleCnt="0">
        <dgm:presLayoutVars>
          <dgm:dir/>
          <dgm:resizeHandles val="exact"/>
        </dgm:presLayoutVars>
      </dgm:prSet>
      <dgm:spPr/>
    </dgm:pt>
  </dgm:ptLst>
  <dgm:cxnLst>
    <dgm:cxn modelId="{7A5B6418-14FC-4FA7-A94B-1A1AA15CE0B7}" type="presOf" srcId="{93DCA0BD-375B-4C57-B3E7-5ECAF042553C}" destId="{9C1A1795-4DDB-4638-A12D-08A59BE4150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5644F-26D1-48D3-9E67-CE322705D291}">
      <dsp:nvSpPr>
        <dsp:cNvPr id="0" name=""/>
        <dsp:cNvSpPr/>
      </dsp:nvSpPr>
      <dsp:spPr>
        <a:xfrm>
          <a:off x="816429" y="1050356"/>
          <a:ext cx="1548642" cy="14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069DF5-BDE5-4C44-A49F-E7E96EAF3844}">
      <dsp:nvSpPr>
        <dsp:cNvPr id="0" name=""/>
        <dsp:cNvSpPr/>
      </dsp:nvSpPr>
      <dsp:spPr>
        <a:xfrm>
          <a:off x="569079" y="290323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solidFill>
                <a:schemeClr val="accent2">
                  <a:lumMod val="75000"/>
                </a:schemeClr>
              </a:solidFill>
            </a:rPr>
            <a:t>How to create Sprint</a:t>
          </a:r>
        </a:p>
      </dsp:txBody>
      <dsp:txXfrm>
        <a:off x="569079" y="2903237"/>
        <a:ext cx="2072362" cy="720000"/>
      </dsp:txXfrm>
    </dsp:sp>
    <dsp:sp modelId="{76FDB6A8-7F26-4457-B3BF-9321BEE370EF}">
      <dsp:nvSpPr>
        <dsp:cNvPr id="0" name=""/>
        <dsp:cNvSpPr/>
      </dsp:nvSpPr>
      <dsp:spPr>
        <a:xfrm>
          <a:off x="3251455" y="1050356"/>
          <a:ext cx="1548642" cy="14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718D9D-79AD-4CCC-978D-BE2B669D935A}">
      <dsp:nvSpPr>
        <dsp:cNvPr id="0" name=""/>
        <dsp:cNvSpPr/>
      </dsp:nvSpPr>
      <dsp:spPr>
        <a:xfrm>
          <a:off x="3004105" y="290323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solidFill>
                <a:schemeClr val="accent2">
                  <a:lumMod val="75000"/>
                </a:schemeClr>
              </a:solidFill>
            </a:rPr>
            <a:t>How to Start Sprint</a:t>
          </a:r>
        </a:p>
      </dsp:txBody>
      <dsp:txXfrm>
        <a:off x="3004105" y="2903237"/>
        <a:ext cx="2072362" cy="720000"/>
      </dsp:txXfrm>
    </dsp:sp>
    <dsp:sp modelId="{AE10E227-71B9-4BB6-B581-737F7C77E166}">
      <dsp:nvSpPr>
        <dsp:cNvPr id="0" name=""/>
        <dsp:cNvSpPr/>
      </dsp:nvSpPr>
      <dsp:spPr>
        <a:xfrm>
          <a:off x="5686481" y="1050356"/>
          <a:ext cx="1548642" cy="14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CAF276-4A52-4A02-AB35-CE972244E76D}">
      <dsp:nvSpPr>
        <dsp:cNvPr id="0" name=""/>
        <dsp:cNvSpPr/>
      </dsp:nvSpPr>
      <dsp:spPr>
        <a:xfrm>
          <a:off x="5439131" y="290323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solidFill>
                <a:schemeClr val="accent2">
                  <a:lumMod val="75000"/>
                </a:schemeClr>
              </a:solidFill>
            </a:rPr>
            <a:t>How to Manage Sprint</a:t>
          </a:r>
        </a:p>
      </dsp:txBody>
      <dsp:txXfrm>
        <a:off x="5439131" y="2903237"/>
        <a:ext cx="2072362" cy="720000"/>
      </dsp:txXfrm>
    </dsp:sp>
    <dsp:sp modelId="{9EEA0DCD-7FE0-4382-8024-155EC3E5796B}">
      <dsp:nvSpPr>
        <dsp:cNvPr id="0" name=""/>
        <dsp:cNvSpPr/>
      </dsp:nvSpPr>
      <dsp:spPr>
        <a:xfrm>
          <a:off x="8121507" y="1050356"/>
          <a:ext cx="1548642" cy="1443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C03109-FF1B-4E68-8F22-E9AD4962AC24}">
      <dsp:nvSpPr>
        <dsp:cNvPr id="0" name=""/>
        <dsp:cNvSpPr/>
      </dsp:nvSpPr>
      <dsp:spPr>
        <a:xfrm>
          <a:off x="7874157" y="290323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solidFill>
                <a:schemeClr val="accent2">
                  <a:lumMod val="75000"/>
                </a:schemeClr>
              </a:solidFill>
            </a:rPr>
            <a:t>How to Manage Sprint Backlog</a:t>
          </a:r>
        </a:p>
      </dsp:txBody>
      <dsp:txXfrm>
        <a:off x="7874157" y="2903237"/>
        <a:ext cx="207236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873E-7DD0-40BB-9CBC-ACB41227A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1202472-95DF-41C2-8D96-833DF7462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8A82C1-608C-4033-B4DA-8CD4781F5D93}"/>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5" name="Footer Placeholder 4">
            <a:extLst>
              <a:ext uri="{FF2B5EF4-FFF2-40B4-BE49-F238E27FC236}">
                <a16:creationId xmlns:a16="http://schemas.microsoft.com/office/drawing/2014/main" id="{F6FE28F5-9691-4B11-9402-2FBC80F60F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6BAEB1-422B-4F4B-8A07-762774085F4B}"/>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05138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F9B5-2840-4567-B7AB-9D56C8318E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DD404F-ACF6-441F-98CB-29220167D1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A5496D-D68D-47A6-AE95-62C393B3128F}"/>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5" name="Footer Placeholder 4">
            <a:extLst>
              <a:ext uri="{FF2B5EF4-FFF2-40B4-BE49-F238E27FC236}">
                <a16:creationId xmlns:a16="http://schemas.microsoft.com/office/drawing/2014/main" id="{BCC9A5D7-632C-4DB1-8943-D2DDD62BD0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C7CDDD-B694-4739-BA26-C382023F3F6D}"/>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31528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4D424-CDCC-49C7-B548-4AE7279336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452E1B-4DC3-4266-817F-51616B453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0220BE-8852-4A10-955B-05097FAB7E28}"/>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5" name="Footer Placeholder 4">
            <a:extLst>
              <a:ext uri="{FF2B5EF4-FFF2-40B4-BE49-F238E27FC236}">
                <a16:creationId xmlns:a16="http://schemas.microsoft.com/office/drawing/2014/main" id="{4D119FA1-9F22-4472-B9E6-44AD3DA386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2E7B4C-7BDE-48EC-B757-4972A8D458A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58494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8F45-1536-4562-BDCC-18A5A2CADD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C4FC3A-1DA7-41B2-B715-7D296573B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6B65D3-EA92-442B-A34D-59E5F610F05A}"/>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5" name="Footer Placeholder 4">
            <a:extLst>
              <a:ext uri="{FF2B5EF4-FFF2-40B4-BE49-F238E27FC236}">
                <a16:creationId xmlns:a16="http://schemas.microsoft.com/office/drawing/2014/main" id="{2A89EE3D-EFD3-4A84-A2DD-4AF1686CB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C67060-9D4B-4845-8147-967E6B85DA09}"/>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9469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9A32-560D-4B7F-98C3-C2599D0E26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3B9DFB-304D-44C7-8C8A-1834DCA2A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11E6F-16EC-4B78-9AE8-F2E5C03AF2C5}"/>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5" name="Footer Placeholder 4">
            <a:extLst>
              <a:ext uri="{FF2B5EF4-FFF2-40B4-BE49-F238E27FC236}">
                <a16:creationId xmlns:a16="http://schemas.microsoft.com/office/drawing/2014/main" id="{4751006B-ED8C-4BB1-A123-ED53816DA0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FA9321-1AAC-4C4A-B5CA-2EA114781B7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7123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D691-918C-4ECF-959A-4464B4A77A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5A2397-970C-4DE0-AB8E-52272DF22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C6FB24-DDE2-461E-97CC-513677F7DB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CE840-1C71-4AE9-A08E-4156135956AB}"/>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6" name="Footer Placeholder 5">
            <a:extLst>
              <a:ext uri="{FF2B5EF4-FFF2-40B4-BE49-F238E27FC236}">
                <a16:creationId xmlns:a16="http://schemas.microsoft.com/office/drawing/2014/main" id="{B2BD7ECE-1562-4374-8618-87AB50065C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85CC6D-DD29-4633-98CC-B6B9326AD392}"/>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23962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25C9-6228-45DC-98EF-8D10F680873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C21077-69E3-45F3-8CC0-B608CFBF3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50436-CBD7-4028-A14E-C99299D4B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FA471B-D4B9-447A-A3DF-9449F9DF0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164E2-6AE5-4184-B568-A36C2BD8CF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0EDE75-7D58-4A6D-9716-883ACF0C7E36}"/>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8" name="Footer Placeholder 7">
            <a:extLst>
              <a:ext uri="{FF2B5EF4-FFF2-40B4-BE49-F238E27FC236}">
                <a16:creationId xmlns:a16="http://schemas.microsoft.com/office/drawing/2014/main" id="{58581D9C-77C8-4300-8961-94094EA9F7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5725008-C545-4DF7-AB0E-A321C0DCD78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79437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EF0C-189E-4BCF-80DB-D3904CC69C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09A5824-BB2E-4773-ACD0-9793F9FAB354}"/>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4" name="Footer Placeholder 3">
            <a:extLst>
              <a:ext uri="{FF2B5EF4-FFF2-40B4-BE49-F238E27FC236}">
                <a16:creationId xmlns:a16="http://schemas.microsoft.com/office/drawing/2014/main" id="{F255AAD0-ADE3-4C21-ADEE-8780C4E982D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DF36FA-0393-441A-8423-677BED0675CE}"/>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87923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1666F-3AA4-458D-B381-3B07764134CC}"/>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3" name="Footer Placeholder 2">
            <a:extLst>
              <a:ext uri="{FF2B5EF4-FFF2-40B4-BE49-F238E27FC236}">
                <a16:creationId xmlns:a16="http://schemas.microsoft.com/office/drawing/2014/main" id="{DF76D0D5-DE6C-4CAE-8FDC-C95EAE64B0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8B6FD1-328C-4067-BCB9-B09E816EBCE0}"/>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57862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964E-B30E-4660-9A75-B67911E49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18115E-4626-4038-AAB9-6341F35FB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1F5262-6CBC-4B27-BF93-2015C5390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75A6E-E795-4306-A4F2-5B450888C3C8}"/>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6" name="Footer Placeholder 5">
            <a:extLst>
              <a:ext uri="{FF2B5EF4-FFF2-40B4-BE49-F238E27FC236}">
                <a16:creationId xmlns:a16="http://schemas.microsoft.com/office/drawing/2014/main" id="{12589044-95BD-467A-89A6-CF57B5BC1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011DE0-6BCF-4583-BBB5-3A4E461748CD}"/>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20018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B164-67B3-4AC0-8B1A-364D83246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8DB3BDA-4F97-4034-AB53-7F1ABD884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500C3F-0A62-4629-9FC8-8912D8314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C4CC1-51DE-4AA3-99D2-18D23A8E1D50}"/>
              </a:ext>
            </a:extLst>
          </p:cNvPr>
          <p:cNvSpPr>
            <a:spLocks noGrp="1"/>
          </p:cNvSpPr>
          <p:nvPr>
            <p:ph type="dt" sz="half" idx="10"/>
          </p:nvPr>
        </p:nvSpPr>
        <p:spPr/>
        <p:txBody>
          <a:bodyPr/>
          <a:lstStyle/>
          <a:p>
            <a:fld id="{8FA9B392-8099-48CC-93FF-D91CDC0F6178}" type="datetimeFigureOut">
              <a:rPr lang="en-GB" smtClean="0"/>
              <a:t>25/12/2023</a:t>
            </a:fld>
            <a:endParaRPr lang="en-GB"/>
          </a:p>
        </p:txBody>
      </p:sp>
      <p:sp>
        <p:nvSpPr>
          <p:cNvPr id="6" name="Footer Placeholder 5">
            <a:extLst>
              <a:ext uri="{FF2B5EF4-FFF2-40B4-BE49-F238E27FC236}">
                <a16:creationId xmlns:a16="http://schemas.microsoft.com/office/drawing/2014/main" id="{A10D9FFC-A9B3-4197-80EB-7EB6CDAB47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95C636-6396-473E-869A-A4A996E78291}"/>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24145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22D44-36B3-44D6-87EA-593777991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C35575-5230-4BFE-A062-AA797945A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98266-7EFE-4914-A3E6-C0AD4C485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9B392-8099-48CC-93FF-D91CDC0F6178}" type="datetimeFigureOut">
              <a:rPr lang="en-GB" smtClean="0"/>
              <a:t>25/12/2023</a:t>
            </a:fld>
            <a:endParaRPr lang="en-GB"/>
          </a:p>
        </p:txBody>
      </p:sp>
      <p:sp>
        <p:nvSpPr>
          <p:cNvPr id="5" name="Footer Placeholder 4">
            <a:extLst>
              <a:ext uri="{FF2B5EF4-FFF2-40B4-BE49-F238E27FC236}">
                <a16:creationId xmlns:a16="http://schemas.microsoft.com/office/drawing/2014/main" id="{7FED834D-3F62-49F8-B670-97BC82AF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A74C62-F797-420D-A14F-333DC94D1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36493-E168-4F90-96B5-B1C1EF9CE98D}" type="slidenum">
              <a:rPr lang="en-GB" smtClean="0"/>
              <a:t>‹#›</a:t>
            </a:fld>
            <a:endParaRPr lang="en-GB"/>
          </a:p>
        </p:txBody>
      </p:sp>
    </p:spTree>
    <p:extLst>
      <p:ext uri="{BB962C8B-B14F-4D97-AF65-F5344CB8AC3E}">
        <p14:creationId xmlns:p14="http://schemas.microsoft.com/office/powerpoint/2010/main" val="3730573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png"/><Relationship Id="rId9" Type="http://schemas.openxmlformats.org/officeDocument/2006/relationships/image" Target="../media/image54.png"/></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hyperlink" Target="http://www.umiacs.umd.edu/~bonnie/courses/cmsc838i/DART/Error.html" TargetMode="External"/><Relationship Id="rId2" Type="http://schemas.openxmlformats.org/officeDocument/2006/relationships/hyperlink" Target="http://www.umiacs.umd.edu/~bonnie/courses/cmsc838i/DART/Coverage/total/ScrollablePicture.html" TargetMode="External"/><Relationship Id="rId1" Type="http://schemas.openxmlformats.org/officeDocument/2006/relationships/slideLayout" Target="../slideLayouts/slideLayout1.xml"/><Relationship Id="rId4" Type="http://schemas.openxmlformats.org/officeDocument/2006/relationships/hyperlink" Target="http://www.umiacs.umd.edu/~bonnie/courses/cmsc838i/DART/Testcase.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Download - Welcome Slides | PowerPoint Template ...">
            <a:extLst>
              <a:ext uri="{FF2B5EF4-FFF2-40B4-BE49-F238E27FC236}">
                <a16:creationId xmlns:a16="http://schemas.microsoft.com/office/drawing/2014/main" id="{0C17B8C8-18DA-C709-9FB6-4122AE2128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802" r="-2" b="14197"/>
          <a:stretch/>
        </p:blipFill>
        <p:spPr bwMode="auto">
          <a:xfrm>
            <a:off x="68073"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6">
            <a:extLst>
              <a:ext uri="{FF2B5EF4-FFF2-40B4-BE49-F238E27FC236}">
                <a16:creationId xmlns:a16="http://schemas.microsoft.com/office/drawing/2014/main" id="{BC2135B5-88BC-4152-BFD3-6B7E38D68C0F}"/>
              </a:ext>
            </a:extLst>
          </p:cNvPr>
          <p:cNvSpPr>
            <a:spLocks noGrp="1"/>
          </p:cNvSpPr>
          <p:nvPr>
            <p:ph type="subTitle" idx="1"/>
          </p:nvPr>
        </p:nvSpPr>
        <p:spPr>
          <a:xfrm>
            <a:off x="68073" y="5575293"/>
            <a:ext cx="4426553" cy="1282707"/>
          </a:xfrm>
          <a:effectLst>
            <a:outerShdw blurRad="50800" dist="38100" dir="2700000" algn="tl" rotWithShape="0">
              <a:prstClr val="black">
                <a:alpha val="40000"/>
              </a:prstClr>
            </a:outerShdw>
          </a:effectLst>
        </p:spPr>
        <p:txBody>
          <a:bodyPr>
            <a:normAutofit fontScale="92500"/>
          </a:bodyPr>
          <a:lstStyle/>
          <a:p>
            <a:pPr algn="l"/>
            <a:r>
              <a:rPr lang="en-US" sz="2000" dirty="0">
                <a:latin typeface="Comic Sans MS" panose="030F0702030302020204" pitchFamily="66" charset="0"/>
              </a:rPr>
              <a:t>Software Engineering Best Practices</a:t>
            </a:r>
          </a:p>
          <a:p>
            <a:r>
              <a:rPr lang="en-US" sz="2000" dirty="0">
                <a:latin typeface="Comic Sans MS" panose="030F0702030302020204" pitchFamily="66" charset="0"/>
              </a:rPr>
              <a:t> by</a:t>
            </a:r>
          </a:p>
          <a:p>
            <a:r>
              <a:rPr lang="en-US" sz="2000" dirty="0">
                <a:latin typeface="Comic Sans MS" panose="030F0702030302020204" pitchFamily="66" charset="0"/>
              </a:rPr>
              <a:t>Girish Godbole </a:t>
            </a:r>
            <a:endParaRPr lang="en-GB" sz="2000" dirty="0">
              <a:latin typeface="Comic Sans MS" panose="030F0702030302020204" pitchFamily="66" charset="0"/>
            </a:endParaRPr>
          </a:p>
        </p:txBody>
      </p:sp>
    </p:spTree>
    <p:extLst>
      <p:ext uri="{BB962C8B-B14F-4D97-AF65-F5344CB8AC3E}">
        <p14:creationId xmlns:p14="http://schemas.microsoft.com/office/powerpoint/2010/main" val="411180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400"/>
                                        <p:tgtEl>
                                          <p:spTgt spid="7">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400"/>
                                        <p:tgtEl>
                                          <p:spTgt spid="7">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4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1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Model Selection</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06398" y="1057944"/>
            <a:ext cx="11430000" cy="3976538"/>
          </a:xfrm>
          <a:prstGeom prst="rect">
            <a:avLst/>
          </a:prstGeom>
        </p:spPr>
        <p:txBody>
          <a:bodyPr wrap="square">
            <a:spAutoFit/>
          </a:bodyPr>
          <a:lstStyle/>
          <a:p>
            <a:pPr algn="l"/>
            <a:r>
              <a:rPr lang="en-US" b="1" dirty="0"/>
              <a:t>Which Model to select ?</a:t>
            </a:r>
          </a:p>
          <a:p>
            <a:pPr algn="l"/>
            <a:r>
              <a:rPr lang="en-US" b="0" i="0" dirty="0">
                <a:effectLst/>
              </a:rPr>
              <a:t>Before selecting any model, there are few questions which should be addressed other than looking into the differences in the approach of any model. These questions will not just help to find the model but will also play a role in finding the best according to your demands. These questions are:</a:t>
            </a:r>
          </a:p>
          <a:p>
            <a:pPr algn="l"/>
            <a:endParaRPr lang="en-US" b="0" i="0" dirty="0">
              <a:effectLst/>
            </a:endParaRPr>
          </a:p>
          <a:p>
            <a:pPr algn="l">
              <a:buFont typeface="Arial" panose="020B0604020202020204" pitchFamily="34" charset="0"/>
              <a:buChar char="•"/>
            </a:pPr>
            <a:r>
              <a:rPr lang="en-US" b="0" i="0" dirty="0">
                <a:effectLst/>
              </a:rPr>
              <a:t> What is the size of the project you are going to work on?</a:t>
            </a:r>
          </a:p>
          <a:p>
            <a:pPr algn="l">
              <a:buFont typeface="Arial" panose="020B0604020202020204" pitchFamily="34" charset="0"/>
              <a:buChar char="•"/>
            </a:pPr>
            <a:r>
              <a:rPr lang="en-US" b="0" i="0" dirty="0">
                <a:effectLst/>
              </a:rPr>
              <a:t> Do you need a prototype?</a:t>
            </a:r>
          </a:p>
          <a:p>
            <a:pPr algn="l">
              <a:buFont typeface="Arial" panose="020B0604020202020204" pitchFamily="34" charset="0"/>
              <a:buChar char="•"/>
            </a:pPr>
            <a:r>
              <a:rPr lang="en-US" b="0" i="0" dirty="0">
                <a:effectLst/>
              </a:rPr>
              <a:t> Are you using a packaged solution?</a:t>
            </a:r>
          </a:p>
          <a:p>
            <a:pPr algn="l">
              <a:buFont typeface="Arial" panose="020B0604020202020204" pitchFamily="34" charset="0"/>
              <a:buChar char="•"/>
            </a:pPr>
            <a:r>
              <a:rPr lang="en-US" b="0" i="0" dirty="0">
                <a:effectLst/>
              </a:rPr>
              <a:t> How flexible is your team?</a:t>
            </a:r>
          </a:p>
          <a:p>
            <a:pPr algn="l">
              <a:buFont typeface="Arial" panose="020B0604020202020204" pitchFamily="34" charset="0"/>
              <a:buChar char="•"/>
            </a:pPr>
            <a:r>
              <a:rPr lang="en-US" b="0" i="0" dirty="0">
                <a:effectLst/>
              </a:rPr>
              <a:t> How much will your customer participate in the process?</a:t>
            </a:r>
          </a:p>
          <a:p>
            <a:pPr algn="l">
              <a:buFont typeface="Arial" panose="020B0604020202020204" pitchFamily="34" charset="0"/>
              <a:buChar char="•"/>
            </a:pPr>
            <a:r>
              <a:rPr lang="en-US" b="0" i="0" dirty="0">
                <a:effectLst/>
              </a:rPr>
              <a:t> Does your project manager have experience?</a:t>
            </a:r>
          </a:p>
          <a:p>
            <a:pPr algn="l">
              <a:buFont typeface="Arial" panose="020B0604020202020204" pitchFamily="34" charset="0"/>
              <a:buChar char="•"/>
            </a:pPr>
            <a:endParaRPr lang="en-US" b="0" i="0" dirty="0">
              <a:effectLst/>
            </a:endParaRPr>
          </a:p>
          <a:p>
            <a:pPr algn="l"/>
            <a:r>
              <a:rPr lang="en-US" b="0" i="0" dirty="0">
                <a:effectLst/>
              </a:rPr>
              <a:t>Above mentioned important queries need to be answered before going any step ahead.</a:t>
            </a:r>
          </a:p>
          <a:p>
            <a:pPr marL="0" marR="0">
              <a:lnSpc>
                <a:spcPct val="107000"/>
              </a:lnSpc>
              <a:spcBef>
                <a:spcPts val="0"/>
              </a:spcBef>
              <a:spcAft>
                <a:spcPts val="800"/>
              </a:spcAft>
            </a:pPr>
            <a:endParaRPr lang="en-US" dirty="0"/>
          </a:p>
        </p:txBody>
      </p:sp>
    </p:spTree>
    <p:extLst>
      <p:ext uri="{BB962C8B-B14F-4D97-AF65-F5344CB8AC3E}">
        <p14:creationId xmlns:p14="http://schemas.microsoft.com/office/powerpoint/2010/main" val="30703198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400" y="169131"/>
            <a:ext cx="3526972" cy="526703"/>
          </a:xfrm>
        </p:spPr>
        <p:txBody>
          <a:bodyPr anchor="ctr">
            <a:noAutofit/>
          </a:bodyPr>
          <a:lstStyle/>
          <a:p>
            <a:pPr algn="l"/>
            <a:r>
              <a:rPr lang="en-US" sz="3600" dirty="0">
                <a:solidFill>
                  <a:srgbClr val="FF0000"/>
                </a:solidFill>
                <a:cs typeface="Times New Roman" pitchFamily="18" charset="0"/>
              </a:rPr>
              <a:t>Defect Life Cycle</a:t>
            </a:r>
            <a:endParaRPr lang="en-US" sz="3600" b="1" dirty="0">
              <a:solidFill>
                <a:srgbClr val="FF0000"/>
              </a:solidFill>
            </a:endParaRPr>
          </a:p>
        </p:txBody>
      </p:sp>
      <p:pic>
        <p:nvPicPr>
          <p:cNvPr id="3076" name="Picture 4" descr="See the source image">
            <a:extLst>
              <a:ext uri="{FF2B5EF4-FFF2-40B4-BE49-F238E27FC236}">
                <a16:creationId xmlns:a16="http://schemas.microsoft.com/office/drawing/2014/main" id="{DE246FD7-DFC6-4AC0-A691-4656CD5608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71"/>
          <a:stretch/>
        </p:blipFill>
        <p:spPr bwMode="auto">
          <a:xfrm>
            <a:off x="2169886" y="819150"/>
            <a:ext cx="8317139" cy="561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775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21612"/>
            <a:ext cx="5689601" cy="807963"/>
          </a:xfrm>
        </p:spPr>
        <p:txBody>
          <a:bodyPr anchor="ctr">
            <a:normAutofit/>
          </a:bodyPr>
          <a:lstStyle/>
          <a:p>
            <a:pPr algn="l"/>
            <a:r>
              <a:rPr lang="en-GB" sz="3600" dirty="0">
                <a:solidFill>
                  <a:srgbClr val="FF0000"/>
                </a:solidFill>
                <a:cs typeface="Times New Roman" pitchFamily="18" charset="0"/>
              </a:rPr>
              <a:t>Defect - </a:t>
            </a:r>
            <a:r>
              <a:rPr lang="en-US" sz="3600" dirty="0">
                <a:solidFill>
                  <a:srgbClr val="FF0000"/>
                </a:solidFill>
              </a:rPr>
              <a:t>Priority and Severity</a:t>
            </a:r>
          </a:p>
        </p:txBody>
      </p:sp>
      <p:sp>
        <p:nvSpPr>
          <p:cNvPr id="5" name="TextBox 4">
            <a:extLst>
              <a:ext uri="{FF2B5EF4-FFF2-40B4-BE49-F238E27FC236}">
                <a16:creationId xmlns:a16="http://schemas.microsoft.com/office/drawing/2014/main" id="{F3270D49-56B9-445C-A58E-724265817E73}"/>
              </a:ext>
            </a:extLst>
          </p:cNvPr>
          <p:cNvSpPr txBox="1"/>
          <p:nvPr/>
        </p:nvSpPr>
        <p:spPr>
          <a:xfrm>
            <a:off x="0" y="977094"/>
            <a:ext cx="11785600" cy="5355312"/>
          </a:xfrm>
          <a:prstGeom prst="rect">
            <a:avLst/>
          </a:prstGeom>
          <a:noFill/>
        </p:spPr>
        <p:txBody>
          <a:bodyPr wrap="square">
            <a:spAutoFit/>
          </a:bodyPr>
          <a:lstStyle/>
          <a:p>
            <a:pPr lvl="1"/>
            <a:r>
              <a:rPr lang="en-US" dirty="0"/>
              <a:t>Defect Priority provides a perspective for the order of the defect fixes. Priority in other words tells us , how soon the defect must be fixed. </a:t>
            </a:r>
          </a:p>
          <a:p>
            <a:pPr lvl="1"/>
            <a:endParaRPr lang="en-US" dirty="0"/>
          </a:p>
          <a:p>
            <a:pPr lvl="1"/>
            <a:r>
              <a:rPr lang="en-US" dirty="0"/>
              <a:t>For Example, the priority can be divided into P1, P2, P3,P4  and so on.</a:t>
            </a:r>
          </a:p>
          <a:p>
            <a:pPr lvl="1"/>
            <a:r>
              <a:rPr lang="en-US" dirty="0"/>
              <a:t>P1 – Fix the defect on highest priority, fix it before the next build</a:t>
            </a:r>
          </a:p>
          <a:p>
            <a:pPr lvl="1"/>
            <a:r>
              <a:rPr lang="en-US" dirty="0"/>
              <a:t>P2 – Fix the defect on high priority before the next test cycle</a:t>
            </a:r>
          </a:p>
          <a:p>
            <a:pPr lvl="1"/>
            <a:r>
              <a:rPr lang="en-US" dirty="0"/>
              <a:t>P3 – Fix the defect on moderate priority when time permits , before the release</a:t>
            </a:r>
          </a:p>
          <a:p>
            <a:pPr lvl="1"/>
            <a:r>
              <a:rPr lang="en-US" dirty="0"/>
              <a:t>P4- Postpone the defect for the next release or live with this defect.</a:t>
            </a:r>
          </a:p>
          <a:p>
            <a:pPr lvl="1"/>
            <a:endParaRPr lang="en-US" dirty="0"/>
          </a:p>
          <a:p>
            <a:pPr lvl="1"/>
            <a:endParaRPr lang="en-US" dirty="0"/>
          </a:p>
          <a:p>
            <a:pPr lvl="1"/>
            <a:r>
              <a:rPr lang="en-US" dirty="0"/>
              <a:t>Defect Severity provides the perspective of the impact of that defect in product functionality.</a:t>
            </a:r>
          </a:p>
          <a:p>
            <a:pPr lvl="1"/>
            <a:r>
              <a:rPr lang="en-US" dirty="0"/>
              <a:t>Defect Severity levels can be:</a:t>
            </a:r>
          </a:p>
          <a:p>
            <a:pPr lvl="1"/>
            <a:endParaRPr lang="en-US" dirty="0"/>
          </a:p>
          <a:p>
            <a:pPr lvl="1"/>
            <a:r>
              <a:rPr lang="en-US" dirty="0"/>
              <a:t>S1,S2,S3, S4 or Extreme, Critical, important, Minor, Cosmetic</a:t>
            </a:r>
          </a:p>
          <a:p>
            <a:pPr lvl="1"/>
            <a:r>
              <a:rPr lang="en-US" dirty="0"/>
              <a:t>Extreme – Product Crashes or is unusable</a:t>
            </a:r>
          </a:p>
          <a:p>
            <a:pPr lvl="1"/>
            <a:r>
              <a:rPr lang="en-US" dirty="0"/>
              <a:t>Critical  - Basic functionality of the product is not working.</a:t>
            </a:r>
          </a:p>
          <a:p>
            <a:pPr lvl="1"/>
            <a:r>
              <a:rPr lang="en-US" dirty="0"/>
              <a:t>Important- Extended functionality of the product not working</a:t>
            </a:r>
          </a:p>
          <a:p>
            <a:pPr lvl="1"/>
            <a:r>
              <a:rPr lang="en-US" dirty="0"/>
              <a:t>Minor – Product behaves differently</a:t>
            </a:r>
          </a:p>
          <a:p>
            <a:pPr lvl="1"/>
            <a:r>
              <a:rPr lang="en-US" dirty="0"/>
              <a:t>Cosmetic – GUI related	</a:t>
            </a:r>
          </a:p>
        </p:txBody>
      </p:sp>
    </p:spTree>
    <p:extLst>
      <p:ext uri="{BB962C8B-B14F-4D97-AF65-F5344CB8AC3E}">
        <p14:creationId xmlns:p14="http://schemas.microsoft.com/office/powerpoint/2010/main" val="27138839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BAA2967A-642E-4FFF-BD79-A9FE4952FD79}"/>
              </a:ext>
            </a:extLst>
          </p:cNvPr>
          <p:cNvSpPr txBox="1">
            <a:spLocks/>
          </p:cNvSpPr>
          <p:nvPr/>
        </p:nvSpPr>
        <p:spPr>
          <a:xfrm>
            <a:off x="365306" y="14068"/>
            <a:ext cx="1097280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dirty="0">
                <a:solidFill>
                  <a:srgbClr val="FF0000"/>
                </a:solidFill>
                <a:ea typeface="+mj-ea"/>
                <a:cs typeface="+mj-cs"/>
              </a:rPr>
              <a:t>When to Stop Testing</a:t>
            </a:r>
          </a:p>
        </p:txBody>
      </p:sp>
      <p:sp>
        <p:nvSpPr>
          <p:cNvPr id="6" name="Text Placeholder 3">
            <a:extLst>
              <a:ext uri="{FF2B5EF4-FFF2-40B4-BE49-F238E27FC236}">
                <a16:creationId xmlns:a16="http://schemas.microsoft.com/office/drawing/2014/main" id="{883CBA97-7A37-4DEA-B11D-D6D3398555E1}"/>
              </a:ext>
            </a:extLst>
          </p:cNvPr>
          <p:cNvSpPr txBox="1">
            <a:spLocks/>
          </p:cNvSpPr>
          <p:nvPr/>
        </p:nvSpPr>
        <p:spPr>
          <a:xfrm>
            <a:off x="251005" y="1192212"/>
            <a:ext cx="5035370" cy="4473575"/>
          </a:xfrm>
          <a:prstGeom prst="rect">
            <a:avLst/>
          </a:prstGeom>
        </p:spPr>
        <p:txBody>
          <a:bodyPr vert="horz">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3"/>
              </a:buClr>
              <a:buNone/>
            </a:pPr>
            <a:r>
              <a:rPr lang="en-US" sz="1800" dirty="0"/>
              <a:t>Test Manager will consider the following factors</a:t>
            </a:r>
          </a:p>
          <a:p>
            <a:pPr>
              <a:buClr>
                <a:schemeClr val="accent3"/>
              </a:buClr>
            </a:pPr>
            <a:r>
              <a:rPr lang="en-US" sz="1800" dirty="0"/>
              <a:t>Deadlines, e.g. release deadlines, testing deadlines; </a:t>
            </a:r>
          </a:p>
          <a:p>
            <a:pPr>
              <a:buClr>
                <a:schemeClr val="accent3"/>
              </a:buClr>
            </a:pPr>
            <a:r>
              <a:rPr lang="en-US" sz="1800" dirty="0"/>
              <a:t>Test cases completed with certain percentage passed; </a:t>
            </a:r>
          </a:p>
          <a:p>
            <a:pPr>
              <a:buClr>
                <a:schemeClr val="accent3"/>
              </a:buClr>
            </a:pPr>
            <a:r>
              <a:rPr lang="en-US" sz="1800" dirty="0"/>
              <a:t>Test budget has been depleted; </a:t>
            </a:r>
          </a:p>
          <a:p>
            <a:pPr>
              <a:buClr>
                <a:schemeClr val="accent3"/>
              </a:buClr>
            </a:pPr>
            <a:r>
              <a:rPr lang="en-US" sz="1800" dirty="0"/>
              <a:t>Coverage of code, functionality or requirements reaches a   specified point; </a:t>
            </a:r>
          </a:p>
          <a:p>
            <a:pPr>
              <a:buClr>
                <a:schemeClr val="accent3"/>
              </a:buClr>
            </a:pPr>
            <a:r>
              <a:rPr lang="en-US" sz="1800" dirty="0"/>
              <a:t>Bug rate falls below a certain level</a:t>
            </a:r>
          </a:p>
          <a:p>
            <a:pPr>
              <a:buClr>
                <a:schemeClr val="accent3"/>
              </a:buClr>
            </a:pPr>
            <a:r>
              <a:rPr lang="en-US" sz="1800" dirty="0"/>
              <a:t>Beta or alpha testing period ends</a:t>
            </a:r>
          </a:p>
        </p:txBody>
      </p:sp>
      <p:pic>
        <p:nvPicPr>
          <p:cNvPr id="8" name="Picture 2" descr="http://kpkthelegends.files.wordpress.com/2012/04/28-04-2012-11-25-50-am.png">
            <a:extLst>
              <a:ext uri="{FF2B5EF4-FFF2-40B4-BE49-F238E27FC236}">
                <a16:creationId xmlns:a16="http://schemas.microsoft.com/office/drawing/2014/main" id="{CD72E218-47B9-4B1B-A6AF-C90FBDC6D25A}"/>
              </a:ext>
            </a:extLst>
          </p:cNvPr>
          <p:cNvPicPr>
            <a:picLocks noChangeAspect="1" noChangeArrowheads="1"/>
          </p:cNvPicPr>
          <p:nvPr/>
        </p:nvPicPr>
        <p:blipFill>
          <a:blip r:embed="rId2" cstate="print"/>
          <a:srcRect/>
          <a:stretch>
            <a:fillRect/>
          </a:stretch>
        </p:blipFill>
        <p:spPr bwMode="auto">
          <a:xfrm>
            <a:off x="5686424" y="1192211"/>
            <a:ext cx="5651681" cy="4084639"/>
          </a:xfrm>
          <a:prstGeom prst="rect">
            <a:avLst/>
          </a:prstGeom>
          <a:noFill/>
        </p:spPr>
      </p:pic>
    </p:spTree>
    <p:extLst>
      <p:ext uri="{BB962C8B-B14F-4D97-AF65-F5344CB8AC3E}">
        <p14:creationId xmlns:p14="http://schemas.microsoft.com/office/powerpoint/2010/main" val="33178314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B46C414C-1362-424B-BDF9-7A7776398B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 r="-577" b="14461"/>
          <a:stretch/>
        </p:blipFill>
        <p:spPr bwMode="auto">
          <a:xfrm>
            <a:off x="-1" y="0"/>
            <a:ext cx="12295163"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5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546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pic>
        <p:nvPicPr>
          <p:cNvPr id="7" name="Picture 6" descr="SDLC - Software Development Life Cycle - javatpoint">
            <a:extLst>
              <a:ext uri="{FF2B5EF4-FFF2-40B4-BE49-F238E27FC236}">
                <a16:creationId xmlns:a16="http://schemas.microsoft.com/office/drawing/2014/main" id="{2B0BF886-E5D6-4DF7-9B2E-0B0D818CDA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1221" y="1068972"/>
            <a:ext cx="7772400" cy="5459904"/>
          </a:xfrm>
          <a:prstGeom prst="rect">
            <a:avLst/>
          </a:prstGeom>
          <a:noFill/>
          <a:ln>
            <a:noFill/>
          </a:ln>
        </p:spPr>
      </p:pic>
    </p:spTree>
    <p:extLst>
      <p:ext uri="{BB962C8B-B14F-4D97-AF65-F5344CB8AC3E}">
        <p14:creationId xmlns:p14="http://schemas.microsoft.com/office/powerpoint/2010/main" val="263052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25400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8" name="TextBox 7">
            <a:extLst>
              <a:ext uri="{FF2B5EF4-FFF2-40B4-BE49-F238E27FC236}">
                <a16:creationId xmlns:a16="http://schemas.microsoft.com/office/drawing/2014/main" id="{5C15446C-FC9E-4FC3-8A05-787B54763BC2}"/>
              </a:ext>
            </a:extLst>
          </p:cNvPr>
          <p:cNvSpPr txBox="1"/>
          <p:nvPr/>
        </p:nvSpPr>
        <p:spPr>
          <a:xfrm>
            <a:off x="300111" y="849960"/>
            <a:ext cx="11804352" cy="4764061"/>
          </a:xfrm>
          <a:prstGeom prst="rect">
            <a:avLst/>
          </a:prstGeom>
          <a:noFill/>
        </p:spPr>
        <p:txBody>
          <a:bodyPr wrap="square">
            <a:spAutoFit/>
          </a:bodyPr>
          <a:lstStyle/>
          <a:p>
            <a:pPr marL="0" marR="0">
              <a:lnSpc>
                <a:spcPct val="107000"/>
              </a:lnSpc>
              <a:spcBef>
                <a:spcPts val="0"/>
              </a:spcBef>
              <a:spcAft>
                <a:spcPts val="800"/>
              </a:spcAft>
            </a:pPr>
            <a:r>
              <a:rPr lang="en-US" b="1" dirty="0">
                <a:ea typeface="Calibri" panose="020F0502020204030204" pitchFamily="34" charset="0"/>
                <a:cs typeface="Times New Roman" panose="02020603050405020304" pitchFamily="18" charset="0"/>
              </a:rPr>
              <a:t>SDLC – </a:t>
            </a:r>
          </a:p>
          <a:p>
            <a:pPr marL="0" marR="0">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1. </a:t>
            </a:r>
            <a:r>
              <a:rPr lang="en-US" dirty="0">
                <a:effectLst/>
                <a:ea typeface="Calibri" panose="020F0502020204030204" pitchFamily="34" charset="0"/>
                <a:cs typeface="Times New Roman" panose="02020603050405020304" pitchFamily="18" charset="0"/>
              </a:rPr>
              <a:t>A framework that describes the activities performed at each stage of a software development project.  </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b="1" dirty="0">
                <a:effectLst/>
                <a:ea typeface="Calibri" panose="020F0502020204030204" pitchFamily="34" charset="0"/>
                <a:cs typeface="Times New Roman" panose="02020603050405020304" pitchFamily="18" charset="0"/>
              </a:rPr>
              <a:t>2. I</a:t>
            </a:r>
            <a:r>
              <a:rPr lang="en-GB" dirty="0">
                <a:effectLst/>
                <a:ea typeface="Calibri" panose="020F0502020204030204" pitchFamily="34" charset="0"/>
                <a:cs typeface="Times New Roman" panose="02020603050405020304" pitchFamily="18" charset="0"/>
              </a:rPr>
              <a:t>s a systematic process for building software that ensures the quality and correctness of the software built. </a:t>
            </a:r>
          </a:p>
          <a:p>
            <a:pPr marL="0" marR="0">
              <a:lnSpc>
                <a:spcPct val="107000"/>
              </a:lnSpc>
              <a:spcBef>
                <a:spcPts val="0"/>
              </a:spcBef>
              <a:spcAft>
                <a:spcPts val="800"/>
              </a:spcAft>
            </a:pPr>
            <a:r>
              <a:rPr lang="en-GB" dirty="0">
                <a:effectLst/>
                <a:ea typeface="Calibri" panose="020F0502020204030204" pitchFamily="34" charset="0"/>
                <a:cs typeface="Times New Roman" panose="02020603050405020304" pitchFamily="18" charset="0"/>
              </a:rPr>
              <a:t>Every phase of the SDLC life Cycle has its own process and deliverables that feed into the next phase.</a:t>
            </a:r>
          </a:p>
          <a:p>
            <a:pPr marL="0" marR="0">
              <a:lnSpc>
                <a:spcPct val="107000"/>
              </a:lnSpc>
              <a:spcBef>
                <a:spcPts val="0"/>
              </a:spcBef>
              <a:spcAft>
                <a:spcPts val="800"/>
              </a:spcAft>
            </a:pPr>
            <a:r>
              <a:rPr lang="en-GB" b="1" dirty="0">
                <a:effectLst/>
                <a:ea typeface="Calibri" panose="020F0502020204030204" pitchFamily="34" charset="0"/>
                <a:cs typeface="Times New Roman" panose="02020603050405020304" pitchFamily="18" charset="0"/>
              </a:rPr>
              <a:t>Why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It offers a basis for project planning, scheduling, and estimating</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Provides a framework for a standard set of activities and deliverables</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It is a mechanism for project tracking and control</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Increases visibility of project planning to all involved stakeholders of the development process</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Increased and enhance development speed</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Improved client relations</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Helps you to decrease project risk and project management plan overhead</a:t>
            </a:r>
            <a:endParaRPr lang="en-GB"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565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7260B60A-571F-4228-81BC-3B0D7EF8E7D6}"/>
              </a:ext>
            </a:extLst>
          </p:cNvPr>
          <p:cNvSpPr txBox="1"/>
          <p:nvPr/>
        </p:nvSpPr>
        <p:spPr>
          <a:xfrm>
            <a:off x="310865" y="760086"/>
            <a:ext cx="11379202" cy="5078313"/>
          </a:xfrm>
          <a:prstGeom prst="rect">
            <a:avLst/>
          </a:prstGeom>
          <a:noFill/>
        </p:spPr>
        <p:txBody>
          <a:bodyPr wrap="square">
            <a:spAutoFit/>
          </a:bodyPr>
          <a:lstStyle/>
          <a:p>
            <a:pPr algn="l"/>
            <a:r>
              <a:rPr lang="en-US" b="1" i="0" dirty="0">
                <a:effectLst/>
              </a:rPr>
              <a:t>Phase 1: Requirement collection and analysis</a:t>
            </a:r>
          </a:p>
          <a:p>
            <a:pPr algn="l"/>
            <a:r>
              <a:rPr lang="en-US" b="0" i="0" dirty="0">
                <a:effectLst/>
              </a:rPr>
              <a:t>The requirement is the first stage in the SDLC process. It is conducted by the senior team members with inputs from all the stakeholders and domain experts in the industry. Planning for the </a:t>
            </a:r>
            <a:r>
              <a:rPr lang="en-US" dirty="0"/>
              <a:t>quality assurance </a:t>
            </a:r>
            <a:r>
              <a:rPr lang="en-US" b="0" i="0" dirty="0">
                <a:effectLst/>
              </a:rPr>
              <a:t>requirements and recognition of the risks involved is also done at this stage.</a:t>
            </a:r>
          </a:p>
          <a:p>
            <a:pPr algn="l"/>
            <a:r>
              <a:rPr lang="en-US" b="0" i="0" dirty="0">
                <a:effectLst/>
              </a:rPr>
              <a:t>This stage gives a clearer picture of the scope of the entire project and the anticipated issues, opportunities, and directives which triggered the project.</a:t>
            </a:r>
          </a:p>
          <a:p>
            <a:pPr algn="l"/>
            <a:r>
              <a:rPr lang="en-US" b="0" i="0" dirty="0">
                <a:effectLst/>
              </a:rPr>
              <a:t>Requirements Gathering stage need teams to get detailed and precise requirements. This helps companies to finalize the necessary timeline to finish the work of that system.</a:t>
            </a:r>
          </a:p>
          <a:p>
            <a:pPr algn="l"/>
            <a:endParaRPr lang="en-US" b="0" i="0" dirty="0">
              <a:effectLst/>
            </a:endParaRPr>
          </a:p>
          <a:p>
            <a:pPr algn="l"/>
            <a:r>
              <a:rPr lang="en-US" b="1" i="0" dirty="0">
                <a:effectLst/>
              </a:rPr>
              <a:t>Phase 2: Feasibility study</a:t>
            </a:r>
          </a:p>
          <a:p>
            <a:pPr algn="l"/>
            <a:r>
              <a:rPr lang="en-US" b="0" i="0" dirty="0">
                <a:effectLst/>
              </a:rPr>
              <a:t>This process conducted with the help of ‘Software Requirement Specification’ document also known as ‘SRS’ document. It includes everything which should be designed and developed during the project life cycle.</a:t>
            </a:r>
          </a:p>
          <a:p>
            <a:pPr algn="l"/>
            <a:r>
              <a:rPr lang="en-US" i="0" dirty="0">
                <a:effectLst/>
              </a:rPr>
              <a:t>There are mainly five types of feasibilities checks:</a:t>
            </a:r>
          </a:p>
          <a:p>
            <a:pPr algn="l">
              <a:buFont typeface="Arial" panose="020B0604020202020204" pitchFamily="34" charset="0"/>
              <a:buChar char="•"/>
            </a:pPr>
            <a:r>
              <a:rPr lang="en-US" b="1" i="0" dirty="0">
                <a:effectLst/>
              </a:rPr>
              <a:t>Economic: </a:t>
            </a:r>
            <a:r>
              <a:rPr lang="en-US" b="0" i="0" dirty="0">
                <a:effectLst/>
              </a:rPr>
              <a:t>Can we complete the project within the budget or not?</a:t>
            </a:r>
          </a:p>
          <a:p>
            <a:pPr algn="l">
              <a:buFont typeface="Arial" panose="020B0604020202020204" pitchFamily="34" charset="0"/>
              <a:buChar char="•"/>
            </a:pPr>
            <a:r>
              <a:rPr lang="en-US" b="1" i="0" dirty="0">
                <a:effectLst/>
              </a:rPr>
              <a:t>Legal:</a:t>
            </a:r>
            <a:r>
              <a:rPr lang="en-US" b="0" i="0" dirty="0">
                <a:effectLst/>
              </a:rPr>
              <a:t> Can we handle this project as cyber law and other regulatory framework/compliances.</a:t>
            </a:r>
          </a:p>
          <a:p>
            <a:pPr algn="l">
              <a:buFont typeface="Arial" panose="020B0604020202020204" pitchFamily="34" charset="0"/>
              <a:buChar char="•"/>
            </a:pPr>
            <a:r>
              <a:rPr lang="en-US" b="1" i="0" dirty="0">
                <a:effectLst/>
              </a:rPr>
              <a:t>Operation feasibility:</a:t>
            </a:r>
            <a:r>
              <a:rPr lang="en-US" b="0" i="0" dirty="0">
                <a:effectLst/>
              </a:rPr>
              <a:t> Can we create operations which is expected by the client?</a:t>
            </a:r>
          </a:p>
          <a:p>
            <a:pPr algn="l">
              <a:buFont typeface="Arial" panose="020B0604020202020204" pitchFamily="34" charset="0"/>
              <a:buChar char="•"/>
            </a:pPr>
            <a:r>
              <a:rPr lang="en-US" b="1" i="0" dirty="0">
                <a:effectLst/>
              </a:rPr>
              <a:t>Technical:</a:t>
            </a:r>
            <a:r>
              <a:rPr lang="en-US" b="0" i="0" dirty="0">
                <a:effectLst/>
              </a:rPr>
              <a:t> Need to check whether the current computer system can support the software</a:t>
            </a:r>
          </a:p>
          <a:p>
            <a:pPr algn="l">
              <a:buFont typeface="Arial" panose="020B0604020202020204" pitchFamily="34" charset="0"/>
              <a:buChar char="•"/>
            </a:pPr>
            <a:r>
              <a:rPr lang="en-US" b="1" i="0" dirty="0">
                <a:effectLst/>
              </a:rPr>
              <a:t>Schedule:</a:t>
            </a:r>
            <a:r>
              <a:rPr lang="en-US" b="0" i="0" dirty="0">
                <a:effectLst/>
              </a:rPr>
              <a:t> Decide that the project can be completed within the given schedule or not.</a:t>
            </a:r>
            <a:endParaRPr lang="en-GB"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182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197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8" name="TextBox 7">
            <a:extLst>
              <a:ext uri="{FF2B5EF4-FFF2-40B4-BE49-F238E27FC236}">
                <a16:creationId xmlns:a16="http://schemas.microsoft.com/office/drawing/2014/main" id="{3530385E-FB5A-4749-A7FA-C486B2858EAE}"/>
              </a:ext>
            </a:extLst>
          </p:cNvPr>
          <p:cNvSpPr txBox="1"/>
          <p:nvPr/>
        </p:nvSpPr>
        <p:spPr>
          <a:xfrm>
            <a:off x="406399" y="885938"/>
            <a:ext cx="11125198" cy="5355312"/>
          </a:xfrm>
          <a:prstGeom prst="rect">
            <a:avLst/>
          </a:prstGeom>
          <a:noFill/>
        </p:spPr>
        <p:txBody>
          <a:bodyPr wrap="square">
            <a:spAutoFit/>
          </a:bodyPr>
          <a:lstStyle/>
          <a:p>
            <a:pPr algn="l"/>
            <a:r>
              <a:rPr lang="en-US" b="1" i="0" dirty="0">
                <a:effectLst/>
              </a:rPr>
              <a:t>Phase 3: Design</a:t>
            </a:r>
          </a:p>
          <a:p>
            <a:pPr algn="l"/>
            <a:r>
              <a:rPr lang="en-US" b="0" i="0" dirty="0">
                <a:effectLst/>
              </a:rPr>
              <a:t>In this third phase, the system and software design documents are prepared as per the requirement specification document. This helps define overall system architecture. This design phase serves as input for the next phase of the model. There are two kinds of design documents developed in this phase:</a:t>
            </a:r>
          </a:p>
          <a:p>
            <a:pPr algn="l"/>
            <a:endParaRPr lang="en-US" b="0" i="0" dirty="0">
              <a:effectLst/>
            </a:endParaRPr>
          </a:p>
          <a:p>
            <a:pPr algn="l"/>
            <a:r>
              <a:rPr lang="en-US" b="0" i="0" dirty="0">
                <a:effectLst/>
              </a:rPr>
              <a:t>High-Level Design (HLD)</a:t>
            </a:r>
          </a:p>
          <a:p>
            <a:pPr algn="l">
              <a:buFont typeface="Arial" panose="020B0604020202020204" pitchFamily="34" charset="0"/>
              <a:buChar char="•"/>
            </a:pPr>
            <a:r>
              <a:rPr lang="en-US" b="0" i="0" dirty="0">
                <a:effectLst/>
              </a:rPr>
              <a:t> Brief description and name of each module</a:t>
            </a:r>
          </a:p>
          <a:p>
            <a:pPr algn="l">
              <a:buFont typeface="Arial" panose="020B0604020202020204" pitchFamily="34" charset="0"/>
              <a:buChar char="•"/>
            </a:pPr>
            <a:r>
              <a:rPr lang="en-US" b="0" i="0" dirty="0">
                <a:effectLst/>
              </a:rPr>
              <a:t> An outline about the functionality of every module</a:t>
            </a:r>
          </a:p>
          <a:p>
            <a:pPr algn="l">
              <a:buFont typeface="Arial" panose="020B0604020202020204" pitchFamily="34" charset="0"/>
              <a:buChar char="•"/>
            </a:pPr>
            <a:r>
              <a:rPr lang="en-US" b="0" i="0" dirty="0">
                <a:effectLst/>
              </a:rPr>
              <a:t> Interface relationship and dependencies between modules</a:t>
            </a:r>
          </a:p>
          <a:p>
            <a:pPr algn="l">
              <a:buFont typeface="Arial" panose="020B0604020202020204" pitchFamily="34" charset="0"/>
              <a:buChar char="•"/>
            </a:pPr>
            <a:r>
              <a:rPr lang="en-US" b="0" i="0" dirty="0">
                <a:effectLst/>
              </a:rPr>
              <a:t> Database tables identified along with their key elements</a:t>
            </a:r>
          </a:p>
          <a:p>
            <a:pPr algn="l">
              <a:buFont typeface="Arial" panose="020B0604020202020204" pitchFamily="34" charset="0"/>
              <a:buChar char="•"/>
            </a:pPr>
            <a:r>
              <a:rPr lang="en-US" b="0" i="0" dirty="0">
                <a:effectLst/>
              </a:rPr>
              <a:t> Complete architecture diagrams along with technology details</a:t>
            </a:r>
          </a:p>
          <a:p>
            <a:pPr algn="l"/>
            <a:endParaRPr lang="en-US" b="0" i="0" dirty="0">
              <a:effectLst/>
            </a:endParaRPr>
          </a:p>
          <a:p>
            <a:pPr algn="l"/>
            <a:r>
              <a:rPr lang="en-US" b="0" i="0" dirty="0">
                <a:effectLst/>
              </a:rPr>
              <a:t>Low-Level Design(LLD)</a:t>
            </a:r>
          </a:p>
          <a:p>
            <a:pPr algn="l">
              <a:buFont typeface="Arial" panose="020B0604020202020204" pitchFamily="34" charset="0"/>
              <a:buChar char="•"/>
            </a:pPr>
            <a:r>
              <a:rPr lang="en-US" b="0" i="0" dirty="0">
                <a:effectLst/>
              </a:rPr>
              <a:t> Functional logic of the modules</a:t>
            </a:r>
          </a:p>
          <a:p>
            <a:pPr algn="l">
              <a:buFont typeface="Arial" panose="020B0604020202020204" pitchFamily="34" charset="0"/>
              <a:buChar char="•"/>
            </a:pPr>
            <a:r>
              <a:rPr lang="en-US" b="0" i="0" dirty="0">
                <a:effectLst/>
              </a:rPr>
              <a:t> Database tables, which include type and size</a:t>
            </a:r>
          </a:p>
          <a:p>
            <a:pPr algn="l">
              <a:buFont typeface="Arial" panose="020B0604020202020204" pitchFamily="34" charset="0"/>
              <a:buChar char="•"/>
            </a:pPr>
            <a:r>
              <a:rPr lang="en-US" b="0" i="0" dirty="0">
                <a:effectLst/>
              </a:rPr>
              <a:t> Complete detail of the interface</a:t>
            </a:r>
          </a:p>
          <a:p>
            <a:pPr algn="l">
              <a:buFont typeface="Arial" panose="020B0604020202020204" pitchFamily="34" charset="0"/>
              <a:buChar char="•"/>
            </a:pPr>
            <a:r>
              <a:rPr lang="en-US" b="0" i="0" dirty="0">
                <a:effectLst/>
              </a:rPr>
              <a:t> Addresses all types of dependency issues</a:t>
            </a:r>
          </a:p>
          <a:p>
            <a:pPr algn="l">
              <a:buFont typeface="Arial" panose="020B0604020202020204" pitchFamily="34" charset="0"/>
              <a:buChar char="•"/>
            </a:pPr>
            <a:r>
              <a:rPr lang="en-US" b="0" i="0" dirty="0">
                <a:effectLst/>
              </a:rPr>
              <a:t> Listing of error messages</a:t>
            </a:r>
          </a:p>
          <a:p>
            <a:pPr algn="l">
              <a:buFont typeface="Arial" panose="020B0604020202020204" pitchFamily="34" charset="0"/>
              <a:buChar char="•"/>
            </a:pPr>
            <a:r>
              <a:rPr lang="en-US" b="0" i="0" dirty="0">
                <a:effectLst/>
              </a:rPr>
              <a:t> Complete input and outputs for every module</a:t>
            </a:r>
            <a:endParaRPr lang="en-GB"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95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228600"/>
            <a:ext cx="11125199" cy="36933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ABA090EF-FB1B-48D8-843B-62805DD35F31}"/>
              </a:ext>
            </a:extLst>
          </p:cNvPr>
          <p:cNvSpPr txBox="1"/>
          <p:nvPr/>
        </p:nvSpPr>
        <p:spPr>
          <a:xfrm>
            <a:off x="406399" y="782598"/>
            <a:ext cx="11379202" cy="3970318"/>
          </a:xfrm>
          <a:prstGeom prst="rect">
            <a:avLst/>
          </a:prstGeom>
          <a:noFill/>
        </p:spPr>
        <p:txBody>
          <a:bodyPr wrap="square">
            <a:spAutoFit/>
          </a:bodyPr>
          <a:lstStyle/>
          <a:p>
            <a:pPr algn="l"/>
            <a:r>
              <a:rPr lang="en-US" b="1" i="0" dirty="0">
                <a:effectLst/>
              </a:rPr>
              <a:t>Phase 4: Coding</a:t>
            </a:r>
          </a:p>
          <a:p>
            <a:pPr algn="l"/>
            <a:r>
              <a:rPr lang="en-US" b="0" i="0" dirty="0">
                <a:effectLst/>
              </a:rPr>
              <a:t>Once the system design phase is over, the next phase is coding. In this phase, developers start build the entire system by writing code using the chosen programming language. In the coding phase, tasks are divided into units or modules and assigned to the various developers. It is the longest phase of the Software Development Life Cycle process.</a:t>
            </a:r>
          </a:p>
          <a:p>
            <a:pPr algn="l"/>
            <a:r>
              <a:rPr lang="en-US" b="0" i="0" dirty="0">
                <a:effectLst/>
              </a:rPr>
              <a:t>In this phase, Developer needs to follow certain predefined coding guidelines. They also need to use programming tools like compiler, interpreters, debugger to generate and implement the code.</a:t>
            </a:r>
          </a:p>
          <a:p>
            <a:pPr algn="l"/>
            <a:endParaRPr lang="en-US" b="0" i="0" dirty="0">
              <a:effectLst/>
            </a:endParaRPr>
          </a:p>
          <a:p>
            <a:pPr algn="l"/>
            <a:r>
              <a:rPr lang="en-US" b="1" i="0" dirty="0">
                <a:effectLst/>
              </a:rPr>
              <a:t>Phase 5: Testing</a:t>
            </a:r>
          </a:p>
          <a:p>
            <a:pPr algn="l"/>
            <a:r>
              <a:rPr lang="en-US" b="0" i="0" dirty="0">
                <a:effectLst/>
              </a:rPr>
              <a:t>Once the software is complete, and it is deployed in the testing environment. The testing team starts testing the functionality of the entire system. This is done to verify that the entire application works according to the customer requirement.</a:t>
            </a:r>
          </a:p>
          <a:p>
            <a:pPr algn="l"/>
            <a:r>
              <a:rPr lang="en-US" b="0" i="0" dirty="0">
                <a:effectLst/>
              </a:rPr>
              <a:t>During this phase, QA and testing team may find some bugs/defects which they communicate to developers. The development team fixes the bug and send back to QA for a re-test. This process continues until the software is bug-free, stable, and working according to the business needs of that system.</a:t>
            </a:r>
          </a:p>
        </p:txBody>
      </p:sp>
    </p:spTree>
    <p:extLst>
      <p:ext uri="{BB962C8B-B14F-4D97-AF65-F5344CB8AC3E}">
        <p14:creationId xmlns:p14="http://schemas.microsoft.com/office/powerpoint/2010/main" val="422919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170294D8-63CE-4F21-8965-B0338886FFD7}"/>
              </a:ext>
            </a:extLst>
          </p:cNvPr>
          <p:cNvSpPr txBox="1"/>
          <p:nvPr/>
        </p:nvSpPr>
        <p:spPr>
          <a:xfrm>
            <a:off x="406399" y="1083131"/>
            <a:ext cx="11125198" cy="3699539"/>
          </a:xfrm>
          <a:prstGeom prst="rect">
            <a:avLst/>
          </a:prstGeom>
          <a:noFill/>
        </p:spPr>
        <p:txBody>
          <a:bodyPr wrap="square">
            <a:spAutoFit/>
          </a:bodyPr>
          <a:lstStyle/>
          <a:p>
            <a:pPr algn="l"/>
            <a:r>
              <a:rPr lang="en-US" b="1" i="0" dirty="0">
                <a:effectLst/>
              </a:rPr>
              <a:t>Phase 6: Installation/Deployment</a:t>
            </a:r>
          </a:p>
          <a:p>
            <a:pPr algn="l"/>
            <a:r>
              <a:rPr lang="en-US" b="0" i="0" dirty="0">
                <a:effectLst/>
              </a:rPr>
              <a:t>Once the software testing phase is over and no bugs or errors left in the system then the final deployment process starts. Based on the feedback given by the project manager, the final software is released and checked for deployment issues if any.</a:t>
            </a:r>
          </a:p>
          <a:p>
            <a:pPr algn="l"/>
            <a:endParaRPr lang="en-US" b="0" i="0" dirty="0">
              <a:effectLst/>
            </a:endParaRPr>
          </a:p>
          <a:p>
            <a:pPr algn="l"/>
            <a:r>
              <a:rPr lang="en-US" b="1" i="0" dirty="0">
                <a:effectLst/>
              </a:rPr>
              <a:t>Phase 7: Maintenance</a:t>
            </a:r>
          </a:p>
          <a:p>
            <a:pPr algn="l"/>
            <a:r>
              <a:rPr lang="en-US" b="0" i="0" dirty="0">
                <a:effectLst/>
              </a:rPr>
              <a:t>Once the system is deployed, and customers start using the developed system, following 3 activities occur</a:t>
            </a:r>
          </a:p>
          <a:p>
            <a:pPr algn="l"/>
            <a:r>
              <a:rPr lang="en-US" b="0" i="0" dirty="0">
                <a:effectLst/>
              </a:rPr>
              <a:t>Bug fixing – bugs are reported because of some scenarios which are not tested at all</a:t>
            </a:r>
          </a:p>
          <a:p>
            <a:pPr algn="l"/>
            <a:r>
              <a:rPr lang="en-US" b="0" i="0" dirty="0">
                <a:effectLst/>
              </a:rPr>
              <a:t>Upgrade – Upgrading the application to the newer versions of the Software</a:t>
            </a:r>
          </a:p>
          <a:p>
            <a:pPr algn="l"/>
            <a:r>
              <a:rPr lang="en-US" b="0" i="0" dirty="0">
                <a:effectLst/>
              </a:rPr>
              <a:t>Enhancement – Adding some new features into the existing software</a:t>
            </a:r>
          </a:p>
          <a:p>
            <a:pPr algn="l"/>
            <a:r>
              <a:rPr lang="en-US" b="0" i="0" dirty="0">
                <a:effectLst/>
              </a:rPr>
              <a:t>The focus of this SDLC phase is to ensure that needs continue to be met and that the system continues to perform as per the specification mentioned in the first phase.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GB"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0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Waterfall Model</a:t>
            </a:r>
            <a:endParaRPr lang="en-US" dirty="0">
              <a:solidFill>
                <a:srgbClr val="FF0000"/>
              </a:solidFill>
              <a:latin typeface="+mn-lt"/>
            </a:endParaRPr>
          </a:p>
        </p:txBody>
      </p:sp>
      <p:pic>
        <p:nvPicPr>
          <p:cNvPr id="7" name="Picture 2" descr="JIRA Waterfall Model - Javatpoint">
            <a:extLst>
              <a:ext uri="{FF2B5EF4-FFF2-40B4-BE49-F238E27FC236}">
                <a16:creationId xmlns:a16="http://schemas.microsoft.com/office/drawing/2014/main" id="{A57388ED-844D-4FE5-BFE2-C51241E3C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576" y="1367050"/>
            <a:ext cx="8568970" cy="489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91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448891" y="4393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Waterfall Model</a:t>
            </a:r>
            <a:endParaRPr lang="en-US" dirty="0">
              <a:solidFill>
                <a:srgbClr val="FF0000"/>
              </a:solidFill>
              <a:latin typeface="+mn-lt"/>
            </a:endParaRPr>
          </a:p>
        </p:txBody>
      </p:sp>
      <p:sp>
        <p:nvSpPr>
          <p:cNvPr id="10" name="Rectangle 9">
            <a:extLst>
              <a:ext uri="{FF2B5EF4-FFF2-40B4-BE49-F238E27FC236}">
                <a16:creationId xmlns:a16="http://schemas.microsoft.com/office/drawing/2014/main" id="{6B20BC01-44E2-44B3-966F-357603D5786D}"/>
              </a:ext>
            </a:extLst>
          </p:cNvPr>
          <p:cNvSpPr/>
          <p:nvPr/>
        </p:nvSpPr>
        <p:spPr>
          <a:xfrm>
            <a:off x="369462" y="786714"/>
            <a:ext cx="11125199" cy="5743111"/>
          </a:xfrm>
          <a:prstGeom prst="rect">
            <a:avLst/>
          </a:prstGeom>
        </p:spPr>
        <p:txBody>
          <a:bodyPr wrap="square">
            <a:spAutoFit/>
          </a:bodyPr>
          <a:lstStyle/>
          <a:p>
            <a:r>
              <a:rPr lang="en-US" altLang="en-US" b="1" dirty="0"/>
              <a:t>Waterfall Strengths</a:t>
            </a:r>
          </a:p>
          <a:p>
            <a:r>
              <a:rPr lang="en-US" altLang="en-US" dirty="0"/>
              <a:t>Easy to understand, easy to use</a:t>
            </a:r>
          </a:p>
          <a:p>
            <a:r>
              <a:rPr lang="en-US" altLang="en-US" dirty="0"/>
              <a:t>Provides structure to inexperienced staff</a:t>
            </a:r>
          </a:p>
          <a:p>
            <a:r>
              <a:rPr lang="en-US" altLang="en-US" dirty="0"/>
              <a:t>Milestones are well understood</a:t>
            </a:r>
          </a:p>
          <a:p>
            <a:r>
              <a:rPr lang="en-US" altLang="en-US" dirty="0"/>
              <a:t>Sets requirements stability</a:t>
            </a:r>
          </a:p>
          <a:p>
            <a:r>
              <a:rPr lang="en-US" altLang="en-US" dirty="0"/>
              <a:t>Good for management control (plan, staff, track)</a:t>
            </a:r>
          </a:p>
          <a:p>
            <a:pPr>
              <a:lnSpc>
                <a:spcPct val="90000"/>
              </a:lnSpc>
            </a:pPr>
            <a:r>
              <a:rPr lang="en-US" altLang="en-US" dirty="0"/>
              <a:t>Works well when quality is more important than cost or schedule</a:t>
            </a:r>
          </a:p>
          <a:p>
            <a:pPr>
              <a:lnSpc>
                <a:spcPct val="90000"/>
              </a:lnSpc>
            </a:pPr>
            <a:endParaRPr lang="en-US" altLang="en-US" dirty="0"/>
          </a:p>
          <a:p>
            <a:pPr>
              <a:lnSpc>
                <a:spcPct val="90000"/>
              </a:lnSpc>
            </a:pPr>
            <a:r>
              <a:rPr lang="en-US" altLang="en-US" b="1" dirty="0"/>
              <a:t>Waterfall Deficiencies</a:t>
            </a:r>
          </a:p>
          <a:p>
            <a:pPr>
              <a:lnSpc>
                <a:spcPct val="90000"/>
              </a:lnSpc>
            </a:pPr>
            <a:r>
              <a:rPr lang="en-US" altLang="en-US" dirty="0"/>
              <a:t>All requirements must be known upfront</a:t>
            </a:r>
          </a:p>
          <a:p>
            <a:pPr>
              <a:lnSpc>
                <a:spcPct val="90000"/>
              </a:lnSpc>
            </a:pPr>
            <a:r>
              <a:rPr lang="en-US" altLang="en-US" dirty="0"/>
              <a:t>Deliverables created for each phase are considered frozen – inhibits flexibility</a:t>
            </a:r>
          </a:p>
          <a:p>
            <a:pPr>
              <a:lnSpc>
                <a:spcPct val="90000"/>
              </a:lnSpc>
            </a:pPr>
            <a:r>
              <a:rPr lang="en-US" dirty="0"/>
              <a:t>Not ideal for long, complex, or ongoing projects where more flexibility is required</a:t>
            </a:r>
          </a:p>
          <a:p>
            <a:pPr>
              <a:lnSpc>
                <a:spcPct val="90000"/>
              </a:lnSpc>
            </a:pPr>
            <a:r>
              <a:rPr lang="en-US" altLang="en-US" dirty="0"/>
              <a:t>Does not reflect problem-solving nature of software development – iterations of phases</a:t>
            </a:r>
          </a:p>
          <a:p>
            <a:pPr>
              <a:lnSpc>
                <a:spcPct val="90000"/>
              </a:lnSpc>
            </a:pPr>
            <a:r>
              <a:rPr lang="en-US" altLang="en-US" dirty="0"/>
              <a:t>Integration is one big bang at the end</a:t>
            </a:r>
          </a:p>
          <a:p>
            <a:pPr>
              <a:lnSpc>
                <a:spcPct val="90000"/>
              </a:lnSpc>
            </a:pPr>
            <a:r>
              <a:rPr lang="en-US" altLang="en-US" dirty="0"/>
              <a:t>Little opportunity for customer to preview the system (until it may be too late)</a:t>
            </a:r>
          </a:p>
          <a:p>
            <a:pPr>
              <a:lnSpc>
                <a:spcPct val="90000"/>
              </a:lnSpc>
            </a:pPr>
            <a:endParaRPr lang="en-US" altLang="en-US" dirty="0"/>
          </a:p>
          <a:p>
            <a:pPr>
              <a:lnSpc>
                <a:spcPct val="90000"/>
              </a:lnSpc>
            </a:pPr>
            <a:r>
              <a:rPr lang="en-US" altLang="en-US" b="1" dirty="0"/>
              <a:t>When to use</a:t>
            </a:r>
          </a:p>
          <a:p>
            <a:pPr>
              <a:lnSpc>
                <a:spcPct val="90000"/>
              </a:lnSpc>
            </a:pPr>
            <a:r>
              <a:rPr lang="en-US" altLang="en-US" dirty="0"/>
              <a:t>Requirements are very well known</a:t>
            </a:r>
          </a:p>
          <a:p>
            <a:pPr>
              <a:lnSpc>
                <a:spcPct val="90000"/>
              </a:lnSpc>
            </a:pPr>
            <a:r>
              <a:rPr lang="en-US" altLang="en-US" dirty="0"/>
              <a:t>Product definition is stable. Technology is understood</a:t>
            </a:r>
          </a:p>
          <a:p>
            <a:pPr>
              <a:lnSpc>
                <a:spcPct val="90000"/>
              </a:lnSpc>
            </a:pPr>
            <a:r>
              <a:rPr lang="en-US" altLang="en-US" dirty="0"/>
              <a:t>New version of an existing product. Porting an existing product to a new platform.</a:t>
            </a:r>
          </a:p>
          <a:p>
            <a:pPr>
              <a:lnSpc>
                <a:spcPct val="90000"/>
              </a:lnSpc>
            </a:pPr>
            <a:r>
              <a:rPr lang="en-US" dirty="0"/>
              <a:t>Useful for small, one-time projects with few requirements and short timelines because it is simple and can be quickly configured</a:t>
            </a:r>
            <a:endParaRPr lang="en-US" altLang="en-US" dirty="0"/>
          </a:p>
        </p:txBody>
      </p:sp>
    </p:spTree>
    <p:extLst>
      <p:ext uri="{BB962C8B-B14F-4D97-AF65-F5344CB8AC3E}">
        <p14:creationId xmlns:p14="http://schemas.microsoft.com/office/powerpoint/2010/main" val="35653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459051" y="4393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V Model</a:t>
            </a:r>
            <a:endParaRPr lang="en-US" dirty="0">
              <a:solidFill>
                <a:srgbClr val="FF0000"/>
              </a:solidFill>
              <a:latin typeface="+mn-lt"/>
            </a:endParaRPr>
          </a:p>
        </p:txBody>
      </p:sp>
      <p:pic>
        <p:nvPicPr>
          <p:cNvPr id="1028" name="Picture 4" descr="V model">
            <a:extLst>
              <a:ext uri="{FF2B5EF4-FFF2-40B4-BE49-F238E27FC236}">
                <a16:creationId xmlns:a16="http://schemas.microsoft.com/office/drawing/2014/main" id="{1E5ED084-417B-45E6-BC56-7548403F6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016577"/>
            <a:ext cx="7696199" cy="557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4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184731" y="87198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FF0000"/>
                </a:solidFill>
                <a:effectLst/>
                <a:latin typeface="Verdana" panose="020B0604030504040204" pitchFamily="34" charset="0"/>
              </a:rPr>
            </a:br>
            <a:br>
              <a:rPr lang="en-US" sz="1400" b="0" i="0" dirty="0">
                <a:solidFill>
                  <a:srgbClr val="FF0000"/>
                </a:solidFill>
                <a:effectLst/>
                <a:latin typeface="Verdana" panose="020B0604030504040204" pitchFamily="34" charset="0"/>
              </a:rPr>
            </a:br>
            <a:br>
              <a:rPr lang="en-GB" sz="1800" dirty="0">
                <a:solidFill>
                  <a:srgbClr val="FF0000"/>
                </a:solidFill>
                <a:effectLst/>
                <a:latin typeface="GraphikRegular"/>
                <a:ea typeface="Times New Roman" panose="02020603050405020304" pitchFamily="18" charset="0"/>
                <a:cs typeface="Times New Roman" panose="02020603050405020304" pitchFamily="18" charset="0"/>
              </a:rPr>
            </a:br>
            <a:endParaRPr lang="en-GB" sz="1400" dirty="0">
              <a:solidFill>
                <a:srgbClr val="FF0000"/>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6" name="Title 1">
            <a:extLst>
              <a:ext uri="{FF2B5EF4-FFF2-40B4-BE49-F238E27FC236}">
                <a16:creationId xmlns:a16="http://schemas.microsoft.com/office/drawing/2014/main" id="{39CA98B1-B7CA-4CFD-9A9C-65D10FCED552}"/>
              </a:ext>
            </a:extLst>
          </p:cNvPr>
          <p:cNvSpPr txBox="1">
            <a:spLocks/>
          </p:cNvSpPr>
          <p:nvPr/>
        </p:nvSpPr>
        <p:spPr>
          <a:xfrm>
            <a:off x="318845" y="142205"/>
            <a:ext cx="5777155" cy="5337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rgbClr val="FF0000"/>
                </a:solidFill>
                <a:latin typeface="+mn-lt"/>
              </a:rPr>
              <a:t>Program Agenda</a:t>
            </a:r>
          </a:p>
        </p:txBody>
      </p:sp>
      <p:sp>
        <p:nvSpPr>
          <p:cNvPr id="7" name="Pentagon 5">
            <a:extLst>
              <a:ext uri="{FF2B5EF4-FFF2-40B4-BE49-F238E27FC236}">
                <a16:creationId xmlns:a16="http://schemas.microsoft.com/office/drawing/2014/main" id="{7D102C3B-18CB-4580-B4AC-A7234E3C6895}"/>
              </a:ext>
            </a:extLst>
          </p:cNvPr>
          <p:cNvSpPr/>
          <p:nvPr/>
        </p:nvSpPr>
        <p:spPr>
          <a:xfrm>
            <a:off x="1979612" y="1536789"/>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1</a:t>
            </a:r>
          </a:p>
        </p:txBody>
      </p:sp>
      <p:sp>
        <p:nvSpPr>
          <p:cNvPr id="8" name="Pentagon 15">
            <a:extLst>
              <a:ext uri="{FF2B5EF4-FFF2-40B4-BE49-F238E27FC236}">
                <a16:creationId xmlns:a16="http://schemas.microsoft.com/office/drawing/2014/main" id="{844FF5A7-F8C2-4477-BA92-67ABF9C653E8}"/>
              </a:ext>
            </a:extLst>
          </p:cNvPr>
          <p:cNvSpPr/>
          <p:nvPr/>
        </p:nvSpPr>
        <p:spPr>
          <a:xfrm>
            <a:off x="1979612" y="2113125"/>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2</a:t>
            </a:r>
          </a:p>
        </p:txBody>
      </p:sp>
      <p:sp>
        <p:nvSpPr>
          <p:cNvPr id="9" name="Pentagon 16">
            <a:extLst>
              <a:ext uri="{FF2B5EF4-FFF2-40B4-BE49-F238E27FC236}">
                <a16:creationId xmlns:a16="http://schemas.microsoft.com/office/drawing/2014/main" id="{14BA2553-2DD6-4E66-BB7F-48160C597BC9}"/>
              </a:ext>
            </a:extLst>
          </p:cNvPr>
          <p:cNvSpPr/>
          <p:nvPr/>
        </p:nvSpPr>
        <p:spPr>
          <a:xfrm>
            <a:off x="1979612" y="266252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3</a:t>
            </a:r>
          </a:p>
        </p:txBody>
      </p:sp>
      <p:sp>
        <p:nvSpPr>
          <p:cNvPr id="10" name="Pentagon 17">
            <a:extLst>
              <a:ext uri="{FF2B5EF4-FFF2-40B4-BE49-F238E27FC236}">
                <a16:creationId xmlns:a16="http://schemas.microsoft.com/office/drawing/2014/main" id="{86DE34AB-214B-40C9-B4A7-7894BFAE9645}"/>
              </a:ext>
            </a:extLst>
          </p:cNvPr>
          <p:cNvSpPr/>
          <p:nvPr/>
        </p:nvSpPr>
        <p:spPr>
          <a:xfrm>
            <a:off x="1979612" y="3178626"/>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4</a:t>
            </a:r>
          </a:p>
        </p:txBody>
      </p:sp>
      <p:sp>
        <p:nvSpPr>
          <p:cNvPr id="11" name="Pentagon 18">
            <a:extLst>
              <a:ext uri="{FF2B5EF4-FFF2-40B4-BE49-F238E27FC236}">
                <a16:creationId xmlns:a16="http://schemas.microsoft.com/office/drawing/2014/main" id="{ABDA0A7A-6650-4F90-8A62-507DB92AC061}"/>
              </a:ext>
            </a:extLst>
          </p:cNvPr>
          <p:cNvSpPr/>
          <p:nvPr/>
        </p:nvSpPr>
        <p:spPr>
          <a:xfrm>
            <a:off x="1979612" y="375671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5</a:t>
            </a:r>
          </a:p>
        </p:txBody>
      </p:sp>
      <p:sp>
        <p:nvSpPr>
          <p:cNvPr id="12" name="Content Placeholder 2">
            <a:extLst>
              <a:ext uri="{FF2B5EF4-FFF2-40B4-BE49-F238E27FC236}">
                <a16:creationId xmlns:a16="http://schemas.microsoft.com/office/drawing/2014/main" id="{5B40D043-6305-4EB9-AEEC-9FB980F73695}"/>
              </a:ext>
            </a:extLst>
          </p:cNvPr>
          <p:cNvSpPr txBox="1">
            <a:spLocks/>
          </p:cNvSpPr>
          <p:nvPr/>
        </p:nvSpPr>
        <p:spPr>
          <a:xfrm>
            <a:off x="2665412" y="1445454"/>
            <a:ext cx="8861082" cy="39624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Software Engineering - An Overview</a:t>
            </a:r>
          </a:p>
          <a:p>
            <a:pPr>
              <a:lnSpc>
                <a:spcPct val="100000"/>
              </a:lnSpc>
            </a:pPr>
            <a:r>
              <a:rPr lang="en-GB" dirty="0"/>
              <a:t>Software Development Models</a:t>
            </a:r>
          </a:p>
          <a:p>
            <a:pPr>
              <a:lnSpc>
                <a:spcPct val="100000"/>
              </a:lnSpc>
            </a:pPr>
            <a:r>
              <a:rPr lang="en-GB" dirty="0"/>
              <a:t>Software Requirements Engineering</a:t>
            </a:r>
          </a:p>
          <a:p>
            <a:pPr>
              <a:lnSpc>
                <a:spcPct val="100000"/>
              </a:lnSpc>
            </a:pPr>
            <a:r>
              <a:rPr lang="en-GB" dirty="0"/>
              <a:t>Software Design and Development </a:t>
            </a:r>
          </a:p>
          <a:p>
            <a:pPr>
              <a:lnSpc>
                <a:spcPct val="100000"/>
              </a:lnSpc>
            </a:pPr>
            <a:r>
              <a:rPr lang="en-GB" dirty="0"/>
              <a:t>Software Project Management(SPM)</a:t>
            </a:r>
          </a:p>
          <a:p>
            <a:pPr>
              <a:lnSpc>
                <a:spcPct val="100000"/>
              </a:lnSpc>
            </a:pPr>
            <a:r>
              <a:rPr lang="en-GB" dirty="0"/>
              <a:t>Software Testing Best Practices</a:t>
            </a:r>
            <a:endParaRPr lang="en-US" dirty="0"/>
          </a:p>
        </p:txBody>
      </p:sp>
      <p:sp>
        <p:nvSpPr>
          <p:cNvPr id="13" name="Pentagon 18">
            <a:extLst>
              <a:ext uri="{FF2B5EF4-FFF2-40B4-BE49-F238E27FC236}">
                <a16:creationId xmlns:a16="http://schemas.microsoft.com/office/drawing/2014/main" id="{4DE02B60-C85C-4EF5-B3A0-C6727DDEF526}"/>
              </a:ext>
            </a:extLst>
          </p:cNvPr>
          <p:cNvSpPr/>
          <p:nvPr/>
        </p:nvSpPr>
        <p:spPr>
          <a:xfrm>
            <a:off x="2013760" y="4272819"/>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6</a:t>
            </a:r>
          </a:p>
        </p:txBody>
      </p:sp>
    </p:spTree>
    <p:extLst>
      <p:ext uri="{BB962C8B-B14F-4D97-AF65-F5344CB8AC3E}">
        <p14:creationId xmlns:p14="http://schemas.microsoft.com/office/powerpoint/2010/main" val="416083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337130" y="4393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V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210616"/>
            <a:ext cx="10972800" cy="4939814"/>
          </a:xfrm>
          <a:prstGeom prst="rect">
            <a:avLst/>
          </a:prstGeom>
          <a:noFill/>
        </p:spPr>
        <p:txBody>
          <a:bodyPr wrap="square">
            <a:spAutoFit/>
          </a:bodyPr>
          <a:lstStyle/>
          <a:p>
            <a:r>
              <a:rPr lang="en-US" altLang="en-US" b="1" dirty="0"/>
              <a:t>V Model Strengths</a:t>
            </a:r>
          </a:p>
          <a:p>
            <a:r>
              <a:rPr lang="en-US" altLang="en-US" dirty="0"/>
              <a:t>Emphasize planning for verification and validation of the product in early stages of product development</a:t>
            </a:r>
          </a:p>
          <a:p>
            <a:r>
              <a:rPr lang="en-US" altLang="en-US" dirty="0"/>
              <a:t>Each deliverable must be testable</a:t>
            </a:r>
          </a:p>
          <a:p>
            <a:r>
              <a:rPr lang="en-US" altLang="en-US" dirty="0"/>
              <a:t>Project management can track progress by milestones </a:t>
            </a:r>
          </a:p>
          <a:p>
            <a:r>
              <a:rPr lang="en-US" altLang="en-US" dirty="0"/>
              <a:t>Easy to use</a:t>
            </a:r>
          </a:p>
          <a:p>
            <a:endParaRPr lang="en-US" altLang="en-US" dirty="0"/>
          </a:p>
          <a:p>
            <a:r>
              <a:rPr lang="en-US" altLang="en-US" b="1" dirty="0"/>
              <a:t>V Model Weakness</a:t>
            </a:r>
          </a:p>
          <a:p>
            <a:r>
              <a:rPr lang="en-US" altLang="en-US" dirty="0"/>
              <a:t>Does not easily handle concurrent events</a:t>
            </a:r>
          </a:p>
          <a:p>
            <a:r>
              <a:rPr lang="en-US" altLang="en-US" dirty="0"/>
              <a:t>Does not handle iterations or phases</a:t>
            </a:r>
          </a:p>
          <a:p>
            <a:r>
              <a:rPr lang="en-US" dirty="0"/>
              <a:t>Not ideal for long, complex, or ongoing projects</a:t>
            </a:r>
            <a:endParaRPr lang="en-US" altLang="en-US" dirty="0"/>
          </a:p>
          <a:p>
            <a:r>
              <a:rPr lang="en-US" altLang="en-US" dirty="0"/>
              <a:t>Does not easily handle dynamic changes in requirements</a:t>
            </a:r>
          </a:p>
          <a:p>
            <a:r>
              <a:rPr lang="en-US" altLang="en-US" dirty="0"/>
              <a:t>Does not contain risk analysis activities</a:t>
            </a:r>
          </a:p>
          <a:p>
            <a:endParaRPr lang="en-US" altLang="en-US" dirty="0"/>
          </a:p>
          <a:p>
            <a:pPr>
              <a:lnSpc>
                <a:spcPct val="90000"/>
              </a:lnSpc>
            </a:pPr>
            <a:r>
              <a:rPr lang="en-US" altLang="en-US" b="1" dirty="0"/>
              <a:t>When to use</a:t>
            </a:r>
          </a:p>
          <a:p>
            <a:pPr>
              <a:lnSpc>
                <a:spcPct val="90000"/>
              </a:lnSpc>
            </a:pPr>
            <a:r>
              <a:rPr lang="en-US" altLang="en-US" dirty="0"/>
              <a:t>Excellent choice for systems requiring high reliability – hospital patient control applications</a:t>
            </a:r>
          </a:p>
          <a:p>
            <a:pPr>
              <a:lnSpc>
                <a:spcPct val="90000"/>
              </a:lnSpc>
            </a:pPr>
            <a:r>
              <a:rPr lang="en-US" altLang="en-US" dirty="0"/>
              <a:t>All requirements are known up-front</a:t>
            </a:r>
          </a:p>
          <a:p>
            <a:pPr>
              <a:lnSpc>
                <a:spcPct val="90000"/>
              </a:lnSpc>
            </a:pPr>
            <a:r>
              <a:rPr lang="en-US" altLang="en-US" dirty="0"/>
              <a:t>When it can be modified to handle changing requirements beyond analysis phase </a:t>
            </a:r>
          </a:p>
          <a:p>
            <a:pPr>
              <a:lnSpc>
                <a:spcPct val="90000"/>
              </a:lnSpc>
            </a:pPr>
            <a:r>
              <a:rPr lang="en-US" altLang="en-US" dirty="0"/>
              <a:t>Solution and technology are known</a:t>
            </a:r>
          </a:p>
        </p:txBody>
      </p:sp>
    </p:spTree>
    <p:extLst>
      <p:ext uri="{BB962C8B-B14F-4D97-AF65-F5344CB8AC3E}">
        <p14:creationId xmlns:p14="http://schemas.microsoft.com/office/powerpoint/2010/main" val="6370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38504"/>
            <a:ext cx="8385909" cy="703065"/>
          </a:xfrm>
        </p:spPr>
        <p:txBody>
          <a:bodyPr anchor="ctr">
            <a:normAutofit/>
          </a:bodyPr>
          <a:lstStyle/>
          <a:p>
            <a:pPr algn="l"/>
            <a:r>
              <a:rPr lang="en-US" sz="3600" i="0" dirty="0">
                <a:solidFill>
                  <a:srgbClr val="FF0000"/>
                </a:solidFill>
                <a:effectLst/>
              </a:rPr>
              <a:t>Verification Vs. Validation</a:t>
            </a:r>
          </a:p>
        </p:txBody>
      </p:sp>
      <p:graphicFrame>
        <p:nvGraphicFramePr>
          <p:cNvPr id="2" name="Table 1">
            <a:extLst>
              <a:ext uri="{FF2B5EF4-FFF2-40B4-BE49-F238E27FC236}">
                <a16:creationId xmlns:a16="http://schemas.microsoft.com/office/drawing/2014/main" id="{7AE26B9D-8316-4AEF-AFE4-8EF43359DD03}"/>
              </a:ext>
            </a:extLst>
          </p:cNvPr>
          <p:cNvGraphicFramePr>
            <a:graphicFrameLocks noGrp="1"/>
          </p:cNvGraphicFramePr>
          <p:nvPr/>
        </p:nvGraphicFramePr>
        <p:xfrm>
          <a:off x="406398" y="872197"/>
          <a:ext cx="11379204" cy="5915025"/>
        </p:xfrm>
        <a:graphic>
          <a:graphicData uri="http://schemas.openxmlformats.org/drawingml/2006/table">
            <a:tbl>
              <a:tblPr>
                <a:tableStyleId>{00A15C55-8517-42AA-B614-E9B94910E393}</a:tableStyleId>
              </a:tblPr>
              <a:tblGrid>
                <a:gridCol w="5471888">
                  <a:extLst>
                    <a:ext uri="{9D8B030D-6E8A-4147-A177-3AD203B41FA5}">
                      <a16:colId xmlns:a16="http://schemas.microsoft.com/office/drawing/2014/main" val="1125424760"/>
                    </a:ext>
                  </a:extLst>
                </a:gridCol>
                <a:gridCol w="5907316">
                  <a:extLst>
                    <a:ext uri="{9D8B030D-6E8A-4147-A177-3AD203B41FA5}">
                      <a16:colId xmlns:a16="http://schemas.microsoft.com/office/drawing/2014/main" val="2574730774"/>
                    </a:ext>
                  </a:extLst>
                </a:gridCol>
              </a:tblGrid>
              <a:tr h="200025">
                <a:tc>
                  <a:txBody>
                    <a:bodyPr/>
                    <a:lstStyle/>
                    <a:p>
                      <a:pPr algn="ctr" fontAlgn="t"/>
                      <a:r>
                        <a:rPr lang="en-US" sz="2000" b="1" u="none" strike="noStrike" dirty="0">
                          <a:effectLst/>
                        </a:rPr>
                        <a:t>Verification</a:t>
                      </a:r>
                      <a:endParaRPr lang="en-GB" sz="2000" b="1" i="0" u="none" strike="noStrike" dirty="0">
                        <a:solidFill>
                          <a:srgbClr val="000000"/>
                        </a:solidFill>
                        <a:effectLst/>
                        <a:latin typeface="Calibri" panose="020F0502020204030204" pitchFamily="34" charset="0"/>
                      </a:endParaRPr>
                    </a:p>
                  </a:txBody>
                  <a:tcPr marL="9525" marR="9525" marT="9525" marB="0">
                    <a:solidFill>
                      <a:schemeClr val="bg1">
                        <a:lumMod val="65000"/>
                      </a:schemeClr>
                    </a:solidFill>
                  </a:tcPr>
                </a:tc>
                <a:tc>
                  <a:txBody>
                    <a:bodyPr/>
                    <a:lstStyle/>
                    <a:p>
                      <a:pPr algn="ctr" fontAlgn="t"/>
                      <a:r>
                        <a:rPr lang="en-US" sz="2000" b="1" u="none" strike="noStrike" dirty="0">
                          <a:effectLst/>
                        </a:rPr>
                        <a:t>Validation</a:t>
                      </a:r>
                      <a:endParaRPr lang="en-GB" sz="2000" b="1" i="0" u="none" strike="noStrike" dirty="0">
                        <a:solidFill>
                          <a:srgbClr val="000000"/>
                        </a:solidFill>
                        <a:effectLst/>
                        <a:latin typeface="Calibri" panose="020F0502020204030204" pitchFamily="34" charset="0"/>
                      </a:endParaRPr>
                    </a:p>
                  </a:txBody>
                  <a:tcPr marL="9525" marR="9525" marT="9525" marB="0">
                    <a:solidFill>
                      <a:schemeClr val="bg1">
                        <a:lumMod val="65000"/>
                      </a:schemeClr>
                    </a:solidFill>
                  </a:tcPr>
                </a:tc>
                <a:extLst>
                  <a:ext uri="{0D108BD9-81ED-4DB2-BD59-A6C34878D82A}">
                    <a16:rowId xmlns:a16="http://schemas.microsoft.com/office/drawing/2014/main" val="3280261486"/>
                  </a:ext>
                </a:extLst>
              </a:tr>
              <a:tr h="200025">
                <a:tc>
                  <a:txBody>
                    <a:bodyPr/>
                    <a:lstStyle/>
                    <a:p>
                      <a:pPr algn="l" fontAlgn="t"/>
                      <a:r>
                        <a:rPr lang="en-US" sz="1800" u="none" strike="noStrike" dirty="0">
                          <a:effectLst/>
                        </a:rPr>
                        <a:t>Are we building the system, right?</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a:effectLst/>
                        </a:rPr>
                        <a:t>Are we building the right system?</a:t>
                      </a:r>
                      <a:endParaRPr lang="en-GB" sz="1800" b="0" i="0" u="none" strike="noStrike">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684882555"/>
                  </a:ext>
                </a:extLst>
              </a:tr>
              <a:tr h="400050">
                <a:tc>
                  <a:txBody>
                    <a:bodyPr/>
                    <a:lstStyle/>
                    <a:p>
                      <a:pPr algn="l" fontAlgn="t"/>
                      <a:r>
                        <a:rPr lang="en-US" sz="1800" u="none" strike="noStrike" dirty="0">
                          <a:effectLst/>
                        </a:rPr>
                        <a:t>Verification process includes checking of documents, design, code and program </a:t>
                      </a:r>
                      <a:endParaRPr lang="en-GB" sz="1800" b="0" i="0" u="none" strike="noStrike" dirty="0">
                        <a:solidFill>
                          <a:srgbClr val="222222"/>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a:effectLst/>
                        </a:rPr>
                        <a:t>Validation process includes testing and validation of the actual product.</a:t>
                      </a:r>
                      <a:endParaRPr lang="en-GB" sz="1800" b="0" i="0" u="none" strike="noStrike">
                        <a:solidFill>
                          <a:srgbClr val="222222"/>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410661922"/>
                  </a:ext>
                </a:extLst>
              </a:tr>
              <a:tr h="200025">
                <a:tc>
                  <a:txBody>
                    <a:bodyPr/>
                    <a:lstStyle/>
                    <a:p>
                      <a:pPr algn="l" fontAlgn="t"/>
                      <a:r>
                        <a:rPr lang="en-GB" sz="1800" u="none" strike="noStrike" dirty="0">
                          <a:effectLst/>
                        </a:rPr>
                        <a:t>Verification is the static testing.</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Validation is the dynamic testing.</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310517724"/>
                  </a:ext>
                </a:extLst>
              </a:tr>
              <a:tr h="400050">
                <a:tc>
                  <a:txBody>
                    <a:bodyPr/>
                    <a:lstStyle/>
                    <a:p>
                      <a:pPr algn="l" fontAlgn="t"/>
                      <a:r>
                        <a:rPr lang="en-US" sz="1800" u="none" strike="noStrike" dirty="0">
                          <a:effectLst/>
                        </a:rPr>
                        <a:t>Verification uses methods like reviews, walkthroughs, inspections and desk-checking</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Validation uses methods like black box testing, white box testing and non-functional testing.</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429432731"/>
                  </a:ext>
                </a:extLst>
              </a:tr>
              <a:tr h="200025">
                <a:tc>
                  <a:txBody>
                    <a:bodyPr/>
                    <a:lstStyle/>
                    <a:p>
                      <a:pPr algn="l" fontAlgn="t"/>
                      <a:r>
                        <a:rPr lang="en-US" sz="1800" u="none" strike="noStrike" dirty="0">
                          <a:effectLst/>
                        </a:rPr>
                        <a:t>Verification does not involve code execution</a:t>
                      </a:r>
                      <a:endParaRPr lang="en-GB" sz="1800" b="0" i="0" u="none" strike="noStrike" dirty="0">
                        <a:solidFill>
                          <a:srgbClr val="343434"/>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Validation involves code execution.</a:t>
                      </a:r>
                      <a:endParaRPr lang="en-GB" sz="1800" b="0" i="0" u="none" strike="noStrike" dirty="0">
                        <a:solidFill>
                          <a:srgbClr val="343434"/>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1457735258"/>
                  </a:ext>
                </a:extLst>
              </a:tr>
              <a:tr h="400050">
                <a:tc>
                  <a:txBody>
                    <a:bodyPr/>
                    <a:lstStyle/>
                    <a:p>
                      <a:pPr algn="l" fontAlgn="t"/>
                      <a:r>
                        <a:rPr lang="en-GB" sz="1800" u="none" strike="noStrike" dirty="0">
                          <a:effectLst/>
                        </a:rPr>
                        <a:t>It checks whether the software conforms to specifications or not.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checks whether the software meets the requirements and expectations of a customer or not.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872751729"/>
                  </a:ext>
                </a:extLst>
              </a:tr>
              <a:tr h="400050">
                <a:tc>
                  <a:txBody>
                    <a:bodyPr/>
                    <a:lstStyle/>
                    <a:p>
                      <a:pPr algn="l" fontAlgn="t"/>
                      <a:r>
                        <a:rPr lang="en-US" sz="1800" u="none" strike="noStrike">
                          <a:effectLst/>
                        </a:rPr>
                        <a:t>Cost of errors caught in Verification is less than errors found in Validation.</a:t>
                      </a:r>
                      <a:endParaRPr lang="en-GB" sz="1800" b="0" i="0" u="none" strike="noStrike">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Cost of errors caught in Validation is more than errors found in Verification.</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294038225"/>
                  </a:ext>
                </a:extLst>
              </a:tr>
              <a:tr h="400050">
                <a:tc>
                  <a:txBody>
                    <a:bodyPr/>
                    <a:lstStyle/>
                    <a:p>
                      <a:pPr algn="l" fontAlgn="t"/>
                      <a:r>
                        <a:rPr lang="en-GB" sz="1800" u="none" strike="noStrike">
                          <a:effectLst/>
                        </a:rPr>
                        <a:t>It can find the bugs in the early stage of the development.</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can only find the bugs that could not be found by the verification process.</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391706350"/>
                  </a:ext>
                </a:extLst>
              </a:tr>
              <a:tr h="400050">
                <a:tc>
                  <a:txBody>
                    <a:bodyPr/>
                    <a:lstStyle/>
                    <a:p>
                      <a:pPr algn="l" fontAlgn="t"/>
                      <a:r>
                        <a:rPr lang="en-GB" sz="1800" u="none" strike="noStrike" dirty="0">
                          <a:effectLst/>
                        </a:rPr>
                        <a:t>The goal of verification is application and software architecture and specification.</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The goal of validation is an actual product.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1859797073"/>
                  </a:ext>
                </a:extLst>
              </a:tr>
              <a:tr h="400050">
                <a:tc>
                  <a:txBody>
                    <a:bodyPr/>
                    <a:lstStyle/>
                    <a:p>
                      <a:pPr algn="l" fontAlgn="t"/>
                      <a:r>
                        <a:rPr lang="en-GB" sz="1800" u="none" strike="noStrike">
                          <a:effectLst/>
                        </a:rPr>
                        <a:t>Quality assurance team does verification.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Validation is executed on software code with the help of testing team.</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921105265"/>
                  </a:ext>
                </a:extLst>
              </a:tr>
              <a:tr h="200025">
                <a:tc>
                  <a:txBody>
                    <a:bodyPr/>
                    <a:lstStyle/>
                    <a:p>
                      <a:pPr algn="l" fontAlgn="t"/>
                      <a:r>
                        <a:rPr lang="en-GB" sz="1800" u="none" strike="noStrike">
                          <a:effectLst/>
                        </a:rPr>
                        <a:t>It comes before validation.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comes after verification.</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858977160"/>
                  </a:ext>
                </a:extLst>
              </a:tr>
              <a:tr h="400050">
                <a:tc>
                  <a:txBody>
                    <a:bodyPr/>
                    <a:lstStyle/>
                    <a:p>
                      <a:pPr algn="l" fontAlgn="t"/>
                      <a:r>
                        <a:rPr lang="en-GB" sz="1800" u="none" strike="noStrike">
                          <a:effectLst/>
                        </a:rPr>
                        <a:t>It consists of checking of documents/files and is performed by human.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consists of execution of program and is performed by computer.</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828568766"/>
                  </a:ext>
                </a:extLst>
              </a:tr>
            </a:tbl>
          </a:graphicData>
        </a:graphic>
      </p:graphicFrame>
    </p:spTree>
    <p:extLst>
      <p:ext uri="{BB962C8B-B14F-4D97-AF65-F5344CB8AC3E}">
        <p14:creationId xmlns:p14="http://schemas.microsoft.com/office/powerpoint/2010/main" val="176906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43229" y="227189"/>
            <a:ext cx="8006820" cy="703065"/>
          </a:xfrm>
        </p:spPr>
        <p:txBody>
          <a:bodyPr anchor="ctr">
            <a:normAutofit/>
          </a:bodyPr>
          <a:lstStyle/>
          <a:p>
            <a:pPr algn="l"/>
            <a:r>
              <a:rPr lang="en-US" sz="3600" i="0" dirty="0">
                <a:solidFill>
                  <a:srgbClr val="FF0000"/>
                </a:solidFill>
                <a:effectLst/>
              </a:rPr>
              <a:t>Static Testing Vs. Dynamic Testing</a:t>
            </a:r>
          </a:p>
        </p:txBody>
      </p:sp>
      <p:graphicFrame>
        <p:nvGraphicFramePr>
          <p:cNvPr id="4" name="Table 3">
            <a:extLst>
              <a:ext uri="{FF2B5EF4-FFF2-40B4-BE49-F238E27FC236}">
                <a16:creationId xmlns:a16="http://schemas.microsoft.com/office/drawing/2014/main" id="{16898A83-F21B-4F1E-B1E2-6F99A3E6A70F}"/>
              </a:ext>
            </a:extLst>
          </p:cNvPr>
          <p:cNvGraphicFramePr>
            <a:graphicFrameLocks noGrp="1"/>
          </p:cNvGraphicFramePr>
          <p:nvPr/>
        </p:nvGraphicFramePr>
        <p:xfrm>
          <a:off x="443229" y="1070673"/>
          <a:ext cx="11305541" cy="5034134"/>
        </p:xfrm>
        <a:graphic>
          <a:graphicData uri="http://schemas.openxmlformats.org/drawingml/2006/table">
            <a:tbl>
              <a:tblPr>
                <a:tableStyleId>{00A15C55-8517-42AA-B614-E9B94910E393}</a:tableStyleId>
              </a:tblPr>
              <a:tblGrid>
                <a:gridCol w="5316221">
                  <a:extLst>
                    <a:ext uri="{9D8B030D-6E8A-4147-A177-3AD203B41FA5}">
                      <a16:colId xmlns:a16="http://schemas.microsoft.com/office/drawing/2014/main" val="1066275719"/>
                    </a:ext>
                  </a:extLst>
                </a:gridCol>
                <a:gridCol w="5989320">
                  <a:extLst>
                    <a:ext uri="{9D8B030D-6E8A-4147-A177-3AD203B41FA5}">
                      <a16:colId xmlns:a16="http://schemas.microsoft.com/office/drawing/2014/main" val="3922466021"/>
                    </a:ext>
                  </a:extLst>
                </a:gridCol>
              </a:tblGrid>
              <a:tr h="178667">
                <a:tc>
                  <a:txBody>
                    <a:bodyPr/>
                    <a:lstStyle/>
                    <a:p>
                      <a:pPr algn="ctr" fontAlgn="t"/>
                      <a:r>
                        <a:rPr lang="en-GB" sz="2000" b="1" u="none" strike="noStrike" dirty="0">
                          <a:solidFill>
                            <a:srgbClr val="273239"/>
                          </a:solidFill>
                          <a:effectLst/>
                        </a:rPr>
                        <a:t>Static Testing</a:t>
                      </a:r>
                      <a:endParaRPr lang="en-GB" sz="2000" b="1" i="0" u="none" strike="noStrike" dirty="0">
                        <a:solidFill>
                          <a:srgbClr val="273239"/>
                        </a:solidFill>
                        <a:effectLst/>
                        <a:latin typeface="Calibri" panose="020F0502020204030204" pitchFamily="34" charset="0"/>
                      </a:endParaRPr>
                    </a:p>
                  </a:txBody>
                  <a:tcPr marL="9525" marR="9525" marT="9525" marB="0">
                    <a:solidFill>
                      <a:schemeClr val="bg1">
                        <a:lumMod val="65000"/>
                      </a:schemeClr>
                    </a:solidFill>
                  </a:tcPr>
                </a:tc>
                <a:tc>
                  <a:txBody>
                    <a:bodyPr/>
                    <a:lstStyle/>
                    <a:p>
                      <a:pPr algn="ctr" fontAlgn="t"/>
                      <a:r>
                        <a:rPr lang="en-GB" sz="2000" b="1" u="none" strike="noStrike" dirty="0">
                          <a:solidFill>
                            <a:srgbClr val="273239"/>
                          </a:solidFill>
                          <a:effectLst/>
                        </a:rPr>
                        <a:t>Dynamic Testing</a:t>
                      </a:r>
                      <a:endParaRPr lang="en-GB" sz="2000" b="1" i="0" u="none" strike="noStrike" dirty="0">
                        <a:solidFill>
                          <a:srgbClr val="273239"/>
                        </a:solidFill>
                        <a:effectLst/>
                        <a:latin typeface="Calibri" panose="020F0502020204030204" pitchFamily="34" charset="0"/>
                      </a:endParaRPr>
                    </a:p>
                  </a:txBody>
                  <a:tcPr marL="9525" marR="9525" marT="9525" marB="0">
                    <a:solidFill>
                      <a:schemeClr val="bg1">
                        <a:lumMod val="65000"/>
                      </a:schemeClr>
                    </a:solidFill>
                  </a:tcPr>
                </a:tc>
                <a:extLst>
                  <a:ext uri="{0D108BD9-81ED-4DB2-BD59-A6C34878D82A}">
                    <a16:rowId xmlns:a16="http://schemas.microsoft.com/office/drawing/2014/main" val="785160318"/>
                  </a:ext>
                </a:extLst>
              </a:tr>
              <a:tr h="536001">
                <a:tc>
                  <a:txBody>
                    <a:bodyPr/>
                    <a:lstStyle/>
                    <a:p>
                      <a:pPr algn="l" fontAlgn="t"/>
                      <a:r>
                        <a:rPr lang="en-US" sz="1800" u="none" strike="noStrike" dirty="0">
                          <a:effectLst/>
                        </a:rPr>
                        <a:t>It is performed in the early stage of the software development.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It is performed at the later stage of the software development.</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16066341"/>
                  </a:ext>
                </a:extLst>
              </a:tr>
              <a:tr h="357334">
                <a:tc>
                  <a:txBody>
                    <a:bodyPr/>
                    <a:lstStyle/>
                    <a:p>
                      <a:pPr algn="l" fontAlgn="t"/>
                      <a:r>
                        <a:rPr lang="en-US" sz="1800" u="none" strike="noStrike" dirty="0">
                          <a:effectLst/>
                        </a:rPr>
                        <a:t>In static testing whole code is not executed.</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In dynamic testing whole code is executed.</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965348002"/>
                  </a:ext>
                </a:extLst>
              </a:tr>
              <a:tr h="357334">
                <a:tc>
                  <a:txBody>
                    <a:bodyPr/>
                    <a:lstStyle/>
                    <a:p>
                      <a:pPr algn="l" fontAlgn="t"/>
                      <a:r>
                        <a:rPr lang="en-US" sz="1800" u="none" strike="noStrike" dirty="0">
                          <a:effectLst/>
                        </a:rPr>
                        <a:t>Static testing prevents the defects.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Dynamic testing finds and fixes the defects.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167005331"/>
                  </a:ext>
                </a:extLst>
              </a:tr>
              <a:tr h="357334">
                <a:tc>
                  <a:txBody>
                    <a:bodyPr/>
                    <a:lstStyle/>
                    <a:p>
                      <a:pPr algn="l" fontAlgn="t"/>
                      <a:r>
                        <a:rPr lang="en-US" sz="1800" u="none" strike="noStrike" dirty="0">
                          <a:effectLst/>
                        </a:rPr>
                        <a:t>Static testing is performed before code deployment.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is performed after code deployment.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593287502"/>
                  </a:ext>
                </a:extLst>
              </a:tr>
              <a:tr h="178667">
                <a:tc>
                  <a:txBody>
                    <a:bodyPr/>
                    <a:lstStyle/>
                    <a:p>
                      <a:pPr algn="l" fontAlgn="t"/>
                      <a:r>
                        <a:rPr lang="en-US" sz="1800" u="none" strike="noStrike" dirty="0">
                          <a:effectLst/>
                        </a:rPr>
                        <a:t>Static testing is less costly.</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is highly costly.</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800878996"/>
                  </a:ext>
                </a:extLst>
              </a:tr>
              <a:tr h="357334">
                <a:tc>
                  <a:txBody>
                    <a:bodyPr/>
                    <a:lstStyle/>
                    <a:p>
                      <a:pPr algn="l" fontAlgn="t"/>
                      <a:r>
                        <a:rPr lang="en-US" sz="1800" u="none" strike="noStrike">
                          <a:effectLst/>
                        </a:rPr>
                        <a:t>Static Testing involves checklist for testing process.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involves test cases for testing process.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0034222"/>
                  </a:ext>
                </a:extLst>
              </a:tr>
              <a:tr h="357334">
                <a:tc>
                  <a:txBody>
                    <a:bodyPr/>
                    <a:lstStyle/>
                    <a:p>
                      <a:pPr algn="l" fontAlgn="t"/>
                      <a:r>
                        <a:rPr lang="en-US" sz="1800" u="none" strike="noStrike" dirty="0">
                          <a:effectLst/>
                        </a:rPr>
                        <a:t>It includes walkthroughs, code review, inspection etc.</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involves functional and nonfunctional testing.</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581982869"/>
                  </a:ext>
                </a:extLst>
              </a:tr>
              <a:tr h="536001">
                <a:tc>
                  <a:txBody>
                    <a:bodyPr/>
                    <a:lstStyle/>
                    <a:p>
                      <a:pPr algn="l" fontAlgn="t"/>
                      <a:r>
                        <a:rPr lang="en-US" sz="1800" u="none" strike="noStrike" dirty="0">
                          <a:effectLst/>
                        </a:rPr>
                        <a:t>It generally takes shorter time.</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usually takes longer time as it involves running several test cases.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182864867"/>
                  </a:ext>
                </a:extLst>
              </a:tr>
              <a:tr h="714669">
                <a:tc>
                  <a:txBody>
                    <a:bodyPr/>
                    <a:lstStyle/>
                    <a:p>
                      <a:pPr algn="l" fontAlgn="t"/>
                      <a:r>
                        <a:rPr lang="en-US" sz="1800" u="none" strike="noStrike">
                          <a:effectLst/>
                        </a:rPr>
                        <a:t>It can discover variety of bugs.</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expose the bugs that are explorable through execution hence discover only limited type of bugs.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1619830494"/>
                  </a:ext>
                </a:extLst>
              </a:tr>
              <a:tr h="536001">
                <a:tc>
                  <a:txBody>
                    <a:bodyPr/>
                    <a:lstStyle/>
                    <a:p>
                      <a:pPr algn="l" fontAlgn="t"/>
                      <a:r>
                        <a:rPr lang="en-US" sz="1800" u="none" strike="noStrike">
                          <a:effectLst/>
                        </a:rPr>
                        <a:t>Static Testing may complete 100% statement coverage in comparably less time.</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While dynamic testing only achieves less than 50% statement coverage.</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1250713086"/>
                  </a:ext>
                </a:extLst>
              </a:tr>
              <a:tr h="178667">
                <a:tc>
                  <a:txBody>
                    <a:bodyPr/>
                    <a:lstStyle/>
                    <a:p>
                      <a:pPr algn="l" fontAlgn="t"/>
                      <a:r>
                        <a:rPr lang="en-GB" sz="1800" u="none" strike="noStrike">
                          <a:effectLst/>
                        </a:rPr>
                        <a:t>Verification</a:t>
                      </a:r>
                      <a:endParaRPr lang="en-GB"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GB" sz="1800" u="none" strike="noStrike" dirty="0">
                          <a:effectLst/>
                        </a:rPr>
                        <a:t>Validation </a:t>
                      </a:r>
                      <a:endParaRPr lang="en-GB"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521427171"/>
                  </a:ext>
                </a:extLst>
              </a:tr>
            </a:tbl>
          </a:graphicData>
        </a:graphic>
      </p:graphicFrame>
    </p:spTree>
    <p:extLst>
      <p:ext uri="{BB962C8B-B14F-4D97-AF65-F5344CB8AC3E}">
        <p14:creationId xmlns:p14="http://schemas.microsoft.com/office/powerpoint/2010/main" val="1709261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7235"/>
            <a:ext cx="11125199" cy="60929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sz="3600" b="0" i="0" dirty="0">
                <a:solidFill>
                  <a:srgbClr val="FF0000"/>
                </a:solidFill>
                <a:effectLst/>
                <a:latin typeface="+mn-lt"/>
              </a:rPr>
              <a:t>Iterative Model</a:t>
            </a:r>
            <a:r>
              <a:rPr lang="en-US" dirty="0">
                <a:solidFill>
                  <a:srgbClr val="FF0000"/>
                </a:solidFill>
                <a:latin typeface="+mn-lt"/>
                <a:cs typeface="Times New Roman" pitchFamily="18" charset="0"/>
              </a:rPr>
              <a:t> </a:t>
            </a:r>
            <a:endParaRPr lang="en-US" sz="3600"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285406" y="889843"/>
            <a:ext cx="4926674" cy="5909310"/>
          </a:xfrm>
          <a:prstGeom prst="rect">
            <a:avLst/>
          </a:prstGeom>
        </p:spPr>
        <p:txBody>
          <a:bodyPr wrap="square">
            <a:spAutoFit/>
          </a:bodyPr>
          <a:lstStyle/>
          <a:p>
            <a:pPr algn="l"/>
            <a:r>
              <a:rPr lang="en-US" b="0" i="0" dirty="0">
                <a:effectLst/>
              </a:rPr>
              <a:t>In a practical software development project, the old waterfall model is not going to be a big help. It has a lot of errors in it when it comes to bigger and complex projects. So, Iterative can be a good alternative. In the Iterative model, the development begins by specifying and implementing part of the software which you will review later to identify the further requirements.</a:t>
            </a:r>
          </a:p>
          <a:p>
            <a:pPr algn="l"/>
            <a:r>
              <a:rPr lang="en-US" b="0" i="0" dirty="0">
                <a:effectLst/>
              </a:rPr>
              <a:t>According to the iterative model, you can make software by using some of the software specifications and develop the first version of the software. And later, if you or your client realize that you need some modification than it can be easily made using a new iteration.</a:t>
            </a:r>
          </a:p>
          <a:p>
            <a:pPr algn="l"/>
            <a:endParaRPr lang="en-US" dirty="0"/>
          </a:p>
          <a:p>
            <a:r>
              <a:rPr lang="en-US" b="0" i="0" dirty="0">
                <a:effectLst/>
              </a:rPr>
              <a:t>The process of Iterative model is cyclic, once the initial planning is complete, few of the phases are kept repeating repeatedly, with the completion of each cycle incrementally improving and iterating on the software.</a:t>
            </a:r>
          </a:p>
          <a:p>
            <a:pPr algn="l"/>
            <a:endParaRPr lang="en-US" b="0" i="0" dirty="0">
              <a:effectLst/>
            </a:endParaRPr>
          </a:p>
        </p:txBody>
      </p:sp>
      <p:pic>
        <p:nvPicPr>
          <p:cNvPr id="2050" name="Picture 2" descr="Iterative Model">
            <a:extLst>
              <a:ext uri="{FF2B5EF4-FFF2-40B4-BE49-F238E27FC236}">
                <a16:creationId xmlns:a16="http://schemas.microsoft.com/office/drawing/2014/main" id="{B635A641-C206-40FD-8682-63C84EF4A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073" y="997287"/>
            <a:ext cx="6665102" cy="580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63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81701"/>
            <a:ext cx="11125199" cy="50515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b="0" i="0" dirty="0">
                <a:solidFill>
                  <a:srgbClr val="FF0000"/>
                </a:solidFill>
                <a:effectLst/>
                <a:latin typeface="+mn-lt"/>
              </a:rPr>
              <a:t>Iterative Model</a:t>
            </a:r>
            <a:r>
              <a:rPr lang="en-US" dirty="0">
                <a:solidFill>
                  <a:srgbClr val="FF0000"/>
                </a:solidFill>
                <a:latin typeface="+mn-lt"/>
                <a:cs typeface="Times New Roman" pitchFamily="18" charset="0"/>
              </a:rPr>
              <a:t> </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81000" y="671691"/>
            <a:ext cx="11430000" cy="6186309"/>
          </a:xfrm>
          <a:prstGeom prst="rect">
            <a:avLst/>
          </a:prstGeom>
        </p:spPr>
        <p:txBody>
          <a:bodyPr wrap="square">
            <a:spAutoFit/>
          </a:bodyPr>
          <a:lstStyle/>
          <a:p>
            <a:pPr algn="just"/>
            <a:r>
              <a:rPr lang="en-US" b="1" i="0" dirty="0">
                <a:effectLst/>
              </a:rPr>
              <a:t>Advantage(Pros) of Iterative Model:</a:t>
            </a:r>
          </a:p>
          <a:p>
            <a:pPr algn="just">
              <a:buFont typeface="+mj-lt"/>
              <a:buAutoNum type="arabicPeriod"/>
            </a:pPr>
            <a:r>
              <a:rPr lang="en-US" b="0" i="0" dirty="0">
                <a:effectLst/>
              </a:rPr>
              <a:t> Testing and debugging during smaller iteration is easy.</a:t>
            </a:r>
          </a:p>
          <a:p>
            <a:pPr algn="just">
              <a:buFont typeface="+mj-lt"/>
              <a:buAutoNum type="arabicPeriod"/>
            </a:pPr>
            <a:r>
              <a:rPr lang="en-US" b="0" i="0" dirty="0">
                <a:effectLst/>
              </a:rPr>
              <a:t> A Parallel development can plan.</a:t>
            </a:r>
          </a:p>
          <a:p>
            <a:pPr algn="just">
              <a:buFont typeface="+mj-lt"/>
              <a:buAutoNum type="arabicPeriod"/>
            </a:pPr>
            <a:r>
              <a:rPr lang="en-US" b="0" i="0" dirty="0">
                <a:effectLst/>
              </a:rPr>
              <a:t> It is easily acceptable to ever-changing needs of the project.</a:t>
            </a:r>
          </a:p>
          <a:p>
            <a:pPr algn="just">
              <a:buFont typeface="+mj-lt"/>
              <a:buAutoNum type="arabicPeriod"/>
            </a:pPr>
            <a:r>
              <a:rPr lang="en-US" b="0" i="0" dirty="0">
                <a:effectLst/>
              </a:rPr>
              <a:t> Risks are identified and resolved during iteration.</a:t>
            </a:r>
          </a:p>
          <a:p>
            <a:pPr algn="just">
              <a:buFont typeface="+mj-lt"/>
              <a:buAutoNum type="arabicPeriod"/>
            </a:pPr>
            <a:r>
              <a:rPr lang="en-US" b="0" i="0" dirty="0">
                <a:effectLst/>
              </a:rPr>
              <a:t> Limited time spent on documentation and extra time on designing.</a:t>
            </a:r>
          </a:p>
          <a:p>
            <a:endParaRPr lang="en-US" dirty="0"/>
          </a:p>
          <a:p>
            <a:r>
              <a:rPr lang="en-US" b="1" i="0" dirty="0">
                <a:effectLst/>
              </a:rPr>
              <a:t>Disadvantage(Cons) of Iterative Model:</a:t>
            </a:r>
          </a:p>
          <a:p>
            <a:r>
              <a:rPr lang="en-US" b="0" i="0" dirty="0">
                <a:effectLst/>
              </a:rPr>
              <a:t>1. It is not suitable for smaller projects.</a:t>
            </a:r>
            <a:br>
              <a:rPr lang="en-US" b="0" i="0" dirty="0">
                <a:effectLst/>
              </a:rPr>
            </a:br>
            <a:r>
              <a:rPr lang="en-US" b="0" i="0" dirty="0">
                <a:effectLst/>
              </a:rPr>
              <a:t>2. More Resources may be required.</a:t>
            </a:r>
            <a:br>
              <a:rPr lang="en-US" b="0" i="0" dirty="0">
                <a:effectLst/>
              </a:rPr>
            </a:br>
            <a:r>
              <a:rPr lang="en-US" b="0" i="0" dirty="0">
                <a:effectLst/>
              </a:rPr>
              <a:t>3. Design can be changed again and again because of imperfect requirements.</a:t>
            </a:r>
            <a:br>
              <a:rPr lang="en-US" b="0" i="0" dirty="0">
                <a:effectLst/>
              </a:rPr>
            </a:br>
            <a:r>
              <a:rPr lang="en-US" b="0" i="0" dirty="0">
                <a:effectLst/>
              </a:rPr>
              <a:t>4. Requirement changes can cause over budget.</a:t>
            </a:r>
            <a:br>
              <a:rPr lang="en-US" b="0" i="0" dirty="0">
                <a:effectLst/>
              </a:rPr>
            </a:br>
            <a:r>
              <a:rPr lang="en-US" b="0" i="0" dirty="0">
                <a:effectLst/>
              </a:rPr>
              <a:t>5. Project completion date not confirmed because of changing requirements.</a:t>
            </a:r>
          </a:p>
          <a:p>
            <a:r>
              <a:rPr lang="en-US" dirty="0"/>
              <a:t>The Iterative model can pose more risks with frequent changes, unknown costs and resource requirements, and uncertain deadlines</a:t>
            </a:r>
          </a:p>
          <a:p>
            <a:endParaRPr lang="en-US" b="1" dirty="0"/>
          </a:p>
          <a:p>
            <a:pPr algn="just"/>
            <a:r>
              <a:rPr lang="en-US" b="1" i="0" dirty="0">
                <a:effectLst/>
              </a:rPr>
              <a:t>When to use the Iterative Model?</a:t>
            </a:r>
          </a:p>
          <a:p>
            <a:pPr algn="just">
              <a:buFont typeface="+mj-lt"/>
              <a:buAutoNum type="arabicPeriod"/>
            </a:pPr>
            <a:r>
              <a:rPr lang="en-US" b="0" i="0" dirty="0">
                <a:effectLst/>
              </a:rPr>
              <a:t> When requirements are defined clearly and easy to understand.</a:t>
            </a:r>
          </a:p>
          <a:p>
            <a:pPr algn="just">
              <a:buFont typeface="+mj-lt"/>
              <a:buAutoNum type="arabicPeriod"/>
            </a:pPr>
            <a:r>
              <a:rPr lang="en-US" b="0" i="0" dirty="0">
                <a:effectLst/>
              </a:rPr>
              <a:t> When the software application is large.</a:t>
            </a:r>
          </a:p>
          <a:p>
            <a:pPr algn="l"/>
            <a:r>
              <a:rPr lang="en-US" b="0" i="0" dirty="0">
                <a:effectLst/>
              </a:rPr>
              <a:t>3. New technology involved</a:t>
            </a:r>
          </a:p>
          <a:p>
            <a:pPr algn="l"/>
            <a:r>
              <a:rPr lang="en-US" dirty="0"/>
              <a:t>4. </a:t>
            </a:r>
            <a:r>
              <a:rPr lang="en-US" b="0" i="0" dirty="0">
                <a:effectLst/>
              </a:rPr>
              <a:t>Being learned by the development team</a:t>
            </a:r>
          </a:p>
          <a:p>
            <a:pPr algn="l"/>
            <a:r>
              <a:rPr lang="en-US" b="0" i="0" dirty="0">
                <a:effectLst/>
              </a:rPr>
              <a:t>5. Big project with high-risk features and goals will change later on.</a:t>
            </a:r>
            <a:endParaRPr lang="en-US" dirty="0"/>
          </a:p>
        </p:txBody>
      </p:sp>
    </p:spTree>
    <p:extLst>
      <p:ext uri="{BB962C8B-B14F-4D97-AF65-F5344CB8AC3E}">
        <p14:creationId xmlns:p14="http://schemas.microsoft.com/office/powerpoint/2010/main" val="2403132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pic>
        <p:nvPicPr>
          <p:cNvPr id="7" name="Picture 8">
            <a:extLst>
              <a:ext uri="{FF2B5EF4-FFF2-40B4-BE49-F238E27FC236}">
                <a16:creationId xmlns:a16="http://schemas.microsoft.com/office/drawing/2014/main" id="{8A332550-7DE3-4D5A-9E32-52C5B3CDD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26122" y="884405"/>
            <a:ext cx="6281148" cy="51919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a:extLst>
              <a:ext uri="{FF2B5EF4-FFF2-40B4-BE49-F238E27FC236}">
                <a16:creationId xmlns:a16="http://schemas.microsoft.com/office/drawing/2014/main" id="{C4AD155A-8173-47AF-8EB7-E2954AB08F4E}"/>
              </a:ext>
            </a:extLst>
          </p:cNvPr>
          <p:cNvSpPr txBox="1"/>
          <p:nvPr/>
        </p:nvSpPr>
        <p:spPr>
          <a:xfrm>
            <a:off x="184730" y="898053"/>
            <a:ext cx="5345915" cy="5355312"/>
          </a:xfrm>
          <a:prstGeom prst="rect">
            <a:avLst/>
          </a:prstGeom>
          <a:noFill/>
        </p:spPr>
        <p:txBody>
          <a:bodyPr wrap="square">
            <a:spAutoFit/>
          </a:bodyPr>
          <a:lstStyle/>
          <a:p>
            <a:pPr algn="l"/>
            <a:r>
              <a:rPr lang="en-US" b="1" i="0" dirty="0">
                <a:effectLst/>
                <a:latin typeface="Source Sans Pro" panose="020B0503030403020204" pitchFamily="34" charset="0"/>
              </a:rPr>
              <a:t>Spiral Model</a:t>
            </a:r>
            <a:r>
              <a:rPr lang="en-US" b="0" i="0" dirty="0">
                <a:effectLst/>
                <a:latin typeface="Source Sans Pro" panose="020B0503030403020204" pitchFamily="34" charset="0"/>
              </a:rPr>
              <a:t> is a risk-driven software development process model. It is a combination of waterfall model and iterative model.</a:t>
            </a:r>
          </a:p>
          <a:p>
            <a:pPr algn="l"/>
            <a:r>
              <a:rPr lang="en-US" b="0" i="0" dirty="0">
                <a:effectLst/>
                <a:latin typeface="Source Sans Pro" panose="020B0503030403020204" pitchFamily="34" charset="0"/>
              </a:rPr>
              <a:t>Spiral Model helps to adopt software development elements of multiple process models for the software project based on unique risk patterns ensuring efficient development process.</a:t>
            </a:r>
          </a:p>
          <a:p>
            <a:pPr algn="l"/>
            <a:r>
              <a:rPr lang="en-US" b="0" i="0" dirty="0">
                <a:effectLst/>
                <a:latin typeface="Source Sans Pro" panose="020B0503030403020204" pitchFamily="34" charset="0"/>
              </a:rPr>
              <a:t>Each phase of spiral model in software engineering begins with a design goal and ends with the client reviewing the progress. </a:t>
            </a:r>
          </a:p>
          <a:p>
            <a:pPr algn="l"/>
            <a:endParaRPr lang="en-US" dirty="0">
              <a:latin typeface="Source Sans Pro" panose="020B0503030403020204" pitchFamily="34" charset="0"/>
            </a:endParaRPr>
          </a:p>
          <a:p>
            <a:pPr algn="l"/>
            <a:r>
              <a:rPr lang="en-US" b="0" i="0" dirty="0">
                <a:effectLst/>
                <a:latin typeface="Source Sans Pro" panose="020B0503030403020204" pitchFamily="34" charset="0"/>
              </a:rPr>
              <a:t>The development process in Spiral model in SDLC, starts with a small set of requirement and goes through each development phase for those set of requirements. </a:t>
            </a:r>
          </a:p>
          <a:p>
            <a:pPr algn="l"/>
            <a:r>
              <a:rPr lang="en-US" b="0" i="0" dirty="0">
                <a:effectLst/>
                <a:latin typeface="Source Sans Pro" panose="020B0503030403020204" pitchFamily="34" charset="0"/>
              </a:rPr>
              <a:t>The software engineering team adds functionality for the additional requirement in every-increasing spirals until the application is ready for the production phase. </a:t>
            </a:r>
          </a:p>
        </p:txBody>
      </p:sp>
    </p:spTree>
    <p:extLst>
      <p:ext uri="{BB962C8B-B14F-4D97-AF65-F5344CB8AC3E}">
        <p14:creationId xmlns:p14="http://schemas.microsoft.com/office/powerpoint/2010/main" val="2500572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337130" y="4393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762190"/>
            <a:ext cx="10972800" cy="6302623"/>
          </a:xfrm>
          <a:prstGeom prst="rect">
            <a:avLst/>
          </a:prstGeom>
          <a:noFill/>
        </p:spPr>
        <p:txBody>
          <a:bodyPr wrap="square">
            <a:spAutoFit/>
          </a:bodyPr>
          <a:lstStyle/>
          <a:p>
            <a:r>
              <a:rPr lang="en-US" altLang="en-US" b="1" dirty="0"/>
              <a:t>Spiral Model Strengths</a:t>
            </a:r>
          </a:p>
          <a:p>
            <a:r>
              <a:rPr lang="en-US" altLang="en-US" dirty="0"/>
              <a:t>Provides early indication of insurmountable risks, without much cost</a:t>
            </a:r>
          </a:p>
          <a:p>
            <a:r>
              <a:rPr lang="en-US" altLang="en-US" dirty="0"/>
              <a:t>Users see the system early because of rapid prototyping tools</a:t>
            </a:r>
          </a:p>
          <a:p>
            <a:r>
              <a:rPr lang="en-US" altLang="en-US" dirty="0"/>
              <a:t>Critical high-risk functions are developed first</a:t>
            </a:r>
          </a:p>
          <a:p>
            <a:r>
              <a:rPr lang="en-US" altLang="en-US" dirty="0"/>
              <a:t>The design does not have to be perfect</a:t>
            </a:r>
          </a:p>
          <a:p>
            <a:r>
              <a:rPr lang="en-US" altLang="en-US" dirty="0"/>
              <a:t>Users can be closely tied to all lifecycle steps</a:t>
            </a:r>
          </a:p>
          <a:p>
            <a:r>
              <a:rPr lang="en-US" altLang="en-US" dirty="0"/>
              <a:t>Early and frequent feedback from users</a:t>
            </a:r>
          </a:p>
          <a:p>
            <a:r>
              <a:rPr lang="en-US" altLang="en-US" dirty="0"/>
              <a:t>Cumulative costs assessed frequently </a:t>
            </a:r>
          </a:p>
          <a:p>
            <a:endParaRPr lang="en-US" altLang="en-US" dirty="0"/>
          </a:p>
          <a:p>
            <a:r>
              <a:rPr lang="en-US" altLang="en-US" b="1" dirty="0"/>
              <a:t>Spiral Model weakness</a:t>
            </a:r>
          </a:p>
          <a:p>
            <a:pPr>
              <a:lnSpc>
                <a:spcPct val="90000"/>
              </a:lnSpc>
            </a:pPr>
            <a:r>
              <a:rPr lang="en-US" altLang="en-US" dirty="0"/>
              <a:t>Time spent for evaluating risks too large for small or low-risk projects</a:t>
            </a:r>
          </a:p>
          <a:p>
            <a:pPr>
              <a:lnSpc>
                <a:spcPct val="90000"/>
              </a:lnSpc>
            </a:pPr>
            <a:r>
              <a:rPr lang="en-US" altLang="en-US" dirty="0"/>
              <a:t>Time spent planning, resetting objectives, doing risk analysis and prototyping may  be excessive</a:t>
            </a:r>
          </a:p>
          <a:p>
            <a:pPr>
              <a:lnSpc>
                <a:spcPct val="90000"/>
              </a:lnSpc>
            </a:pPr>
            <a:r>
              <a:rPr lang="en-US" altLang="en-US" dirty="0"/>
              <a:t>The model is complex, Risk assessment expertise is required</a:t>
            </a:r>
          </a:p>
          <a:p>
            <a:pPr>
              <a:lnSpc>
                <a:spcPct val="90000"/>
              </a:lnSpc>
            </a:pPr>
            <a:r>
              <a:rPr lang="en-US" altLang="en-US" dirty="0"/>
              <a:t>Spiral may continue indefinitely, Developers must be reassigned during non-development phase activities</a:t>
            </a:r>
          </a:p>
          <a:p>
            <a:pPr>
              <a:lnSpc>
                <a:spcPct val="90000"/>
              </a:lnSpc>
            </a:pPr>
            <a:r>
              <a:rPr lang="en-US" altLang="en-US" dirty="0"/>
              <a:t>May be hard to define objective, verifiable milestones that indicate readiness to proceed through the next iteration</a:t>
            </a:r>
          </a:p>
          <a:p>
            <a:endParaRPr lang="en-US" altLang="en-US" dirty="0"/>
          </a:p>
          <a:p>
            <a:pPr>
              <a:lnSpc>
                <a:spcPct val="90000"/>
              </a:lnSpc>
            </a:pPr>
            <a:r>
              <a:rPr lang="en-US" altLang="en-US" b="1" dirty="0"/>
              <a:t>When to use</a:t>
            </a:r>
          </a:p>
          <a:p>
            <a:pPr algn="l"/>
            <a:r>
              <a:rPr lang="en-US" dirty="0"/>
              <a:t>A Spiral model in software engineering is used when project is large</a:t>
            </a:r>
          </a:p>
          <a:p>
            <a:r>
              <a:rPr lang="en-US" altLang="en-US" dirty="0"/>
              <a:t>When creation of a prototype is applicable and appropriate</a:t>
            </a:r>
          </a:p>
          <a:p>
            <a:pPr>
              <a:lnSpc>
                <a:spcPct val="80000"/>
              </a:lnSpc>
            </a:pPr>
            <a:r>
              <a:rPr lang="en-US" altLang="en-US" dirty="0"/>
              <a:t>When costs and risk evaluation is important, Significant changes are expected (research and exploration)</a:t>
            </a:r>
          </a:p>
          <a:p>
            <a:pPr>
              <a:lnSpc>
                <a:spcPct val="80000"/>
              </a:lnSpc>
            </a:pPr>
            <a:r>
              <a:rPr lang="en-US" altLang="en-US" dirty="0"/>
              <a:t>For medium to high-risk projects. </a:t>
            </a:r>
          </a:p>
          <a:p>
            <a:pPr>
              <a:lnSpc>
                <a:spcPct val="80000"/>
              </a:lnSpc>
            </a:pPr>
            <a:r>
              <a:rPr lang="en-US" altLang="en-US" dirty="0"/>
              <a:t>Long-term project commitment unwise because of potential changes to economic priorities</a:t>
            </a:r>
          </a:p>
          <a:p>
            <a:pPr>
              <a:lnSpc>
                <a:spcPct val="80000"/>
              </a:lnSpc>
            </a:pPr>
            <a:r>
              <a:rPr lang="en-US" altLang="en-US" dirty="0"/>
              <a:t>Users are unsure of their needs, Requirements are complex, New product line </a:t>
            </a:r>
          </a:p>
        </p:txBody>
      </p:sp>
    </p:spTree>
    <p:extLst>
      <p:ext uri="{BB962C8B-B14F-4D97-AF65-F5344CB8AC3E}">
        <p14:creationId xmlns:p14="http://schemas.microsoft.com/office/powerpoint/2010/main" val="3815204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80021"/>
            <a:ext cx="11125199" cy="52048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b="0" i="0" dirty="0">
                <a:solidFill>
                  <a:srgbClr val="FF0000"/>
                </a:solidFill>
                <a:effectLst/>
                <a:latin typeface="+mn-lt"/>
              </a:rPr>
              <a:t>RAD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7" y="896801"/>
            <a:ext cx="5317983" cy="5078313"/>
          </a:xfrm>
          <a:prstGeom prst="rect">
            <a:avLst/>
          </a:prstGeom>
        </p:spPr>
        <p:txBody>
          <a:bodyPr wrap="square">
            <a:spAutoFit/>
          </a:bodyPr>
          <a:lstStyle/>
          <a:p>
            <a:pPr algn="l"/>
            <a:r>
              <a:rPr lang="en-US" b="0" i="0" dirty="0">
                <a:effectLst/>
              </a:rPr>
              <a:t>RAD is completely different from any other types of engineering because changes can be made almost instantaneously, and it even gives the edge to make amendments at the end of the development process.</a:t>
            </a:r>
          </a:p>
          <a:p>
            <a:pPr algn="l"/>
            <a:r>
              <a:rPr lang="en-US" b="0" i="0" dirty="0">
                <a:effectLst/>
              </a:rPr>
              <a:t>The key benefit of the rapid application development approach is fast turn out of the project and it really attracts the developers as it is working in a fast-paced environment which is ideal for software development.</a:t>
            </a:r>
          </a:p>
          <a:p>
            <a:pPr algn="l"/>
            <a:r>
              <a:rPr lang="en-US" b="0" i="0" dirty="0">
                <a:effectLst/>
              </a:rPr>
              <a:t>By minimizing the planning stage and maximizing the prototype development, the rapid pace is achieved in the </a:t>
            </a:r>
            <a:r>
              <a:rPr lang="en-US" b="1" dirty="0"/>
              <a:t>RAD Model</a:t>
            </a:r>
            <a:endParaRPr lang="en-US" dirty="0"/>
          </a:p>
          <a:p>
            <a:pPr algn="l"/>
            <a:endParaRPr lang="en-US" b="0" i="0" dirty="0">
              <a:effectLst/>
            </a:endParaRPr>
          </a:p>
          <a:p>
            <a:pPr algn="l"/>
            <a:r>
              <a:rPr lang="en-US" b="0" i="0" dirty="0">
                <a:effectLst/>
              </a:rPr>
              <a:t>By this approach, it has become easy for the stakeholders and the project managers to accurately measure progress and communicate in real time to focus on changes and take care of error as soon as possible. That brings efficiency, faster development, and effective communication.</a:t>
            </a:r>
            <a:endParaRPr lang="en-US" dirty="0"/>
          </a:p>
        </p:txBody>
      </p:sp>
      <p:pic>
        <p:nvPicPr>
          <p:cNvPr id="4098" name="Picture 2" descr="Lightbox">
            <a:extLst>
              <a:ext uri="{FF2B5EF4-FFF2-40B4-BE49-F238E27FC236}">
                <a16:creationId xmlns:a16="http://schemas.microsoft.com/office/drawing/2014/main" id="{BBFDD33F-5390-4EFB-8F14-27E5ACBE0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96801"/>
            <a:ext cx="5819776" cy="520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710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6420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RAD</a:t>
            </a:r>
            <a:r>
              <a:rPr lang="en-US" b="0" i="0" dirty="0">
                <a:solidFill>
                  <a:srgbClr val="FF0000"/>
                </a:solidFill>
                <a:effectLst/>
                <a:latin typeface="+mn-lt"/>
              </a:rPr>
              <a:t>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00111" y="692859"/>
            <a:ext cx="11698064" cy="5632311"/>
          </a:xfrm>
          <a:prstGeom prst="rect">
            <a:avLst/>
          </a:prstGeom>
        </p:spPr>
        <p:txBody>
          <a:bodyPr wrap="square">
            <a:spAutoFit/>
          </a:bodyPr>
          <a:lstStyle/>
          <a:p>
            <a:pPr algn="l"/>
            <a:r>
              <a:rPr lang="en-US" b="1" dirty="0"/>
              <a:t>Advantages</a:t>
            </a:r>
            <a:r>
              <a:rPr lang="en-US" dirty="0"/>
              <a:t> </a:t>
            </a:r>
            <a:r>
              <a:rPr lang="en-US" b="1" dirty="0"/>
              <a:t>of Rapid Application Development</a:t>
            </a:r>
          </a:p>
          <a:p>
            <a:pPr marL="342900" indent="-342900" algn="l">
              <a:buFont typeface="Arial" panose="020B0604020202020204" pitchFamily="34" charset="0"/>
              <a:buChar char="•"/>
            </a:pPr>
            <a:r>
              <a:rPr lang="en-US" b="0" i="0" dirty="0">
                <a:effectLst/>
              </a:rPr>
              <a:t>RAD breaks the project into smaller manageable tasks.</a:t>
            </a:r>
          </a:p>
          <a:p>
            <a:pPr marL="342900" indent="-342900">
              <a:buFont typeface="Arial" panose="020B0604020202020204" pitchFamily="34" charset="0"/>
              <a:buChar char="•"/>
            </a:pPr>
            <a:r>
              <a:rPr lang="en-US" dirty="0"/>
              <a:t>Clients get the best version in a shorter period.</a:t>
            </a:r>
          </a:p>
          <a:p>
            <a:pPr marL="342900" indent="-342900">
              <a:buFont typeface="Arial" panose="020B0604020202020204" pitchFamily="34" charset="0"/>
              <a:buChar char="•"/>
            </a:pPr>
            <a:r>
              <a:rPr lang="en-US" b="0" i="0" dirty="0">
                <a:effectLst/>
                <a:latin typeface="inter-regular"/>
              </a:rPr>
              <a:t>This model is flexible for change.</a:t>
            </a:r>
          </a:p>
          <a:p>
            <a:pPr marL="342900" indent="-342900">
              <a:buFont typeface="Arial" panose="020B0604020202020204" pitchFamily="34" charset="0"/>
              <a:buChar char="•"/>
            </a:pPr>
            <a:r>
              <a:rPr lang="en-US" b="0" i="0" dirty="0">
                <a:effectLst/>
                <a:latin typeface="inter-regular"/>
              </a:rPr>
              <a:t>It increases the reusability of features, </a:t>
            </a:r>
            <a:r>
              <a:rPr lang="en-GB" b="0" i="0" dirty="0">
                <a:effectLst/>
                <a:latin typeface="inter-regular"/>
              </a:rPr>
              <a:t>It reduced development time.</a:t>
            </a:r>
          </a:p>
          <a:p>
            <a:pPr marL="342900" indent="-342900">
              <a:buFont typeface="Arial" panose="020B0604020202020204" pitchFamily="34" charset="0"/>
              <a:buChar char="•"/>
            </a:pPr>
            <a:r>
              <a:rPr lang="en-US" dirty="0"/>
              <a:t>Regular communication and constant feedback increases the efficiency of the design and build process.</a:t>
            </a:r>
          </a:p>
          <a:p>
            <a:endParaRPr lang="en-US" dirty="0"/>
          </a:p>
          <a:p>
            <a:r>
              <a:rPr lang="en-US" b="1" dirty="0"/>
              <a:t>Disadvantages of Rapid Application Development</a:t>
            </a:r>
          </a:p>
          <a:p>
            <a:pPr marL="342900" indent="-342900">
              <a:buFont typeface="Arial" panose="020B0604020202020204" pitchFamily="34" charset="0"/>
              <a:buChar char="•"/>
            </a:pPr>
            <a:r>
              <a:rPr lang="en-US" dirty="0"/>
              <a:t>In the hurry of completing everything timely, it is very common to leave something important unattended.</a:t>
            </a:r>
          </a:p>
          <a:p>
            <a:pPr marL="342900" indent="-342900">
              <a:buFont typeface="Arial" panose="020B0604020202020204" pitchFamily="34" charset="0"/>
              <a:buChar char="•"/>
            </a:pPr>
            <a:r>
              <a:rPr lang="en-US" dirty="0"/>
              <a:t>No so cost friendly, depending on the iterations</a:t>
            </a:r>
          </a:p>
          <a:p>
            <a:pPr marL="342900" indent="-342900">
              <a:buFont typeface="Arial" panose="020B0604020202020204" pitchFamily="34" charset="0"/>
              <a:buChar char="•"/>
            </a:pPr>
            <a:r>
              <a:rPr lang="en-US" dirty="0"/>
              <a:t>It required highly skilled designers.</a:t>
            </a:r>
          </a:p>
          <a:p>
            <a:pPr marL="342900" indent="-342900">
              <a:buFont typeface="Arial" panose="020B0604020202020204" pitchFamily="34" charset="0"/>
              <a:buChar char="•"/>
            </a:pPr>
            <a:r>
              <a:rPr lang="en-US" dirty="0"/>
              <a:t>All application is not compatible with RAD.</a:t>
            </a:r>
          </a:p>
          <a:p>
            <a:pPr marL="342900" indent="-342900">
              <a:buFont typeface="Arial" panose="020B0604020202020204" pitchFamily="34" charset="0"/>
              <a:buChar char="•"/>
            </a:pPr>
            <a:r>
              <a:rPr lang="en-US" dirty="0"/>
              <a:t>For smaller projects, we cannot use the RAD model.</a:t>
            </a:r>
          </a:p>
          <a:p>
            <a:pPr marL="342900" indent="-342900">
              <a:buFont typeface="Arial" panose="020B0604020202020204" pitchFamily="34" charset="0"/>
              <a:buChar char="•"/>
            </a:pPr>
            <a:r>
              <a:rPr lang="en-US" dirty="0"/>
              <a:t>On the high technical risk, it's not suitable.</a:t>
            </a:r>
          </a:p>
          <a:p>
            <a:pPr algn="just"/>
            <a:endParaRPr lang="en-US" b="0" i="0" dirty="0">
              <a:effectLst/>
              <a:latin typeface="erdana"/>
            </a:endParaRPr>
          </a:p>
          <a:p>
            <a:pPr algn="just"/>
            <a:r>
              <a:rPr lang="en-US" b="1" i="0" dirty="0">
                <a:effectLst/>
                <a:latin typeface="erdana"/>
              </a:rPr>
              <a:t>When to use RAD Model?</a:t>
            </a:r>
          </a:p>
          <a:p>
            <a:pPr marL="342900" indent="-342900">
              <a:buFont typeface="Arial" panose="020B0604020202020204" pitchFamily="34" charset="0"/>
              <a:buChar char="•"/>
            </a:pPr>
            <a:r>
              <a:rPr lang="en-US" dirty="0"/>
              <a:t>When the system should need to create the project that modularizes in a short span time (2-3 months).</a:t>
            </a:r>
          </a:p>
          <a:p>
            <a:pPr marL="342900" indent="-342900">
              <a:buFont typeface="Arial" panose="020B0604020202020204" pitchFamily="34" charset="0"/>
              <a:buChar char="•"/>
            </a:pPr>
            <a:r>
              <a:rPr lang="en-US" dirty="0"/>
              <a:t>When the requirements are well-known, When the technical risk is limited.</a:t>
            </a:r>
          </a:p>
          <a:p>
            <a:pPr marL="342900" indent="-342900">
              <a:buFont typeface="Arial" panose="020B0604020202020204" pitchFamily="34" charset="0"/>
              <a:buChar char="•"/>
            </a:pPr>
            <a:r>
              <a:rPr lang="en-US" dirty="0"/>
              <a:t>When there's a necessity to make a system, which modularized in 2-3 months of period.</a:t>
            </a:r>
          </a:p>
          <a:p>
            <a:pPr marL="342900" indent="-342900">
              <a:buFont typeface="Arial" panose="020B0604020202020204" pitchFamily="34" charset="0"/>
              <a:buChar char="•"/>
            </a:pPr>
            <a:r>
              <a:rPr lang="en-US" dirty="0"/>
              <a:t>It should be used only if the budget allows the use of automatic code generating tools.</a:t>
            </a:r>
          </a:p>
        </p:txBody>
      </p:sp>
    </p:spTree>
    <p:extLst>
      <p:ext uri="{BB962C8B-B14F-4D97-AF65-F5344CB8AC3E}">
        <p14:creationId xmlns:p14="http://schemas.microsoft.com/office/powerpoint/2010/main" val="2949643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6420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Agile vs RAD</a:t>
            </a:r>
            <a:r>
              <a:rPr lang="en-US" b="0" i="0" dirty="0">
                <a:solidFill>
                  <a:srgbClr val="FF0000"/>
                </a:solidFill>
                <a:effectLst/>
                <a:latin typeface="+mn-lt"/>
              </a:rPr>
              <a:t>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00111" y="692859"/>
            <a:ext cx="11698064" cy="400110"/>
          </a:xfrm>
          <a:prstGeom prst="rect">
            <a:avLst/>
          </a:prstGeom>
        </p:spPr>
        <p:txBody>
          <a:bodyPr wrap="square">
            <a:spAutoFit/>
          </a:bodyPr>
          <a:lstStyle/>
          <a:p>
            <a:pPr algn="l"/>
            <a:endParaRPr lang="en-US" sz="2000" dirty="0">
              <a:solidFill>
                <a:schemeClr val="tx1">
                  <a:lumMod val="65000"/>
                  <a:lumOff val="35000"/>
                </a:schemeClr>
              </a:solidFill>
            </a:endParaRPr>
          </a:p>
        </p:txBody>
      </p:sp>
      <p:graphicFrame>
        <p:nvGraphicFramePr>
          <p:cNvPr id="3" name="Table 2">
            <a:extLst>
              <a:ext uri="{FF2B5EF4-FFF2-40B4-BE49-F238E27FC236}">
                <a16:creationId xmlns:a16="http://schemas.microsoft.com/office/drawing/2014/main" id="{D0DA9226-9E16-4712-8E6C-BD9B4EBC2D27}"/>
              </a:ext>
            </a:extLst>
          </p:cNvPr>
          <p:cNvGraphicFramePr>
            <a:graphicFrameLocks noGrp="1"/>
          </p:cNvGraphicFramePr>
          <p:nvPr>
            <p:extLst>
              <p:ext uri="{D42A27DB-BD31-4B8C-83A1-F6EECF244321}">
                <p14:modId xmlns:p14="http://schemas.microsoft.com/office/powerpoint/2010/main" val="3394486397"/>
              </p:ext>
            </p:extLst>
          </p:nvPr>
        </p:nvGraphicFramePr>
        <p:xfrm>
          <a:off x="300111" y="692859"/>
          <a:ext cx="11485492" cy="5913484"/>
        </p:xfrm>
        <a:graphic>
          <a:graphicData uri="http://schemas.openxmlformats.org/drawingml/2006/table">
            <a:tbl>
              <a:tblPr>
                <a:tableStyleId>{08FB837D-C827-4EFA-A057-4D05807E0F7C}</a:tableStyleId>
              </a:tblPr>
              <a:tblGrid>
                <a:gridCol w="5742746">
                  <a:extLst>
                    <a:ext uri="{9D8B030D-6E8A-4147-A177-3AD203B41FA5}">
                      <a16:colId xmlns:a16="http://schemas.microsoft.com/office/drawing/2014/main" val="2069739908"/>
                    </a:ext>
                  </a:extLst>
                </a:gridCol>
                <a:gridCol w="5742746">
                  <a:extLst>
                    <a:ext uri="{9D8B030D-6E8A-4147-A177-3AD203B41FA5}">
                      <a16:colId xmlns:a16="http://schemas.microsoft.com/office/drawing/2014/main" val="3818704218"/>
                    </a:ext>
                  </a:extLst>
                </a:gridCol>
              </a:tblGrid>
              <a:tr h="327373">
                <a:tc>
                  <a:txBody>
                    <a:bodyPr/>
                    <a:lstStyle/>
                    <a:p>
                      <a:pPr algn="l" fontAlgn="base"/>
                      <a:r>
                        <a:rPr lang="en-GB" sz="2000" b="0" dirty="0">
                          <a:effectLst/>
                        </a:rPr>
                        <a:t>Agile model</a:t>
                      </a:r>
                    </a:p>
                  </a:txBody>
                  <a:tcPr marL="81843" marR="81843" marT="40922" marB="40922" anchor="ctr">
                    <a:solidFill>
                      <a:schemeClr val="bg2">
                        <a:lumMod val="75000"/>
                      </a:schemeClr>
                    </a:solidFill>
                  </a:tcPr>
                </a:tc>
                <a:tc>
                  <a:txBody>
                    <a:bodyPr/>
                    <a:lstStyle/>
                    <a:p>
                      <a:pPr algn="l" fontAlgn="base"/>
                      <a:r>
                        <a:rPr lang="en-GB" sz="2000" b="0" dirty="0">
                          <a:effectLst/>
                        </a:rPr>
                        <a:t>RAD model</a:t>
                      </a:r>
                    </a:p>
                  </a:txBody>
                  <a:tcPr marL="81843" marR="81843" marT="40922" marB="40922" anchor="ctr">
                    <a:solidFill>
                      <a:schemeClr val="bg2">
                        <a:lumMod val="75000"/>
                      </a:schemeClr>
                    </a:solidFill>
                  </a:tcPr>
                </a:tc>
                <a:extLst>
                  <a:ext uri="{0D108BD9-81ED-4DB2-BD59-A6C34878D82A}">
                    <a16:rowId xmlns:a16="http://schemas.microsoft.com/office/drawing/2014/main" val="1271103210"/>
                  </a:ext>
                </a:extLst>
              </a:tr>
              <a:tr h="1091245">
                <a:tc>
                  <a:txBody>
                    <a:bodyPr/>
                    <a:lstStyle/>
                    <a:p>
                      <a:pPr algn="just" fontAlgn="base"/>
                      <a:r>
                        <a:rPr lang="en-US" sz="2000" b="0" dirty="0">
                          <a:effectLst/>
                        </a:rPr>
                        <a:t>The Agile model does not recommend developing prototypes but emphasizes the systematic development of each incremental feature at the end of each iteration.</a:t>
                      </a:r>
                    </a:p>
                  </a:txBody>
                  <a:tcPr marL="85253" marR="85253" marT="119355" marB="119355" anchor="ctr"/>
                </a:tc>
                <a:tc>
                  <a:txBody>
                    <a:bodyPr/>
                    <a:lstStyle/>
                    <a:p>
                      <a:pPr algn="just" fontAlgn="base"/>
                      <a:r>
                        <a:rPr lang="en-US" sz="2000" b="0">
                          <a:effectLst/>
                        </a:rPr>
                        <a:t>The central theme of RAD is based on designing quick and dirty prototypes, which are then refined into production quality code.</a:t>
                      </a:r>
                    </a:p>
                  </a:txBody>
                  <a:tcPr marL="85253" marR="85253" marT="119355" marB="119355" anchor="ctr"/>
                </a:tc>
                <a:extLst>
                  <a:ext uri="{0D108BD9-81ED-4DB2-BD59-A6C34878D82A}">
                    <a16:rowId xmlns:a16="http://schemas.microsoft.com/office/drawing/2014/main" val="3245004801"/>
                  </a:ext>
                </a:extLst>
              </a:tr>
              <a:tr h="920738">
                <a:tc>
                  <a:txBody>
                    <a:bodyPr/>
                    <a:lstStyle/>
                    <a:p>
                      <a:pPr algn="just" fontAlgn="base"/>
                      <a:r>
                        <a:rPr lang="en-US" sz="2000" b="0" dirty="0">
                          <a:effectLst/>
                        </a:rPr>
                        <a:t>Agile projects logically break down the solution into features that are incrementally developed and delivered.</a:t>
                      </a:r>
                    </a:p>
                  </a:txBody>
                  <a:tcPr marL="85253" marR="85253" marT="119355" marB="119355" anchor="ctr"/>
                </a:tc>
                <a:tc>
                  <a:txBody>
                    <a:bodyPr/>
                    <a:lstStyle/>
                    <a:p>
                      <a:pPr algn="just" fontAlgn="base"/>
                      <a:r>
                        <a:rPr lang="en-US" sz="2000" b="0" dirty="0">
                          <a:effectLst/>
                        </a:rPr>
                        <a:t>The developers using the RAD model focus on developing all the features of an application by first doing it badly and then successively improving the code over time.</a:t>
                      </a:r>
                    </a:p>
                  </a:txBody>
                  <a:tcPr marL="85253" marR="85253" marT="119355" marB="119355" anchor="ctr"/>
                </a:tc>
                <a:extLst>
                  <a:ext uri="{0D108BD9-81ED-4DB2-BD59-A6C34878D82A}">
                    <a16:rowId xmlns:a16="http://schemas.microsoft.com/office/drawing/2014/main" val="3710809951"/>
                  </a:ext>
                </a:extLst>
              </a:tr>
              <a:tr h="1091245">
                <a:tc>
                  <a:txBody>
                    <a:bodyPr/>
                    <a:lstStyle/>
                    <a:p>
                      <a:pPr algn="just" fontAlgn="base"/>
                      <a:r>
                        <a:rPr lang="en-US" sz="2000" b="0">
                          <a:effectLst/>
                        </a:rPr>
                        <a:t>The Agile team only demonstrate completed work to the customer after each iteration.</a:t>
                      </a:r>
                    </a:p>
                  </a:txBody>
                  <a:tcPr marL="85253" marR="85253" marT="119355" marB="119355" anchor="ctr"/>
                </a:tc>
                <a:tc>
                  <a:txBody>
                    <a:bodyPr/>
                    <a:lstStyle/>
                    <a:p>
                      <a:pPr algn="just" fontAlgn="base"/>
                      <a:r>
                        <a:rPr lang="en-US" sz="2000" b="0" dirty="0">
                          <a:effectLst/>
                        </a:rPr>
                        <a:t>Whereas RAD teams demonstrate to customers screen mock up and prototypes, that may be based on simplifications such as table lookup rather than actual computations.</a:t>
                      </a:r>
                    </a:p>
                  </a:txBody>
                  <a:tcPr marL="85253" marR="85253" marT="119355" marB="119355" anchor="ctr"/>
                </a:tc>
                <a:extLst>
                  <a:ext uri="{0D108BD9-81ED-4DB2-BD59-A6C34878D82A}">
                    <a16:rowId xmlns:a16="http://schemas.microsoft.com/office/drawing/2014/main" val="1804259442"/>
                  </a:ext>
                </a:extLst>
              </a:tr>
              <a:tr h="920738">
                <a:tc>
                  <a:txBody>
                    <a:bodyPr/>
                    <a:lstStyle/>
                    <a:p>
                      <a:pPr algn="just" fontAlgn="base"/>
                      <a:r>
                        <a:rPr lang="en-US" sz="2000" b="0">
                          <a:effectLst/>
                        </a:rPr>
                        <a:t>Agile model is not suitable for small projects as it is difficult to divide the project into small parts that can be incrementally developed.</a:t>
                      </a:r>
                    </a:p>
                  </a:txBody>
                  <a:tcPr marL="85253" marR="85253" marT="119355" marB="119355" anchor="ctr"/>
                </a:tc>
                <a:tc>
                  <a:txBody>
                    <a:bodyPr/>
                    <a:lstStyle/>
                    <a:p>
                      <a:pPr algn="just" fontAlgn="base"/>
                      <a:r>
                        <a:rPr lang="en-US" sz="2000" b="0" dirty="0">
                          <a:effectLst/>
                        </a:rPr>
                        <a:t>When the company has not developed a almost similar type of project, then it is hard to use RAD model as it is unable to reuse the existing code.</a:t>
                      </a:r>
                    </a:p>
                  </a:txBody>
                  <a:tcPr marL="85253" marR="85253" marT="119355" marB="119355" anchor="ctr"/>
                </a:tc>
                <a:extLst>
                  <a:ext uri="{0D108BD9-81ED-4DB2-BD59-A6C34878D82A}">
                    <a16:rowId xmlns:a16="http://schemas.microsoft.com/office/drawing/2014/main" val="909164130"/>
                  </a:ext>
                </a:extLst>
              </a:tr>
            </a:tbl>
          </a:graphicData>
        </a:graphic>
      </p:graphicFrame>
    </p:spTree>
    <p:extLst>
      <p:ext uri="{BB962C8B-B14F-4D97-AF65-F5344CB8AC3E}">
        <p14:creationId xmlns:p14="http://schemas.microsoft.com/office/powerpoint/2010/main" val="421472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What</a:t>
            </a:r>
            <a:endParaRPr lang="en-US" dirty="0">
              <a:solidFill>
                <a:srgbClr val="FF0000"/>
              </a:solidFill>
              <a:latin typeface="+mn-lt"/>
            </a:endParaRPr>
          </a:p>
        </p:txBody>
      </p:sp>
      <p:pic>
        <p:nvPicPr>
          <p:cNvPr id="7" name="Picture 6">
            <a:extLst>
              <a:ext uri="{FF2B5EF4-FFF2-40B4-BE49-F238E27FC236}">
                <a16:creationId xmlns:a16="http://schemas.microsoft.com/office/drawing/2014/main" id="{8C1291A1-5749-4F3D-A5DD-AEDA0C0D69F5}"/>
              </a:ext>
            </a:extLst>
          </p:cNvPr>
          <p:cNvPicPr>
            <a:picLocks noChangeAspect="1"/>
          </p:cNvPicPr>
          <p:nvPr/>
        </p:nvPicPr>
        <p:blipFill>
          <a:blip r:embed="rId2"/>
          <a:stretch>
            <a:fillRect/>
          </a:stretch>
        </p:blipFill>
        <p:spPr>
          <a:xfrm>
            <a:off x="1370012" y="1066800"/>
            <a:ext cx="9144000" cy="5181600"/>
          </a:xfrm>
          <a:prstGeom prst="rect">
            <a:avLst/>
          </a:prstGeom>
        </p:spPr>
      </p:pic>
    </p:spTree>
    <p:extLst>
      <p:ext uri="{BB962C8B-B14F-4D97-AF65-F5344CB8AC3E}">
        <p14:creationId xmlns:p14="http://schemas.microsoft.com/office/powerpoint/2010/main" val="4033948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algn="l" fontAlgn="base"/>
            <a:r>
              <a:rPr lang="en-US" dirty="0">
                <a:solidFill>
                  <a:srgbClr val="FF0000"/>
                </a:solidFill>
                <a:latin typeface="+mn-lt"/>
                <a:cs typeface="Times New Roman" pitchFamily="18" charset="0"/>
              </a:rPr>
              <a:t>The Shift to Agile Software Development</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184731" y="988757"/>
            <a:ext cx="5749344" cy="5632311"/>
          </a:xfrm>
          <a:prstGeom prst="rect">
            <a:avLst/>
          </a:prstGeom>
          <a:noFill/>
        </p:spPr>
        <p:txBody>
          <a:bodyPr wrap="square">
            <a:spAutoFit/>
          </a:bodyPr>
          <a:lstStyle/>
          <a:p>
            <a:pPr algn="l" fontAlgn="base"/>
            <a:r>
              <a:rPr lang="en-US" b="0" i="0" dirty="0">
                <a:effectLst/>
              </a:rPr>
              <a:t>Every model was created with the purpose of improving the software development and delivery process. Today, every software development model works well for specific types of projects. However, older manual models, like Waterfall, are quickly becoming a thing of the past.</a:t>
            </a:r>
          </a:p>
          <a:p>
            <a:pPr algn="l" fontAlgn="base"/>
            <a:endParaRPr lang="en-US" b="0" i="0" dirty="0">
              <a:effectLst/>
            </a:endParaRPr>
          </a:p>
          <a:p>
            <a:pPr algn="l" fontAlgn="base"/>
            <a:r>
              <a:rPr lang="en-US" b="0" i="0" dirty="0">
                <a:effectLst/>
              </a:rPr>
              <a:t>IT teams, and businesses at large, must move faster and more effectively to deliver software, please their end-users, and keep up with the competition. A faster, repeatable, and more secure software development process is anchored in automation.</a:t>
            </a:r>
          </a:p>
          <a:p>
            <a:pPr algn="l" fontAlgn="base"/>
            <a:endParaRPr lang="en-US" b="0" i="0" dirty="0">
              <a:effectLst/>
            </a:endParaRPr>
          </a:p>
          <a:p>
            <a:pPr algn="l" fontAlgn="base"/>
            <a:r>
              <a:rPr lang="en-US" b="0" i="0" dirty="0">
                <a:effectLst/>
              </a:rPr>
              <a:t>This level of automation and speed is not attainable with many models. As a result, the Agile methodology has become increasingly popular.</a:t>
            </a:r>
          </a:p>
          <a:p>
            <a:pPr algn="l" fontAlgn="base"/>
            <a:endParaRPr lang="en-US" b="0" i="0" dirty="0">
              <a:effectLst/>
            </a:endParaRPr>
          </a:p>
          <a:p>
            <a:pPr algn="l" fontAlgn="base"/>
            <a:r>
              <a:rPr lang="en-US" b="0" i="0" dirty="0">
                <a:effectLst/>
              </a:rPr>
              <a:t>Companies are adopting enabling technologies and processes like </a:t>
            </a:r>
            <a:r>
              <a:rPr lang="en-US" dirty="0"/>
              <a:t>continuous integration, continuous delivery, release automation, and DevOps.</a:t>
            </a:r>
          </a:p>
          <a:p>
            <a:endParaRPr lang="en-GB" dirty="0"/>
          </a:p>
        </p:txBody>
      </p:sp>
      <p:pic>
        <p:nvPicPr>
          <p:cNvPr id="2052" name="Picture 4" descr="The Shifting IT Landscape with previously used models and what they're being replaced with">
            <a:extLst>
              <a:ext uri="{FF2B5EF4-FFF2-40B4-BE49-F238E27FC236}">
                <a16:creationId xmlns:a16="http://schemas.microsoft.com/office/drawing/2014/main" id="{01229BFE-6C41-4E4C-9CDF-169E1640C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269" y="988757"/>
            <a:ext cx="5661606" cy="382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582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48568" y="891914"/>
            <a:ext cx="11591777" cy="5074172"/>
          </a:xfrm>
        </p:spPr>
        <p:txBody>
          <a:bodyPr anchor="ctr">
            <a:noAutofit/>
          </a:bodyPr>
          <a:lstStyle/>
          <a:p>
            <a:pPr marR="0" algn="l">
              <a:lnSpc>
                <a:spcPct val="107000"/>
              </a:lnSpc>
              <a:spcBef>
                <a:spcPts val="0"/>
              </a:spcBef>
              <a:spcAft>
                <a:spcPts val="800"/>
              </a:spcAft>
            </a:pPr>
            <a:r>
              <a:rPr lang="en-GB" sz="1800" b="1" dirty="0">
                <a:latin typeface="+mn-lt"/>
              </a:rPr>
              <a:t>What is Requirement ?</a:t>
            </a:r>
            <a:br>
              <a:rPr lang="en-GB" sz="1800" dirty="0">
                <a:latin typeface="+mn-lt"/>
              </a:rPr>
            </a:br>
            <a:br>
              <a:rPr lang="en-GB" sz="1800" dirty="0">
                <a:latin typeface="+mn-lt"/>
              </a:rPr>
            </a:br>
            <a:r>
              <a:rPr lang="en-GB" sz="1800" dirty="0">
                <a:latin typeface="+mn-lt"/>
              </a:rPr>
              <a:t>(1) A condition or capability needed by a user to solve a problem or achieve an objective. </a:t>
            </a:r>
            <a:br>
              <a:rPr lang="en-GB" sz="1800" dirty="0">
                <a:latin typeface="+mn-lt"/>
              </a:rPr>
            </a:br>
            <a:r>
              <a:rPr lang="en-GB" sz="1800" dirty="0">
                <a:latin typeface="+mn-lt"/>
              </a:rPr>
              <a:t>(2) A condition or capability that must be met or possessed by a system or system component to satisfy a contract, standard, specification, or other formally imposed documents.</a:t>
            </a:r>
            <a:br>
              <a:rPr lang="en-GB" sz="1800" dirty="0">
                <a:latin typeface="+mn-lt"/>
              </a:rPr>
            </a:br>
            <a:br>
              <a:rPr lang="en-GB" sz="1800" dirty="0">
                <a:latin typeface="+mn-lt"/>
              </a:rPr>
            </a:br>
            <a:r>
              <a:rPr lang="en-GB" sz="1800" b="1" dirty="0">
                <a:latin typeface="+mn-lt"/>
              </a:rPr>
              <a:t>Type of Requirements –</a:t>
            </a:r>
            <a:br>
              <a:rPr lang="en-GB" sz="1800" dirty="0">
                <a:latin typeface="+mn-lt"/>
              </a:rPr>
            </a:br>
            <a:br>
              <a:rPr lang="en-GB" sz="1800" dirty="0">
                <a:latin typeface="+mn-lt"/>
              </a:rPr>
            </a:br>
            <a:r>
              <a:rPr lang="en-GB" sz="1800" dirty="0">
                <a:effectLst/>
                <a:latin typeface="+mn-lt"/>
                <a:ea typeface="Calibri" panose="020F0502020204030204" pitchFamily="34" charset="0"/>
                <a:cs typeface="Calibri" panose="020F0502020204030204" pitchFamily="34" charset="0"/>
              </a:rPr>
              <a:t>Business Requirements</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Calibri" panose="020F0502020204030204" pitchFamily="34" charset="0"/>
                <a:cs typeface="Calibri" panose="020F0502020204030204" pitchFamily="34" charset="0"/>
              </a:rPr>
              <a:t>Customer Requirements</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Calibri" panose="020F0502020204030204" pitchFamily="34" charset="0"/>
                <a:cs typeface="Calibri" panose="020F0502020204030204" pitchFamily="34" charset="0"/>
              </a:rPr>
              <a:t>Functional Requirements</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Calibri" panose="020F0502020204030204" pitchFamily="34" charset="0"/>
                <a:cs typeface="Calibri" panose="020F0502020204030204" pitchFamily="34" charset="0"/>
              </a:rPr>
              <a:t>Non-functional Requirements</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Calibri" panose="020F0502020204030204" pitchFamily="34" charset="0"/>
                <a:cs typeface="Calibri" panose="020F0502020204030204" pitchFamily="34" charset="0"/>
              </a:rPr>
              <a:t>Quality / Testing Requirements</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Calibri" panose="020F0502020204030204" pitchFamily="34" charset="0"/>
                <a:cs typeface="Calibri" panose="020F0502020204030204" pitchFamily="34" charset="0"/>
              </a:rPr>
              <a:t>Technology requirement Requirements</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Calibri" panose="020F0502020204030204" pitchFamily="34" charset="0"/>
              </a:rPr>
              <a:t>Implementation/Transition Requirements</a:t>
            </a:r>
            <a:endParaRPr lang="en-GB" sz="1800" dirty="0">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1655" y="68048"/>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32003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79790" y="0"/>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pic>
        <p:nvPicPr>
          <p:cNvPr id="1028" name="Picture 4" descr="Project failure factors | Download Scientific Diagram">
            <a:extLst>
              <a:ext uri="{FF2B5EF4-FFF2-40B4-BE49-F238E27FC236}">
                <a16:creationId xmlns:a16="http://schemas.microsoft.com/office/drawing/2014/main" id="{ACC755CA-19DC-4AA4-82F5-09950C7EF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98" y="1617785"/>
            <a:ext cx="8316571" cy="5071084"/>
          </a:xfrm>
          <a:prstGeom prst="rect">
            <a:avLst/>
          </a:prstGeom>
          <a:noFill/>
          <a:effectLst>
            <a:outerShdw blurRad="50800" dist="50800" dir="5400000" algn="ctr" rotWithShape="0">
              <a:schemeClr val="tx1"/>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30DB066-46F4-42E3-8E34-9512B72B4465}"/>
              </a:ext>
            </a:extLst>
          </p:cNvPr>
          <p:cNvSpPr txBox="1"/>
          <p:nvPr/>
        </p:nvSpPr>
        <p:spPr>
          <a:xfrm>
            <a:off x="406399" y="1087476"/>
            <a:ext cx="6098344" cy="400110"/>
          </a:xfrm>
          <a:prstGeom prst="rect">
            <a:avLst/>
          </a:prstGeom>
          <a:noFill/>
        </p:spPr>
        <p:txBody>
          <a:bodyPr wrap="square">
            <a:spAutoFit/>
          </a:bodyPr>
          <a:lstStyle/>
          <a:p>
            <a:pPr marR="0" lvl="0">
              <a:spcBef>
                <a:spcPts val="0"/>
              </a:spcBef>
              <a:spcAft>
                <a:spcPts val="0"/>
              </a:spcAft>
            </a:pPr>
            <a:r>
              <a:rPr lang="en-IN" sz="2000" dirty="0">
                <a:solidFill>
                  <a:schemeClr val="tx1">
                    <a:lumMod val="65000"/>
                    <a:lumOff val="35000"/>
                  </a:schemeClr>
                </a:solidFill>
                <a:effectLst/>
                <a:ea typeface="Calibri" panose="020F0502020204030204" pitchFamily="34" charset="0"/>
                <a:cs typeface="Times New Roman" panose="02020603050405020304" pitchFamily="18" charset="0"/>
              </a:rPr>
              <a:t>Why do Projects fail ? – Current Survey</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942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0"/>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pic>
        <p:nvPicPr>
          <p:cNvPr id="4" name="Picture 3" descr="10. Classification of the activities involved in Requirements Engineering |  Download Scientific Diagram">
            <a:extLst>
              <a:ext uri="{FF2B5EF4-FFF2-40B4-BE49-F238E27FC236}">
                <a16:creationId xmlns:a16="http://schemas.microsoft.com/office/drawing/2014/main" id="{25613D20-DD02-4541-B3CB-A31B836DB6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8587" y="1424153"/>
            <a:ext cx="9992270" cy="4840233"/>
          </a:xfrm>
          <a:prstGeom prst="rect">
            <a:avLst/>
          </a:prstGeom>
          <a:noFill/>
          <a:ln>
            <a:noFill/>
          </a:ln>
        </p:spPr>
      </p:pic>
    </p:spTree>
    <p:extLst>
      <p:ext uri="{BB962C8B-B14F-4D97-AF65-F5344CB8AC3E}">
        <p14:creationId xmlns:p14="http://schemas.microsoft.com/office/powerpoint/2010/main" val="2538664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15409"/>
            <a:ext cx="11591777" cy="3948758"/>
          </a:xfrm>
        </p:spPr>
        <p:txBody>
          <a:bodyPr anchor="ctr">
            <a:noAutofit/>
          </a:bodyPr>
          <a:lstStyle/>
          <a:p>
            <a:pPr algn="l">
              <a:spcBef>
                <a:spcPts val="0"/>
              </a:spcBef>
              <a:spcAft>
                <a:spcPts val="1125"/>
              </a:spcAft>
            </a:pPr>
            <a:br>
              <a:rPr lang="en-GB" sz="1800" dirty="0">
                <a:effectLst/>
                <a:latin typeface="+mn-lt"/>
                <a:ea typeface="Times New Roman" panose="02020603050405020304" pitchFamily="18" charset="0"/>
              </a:rPr>
            </a:br>
            <a:br>
              <a:rPr lang="en-GB" sz="1800" dirty="0">
                <a:effectLst/>
                <a:latin typeface="+mn-lt"/>
                <a:ea typeface="Times New Roman" panose="02020603050405020304" pitchFamily="18" charset="0"/>
              </a:rPr>
            </a:br>
            <a:br>
              <a:rPr lang="en-GB" sz="1800" dirty="0">
                <a:effectLst/>
                <a:latin typeface="+mn-lt"/>
                <a:ea typeface="Times New Roman" panose="02020603050405020304" pitchFamily="18" charset="0"/>
              </a:rPr>
            </a:br>
            <a:r>
              <a:rPr lang="en-GB" sz="1800" b="1" dirty="0">
                <a:effectLst/>
                <a:latin typeface="+mn-lt"/>
                <a:ea typeface="Times New Roman" panose="02020603050405020304" pitchFamily="18" charset="0"/>
                <a:cs typeface="Times New Roman" panose="02020603050405020304" pitchFamily="18" charset="0"/>
              </a:rPr>
              <a:t>Explanation of Use Case Contents</a:t>
            </a:r>
            <a:br>
              <a:rPr lang="en-GB" sz="1800" b="1" dirty="0">
                <a:effectLst/>
                <a:latin typeface="+mn-lt"/>
                <a:ea typeface="Times New Roman" panose="02020603050405020304" pitchFamily="18" charset="0"/>
                <a:cs typeface="Times New Roman" panose="02020603050405020304" pitchFamily="18" charset="0"/>
              </a:rPr>
            </a:br>
            <a:br>
              <a:rPr lang="en-GB" sz="1800" b="1" dirty="0">
                <a:effectLst/>
                <a:latin typeface="+mn-lt"/>
                <a:ea typeface="Times New Roman" panose="02020603050405020304" pitchFamily="18" charset="0"/>
                <a:cs typeface="Times New Roman" panose="02020603050405020304" pitchFamily="18" charset="0"/>
              </a:rPr>
            </a:br>
            <a:r>
              <a:rPr lang="en-GB" sz="1800" dirty="0">
                <a:effectLst/>
                <a:latin typeface="+mn-lt"/>
                <a:ea typeface="Times New Roman" panose="02020603050405020304" pitchFamily="18" charset="0"/>
              </a:rPr>
              <a:t>This section will provide explanations for each element of the Use Case.</a:t>
            </a:r>
            <a:br>
              <a:rPr lang="en-GB" sz="1800" dirty="0">
                <a:effectLst/>
                <a:latin typeface="+mn-lt"/>
                <a:ea typeface="Times New Roman" panose="02020603050405020304" pitchFamily="18" charset="0"/>
              </a:rPr>
            </a:br>
            <a:br>
              <a:rPr lang="en-GB" sz="1800" dirty="0">
                <a:effectLst/>
                <a:latin typeface="+mn-lt"/>
                <a:ea typeface="Times New Roman" panose="02020603050405020304" pitchFamily="18" charset="0"/>
              </a:rPr>
            </a:br>
            <a:r>
              <a:rPr lang="en-GB" sz="1800" u="sng" dirty="0">
                <a:effectLst/>
                <a:latin typeface="+mn-lt"/>
                <a:ea typeface="Times New Roman" panose="02020603050405020304" pitchFamily="18" charset="0"/>
              </a:rPr>
              <a:t>Name of Use Case: </a:t>
            </a:r>
            <a:r>
              <a:rPr lang="en-GB" sz="1800" dirty="0">
                <a:effectLst/>
                <a:latin typeface="+mn-lt"/>
                <a:ea typeface="Times New Roman" panose="02020603050405020304" pitchFamily="18" charset="0"/>
              </a:rPr>
              <a:t>Provide a short name for the use case which should lend itself to the objective of the system.</a:t>
            </a:r>
            <a:br>
              <a:rPr lang="en-GB" sz="1800" dirty="0">
                <a:effectLst/>
                <a:latin typeface="+mn-lt"/>
                <a:ea typeface="Times New Roman" panose="02020603050405020304" pitchFamily="18" charset="0"/>
              </a:rPr>
            </a:br>
            <a:br>
              <a:rPr lang="en-GB" sz="1800" dirty="0">
                <a:effectLst/>
                <a:latin typeface="+mn-lt"/>
                <a:ea typeface="Times New Roman" panose="02020603050405020304" pitchFamily="18" charset="0"/>
              </a:rPr>
            </a:br>
            <a:r>
              <a:rPr lang="en-GB" sz="1800" u="sng" dirty="0">
                <a:effectLst/>
                <a:latin typeface="+mn-lt"/>
                <a:ea typeface="Times New Roman" panose="02020603050405020304" pitchFamily="18" charset="0"/>
              </a:rPr>
              <a:t>Description: </a:t>
            </a:r>
            <a:r>
              <a:rPr lang="en-GB" sz="1800" dirty="0">
                <a:effectLst/>
                <a:latin typeface="+mn-lt"/>
                <a:ea typeface="Times New Roman" panose="02020603050405020304" pitchFamily="18" charset="0"/>
              </a:rPr>
              <a:t>This section should provide a description of both the reason for using the use case and the expected outcome of the use case.</a:t>
            </a:r>
            <a:br>
              <a:rPr lang="en-GB" sz="1800" dirty="0">
                <a:effectLst/>
                <a:latin typeface="+mn-lt"/>
                <a:ea typeface="Times New Roman" panose="02020603050405020304" pitchFamily="18" charset="0"/>
              </a:rPr>
            </a:br>
            <a:br>
              <a:rPr lang="en-GB" sz="1800" dirty="0">
                <a:effectLst/>
                <a:latin typeface="+mn-lt"/>
                <a:ea typeface="Times New Roman" panose="02020603050405020304" pitchFamily="18" charset="0"/>
              </a:rPr>
            </a:br>
            <a:r>
              <a:rPr lang="en-GB" sz="1800" u="sng" dirty="0">
                <a:effectLst/>
                <a:latin typeface="+mn-lt"/>
                <a:ea typeface="Times New Roman" panose="02020603050405020304" pitchFamily="18" charset="0"/>
              </a:rPr>
              <a:t>Actors: </a:t>
            </a:r>
            <a:r>
              <a:rPr lang="en-GB" sz="1800" dirty="0">
                <a:effectLst/>
                <a:latin typeface="+mn-lt"/>
                <a:ea typeface="Times New Roman" panose="02020603050405020304" pitchFamily="18" charset="0"/>
              </a:rPr>
              <a:t>Actors may be primary or secondary. Primary actors are the people who will be initiating the system described in the use case. Secondary actors are those will participate in the completion of the use case.</a:t>
            </a:r>
            <a:br>
              <a:rPr lang="en-GB" sz="1800" dirty="0">
                <a:effectLst/>
                <a:latin typeface="+mn-lt"/>
                <a:ea typeface="Times New Roman" panose="02020603050405020304" pitchFamily="18" charset="0"/>
              </a:rPr>
            </a:br>
            <a:br>
              <a:rPr lang="en-GB" sz="1800" dirty="0">
                <a:effectLst/>
                <a:latin typeface="+mn-lt"/>
                <a:ea typeface="Times New Roman" panose="02020603050405020304" pitchFamily="18" charset="0"/>
              </a:rPr>
            </a:br>
            <a:r>
              <a:rPr lang="en-GB" sz="1800" u="sng" dirty="0">
                <a:effectLst/>
                <a:latin typeface="+mn-lt"/>
                <a:ea typeface="Times New Roman" panose="02020603050405020304" pitchFamily="18" charset="0"/>
              </a:rPr>
              <a:t>Precondition: </a:t>
            </a:r>
            <a:r>
              <a:rPr lang="en-GB" sz="1800" dirty="0">
                <a:effectLst/>
                <a:latin typeface="+mn-lt"/>
                <a:ea typeface="Times New Roman" panose="02020603050405020304" pitchFamily="18" charset="0"/>
              </a:rPr>
              <a:t>This section should describe any conditions that must be true or activities that must be completed prior to executing the use case.</a:t>
            </a:r>
            <a:br>
              <a:rPr lang="en-GB" sz="1800" dirty="0">
                <a:effectLst/>
                <a:latin typeface="+mn-lt"/>
                <a:ea typeface="Times New Roman" panose="02020603050405020304" pitchFamily="18" charset="0"/>
              </a:rPr>
            </a:br>
            <a:br>
              <a:rPr lang="en-GB" sz="1800" dirty="0">
                <a:effectLst/>
                <a:latin typeface="+mn-lt"/>
                <a:ea typeface="Times New Roman" panose="02020603050405020304" pitchFamily="18" charset="0"/>
              </a:rPr>
            </a:br>
            <a:r>
              <a:rPr lang="en-GB" sz="1800" u="sng" dirty="0">
                <a:effectLst/>
                <a:latin typeface="+mn-lt"/>
                <a:ea typeface="Times New Roman" panose="02020603050405020304" pitchFamily="18" charset="0"/>
              </a:rPr>
              <a:t>Postcondition: </a:t>
            </a:r>
            <a:r>
              <a:rPr lang="en-GB" sz="1800" dirty="0">
                <a:effectLst/>
                <a:latin typeface="+mn-lt"/>
                <a:ea typeface="Times New Roman" panose="02020603050405020304" pitchFamily="18" charset="0"/>
              </a:rPr>
              <a:t>This section should describe the state of the system at the conclusion of the use case. Postconditions may include conditions for both successful and unsuccessful execution of the use case.</a:t>
            </a:r>
            <a:endParaRPr lang="en-GB" sz="1800" dirty="0">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918345"/>
          </a:xfrm>
        </p:spPr>
        <p:txBody>
          <a:bodyPr anchor="ctr">
            <a:normAutofit/>
          </a:bodyPr>
          <a:lstStyle/>
          <a:p>
            <a:pPr algn="l"/>
            <a:r>
              <a:rPr lang="en-GB" sz="3600" dirty="0">
                <a:solidFill>
                  <a:srgbClr val="FF0000"/>
                </a:solidFill>
                <a:cs typeface="Times New Roman" pitchFamily="18" charset="0"/>
              </a:rPr>
              <a:t>Use Case Elements</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4032400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018828"/>
            <a:ext cx="11591777" cy="4628271"/>
          </a:xfrm>
        </p:spPr>
        <p:txBody>
          <a:bodyPr anchor="ctr">
            <a:noAutofit/>
          </a:bodyPr>
          <a:lstStyle/>
          <a:p>
            <a:pPr algn="l" fontAlgn="base"/>
            <a:r>
              <a:rPr lang="en-GB" sz="1800" b="1" dirty="0">
                <a:effectLst/>
                <a:latin typeface="+mn-lt"/>
                <a:ea typeface="Times New Roman" panose="02020603050405020304" pitchFamily="18" charset="0"/>
                <a:cs typeface="Times New Roman" panose="02020603050405020304" pitchFamily="18" charset="0"/>
              </a:rPr>
              <a:t>Explanation of Use Case Contents </a:t>
            </a:r>
            <a:br>
              <a:rPr lang="en-GB" sz="1800" b="1" dirty="0">
                <a:effectLst/>
                <a:latin typeface="+mn-lt"/>
                <a:ea typeface="Times New Roman" panose="02020603050405020304" pitchFamily="18" charset="0"/>
                <a:cs typeface="Times New Roman" panose="02020603050405020304" pitchFamily="18" charset="0"/>
              </a:rPr>
            </a:br>
            <a:br>
              <a:rPr lang="en-GB" sz="1800" b="1" dirty="0">
                <a:effectLst/>
                <a:latin typeface="+mn-lt"/>
                <a:ea typeface="Times New Roman" panose="02020603050405020304" pitchFamily="18" charset="0"/>
                <a:cs typeface="Times New Roman" panose="02020603050405020304" pitchFamily="18" charset="0"/>
              </a:rPr>
            </a:br>
            <a:r>
              <a:rPr lang="en-GB" sz="1800" u="sng" dirty="0">
                <a:effectLst/>
                <a:latin typeface="+mn-lt"/>
                <a:ea typeface="Times New Roman" panose="02020603050405020304" pitchFamily="18" charset="0"/>
              </a:rPr>
              <a:t>Flow: </a:t>
            </a:r>
            <a:r>
              <a:rPr lang="en-GB" sz="1800" dirty="0">
                <a:effectLst/>
                <a:latin typeface="+mn-lt"/>
                <a:ea typeface="Times New Roman" panose="02020603050405020304" pitchFamily="18" charset="0"/>
              </a:rPr>
              <a:t>This section should describe all actions of the user and the expected system responses for planned normal execution of the use case. The description should be sequential and provide adequate detail to understand all user actions and system responses.</a:t>
            </a:r>
            <a:br>
              <a:rPr lang="en-GB" sz="1800" dirty="0">
                <a:effectLst/>
                <a:latin typeface="+mn-lt"/>
                <a:ea typeface="Times New Roman" panose="02020603050405020304" pitchFamily="18" charset="0"/>
              </a:rPr>
            </a:br>
            <a:br>
              <a:rPr lang="en-GB" sz="1800" dirty="0">
                <a:effectLst/>
                <a:latin typeface="+mn-lt"/>
                <a:ea typeface="Times New Roman" panose="02020603050405020304" pitchFamily="18" charset="0"/>
              </a:rPr>
            </a:br>
            <a:r>
              <a:rPr lang="en-GB" sz="1800" u="sng" dirty="0">
                <a:effectLst/>
                <a:latin typeface="+mn-lt"/>
                <a:ea typeface="Times New Roman" panose="02020603050405020304" pitchFamily="18" charset="0"/>
              </a:rPr>
              <a:t>Alternative Flows: </a:t>
            </a:r>
            <a:r>
              <a:rPr lang="en-GB" sz="1800" dirty="0">
                <a:effectLst/>
                <a:latin typeface="+mn-lt"/>
                <a:ea typeface="Times New Roman" panose="02020603050405020304" pitchFamily="18" charset="0"/>
              </a:rPr>
              <a:t>Many use cases have varying or special extensions or conditions which are separate from the main flow but also necessary. Alternative flows are usually the result of options or exceptions built into the use case which may alter the primary flow.</a:t>
            </a:r>
            <a:br>
              <a:rPr lang="en-GB" sz="1800" dirty="0">
                <a:effectLst/>
                <a:latin typeface="+mn-lt"/>
                <a:ea typeface="Times New Roman" panose="02020603050405020304" pitchFamily="18" charset="0"/>
              </a:rPr>
            </a:br>
            <a:br>
              <a:rPr lang="en-GB" sz="1800" dirty="0">
                <a:effectLst/>
                <a:latin typeface="+mn-lt"/>
                <a:ea typeface="Times New Roman" panose="02020603050405020304" pitchFamily="18" charset="0"/>
              </a:rPr>
            </a:br>
            <a:r>
              <a:rPr lang="en-GB" sz="1800" u="sng" dirty="0">
                <a:effectLst/>
                <a:latin typeface="+mn-lt"/>
                <a:ea typeface="Times New Roman" panose="02020603050405020304" pitchFamily="18" charset="0"/>
              </a:rPr>
              <a:t>Exceptions: </a:t>
            </a:r>
            <a:r>
              <a:rPr lang="en-GB" sz="1800" dirty="0">
                <a:effectLst/>
                <a:latin typeface="+mn-lt"/>
                <a:ea typeface="Times New Roman" panose="02020603050405020304" pitchFamily="18" charset="0"/>
              </a:rPr>
              <a:t>When use cases are executed, there may be various conditions which result in errors. This section should describe any errors that may result during use case execution and how the system will react or respond to those errors.</a:t>
            </a:r>
            <a:br>
              <a:rPr lang="en-GB" sz="1800" dirty="0">
                <a:effectLst/>
                <a:latin typeface="+mn-lt"/>
                <a:ea typeface="Times New Roman" panose="02020603050405020304" pitchFamily="18" charset="0"/>
              </a:rPr>
            </a:br>
            <a:br>
              <a:rPr lang="en-GB" sz="1800" dirty="0">
                <a:effectLst/>
                <a:latin typeface="+mn-lt"/>
                <a:ea typeface="Times New Roman" panose="02020603050405020304" pitchFamily="18" charset="0"/>
              </a:rPr>
            </a:br>
            <a:r>
              <a:rPr lang="en-GB" sz="1800" u="sng" dirty="0">
                <a:effectLst/>
                <a:latin typeface="+mn-lt"/>
                <a:ea typeface="Times New Roman" panose="02020603050405020304" pitchFamily="18" charset="0"/>
              </a:rPr>
              <a:t>Requirements: </a:t>
            </a:r>
            <a:r>
              <a:rPr lang="en-GB" sz="1800" dirty="0">
                <a:effectLst/>
                <a:latin typeface="+mn-lt"/>
                <a:ea typeface="Times New Roman" panose="02020603050405020304" pitchFamily="18" charset="0"/>
              </a:rPr>
              <a:t>This section should describe any non-functional or special requirements for the system as the use case is executed. These requirements may consist of legal or regulatory requirements, quality standards, or organizational requirements that are outside of the functional requirements the system is expected to perform.</a:t>
            </a:r>
            <a:endParaRPr lang="en-GB" sz="1800" dirty="0">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918345"/>
          </a:xfrm>
        </p:spPr>
        <p:txBody>
          <a:bodyPr anchor="ctr">
            <a:normAutofit/>
          </a:bodyPr>
          <a:lstStyle/>
          <a:p>
            <a:pPr algn="l"/>
            <a:r>
              <a:rPr lang="en-GB" sz="3600" dirty="0">
                <a:solidFill>
                  <a:srgbClr val="FF0000"/>
                </a:solidFill>
                <a:cs typeface="Times New Roman" pitchFamily="18" charset="0"/>
              </a:rPr>
              <a:t>Use Case Elements</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4107527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7" y="4662461"/>
            <a:ext cx="5870577" cy="1729880"/>
          </a:xfrm>
        </p:spPr>
        <p:txBody>
          <a:bodyPr anchor="ctr">
            <a:noAutofit/>
          </a:bodyPr>
          <a:lstStyle/>
          <a:p>
            <a:pPr algn="l"/>
            <a:r>
              <a:rPr lang="en-US" sz="1800" i="0" dirty="0">
                <a:effectLst/>
                <a:latin typeface="+mn-lt"/>
              </a:rPr>
              <a:t>As shown in the Fig No: UC 01 it represents a diagram where Rectangle represents a ‘System’, oval represent a ‘Use Case’, Arrow represents a ‘Relationship’ and the Man represents a ‘User/Actor’. It Shows a system/application, then it shows the organization/people who interact with it and shows the basic flow of ‘What the system does?’</a:t>
            </a:r>
            <a:br>
              <a:rPr lang="en-US" sz="1800" i="0" dirty="0">
                <a:effectLst/>
                <a:latin typeface="+mn-lt"/>
              </a:rPr>
            </a:br>
            <a:br>
              <a:rPr lang="en-US" sz="1800" dirty="0">
                <a:latin typeface="+mn-lt"/>
              </a:rPr>
            </a:br>
            <a:endParaRPr lang="en-GB" sz="1800" dirty="0">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918345"/>
          </a:xfrm>
        </p:spPr>
        <p:txBody>
          <a:bodyPr anchor="ctr">
            <a:normAutofit/>
          </a:bodyPr>
          <a:lstStyle/>
          <a:p>
            <a:pPr algn="l"/>
            <a:r>
              <a:rPr lang="en-GB" sz="3600" dirty="0">
                <a:solidFill>
                  <a:srgbClr val="FF0000"/>
                </a:solidFill>
                <a:cs typeface="Times New Roman" pitchFamily="18" charset="0"/>
              </a:rPr>
              <a:t>Use Case Diagram -Notations</a:t>
            </a:r>
            <a:endParaRPr lang="en-GB" sz="3600" dirty="0">
              <a:solidFill>
                <a:schemeClr val="tx1">
                  <a:lumMod val="85000"/>
                  <a:lumOff val="15000"/>
                </a:schemeClr>
              </a:solidFill>
            </a:endParaRPr>
          </a:p>
        </p:txBody>
      </p:sp>
      <p:pic>
        <p:nvPicPr>
          <p:cNvPr id="1026" name="Picture 2">
            <a:extLst>
              <a:ext uri="{FF2B5EF4-FFF2-40B4-BE49-F238E27FC236}">
                <a16:creationId xmlns:a16="http://schemas.microsoft.com/office/drawing/2014/main" id="{008F1757-5A69-439D-87DC-CE4EC1F93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9" y="1199139"/>
            <a:ext cx="5334000" cy="2522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 case for Login">
            <a:extLst>
              <a:ext uri="{FF2B5EF4-FFF2-40B4-BE49-F238E27FC236}">
                <a16:creationId xmlns:a16="http://schemas.microsoft.com/office/drawing/2014/main" id="{5B9EC7BF-CB00-4A7F-97E1-A7D49731B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858" y="1087476"/>
            <a:ext cx="3814913" cy="5095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C47B72-BBBA-426D-8149-D526907597A6}"/>
              </a:ext>
            </a:extLst>
          </p:cNvPr>
          <p:cNvSpPr txBox="1"/>
          <p:nvPr/>
        </p:nvSpPr>
        <p:spPr>
          <a:xfrm>
            <a:off x="353259" y="3714195"/>
            <a:ext cx="6098344" cy="369332"/>
          </a:xfrm>
          <a:prstGeom prst="rect">
            <a:avLst/>
          </a:prstGeom>
          <a:noFill/>
        </p:spPr>
        <p:txBody>
          <a:bodyPr wrap="square">
            <a:spAutoFit/>
          </a:bodyPr>
          <a:lstStyle/>
          <a:p>
            <a:r>
              <a:rPr lang="en-US" sz="1800" b="1" i="0" dirty="0">
                <a:solidFill>
                  <a:schemeClr val="tx1">
                    <a:lumMod val="65000"/>
                    <a:lumOff val="35000"/>
                  </a:schemeClr>
                </a:solidFill>
                <a:effectLst/>
                <a:latin typeface="+mn-lt"/>
              </a:rPr>
              <a:t>Fig No: UC 01 </a:t>
            </a:r>
            <a:endParaRPr lang="en-GB" dirty="0">
              <a:solidFill>
                <a:schemeClr val="tx1">
                  <a:lumMod val="65000"/>
                  <a:lumOff val="35000"/>
                </a:schemeClr>
              </a:solidFill>
            </a:endParaRPr>
          </a:p>
        </p:txBody>
      </p:sp>
    </p:spTree>
    <p:extLst>
      <p:ext uri="{BB962C8B-B14F-4D97-AF65-F5344CB8AC3E}">
        <p14:creationId xmlns:p14="http://schemas.microsoft.com/office/powerpoint/2010/main" val="99860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914400"/>
            <a:ext cx="4292210" cy="5029200"/>
          </a:xfrm>
        </p:spPr>
        <p:txBody>
          <a:bodyPr anchor="ctr">
            <a:noAutofit/>
          </a:bodyPr>
          <a:lstStyle/>
          <a:p>
            <a:pPr algn="l"/>
            <a:r>
              <a:rPr lang="en-US" sz="1800" b="0" i="0" dirty="0">
                <a:effectLst/>
                <a:latin typeface="+mn-lt"/>
              </a:rPr>
              <a:t>This is the Use case diagram of ‘Login’ case. Here, we have more than one actor, they are all placed outside the system. Students, teachers, and parents are considered as primary actors. That is why they all are placed on the left side of the rectangle.</a:t>
            </a:r>
            <a:br>
              <a:rPr lang="en-US" sz="1800" b="0" i="0" dirty="0">
                <a:effectLst/>
                <a:latin typeface="+mn-lt"/>
              </a:rPr>
            </a:br>
            <a:br>
              <a:rPr lang="en-US" sz="1800" b="0" i="0" dirty="0">
                <a:effectLst/>
                <a:latin typeface="+mn-lt"/>
              </a:rPr>
            </a:br>
            <a:r>
              <a:rPr lang="en-US" sz="1800" b="0" i="0" dirty="0">
                <a:effectLst/>
                <a:latin typeface="+mn-lt"/>
              </a:rPr>
              <a:t>Admin and Staff are considered as secondary actors, so we place them on the right side of the rectangle. Actors can log in to the system, so we connect the actors and login case with a connector.</a:t>
            </a:r>
            <a:br>
              <a:rPr lang="en-US" sz="1800" b="0" i="0" dirty="0">
                <a:effectLst/>
                <a:latin typeface="+mn-lt"/>
              </a:rPr>
            </a:br>
            <a:br>
              <a:rPr lang="en-US" sz="1800" b="0" i="0" dirty="0">
                <a:effectLst/>
                <a:latin typeface="+mn-lt"/>
              </a:rPr>
            </a:br>
            <a:r>
              <a:rPr lang="en-US" sz="1800" b="0" i="0" dirty="0">
                <a:effectLst/>
                <a:latin typeface="+mn-lt"/>
              </a:rPr>
              <a:t>Other functionality found in the system are Reset Password and Forgot password. They are all related to login case, so we connect them to the connector.</a:t>
            </a: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73882"/>
            <a:ext cx="5689601" cy="754794"/>
          </a:xfrm>
        </p:spPr>
        <p:txBody>
          <a:bodyPr anchor="ctr">
            <a:normAutofit/>
          </a:bodyPr>
          <a:lstStyle/>
          <a:p>
            <a:pPr algn="l"/>
            <a:r>
              <a:rPr lang="en-US" sz="3600" i="0" dirty="0">
                <a:solidFill>
                  <a:srgbClr val="FF0000"/>
                </a:solidFill>
                <a:effectLst/>
              </a:rPr>
              <a:t>Use case diagram for login</a:t>
            </a:r>
            <a:endParaRPr lang="en-GB" sz="3600" dirty="0">
              <a:solidFill>
                <a:srgbClr val="FF0000"/>
              </a:solidFill>
            </a:endParaRPr>
          </a:p>
        </p:txBody>
      </p:sp>
      <p:pic>
        <p:nvPicPr>
          <p:cNvPr id="2050" name="Picture 2" descr="School Login System">
            <a:extLst>
              <a:ext uri="{FF2B5EF4-FFF2-40B4-BE49-F238E27FC236}">
                <a16:creationId xmlns:a16="http://schemas.microsoft.com/office/drawing/2014/main" id="{614D5570-2D3E-4A03-9205-9212C9768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557" y="1279978"/>
            <a:ext cx="6890043" cy="3798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899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918345"/>
          </a:xfrm>
        </p:spPr>
        <p:txBody>
          <a:bodyPr anchor="ctr">
            <a:normAutofit/>
          </a:bodyPr>
          <a:lstStyle/>
          <a:p>
            <a:pPr algn="l"/>
            <a:r>
              <a:rPr lang="en-GB" sz="3600" dirty="0">
                <a:solidFill>
                  <a:srgbClr val="FF0000"/>
                </a:solidFill>
                <a:cs typeface="Times New Roman" pitchFamily="18" charset="0"/>
              </a:rPr>
              <a:t>Use Case Diagram -Notations</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01B29705-000F-4826-B0DF-1EC15C9255BD}"/>
              </a:ext>
            </a:extLst>
          </p:cNvPr>
          <p:cNvSpPr txBox="1"/>
          <p:nvPr/>
        </p:nvSpPr>
        <p:spPr>
          <a:xfrm>
            <a:off x="428991" y="1185950"/>
            <a:ext cx="11718388" cy="4801314"/>
          </a:xfrm>
          <a:prstGeom prst="rect">
            <a:avLst/>
          </a:prstGeom>
          <a:noFill/>
        </p:spPr>
        <p:txBody>
          <a:bodyPr wrap="square">
            <a:spAutoFit/>
          </a:bodyPr>
          <a:lstStyle/>
          <a:p>
            <a:pPr algn="l"/>
            <a:r>
              <a:rPr lang="en-US" b="1" i="0" dirty="0">
                <a:effectLst/>
              </a:rPr>
              <a:t>Actor</a:t>
            </a:r>
            <a:endParaRPr lang="en-US" b="0" i="0" dirty="0">
              <a:effectLst/>
            </a:endParaRPr>
          </a:p>
          <a:p>
            <a:pPr algn="l">
              <a:buFont typeface="Arial" panose="020B0604020202020204" pitchFamily="34" charset="0"/>
              <a:buChar char="•"/>
            </a:pPr>
            <a:r>
              <a:rPr lang="en-US" b="0" i="0" dirty="0">
                <a:effectLst/>
              </a:rPr>
              <a:t>Someone interacts with use case (system function).</a:t>
            </a:r>
          </a:p>
          <a:p>
            <a:pPr algn="l">
              <a:buFont typeface="Arial" panose="020B0604020202020204" pitchFamily="34" charset="0"/>
              <a:buChar char="•"/>
            </a:pPr>
            <a:r>
              <a:rPr lang="en-US" b="0" i="0" dirty="0">
                <a:effectLst/>
              </a:rPr>
              <a:t>Named by noun.</a:t>
            </a:r>
          </a:p>
          <a:p>
            <a:pPr algn="l">
              <a:buFont typeface="Arial" panose="020B0604020202020204" pitchFamily="34" charset="0"/>
              <a:buChar char="•"/>
            </a:pPr>
            <a:r>
              <a:rPr lang="en-US" b="0" i="0" dirty="0">
                <a:effectLst/>
              </a:rPr>
              <a:t>Actor plays a role in the business</a:t>
            </a:r>
          </a:p>
          <a:p>
            <a:pPr algn="l">
              <a:buFont typeface="Arial" panose="020B0604020202020204" pitchFamily="34" charset="0"/>
              <a:buChar char="•"/>
            </a:pPr>
            <a:r>
              <a:rPr lang="en-US" b="0" i="0" dirty="0">
                <a:effectLst/>
              </a:rPr>
              <a:t>Similar to the concept of user, but a user can play different roles</a:t>
            </a:r>
          </a:p>
          <a:p>
            <a:pPr algn="l">
              <a:buFont typeface="Arial" panose="020B0604020202020204" pitchFamily="34" charset="0"/>
              <a:buChar char="•"/>
            </a:pPr>
            <a:r>
              <a:rPr lang="en-US" b="0" i="0" dirty="0">
                <a:effectLst/>
              </a:rPr>
              <a:t>For example:</a:t>
            </a:r>
          </a:p>
          <a:p>
            <a:pPr marL="742950" lvl="1" indent="-285750" algn="l">
              <a:buFont typeface="Arial" panose="020B0604020202020204" pitchFamily="34" charset="0"/>
              <a:buChar char="•"/>
            </a:pPr>
            <a:r>
              <a:rPr lang="en-US" b="0" i="0" dirty="0">
                <a:effectLst/>
              </a:rPr>
              <a:t>A prof. can be instructor and also researcher</a:t>
            </a:r>
          </a:p>
          <a:p>
            <a:pPr marL="742950" lvl="1" indent="-285750" algn="l">
              <a:buFont typeface="Arial" panose="020B0604020202020204" pitchFamily="34" charset="0"/>
              <a:buChar char="•"/>
            </a:pPr>
            <a:r>
              <a:rPr lang="en-US" b="0" i="0" dirty="0">
                <a:effectLst/>
              </a:rPr>
              <a:t>plays 2 roles with two systems</a:t>
            </a:r>
          </a:p>
          <a:p>
            <a:pPr algn="l">
              <a:buFont typeface="Arial" panose="020B0604020202020204" pitchFamily="34" charset="0"/>
              <a:buChar char="•"/>
            </a:pPr>
            <a:r>
              <a:rPr lang="en-US" b="0" i="0" dirty="0">
                <a:effectLst/>
              </a:rPr>
              <a:t>Actor triggers use case(s).</a:t>
            </a:r>
          </a:p>
          <a:p>
            <a:pPr algn="l">
              <a:buFont typeface="Arial" panose="020B0604020202020204" pitchFamily="34" charset="0"/>
              <a:buChar char="•"/>
            </a:pPr>
            <a:r>
              <a:rPr lang="en-US" b="0" i="0" dirty="0">
                <a:effectLst/>
              </a:rPr>
              <a:t>Actor has a responsibility toward the system (inputs), and Actor has expectations from the system (outputs).</a:t>
            </a:r>
          </a:p>
          <a:p>
            <a:pPr algn="l">
              <a:buFont typeface="Arial" panose="020B0604020202020204" pitchFamily="34" charset="0"/>
              <a:buChar char="•"/>
            </a:pPr>
            <a:endParaRPr lang="en-US" dirty="0"/>
          </a:p>
          <a:p>
            <a:pPr algn="l"/>
            <a:r>
              <a:rPr lang="en-US" b="1" dirty="0"/>
              <a:t>Use Case</a:t>
            </a:r>
          </a:p>
          <a:p>
            <a:pPr algn="l">
              <a:buFont typeface="Arial" panose="020B0604020202020204" pitchFamily="34" charset="0"/>
              <a:buChar char="•"/>
            </a:pPr>
            <a:r>
              <a:rPr lang="en-US" dirty="0"/>
              <a:t>System function (process - automated or manual)</a:t>
            </a:r>
          </a:p>
          <a:p>
            <a:pPr algn="l">
              <a:buFont typeface="Arial" panose="020B0604020202020204" pitchFamily="34" charset="0"/>
              <a:buChar char="•"/>
            </a:pPr>
            <a:r>
              <a:rPr lang="en-US" dirty="0"/>
              <a:t>Named by verb + Noun (or Noun Phrase).</a:t>
            </a:r>
          </a:p>
          <a:p>
            <a:pPr algn="l">
              <a:buFont typeface="Arial" panose="020B0604020202020204" pitchFamily="34" charset="0"/>
              <a:buChar char="•"/>
            </a:pPr>
            <a:r>
              <a:rPr lang="en-US" dirty="0"/>
              <a:t>i.e. Do something</a:t>
            </a:r>
          </a:p>
          <a:p>
            <a:pPr algn="l">
              <a:buFont typeface="Arial" panose="020B0604020202020204" pitchFamily="34" charset="0"/>
              <a:buChar char="•"/>
            </a:pPr>
            <a:r>
              <a:rPr lang="en-US" dirty="0"/>
              <a:t>Each Actor must be linked to a use case, while some use cases may not be linked to actors.</a:t>
            </a:r>
          </a:p>
          <a:p>
            <a:pPr algn="l"/>
            <a:endParaRPr lang="en-US" b="0" i="0" dirty="0">
              <a:effectLst/>
            </a:endParaRPr>
          </a:p>
        </p:txBody>
      </p:sp>
      <p:pic>
        <p:nvPicPr>
          <p:cNvPr id="3074" name="Picture 2" descr="Use Case Diagram Notation - Actor">
            <a:extLst>
              <a:ext uri="{FF2B5EF4-FFF2-40B4-BE49-F238E27FC236}">
                <a16:creationId xmlns:a16="http://schemas.microsoft.com/office/drawing/2014/main" id="{05DB99B7-FB47-4AC9-9D24-A1AED4E3E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9365" y="1582590"/>
            <a:ext cx="530910" cy="12502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Use Case Diagram Notation - Use Case">
            <a:extLst>
              <a:ext uri="{FF2B5EF4-FFF2-40B4-BE49-F238E27FC236}">
                <a16:creationId xmlns:a16="http://schemas.microsoft.com/office/drawing/2014/main" id="{22951CB4-110E-4642-982A-84AA921BF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266" y="4337197"/>
            <a:ext cx="1423108" cy="69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928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918345"/>
          </a:xfrm>
        </p:spPr>
        <p:txBody>
          <a:bodyPr anchor="ctr">
            <a:normAutofit/>
          </a:bodyPr>
          <a:lstStyle/>
          <a:p>
            <a:pPr algn="l"/>
            <a:r>
              <a:rPr lang="en-GB" sz="3600" dirty="0">
                <a:solidFill>
                  <a:srgbClr val="FF0000"/>
                </a:solidFill>
                <a:cs typeface="Times New Roman" pitchFamily="18" charset="0"/>
              </a:rPr>
              <a:t>Use Case Diagram -Notations</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01B29705-000F-4826-B0DF-1EC15C9255BD}"/>
              </a:ext>
            </a:extLst>
          </p:cNvPr>
          <p:cNvSpPr txBox="1"/>
          <p:nvPr/>
        </p:nvSpPr>
        <p:spPr>
          <a:xfrm>
            <a:off x="406399" y="946799"/>
            <a:ext cx="11718388" cy="3416320"/>
          </a:xfrm>
          <a:prstGeom prst="rect">
            <a:avLst/>
          </a:prstGeom>
          <a:noFill/>
        </p:spPr>
        <p:txBody>
          <a:bodyPr wrap="square">
            <a:spAutoFit/>
          </a:bodyPr>
          <a:lstStyle/>
          <a:p>
            <a:r>
              <a:rPr lang="en-US" b="1" dirty="0"/>
              <a:t>Communication Link</a:t>
            </a:r>
          </a:p>
          <a:p>
            <a:endParaRPr lang="en-US" dirty="0"/>
          </a:p>
          <a:p>
            <a:r>
              <a:rPr lang="en-US" dirty="0"/>
              <a:t>The participation of an actor in a use case is shown by connecting an actor to a use case by a solid link.</a:t>
            </a:r>
          </a:p>
          <a:p>
            <a:r>
              <a:rPr lang="en-US" dirty="0"/>
              <a:t>Actors may be connected to use cases by associations, indicating that the actor and the use case communicate with one another using messages.</a:t>
            </a:r>
          </a:p>
          <a:p>
            <a:pPr marL="742950" lvl="1" indent="-285750" algn="l">
              <a:buFont typeface="Arial" panose="020B0604020202020204" pitchFamily="34" charset="0"/>
              <a:buChar char="•"/>
            </a:pPr>
            <a:endParaRPr lang="en-US" b="0" i="0" dirty="0">
              <a:effectLst/>
            </a:endParaRPr>
          </a:p>
          <a:p>
            <a:pPr algn="l"/>
            <a:r>
              <a:rPr lang="en-US" b="1" i="0" dirty="0">
                <a:effectLst/>
              </a:rPr>
              <a:t>Boundary of system</a:t>
            </a:r>
          </a:p>
          <a:p>
            <a:pPr algn="l"/>
            <a:endParaRPr lang="en-US" b="1" dirty="0"/>
          </a:p>
          <a:p>
            <a:pPr algn="l"/>
            <a:endParaRPr lang="en-US" b="1" i="0" dirty="0">
              <a:effectLst/>
            </a:endParaRPr>
          </a:p>
          <a:p>
            <a:pPr algn="l"/>
            <a:endParaRPr lang="en-US" b="1" dirty="0"/>
          </a:p>
          <a:p>
            <a:pPr algn="l"/>
            <a:endParaRPr lang="en-US" b="1" i="0" dirty="0">
              <a:effectLst/>
            </a:endParaRPr>
          </a:p>
          <a:p>
            <a:pPr algn="l"/>
            <a:endParaRPr lang="en-US" b="0" i="0" dirty="0">
              <a:effectLst/>
            </a:endParaRPr>
          </a:p>
        </p:txBody>
      </p:sp>
      <p:pic>
        <p:nvPicPr>
          <p:cNvPr id="4099" name="Picture 3" descr="Use Case Diagram Notation - Communication Link">
            <a:extLst>
              <a:ext uri="{FF2B5EF4-FFF2-40B4-BE49-F238E27FC236}">
                <a16:creationId xmlns:a16="http://schemas.microsoft.com/office/drawing/2014/main" id="{3D7C644A-F527-4BBF-BE0A-A9167DCA7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5618" y="1087476"/>
            <a:ext cx="1238250"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Use Case Diagram Notation - System Boundary">
            <a:extLst>
              <a:ext uri="{FF2B5EF4-FFF2-40B4-BE49-F238E27FC236}">
                <a16:creationId xmlns:a16="http://schemas.microsoft.com/office/drawing/2014/main" id="{FDDED810-C3F0-4B42-B58E-92CCA30CA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5617" y="3162303"/>
            <a:ext cx="2432858" cy="275952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8F046CD-13B9-4795-8785-97CF64160857}"/>
              </a:ext>
            </a:extLst>
          </p:cNvPr>
          <p:cNvSpPr txBox="1"/>
          <p:nvPr/>
        </p:nvSpPr>
        <p:spPr>
          <a:xfrm>
            <a:off x="406398" y="2685736"/>
            <a:ext cx="7485577" cy="3139321"/>
          </a:xfrm>
          <a:prstGeom prst="rect">
            <a:avLst/>
          </a:prstGeom>
          <a:noFill/>
        </p:spPr>
        <p:txBody>
          <a:bodyPr wrap="square">
            <a:spAutoFit/>
          </a:bodyPr>
          <a:lstStyle/>
          <a:p>
            <a:pPr algn="l"/>
            <a:endParaRPr lang="en-US" b="0" i="0" dirty="0">
              <a:effectLst/>
            </a:endParaRPr>
          </a:p>
          <a:p>
            <a:pPr algn="l"/>
            <a:endParaRPr lang="en-US" b="0" i="0" dirty="0">
              <a:effectLst/>
            </a:endParaRPr>
          </a:p>
          <a:p>
            <a:pPr algn="l"/>
            <a:r>
              <a:rPr lang="en-US" b="0" i="0" dirty="0">
                <a:effectLst/>
              </a:rPr>
              <a:t>The system boundary is potentially the entire system as defined in the requirements document.</a:t>
            </a:r>
          </a:p>
          <a:p>
            <a:pPr algn="l"/>
            <a:r>
              <a:rPr lang="en-US" b="0" i="0" dirty="0">
                <a:effectLst/>
              </a:rPr>
              <a:t>For large and complex systems, each module may be the system boundary.</a:t>
            </a:r>
          </a:p>
          <a:p>
            <a:pPr algn="l"/>
            <a:r>
              <a:rPr lang="en-US" b="0" i="0" dirty="0">
                <a:effectLst/>
              </a:rPr>
              <a:t>For example, for an ERP system for an organization, each of the modules such as personnel, payroll, accounting</a:t>
            </a:r>
          </a:p>
          <a:p>
            <a:pPr algn="l"/>
            <a:r>
              <a:rPr lang="en-US" b="0" i="0" dirty="0">
                <a:effectLst/>
              </a:rPr>
              <a:t>can form a system boundary for use cases specific to each of these business functions.</a:t>
            </a:r>
          </a:p>
          <a:p>
            <a:pPr algn="l"/>
            <a:r>
              <a:rPr lang="en-US" b="0" i="0" dirty="0">
                <a:effectLst/>
              </a:rPr>
              <a:t>The entire system can span all of these modules depicting the overall system boundary</a:t>
            </a:r>
          </a:p>
        </p:txBody>
      </p:sp>
      <p:pic>
        <p:nvPicPr>
          <p:cNvPr id="4097" name="Picture 1" descr="Use Case Diagram Notation - Communication Link">
            <a:extLst>
              <a:ext uri="{FF2B5EF4-FFF2-40B4-BE49-F238E27FC236}">
                <a16:creationId xmlns:a16="http://schemas.microsoft.com/office/drawing/2014/main" id="{6D6A14E0-405B-4FCA-A227-3F287DB39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3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20113"/>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An Overview </a:t>
            </a:r>
            <a:endParaRPr lang="en-US" dirty="0">
              <a:solidFill>
                <a:srgbClr val="FF0000"/>
              </a:solidFill>
              <a:latin typeface="+mn-lt"/>
            </a:endParaRPr>
          </a:p>
        </p:txBody>
      </p:sp>
      <p:sp>
        <p:nvSpPr>
          <p:cNvPr id="10" name="Rectangle 9">
            <a:extLst>
              <a:ext uri="{FF2B5EF4-FFF2-40B4-BE49-F238E27FC236}">
                <a16:creationId xmlns:a16="http://schemas.microsoft.com/office/drawing/2014/main" id="{23841258-35C2-4057-85AD-0D93D819CE63}"/>
              </a:ext>
            </a:extLst>
          </p:cNvPr>
          <p:cNvSpPr/>
          <p:nvPr/>
        </p:nvSpPr>
        <p:spPr>
          <a:xfrm>
            <a:off x="458008" y="929197"/>
            <a:ext cx="11429192" cy="5683607"/>
          </a:xfrm>
          <a:prstGeom prst="rect">
            <a:avLst/>
          </a:prstGeom>
        </p:spPr>
        <p:txBody>
          <a:bodyPr wrap="square">
            <a:spAutoFit/>
          </a:bodyPr>
          <a:lstStyle/>
          <a:p>
            <a:pPr>
              <a:spcAft>
                <a:spcPts val="800"/>
              </a:spcAft>
              <a:tabLst>
                <a:tab pos="457200" algn="l"/>
              </a:tabLst>
            </a:pPr>
            <a:r>
              <a:rPr lang="en-US" b="1" dirty="0">
                <a:effectLst/>
                <a:ea typeface="Calibri" panose="020F0502020204030204" pitchFamily="34" charset="0"/>
                <a:cs typeface="Times New Roman" panose="02020603050405020304" pitchFamily="18" charset="0"/>
              </a:rPr>
              <a:t>Software -</a:t>
            </a:r>
          </a:p>
          <a:p>
            <a:pPr>
              <a:spcAft>
                <a:spcPts val="800"/>
              </a:spcAft>
              <a:tabLst>
                <a:tab pos="457200" algn="l"/>
              </a:tabLst>
            </a:pPr>
            <a:r>
              <a:rPr lang="en-US" dirty="0">
                <a:cs typeface="Times New Roman" panose="02020603050405020304" pitchFamily="18" charset="0"/>
              </a:rPr>
              <a:t>“A set of executable program in an application along with </a:t>
            </a:r>
            <a:r>
              <a:rPr lang="en-US" dirty="0">
                <a:effectLst/>
                <a:ea typeface="Calibri" panose="020F0502020204030204" pitchFamily="34" charset="0"/>
                <a:cs typeface="Times New Roman" panose="02020603050405020304" pitchFamily="18" charset="0"/>
              </a:rPr>
              <a:t>associated libraries and documentations</a:t>
            </a:r>
            <a:r>
              <a:rPr lang="en-US" dirty="0">
                <a:cs typeface="Times New Roman" panose="02020603050405020304" pitchFamily="18" charset="0"/>
              </a:rPr>
              <a:t>”</a:t>
            </a:r>
          </a:p>
          <a:p>
            <a:pPr>
              <a:spcAft>
                <a:spcPts val="800"/>
              </a:spcAft>
              <a:tabLst>
                <a:tab pos="457200" algn="l"/>
              </a:tabLst>
            </a:pPr>
            <a:r>
              <a:rPr lang="en-US" dirty="0">
                <a:cs typeface="Times New Roman" panose="02020603050405020304" pitchFamily="18" charset="0"/>
              </a:rPr>
              <a:t>“A set of instructions, data or programs used to operate computers and execute specific tasks.”</a:t>
            </a:r>
          </a:p>
          <a:p>
            <a:pPr marR="0" lvl="0">
              <a:spcBef>
                <a:spcPts val="0"/>
              </a:spcBef>
              <a:spcAft>
                <a:spcPts val="800"/>
              </a:spcAft>
              <a:tabLst>
                <a:tab pos="457200" algn="l"/>
              </a:tabLst>
            </a:pPr>
            <a:endParaRPr lang="en-US" b="1" dirty="0">
              <a:effectLst/>
              <a:ea typeface="Calibri" panose="020F0502020204030204" pitchFamily="34" charset="0"/>
              <a:cs typeface="Times New Roman" panose="02020603050405020304" pitchFamily="18" charset="0"/>
            </a:endParaRPr>
          </a:p>
          <a:p>
            <a:pPr marR="0" lvl="0">
              <a:spcBef>
                <a:spcPts val="0"/>
              </a:spcBef>
              <a:spcAft>
                <a:spcPts val="800"/>
              </a:spcAft>
              <a:tabLst>
                <a:tab pos="457200" algn="l"/>
              </a:tabLst>
            </a:pPr>
            <a:r>
              <a:rPr lang="en-US" b="1" dirty="0">
                <a:effectLst/>
                <a:ea typeface="Calibri" panose="020F0502020204030204" pitchFamily="34" charset="0"/>
                <a:cs typeface="Times New Roman" panose="02020603050405020304" pitchFamily="18" charset="0"/>
              </a:rPr>
              <a:t>Engineering</a:t>
            </a:r>
            <a:r>
              <a:rPr lang="en-US" dirty="0">
                <a:effectLst/>
                <a:ea typeface="Calibri" panose="020F0502020204030204" pitchFamily="34" charset="0"/>
                <a:cs typeface="Times New Roman" panose="02020603050405020304" pitchFamily="18" charset="0"/>
              </a:rPr>
              <a:t> -</a:t>
            </a:r>
          </a:p>
          <a:p>
            <a:pPr marR="0" lvl="0">
              <a:spcBef>
                <a:spcPts val="0"/>
              </a:spcBef>
              <a:spcAft>
                <a:spcPts val="800"/>
              </a:spcAft>
              <a:tabLst>
                <a:tab pos="457200" algn="l"/>
              </a:tabLst>
            </a:pPr>
            <a:r>
              <a:rPr lang="en-US" dirty="0">
                <a:ea typeface="Calibri" panose="020F0502020204030204" pitchFamily="34" charset="0"/>
                <a:cs typeface="Times New Roman" panose="02020603050405020304" pitchFamily="18" charset="0"/>
              </a:rPr>
              <a:t>“O</a:t>
            </a:r>
            <a:r>
              <a:rPr lang="en-US" dirty="0">
                <a:effectLst/>
                <a:ea typeface="Calibri" panose="020F0502020204030204" pitchFamily="34" charset="0"/>
                <a:cs typeface="Times New Roman" panose="02020603050405020304" pitchFamily="18" charset="0"/>
              </a:rPr>
              <a:t>n the other hand, is all about developing products, using well-defined, scientific principles and methods.”</a:t>
            </a:r>
          </a:p>
          <a:p>
            <a:pPr>
              <a:spcAft>
                <a:spcPts val="800"/>
              </a:spcAft>
              <a:tabLst>
                <a:tab pos="457200" algn="l"/>
              </a:tabLst>
            </a:pPr>
            <a:endParaRPr lang="en-GB" b="1" dirty="0">
              <a:cs typeface="Times New Roman" panose="02020603050405020304" pitchFamily="18" charset="0"/>
            </a:endParaRPr>
          </a:p>
          <a:p>
            <a:pPr>
              <a:spcAft>
                <a:spcPts val="800"/>
              </a:spcAft>
              <a:tabLst>
                <a:tab pos="457200" algn="l"/>
              </a:tabLst>
            </a:pPr>
            <a:r>
              <a:rPr lang="en-GB" b="1" dirty="0">
                <a:cs typeface="Times New Roman" panose="02020603050405020304" pitchFamily="18" charset="0"/>
              </a:rPr>
              <a:t>Software</a:t>
            </a:r>
            <a:r>
              <a:rPr lang="en-GB" dirty="0">
                <a:effectLst/>
                <a:ea typeface="Times New Roman" panose="02020603050405020304" pitchFamily="18"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rPr>
              <a:t>Engineering -</a:t>
            </a:r>
          </a:p>
          <a:p>
            <a:pPr>
              <a:spcAft>
                <a:spcPts val="800"/>
              </a:spcAft>
              <a:tabLst>
                <a:tab pos="457200" algn="l"/>
              </a:tabLst>
            </a:pPr>
            <a:r>
              <a:rPr lang="en-US" b="1" dirty="0">
                <a:ea typeface="Times New Roman" panose="02020603050405020304" pitchFamily="18" charset="0"/>
                <a:cs typeface="Times New Roman" panose="02020603050405020304" pitchFamily="18" charset="0"/>
              </a:rPr>
              <a:t>“</a:t>
            </a:r>
            <a:r>
              <a:rPr lang="en-GB" dirty="0">
                <a:effectLst/>
                <a:ea typeface="Times New Roman" panose="02020603050405020304" pitchFamily="18" charset="0"/>
                <a:cs typeface="Times New Roman" panose="02020603050405020304" pitchFamily="18" charset="0"/>
              </a:rPr>
              <a:t>Software engineering is the systematic, disciplined and quantifiable approach to the design, development, testing, implementation, and maintenance of application </a:t>
            </a:r>
            <a:r>
              <a:rPr lang="en-GB" dirty="0">
                <a:cs typeface="Times New Roman" panose="02020603050405020304" pitchFamily="18" charset="0"/>
              </a:rPr>
              <a:t>software and </a:t>
            </a:r>
            <a:r>
              <a:rPr lang="en-GB" dirty="0">
                <a:effectLst/>
                <a:ea typeface="Times New Roman" panose="02020603050405020304" pitchFamily="18" charset="0"/>
                <a:cs typeface="Times New Roman" panose="02020603050405020304" pitchFamily="18" charset="0"/>
              </a:rPr>
              <a:t>computer systems software.”</a:t>
            </a:r>
          </a:p>
          <a:p>
            <a:pPr>
              <a:spcAft>
                <a:spcPts val="1950"/>
              </a:spcAft>
            </a:pPr>
            <a:r>
              <a:rPr lang="en-GB" dirty="0">
                <a:effectLst/>
                <a:ea typeface="Times New Roman" panose="02020603050405020304" pitchFamily="18" charset="0"/>
                <a:cs typeface="Times New Roman" panose="02020603050405020304" pitchFamily="18" charset="0"/>
              </a:rPr>
              <a:t>Bro</a:t>
            </a:r>
            <a:r>
              <a:rPr lang="en-GB" dirty="0">
                <a:cs typeface="Times New Roman" panose="02020603050405020304" pitchFamily="18" charset="0"/>
              </a:rPr>
              <a:t>adly, software engineering can be divided into two categories: </a:t>
            </a:r>
          </a:p>
          <a:p>
            <a:pPr>
              <a:spcAft>
                <a:spcPts val="1950"/>
              </a:spcAft>
            </a:pPr>
            <a:r>
              <a:rPr lang="en-GB" u="sng" dirty="0">
                <a:cs typeface="Times New Roman" panose="02020603050405020304" pitchFamily="18" charset="0"/>
              </a:rPr>
              <a:t>Application Engineering </a:t>
            </a:r>
            <a:r>
              <a:rPr lang="en-GB" dirty="0">
                <a:cs typeface="Times New Roman" panose="02020603050405020304" pitchFamily="18" charset="0"/>
              </a:rPr>
              <a:t>- </a:t>
            </a:r>
            <a:r>
              <a:rPr lang="en-GB" dirty="0">
                <a:effectLst/>
                <a:ea typeface="Times New Roman" panose="02020603050405020304" pitchFamily="18" charset="0"/>
                <a:cs typeface="Times New Roman" panose="02020603050405020304" pitchFamily="18" charset="0"/>
              </a:rPr>
              <a:t>Application engineering is the process to develop software applications for businesses and organizations</a:t>
            </a:r>
            <a:endParaRPr lang="en-GB" dirty="0">
              <a:cs typeface="Times New Roman" panose="02020603050405020304" pitchFamily="18" charset="0"/>
            </a:endParaRPr>
          </a:p>
          <a:p>
            <a:pPr marR="0">
              <a:spcBef>
                <a:spcPts val="0"/>
              </a:spcBef>
              <a:spcAft>
                <a:spcPts val="1950"/>
              </a:spcAft>
            </a:pPr>
            <a:r>
              <a:rPr lang="en-GB" u="sng" dirty="0">
                <a:cs typeface="Times New Roman" panose="02020603050405020304" pitchFamily="18" charset="0"/>
              </a:rPr>
              <a:t>Systems Engineering </a:t>
            </a:r>
            <a:r>
              <a:rPr lang="en-GB" dirty="0">
                <a:cs typeface="Times New Roman" panose="02020603050405020304" pitchFamily="18" charset="0"/>
              </a:rPr>
              <a:t>- S</a:t>
            </a:r>
            <a:r>
              <a:rPr lang="en-GB" dirty="0">
                <a:effectLst/>
                <a:ea typeface="Times New Roman" panose="02020603050405020304" pitchFamily="18" charset="0"/>
                <a:cs typeface="Times New Roman" panose="02020603050405020304" pitchFamily="18" charset="0"/>
              </a:rPr>
              <a:t>ystem engineering refers to the coordination of the development and maintenance of computer systems for businesses and organizations.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6052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872198"/>
            <a:ext cx="11591777" cy="521170"/>
          </a:xfrm>
        </p:spPr>
        <p:txBody>
          <a:bodyPr anchor="ctr">
            <a:noAutofit/>
          </a:bodyPr>
          <a:lstStyle/>
          <a:p>
            <a:pPr marL="0" marR="0" algn="l">
              <a:lnSpc>
                <a:spcPct val="107000"/>
              </a:lnSpc>
              <a:spcBef>
                <a:spcPts val="0"/>
              </a:spcBef>
              <a:spcAft>
                <a:spcPts val="0"/>
              </a:spcAft>
            </a:pPr>
            <a:r>
              <a:rPr lang="en-US" sz="2000" b="0" i="0" dirty="0">
                <a:solidFill>
                  <a:schemeClr val="tx1">
                    <a:lumMod val="50000"/>
                    <a:lumOff val="50000"/>
                  </a:schemeClr>
                </a:solidFill>
                <a:effectLst/>
                <a:latin typeface="+mn-lt"/>
              </a:rPr>
              <a:t> Login’ to a ‘School Management System.</a:t>
            </a:r>
            <a:endParaRPr lang="en-GB" sz="2000" dirty="0">
              <a:solidFill>
                <a:schemeClr val="tx1">
                  <a:lumMod val="50000"/>
                  <a:lumOff val="50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03065"/>
          </a:xfrm>
        </p:spPr>
        <p:txBody>
          <a:bodyPr anchor="ctr">
            <a:normAutofit/>
          </a:bodyPr>
          <a:lstStyle/>
          <a:p>
            <a:pPr algn="l"/>
            <a:r>
              <a:rPr lang="en-GB" sz="3600" dirty="0">
                <a:solidFill>
                  <a:srgbClr val="FF0000"/>
                </a:solidFill>
                <a:cs typeface="Times New Roman" pitchFamily="18" charset="0"/>
              </a:rPr>
              <a:t>Use Case Example</a:t>
            </a:r>
            <a:endParaRPr lang="en-GB" sz="3600" dirty="0">
              <a:solidFill>
                <a:schemeClr val="tx1">
                  <a:lumMod val="85000"/>
                  <a:lumOff val="15000"/>
                </a:schemeClr>
              </a:solidFill>
            </a:endParaRPr>
          </a:p>
        </p:txBody>
      </p:sp>
      <p:graphicFrame>
        <p:nvGraphicFramePr>
          <p:cNvPr id="4" name="Table 3">
            <a:extLst>
              <a:ext uri="{FF2B5EF4-FFF2-40B4-BE49-F238E27FC236}">
                <a16:creationId xmlns:a16="http://schemas.microsoft.com/office/drawing/2014/main" id="{6AB3F441-8692-438D-9744-8C7EC02A75EF}"/>
              </a:ext>
            </a:extLst>
          </p:cNvPr>
          <p:cNvGraphicFramePr>
            <a:graphicFrameLocks noGrp="1"/>
          </p:cNvGraphicFramePr>
          <p:nvPr/>
        </p:nvGraphicFramePr>
        <p:xfrm>
          <a:off x="406399" y="1393368"/>
          <a:ext cx="11030858" cy="5430344"/>
        </p:xfrm>
        <a:graphic>
          <a:graphicData uri="http://schemas.openxmlformats.org/drawingml/2006/table">
            <a:tbl>
              <a:tblPr firstRow="1" firstCol="1" bandRow="1">
                <a:tableStyleId>{5C22544A-7EE6-4342-B048-85BDC9FD1C3A}</a:tableStyleId>
              </a:tblPr>
              <a:tblGrid>
                <a:gridCol w="2984195">
                  <a:extLst>
                    <a:ext uri="{9D8B030D-6E8A-4147-A177-3AD203B41FA5}">
                      <a16:colId xmlns:a16="http://schemas.microsoft.com/office/drawing/2014/main" val="3044935472"/>
                    </a:ext>
                  </a:extLst>
                </a:gridCol>
                <a:gridCol w="3288703">
                  <a:extLst>
                    <a:ext uri="{9D8B030D-6E8A-4147-A177-3AD203B41FA5}">
                      <a16:colId xmlns:a16="http://schemas.microsoft.com/office/drawing/2014/main" val="1470166394"/>
                    </a:ext>
                  </a:extLst>
                </a:gridCol>
                <a:gridCol w="4757960">
                  <a:extLst>
                    <a:ext uri="{9D8B030D-6E8A-4147-A177-3AD203B41FA5}">
                      <a16:colId xmlns:a16="http://schemas.microsoft.com/office/drawing/2014/main" val="492881736"/>
                    </a:ext>
                  </a:extLst>
                </a:gridCol>
              </a:tblGrid>
              <a:tr h="372830">
                <a:tc>
                  <a:txBody>
                    <a:bodyPr/>
                    <a:lstStyle/>
                    <a:p>
                      <a:pPr marL="0" marR="0" algn="l">
                        <a:spcBef>
                          <a:spcPts val="0"/>
                        </a:spcBef>
                        <a:spcAft>
                          <a:spcPts val="0"/>
                        </a:spcAft>
                      </a:pPr>
                      <a:r>
                        <a:rPr lang="en-US" sz="1600" dirty="0">
                          <a:effectLst/>
                          <a:latin typeface="+mn-lt"/>
                        </a:rPr>
                        <a:t>Use Case Name</a:t>
                      </a:r>
                      <a:endParaRPr lang="en-GB" sz="1600" dirty="0">
                        <a:effectLst/>
                        <a:latin typeface="+mn-lt"/>
                        <a:ea typeface="Times New Roman" panose="02020603050405020304" pitchFamily="18" charset="0"/>
                      </a:endParaRPr>
                    </a:p>
                  </a:txBody>
                  <a:tcPr marL="62123" marR="62123" marT="62123" marB="62123" anchor="ctr"/>
                </a:tc>
                <a:tc gridSpan="2">
                  <a:txBody>
                    <a:bodyPr/>
                    <a:lstStyle/>
                    <a:p>
                      <a:pPr marL="0" marR="0" algn="l">
                        <a:spcBef>
                          <a:spcPts val="0"/>
                        </a:spcBef>
                        <a:spcAft>
                          <a:spcPts val="0"/>
                        </a:spcAft>
                      </a:pPr>
                      <a:r>
                        <a:rPr lang="en-US" sz="1600">
                          <a:effectLst/>
                          <a:latin typeface="+mn-lt"/>
                        </a:rPr>
                        <a:t>Login</a:t>
                      </a:r>
                      <a:endParaRPr lang="en-GB" sz="1600">
                        <a:effectLst/>
                        <a:latin typeface="+mn-lt"/>
                        <a:ea typeface="Times New Roman" panose="02020603050405020304" pitchFamily="18" charset="0"/>
                      </a:endParaRPr>
                    </a:p>
                  </a:txBody>
                  <a:tcPr marL="62123" marR="62123" marT="62123" marB="62123" anchor="ctr"/>
                </a:tc>
                <a:tc hMerge="1">
                  <a:txBody>
                    <a:bodyPr/>
                    <a:lstStyle/>
                    <a:p>
                      <a:endParaRPr lang="en-GB"/>
                    </a:p>
                  </a:txBody>
                  <a:tcPr/>
                </a:tc>
                <a:extLst>
                  <a:ext uri="{0D108BD9-81ED-4DB2-BD59-A6C34878D82A}">
                    <a16:rowId xmlns:a16="http://schemas.microsoft.com/office/drawing/2014/main" val="1874624995"/>
                  </a:ext>
                </a:extLst>
              </a:tr>
              <a:tr h="372830">
                <a:tc>
                  <a:txBody>
                    <a:bodyPr/>
                    <a:lstStyle/>
                    <a:p>
                      <a:pPr marL="0" marR="0" algn="l">
                        <a:spcBef>
                          <a:spcPts val="0"/>
                        </a:spcBef>
                        <a:spcAft>
                          <a:spcPts val="0"/>
                        </a:spcAft>
                      </a:pPr>
                      <a:r>
                        <a:rPr lang="en-US" sz="1600" dirty="0">
                          <a:effectLst/>
                          <a:latin typeface="+mn-lt"/>
                        </a:rPr>
                        <a:t>Use case Description</a:t>
                      </a:r>
                      <a:endParaRPr lang="en-GB" sz="1600" dirty="0">
                        <a:effectLst/>
                        <a:latin typeface="+mn-lt"/>
                        <a:ea typeface="Times New Roman" panose="02020603050405020304" pitchFamily="18" charset="0"/>
                      </a:endParaRPr>
                    </a:p>
                  </a:txBody>
                  <a:tcPr marL="62123" marR="62123" marT="62123" marB="62123"/>
                </a:tc>
                <a:tc gridSpan="2">
                  <a:txBody>
                    <a:bodyPr/>
                    <a:lstStyle/>
                    <a:p>
                      <a:pPr marL="0" marR="0" algn="l">
                        <a:spcBef>
                          <a:spcPts val="0"/>
                        </a:spcBef>
                        <a:spcAft>
                          <a:spcPts val="0"/>
                        </a:spcAft>
                      </a:pPr>
                      <a:r>
                        <a:rPr lang="en-US" sz="1600" dirty="0">
                          <a:effectLst/>
                          <a:latin typeface="+mn-lt"/>
                        </a:rPr>
                        <a:t>A user login to System to access the functionality of the system.</a:t>
                      </a:r>
                      <a:endParaRPr lang="en-GB" sz="1600" dirty="0">
                        <a:effectLst/>
                        <a:latin typeface="+mn-lt"/>
                        <a:ea typeface="Times New Roman" panose="02020603050405020304" pitchFamily="18" charset="0"/>
                      </a:endParaRPr>
                    </a:p>
                  </a:txBody>
                  <a:tcPr marL="62123" marR="62123" marT="62123" marB="62123"/>
                </a:tc>
                <a:tc hMerge="1">
                  <a:txBody>
                    <a:bodyPr/>
                    <a:lstStyle/>
                    <a:p>
                      <a:endParaRPr lang="en-GB"/>
                    </a:p>
                  </a:txBody>
                  <a:tcPr/>
                </a:tc>
                <a:extLst>
                  <a:ext uri="{0D108BD9-81ED-4DB2-BD59-A6C34878D82A}">
                    <a16:rowId xmlns:a16="http://schemas.microsoft.com/office/drawing/2014/main" val="290771418"/>
                  </a:ext>
                </a:extLst>
              </a:tr>
              <a:tr h="372830">
                <a:tc>
                  <a:txBody>
                    <a:bodyPr/>
                    <a:lstStyle/>
                    <a:p>
                      <a:pPr marL="0" marR="0" algn="l">
                        <a:spcBef>
                          <a:spcPts val="0"/>
                        </a:spcBef>
                        <a:spcAft>
                          <a:spcPts val="0"/>
                        </a:spcAft>
                      </a:pPr>
                      <a:r>
                        <a:rPr lang="en-US" sz="1600">
                          <a:effectLst/>
                          <a:latin typeface="+mn-lt"/>
                        </a:rPr>
                        <a:t>Actors</a:t>
                      </a:r>
                      <a:endParaRPr lang="en-GB" sz="1600">
                        <a:effectLst/>
                        <a:latin typeface="+mn-lt"/>
                        <a:ea typeface="Times New Roman" panose="02020603050405020304" pitchFamily="18" charset="0"/>
                      </a:endParaRPr>
                    </a:p>
                  </a:txBody>
                  <a:tcPr marL="62123" marR="62123" marT="62123" marB="62123"/>
                </a:tc>
                <a:tc gridSpan="2">
                  <a:txBody>
                    <a:bodyPr/>
                    <a:lstStyle/>
                    <a:p>
                      <a:pPr marL="0" marR="0" algn="l">
                        <a:spcBef>
                          <a:spcPts val="0"/>
                        </a:spcBef>
                        <a:spcAft>
                          <a:spcPts val="0"/>
                        </a:spcAft>
                      </a:pPr>
                      <a:r>
                        <a:rPr lang="en-US" sz="1600" dirty="0">
                          <a:effectLst/>
                          <a:latin typeface="+mn-lt"/>
                        </a:rPr>
                        <a:t>Parents, Students, Teacher, Admin</a:t>
                      </a:r>
                      <a:endParaRPr lang="en-GB" sz="1600" dirty="0">
                        <a:effectLst/>
                        <a:latin typeface="+mn-lt"/>
                        <a:ea typeface="Times New Roman" panose="02020603050405020304" pitchFamily="18" charset="0"/>
                      </a:endParaRPr>
                    </a:p>
                  </a:txBody>
                  <a:tcPr marL="62123" marR="62123" marT="62123" marB="62123"/>
                </a:tc>
                <a:tc hMerge="1">
                  <a:txBody>
                    <a:bodyPr/>
                    <a:lstStyle/>
                    <a:p>
                      <a:endParaRPr lang="en-GB"/>
                    </a:p>
                  </a:txBody>
                  <a:tcPr/>
                </a:tc>
                <a:extLst>
                  <a:ext uri="{0D108BD9-81ED-4DB2-BD59-A6C34878D82A}">
                    <a16:rowId xmlns:a16="http://schemas.microsoft.com/office/drawing/2014/main" val="3322845952"/>
                  </a:ext>
                </a:extLst>
              </a:tr>
              <a:tr h="372830">
                <a:tc>
                  <a:txBody>
                    <a:bodyPr/>
                    <a:lstStyle/>
                    <a:p>
                      <a:pPr marL="0" marR="0" algn="l">
                        <a:spcBef>
                          <a:spcPts val="0"/>
                        </a:spcBef>
                        <a:spcAft>
                          <a:spcPts val="0"/>
                        </a:spcAft>
                      </a:pPr>
                      <a:r>
                        <a:rPr lang="en-US" sz="1600">
                          <a:effectLst/>
                          <a:latin typeface="+mn-lt"/>
                        </a:rPr>
                        <a:t>Pre-Condition</a:t>
                      </a:r>
                      <a:endParaRPr lang="en-GB" sz="1600">
                        <a:effectLst/>
                        <a:latin typeface="+mn-lt"/>
                        <a:ea typeface="Times New Roman" panose="02020603050405020304" pitchFamily="18" charset="0"/>
                      </a:endParaRPr>
                    </a:p>
                  </a:txBody>
                  <a:tcPr marL="62123" marR="62123" marT="62123" marB="62123"/>
                </a:tc>
                <a:tc gridSpan="2">
                  <a:txBody>
                    <a:bodyPr/>
                    <a:lstStyle/>
                    <a:p>
                      <a:pPr marL="0" marR="0" algn="l">
                        <a:spcBef>
                          <a:spcPts val="0"/>
                        </a:spcBef>
                        <a:spcAft>
                          <a:spcPts val="0"/>
                        </a:spcAft>
                      </a:pPr>
                      <a:r>
                        <a:rPr lang="en-US" sz="1600" dirty="0">
                          <a:effectLst/>
                          <a:latin typeface="+mn-lt"/>
                        </a:rPr>
                        <a:t>System must be connected to the network.</a:t>
                      </a:r>
                      <a:endParaRPr lang="en-GB" sz="1600" dirty="0">
                        <a:effectLst/>
                        <a:latin typeface="+mn-lt"/>
                        <a:ea typeface="Times New Roman" panose="02020603050405020304" pitchFamily="18" charset="0"/>
                      </a:endParaRPr>
                    </a:p>
                  </a:txBody>
                  <a:tcPr marL="62123" marR="62123" marT="62123" marB="62123"/>
                </a:tc>
                <a:tc hMerge="1">
                  <a:txBody>
                    <a:bodyPr/>
                    <a:lstStyle/>
                    <a:p>
                      <a:endParaRPr lang="en-GB"/>
                    </a:p>
                  </a:txBody>
                  <a:tcPr/>
                </a:tc>
                <a:extLst>
                  <a:ext uri="{0D108BD9-81ED-4DB2-BD59-A6C34878D82A}">
                    <a16:rowId xmlns:a16="http://schemas.microsoft.com/office/drawing/2014/main" val="437503451"/>
                  </a:ext>
                </a:extLst>
              </a:tr>
              <a:tr h="372830">
                <a:tc>
                  <a:txBody>
                    <a:bodyPr/>
                    <a:lstStyle/>
                    <a:p>
                      <a:pPr marL="0" marR="0" algn="l">
                        <a:spcBef>
                          <a:spcPts val="0"/>
                        </a:spcBef>
                        <a:spcAft>
                          <a:spcPts val="0"/>
                        </a:spcAft>
                      </a:pPr>
                      <a:r>
                        <a:rPr lang="en-US" sz="1600" dirty="0">
                          <a:effectLst/>
                          <a:latin typeface="+mn-lt"/>
                        </a:rPr>
                        <a:t>Post -Condition</a:t>
                      </a:r>
                      <a:endParaRPr lang="en-GB" sz="1600" dirty="0">
                        <a:effectLst/>
                        <a:latin typeface="+mn-lt"/>
                        <a:ea typeface="Times New Roman" panose="02020603050405020304" pitchFamily="18" charset="0"/>
                      </a:endParaRPr>
                    </a:p>
                  </a:txBody>
                  <a:tcPr marL="62123" marR="62123" marT="62123" marB="62123"/>
                </a:tc>
                <a:tc gridSpan="2">
                  <a:txBody>
                    <a:bodyPr/>
                    <a:lstStyle/>
                    <a:p>
                      <a:pPr marL="0" marR="0" algn="l">
                        <a:spcBef>
                          <a:spcPts val="0"/>
                        </a:spcBef>
                        <a:spcAft>
                          <a:spcPts val="0"/>
                        </a:spcAft>
                      </a:pPr>
                      <a:r>
                        <a:rPr lang="en-US" sz="1600" dirty="0">
                          <a:effectLst/>
                          <a:latin typeface="+mn-lt"/>
                        </a:rPr>
                        <a:t>After a successful login a notification mail is sent to the User mail id</a:t>
                      </a:r>
                      <a:endParaRPr lang="en-GB" sz="1600" dirty="0">
                        <a:effectLst/>
                        <a:latin typeface="+mn-lt"/>
                        <a:ea typeface="Times New Roman" panose="02020603050405020304" pitchFamily="18" charset="0"/>
                      </a:endParaRPr>
                    </a:p>
                  </a:txBody>
                  <a:tcPr marL="62123" marR="62123" marT="62123" marB="62123"/>
                </a:tc>
                <a:tc hMerge="1">
                  <a:txBody>
                    <a:bodyPr/>
                    <a:lstStyle/>
                    <a:p>
                      <a:endParaRPr lang="en-GB"/>
                    </a:p>
                  </a:txBody>
                  <a:tcPr/>
                </a:tc>
                <a:extLst>
                  <a:ext uri="{0D108BD9-81ED-4DB2-BD59-A6C34878D82A}">
                    <a16:rowId xmlns:a16="http://schemas.microsoft.com/office/drawing/2014/main" val="271589700"/>
                  </a:ext>
                </a:extLst>
              </a:tr>
              <a:tr h="372830">
                <a:tc>
                  <a:txBody>
                    <a:bodyPr/>
                    <a:lstStyle/>
                    <a:p>
                      <a:pPr marL="0" marR="0" algn="l">
                        <a:spcBef>
                          <a:spcPts val="0"/>
                        </a:spcBef>
                        <a:spcAft>
                          <a:spcPts val="0"/>
                        </a:spcAft>
                      </a:pPr>
                      <a:r>
                        <a:rPr lang="en-US" sz="1600">
                          <a:effectLst/>
                          <a:latin typeface="+mn-lt"/>
                        </a:rPr>
                        <a:t>Main Scenarios</a:t>
                      </a:r>
                      <a:endParaRPr lang="en-GB" sz="1600">
                        <a:effectLst/>
                        <a:latin typeface="+mn-lt"/>
                        <a:ea typeface="Times New Roman" panose="02020603050405020304" pitchFamily="18" charset="0"/>
                      </a:endParaRPr>
                    </a:p>
                  </a:txBody>
                  <a:tcPr marL="62123" marR="62123" marT="62123" marB="62123" anchor="ctr"/>
                </a:tc>
                <a:tc>
                  <a:txBody>
                    <a:bodyPr/>
                    <a:lstStyle/>
                    <a:p>
                      <a:pPr marL="0" marR="0" algn="l">
                        <a:spcBef>
                          <a:spcPts val="0"/>
                        </a:spcBef>
                        <a:spcAft>
                          <a:spcPts val="0"/>
                        </a:spcAft>
                      </a:pPr>
                      <a:r>
                        <a:rPr lang="en-US" sz="1600" dirty="0">
                          <a:effectLst/>
                          <a:latin typeface="+mn-lt"/>
                        </a:rPr>
                        <a:t>Serial No</a:t>
                      </a:r>
                      <a:endParaRPr lang="en-GB" sz="1600" dirty="0">
                        <a:effectLst/>
                        <a:latin typeface="+mn-lt"/>
                        <a:ea typeface="Times New Roman" panose="02020603050405020304" pitchFamily="18" charset="0"/>
                      </a:endParaRPr>
                    </a:p>
                  </a:txBody>
                  <a:tcPr marL="62123" marR="62123" marT="62123" marB="62123" anchor="ctr"/>
                </a:tc>
                <a:tc>
                  <a:txBody>
                    <a:bodyPr/>
                    <a:lstStyle/>
                    <a:p>
                      <a:pPr marL="0" marR="0" algn="l">
                        <a:spcBef>
                          <a:spcPts val="0"/>
                        </a:spcBef>
                        <a:spcAft>
                          <a:spcPts val="0"/>
                        </a:spcAft>
                      </a:pPr>
                      <a:r>
                        <a:rPr lang="en-US" sz="1600">
                          <a:effectLst/>
                          <a:latin typeface="+mn-lt"/>
                        </a:rPr>
                        <a:t>Steps</a:t>
                      </a:r>
                      <a:endParaRPr lang="en-GB" sz="1600">
                        <a:effectLst/>
                        <a:latin typeface="+mn-lt"/>
                        <a:ea typeface="Times New Roman" panose="02020603050405020304" pitchFamily="18" charset="0"/>
                      </a:endParaRPr>
                    </a:p>
                  </a:txBody>
                  <a:tcPr marL="62123" marR="62123" marT="62123" marB="62123" anchor="ctr"/>
                </a:tc>
                <a:extLst>
                  <a:ext uri="{0D108BD9-81ED-4DB2-BD59-A6C34878D82A}">
                    <a16:rowId xmlns:a16="http://schemas.microsoft.com/office/drawing/2014/main" val="303285168"/>
                  </a:ext>
                </a:extLst>
              </a:tr>
              <a:tr h="578215">
                <a:tc>
                  <a:txBody>
                    <a:bodyPr/>
                    <a:lstStyle/>
                    <a:p>
                      <a:pPr marL="0" marR="0" algn="l">
                        <a:spcBef>
                          <a:spcPts val="0"/>
                        </a:spcBef>
                        <a:spcAft>
                          <a:spcPts val="0"/>
                        </a:spcAft>
                      </a:pPr>
                      <a:endParaRPr lang="en-GB" sz="1600" dirty="0">
                        <a:effectLst/>
                        <a:latin typeface="+mn-lt"/>
                        <a:ea typeface="Times New Roman" panose="02020603050405020304" pitchFamily="18" charset="0"/>
                      </a:endParaRPr>
                    </a:p>
                  </a:txBody>
                  <a:tcPr marL="62123" marR="62123" marT="62123" marB="62123"/>
                </a:tc>
                <a:tc>
                  <a:txBody>
                    <a:bodyPr/>
                    <a:lstStyle/>
                    <a:p>
                      <a:pPr marL="0" marR="0" algn="l">
                        <a:spcBef>
                          <a:spcPts val="0"/>
                        </a:spcBef>
                        <a:spcAft>
                          <a:spcPts val="0"/>
                        </a:spcAft>
                      </a:pPr>
                      <a:r>
                        <a:rPr lang="en-US" sz="1600" dirty="0">
                          <a:effectLst/>
                          <a:latin typeface="+mn-lt"/>
                        </a:rPr>
                        <a:t>1</a:t>
                      </a:r>
                      <a:endParaRPr lang="en-GB" sz="1600" dirty="0">
                        <a:effectLst/>
                        <a:latin typeface="+mn-lt"/>
                        <a:ea typeface="Times New Roman" panose="02020603050405020304" pitchFamily="18" charset="0"/>
                      </a:endParaRPr>
                    </a:p>
                  </a:txBody>
                  <a:tcPr marL="62123" marR="62123" marT="62123" marB="62123"/>
                </a:tc>
                <a:tc>
                  <a:txBody>
                    <a:bodyPr/>
                    <a:lstStyle/>
                    <a:p>
                      <a:pPr marL="0" marR="0" algn="l">
                        <a:spcBef>
                          <a:spcPts val="0"/>
                        </a:spcBef>
                        <a:spcAft>
                          <a:spcPts val="0"/>
                        </a:spcAft>
                      </a:pPr>
                      <a:r>
                        <a:rPr lang="en-US" sz="1600">
                          <a:effectLst/>
                          <a:latin typeface="+mn-lt"/>
                        </a:rPr>
                        <a:t>Enter username</a:t>
                      </a:r>
                      <a:br>
                        <a:rPr lang="en-US" sz="1600">
                          <a:effectLst/>
                          <a:latin typeface="+mn-lt"/>
                        </a:rPr>
                      </a:br>
                      <a:r>
                        <a:rPr lang="en-US" sz="1600">
                          <a:effectLst/>
                          <a:latin typeface="+mn-lt"/>
                        </a:rPr>
                        <a:t>Enter Password</a:t>
                      </a:r>
                      <a:endParaRPr lang="en-GB" sz="1600">
                        <a:effectLst/>
                        <a:latin typeface="+mn-lt"/>
                        <a:ea typeface="Times New Roman" panose="02020603050405020304" pitchFamily="18" charset="0"/>
                      </a:endParaRPr>
                    </a:p>
                  </a:txBody>
                  <a:tcPr marL="62123" marR="62123" marT="62123" marB="62123"/>
                </a:tc>
                <a:extLst>
                  <a:ext uri="{0D108BD9-81ED-4DB2-BD59-A6C34878D82A}">
                    <a16:rowId xmlns:a16="http://schemas.microsoft.com/office/drawing/2014/main" val="1527859751"/>
                  </a:ext>
                </a:extLst>
              </a:tr>
              <a:tr h="372830">
                <a:tc>
                  <a:txBody>
                    <a:bodyPr/>
                    <a:lstStyle/>
                    <a:p>
                      <a:pPr algn="l"/>
                      <a:endParaRPr lang="en-GB" sz="1600">
                        <a:effectLst/>
                        <a:latin typeface="+mn-lt"/>
                      </a:endParaRPr>
                    </a:p>
                  </a:txBody>
                  <a:tcPr marL="62123" marR="62123" marT="62123" marB="62123"/>
                </a:tc>
                <a:tc>
                  <a:txBody>
                    <a:bodyPr/>
                    <a:lstStyle/>
                    <a:p>
                      <a:pPr marL="0" marR="0" algn="l">
                        <a:spcBef>
                          <a:spcPts val="0"/>
                        </a:spcBef>
                        <a:spcAft>
                          <a:spcPts val="0"/>
                        </a:spcAft>
                      </a:pPr>
                      <a:r>
                        <a:rPr lang="en-US" sz="1600" dirty="0">
                          <a:effectLst/>
                          <a:latin typeface="+mn-lt"/>
                        </a:rPr>
                        <a:t>2</a:t>
                      </a:r>
                      <a:endParaRPr lang="en-GB" sz="1600" dirty="0">
                        <a:effectLst/>
                        <a:latin typeface="+mn-lt"/>
                        <a:ea typeface="Times New Roman" panose="02020603050405020304" pitchFamily="18" charset="0"/>
                      </a:endParaRPr>
                    </a:p>
                  </a:txBody>
                  <a:tcPr marL="62123" marR="62123" marT="62123" marB="62123"/>
                </a:tc>
                <a:tc>
                  <a:txBody>
                    <a:bodyPr/>
                    <a:lstStyle/>
                    <a:p>
                      <a:pPr marL="0" marR="0" algn="l">
                        <a:spcBef>
                          <a:spcPts val="0"/>
                        </a:spcBef>
                        <a:spcAft>
                          <a:spcPts val="0"/>
                        </a:spcAft>
                      </a:pPr>
                      <a:r>
                        <a:rPr lang="en-US" sz="1600">
                          <a:effectLst/>
                          <a:latin typeface="+mn-lt"/>
                        </a:rPr>
                        <a:t>Validate Username and Password</a:t>
                      </a:r>
                      <a:endParaRPr lang="en-GB" sz="1600">
                        <a:effectLst/>
                        <a:latin typeface="+mn-lt"/>
                        <a:ea typeface="Times New Roman" panose="02020603050405020304" pitchFamily="18" charset="0"/>
                      </a:endParaRPr>
                    </a:p>
                  </a:txBody>
                  <a:tcPr marL="62123" marR="62123" marT="62123" marB="62123"/>
                </a:tc>
                <a:extLst>
                  <a:ext uri="{0D108BD9-81ED-4DB2-BD59-A6C34878D82A}">
                    <a16:rowId xmlns:a16="http://schemas.microsoft.com/office/drawing/2014/main" val="3352592755"/>
                  </a:ext>
                </a:extLst>
              </a:tr>
              <a:tr h="372830">
                <a:tc>
                  <a:txBody>
                    <a:bodyPr/>
                    <a:lstStyle/>
                    <a:p>
                      <a:pPr algn="l"/>
                      <a:endParaRPr lang="en-GB" sz="1600">
                        <a:effectLst/>
                        <a:latin typeface="+mn-lt"/>
                      </a:endParaRPr>
                    </a:p>
                  </a:txBody>
                  <a:tcPr marL="62123" marR="62123" marT="62123" marB="62123"/>
                </a:tc>
                <a:tc>
                  <a:txBody>
                    <a:bodyPr/>
                    <a:lstStyle/>
                    <a:p>
                      <a:pPr marL="0" marR="0" algn="l">
                        <a:spcBef>
                          <a:spcPts val="0"/>
                        </a:spcBef>
                        <a:spcAft>
                          <a:spcPts val="0"/>
                        </a:spcAft>
                      </a:pPr>
                      <a:r>
                        <a:rPr lang="en-US" sz="1600" dirty="0">
                          <a:effectLst/>
                          <a:latin typeface="+mn-lt"/>
                        </a:rPr>
                        <a:t>3</a:t>
                      </a:r>
                      <a:endParaRPr lang="en-GB" sz="1600" dirty="0">
                        <a:effectLst/>
                        <a:latin typeface="+mn-lt"/>
                        <a:ea typeface="Times New Roman" panose="02020603050405020304" pitchFamily="18" charset="0"/>
                      </a:endParaRPr>
                    </a:p>
                  </a:txBody>
                  <a:tcPr marL="62123" marR="62123" marT="62123" marB="62123"/>
                </a:tc>
                <a:tc>
                  <a:txBody>
                    <a:bodyPr/>
                    <a:lstStyle/>
                    <a:p>
                      <a:pPr marL="0" marR="0" algn="l">
                        <a:spcBef>
                          <a:spcPts val="0"/>
                        </a:spcBef>
                        <a:spcAft>
                          <a:spcPts val="0"/>
                        </a:spcAft>
                      </a:pPr>
                      <a:r>
                        <a:rPr lang="en-US" sz="1600">
                          <a:effectLst/>
                          <a:latin typeface="+mn-lt"/>
                        </a:rPr>
                        <a:t>Allow access to System</a:t>
                      </a:r>
                      <a:endParaRPr lang="en-GB" sz="1600">
                        <a:effectLst/>
                        <a:latin typeface="+mn-lt"/>
                        <a:ea typeface="Times New Roman" panose="02020603050405020304" pitchFamily="18" charset="0"/>
                      </a:endParaRPr>
                    </a:p>
                  </a:txBody>
                  <a:tcPr marL="62123" marR="62123" marT="62123" marB="62123"/>
                </a:tc>
                <a:extLst>
                  <a:ext uri="{0D108BD9-81ED-4DB2-BD59-A6C34878D82A}">
                    <a16:rowId xmlns:a16="http://schemas.microsoft.com/office/drawing/2014/main" val="2727852823"/>
                  </a:ext>
                </a:extLst>
              </a:tr>
              <a:tr h="578215">
                <a:tc>
                  <a:txBody>
                    <a:bodyPr/>
                    <a:lstStyle/>
                    <a:p>
                      <a:pPr marL="0" marR="0" algn="l">
                        <a:spcBef>
                          <a:spcPts val="0"/>
                        </a:spcBef>
                        <a:spcAft>
                          <a:spcPts val="0"/>
                        </a:spcAft>
                      </a:pPr>
                      <a:r>
                        <a:rPr lang="en-US" sz="1600" dirty="0">
                          <a:effectLst/>
                          <a:latin typeface="+mn-lt"/>
                        </a:rPr>
                        <a:t>Extensions</a:t>
                      </a:r>
                      <a:endParaRPr lang="en-GB" sz="1600" dirty="0">
                        <a:effectLst/>
                        <a:latin typeface="+mn-lt"/>
                        <a:ea typeface="Times New Roman" panose="02020603050405020304" pitchFamily="18" charset="0"/>
                      </a:endParaRPr>
                    </a:p>
                  </a:txBody>
                  <a:tcPr marL="62123" marR="62123" marT="62123" marB="62123"/>
                </a:tc>
                <a:tc>
                  <a:txBody>
                    <a:bodyPr/>
                    <a:lstStyle/>
                    <a:p>
                      <a:pPr marL="0" marR="0" algn="l">
                        <a:spcBef>
                          <a:spcPts val="0"/>
                        </a:spcBef>
                        <a:spcAft>
                          <a:spcPts val="0"/>
                        </a:spcAft>
                      </a:pPr>
                      <a:r>
                        <a:rPr lang="en-US" sz="1600" dirty="0">
                          <a:effectLst/>
                          <a:latin typeface="+mn-lt"/>
                        </a:rPr>
                        <a:t>1a</a:t>
                      </a:r>
                      <a:endParaRPr lang="en-GB" sz="1600" dirty="0">
                        <a:effectLst/>
                        <a:latin typeface="+mn-lt"/>
                        <a:ea typeface="Times New Roman" panose="02020603050405020304" pitchFamily="18" charset="0"/>
                      </a:endParaRPr>
                    </a:p>
                  </a:txBody>
                  <a:tcPr marL="62123" marR="62123" marT="62123" marB="62123"/>
                </a:tc>
                <a:tc>
                  <a:txBody>
                    <a:bodyPr/>
                    <a:lstStyle/>
                    <a:p>
                      <a:pPr marL="0" marR="0" algn="l">
                        <a:spcBef>
                          <a:spcPts val="0"/>
                        </a:spcBef>
                        <a:spcAft>
                          <a:spcPts val="0"/>
                        </a:spcAft>
                      </a:pPr>
                      <a:r>
                        <a:rPr lang="en-US" sz="1600">
                          <a:effectLst/>
                          <a:latin typeface="+mn-lt"/>
                        </a:rPr>
                        <a:t>Invalid Username</a:t>
                      </a:r>
                      <a:br>
                        <a:rPr lang="en-US" sz="1600">
                          <a:effectLst/>
                          <a:latin typeface="+mn-lt"/>
                        </a:rPr>
                      </a:br>
                      <a:r>
                        <a:rPr lang="en-US" sz="1600">
                          <a:effectLst/>
                          <a:latin typeface="+mn-lt"/>
                        </a:rPr>
                        <a:t>System shows an error message</a:t>
                      </a:r>
                      <a:endParaRPr lang="en-GB" sz="1600">
                        <a:effectLst/>
                        <a:latin typeface="+mn-lt"/>
                        <a:ea typeface="Times New Roman" panose="02020603050405020304" pitchFamily="18" charset="0"/>
                      </a:endParaRPr>
                    </a:p>
                  </a:txBody>
                  <a:tcPr marL="62123" marR="62123" marT="62123" marB="62123"/>
                </a:tc>
                <a:extLst>
                  <a:ext uri="{0D108BD9-81ED-4DB2-BD59-A6C34878D82A}">
                    <a16:rowId xmlns:a16="http://schemas.microsoft.com/office/drawing/2014/main" val="1566560178"/>
                  </a:ext>
                </a:extLst>
              </a:tr>
              <a:tr h="578215">
                <a:tc>
                  <a:txBody>
                    <a:bodyPr/>
                    <a:lstStyle/>
                    <a:p>
                      <a:pPr algn="l"/>
                      <a:endParaRPr lang="en-GB" sz="1600" dirty="0">
                        <a:effectLst/>
                        <a:latin typeface="+mn-lt"/>
                      </a:endParaRPr>
                    </a:p>
                  </a:txBody>
                  <a:tcPr marL="62123" marR="62123" marT="62123" marB="62123"/>
                </a:tc>
                <a:tc>
                  <a:txBody>
                    <a:bodyPr/>
                    <a:lstStyle/>
                    <a:p>
                      <a:pPr marL="0" marR="0" algn="l">
                        <a:spcBef>
                          <a:spcPts val="0"/>
                        </a:spcBef>
                        <a:spcAft>
                          <a:spcPts val="0"/>
                        </a:spcAft>
                      </a:pPr>
                      <a:r>
                        <a:rPr lang="en-US" sz="1600" dirty="0">
                          <a:effectLst/>
                          <a:latin typeface="+mn-lt"/>
                        </a:rPr>
                        <a:t>2b</a:t>
                      </a:r>
                      <a:endParaRPr lang="en-GB" sz="1600" dirty="0">
                        <a:effectLst/>
                        <a:latin typeface="+mn-lt"/>
                        <a:ea typeface="Times New Roman" panose="02020603050405020304" pitchFamily="18" charset="0"/>
                      </a:endParaRPr>
                    </a:p>
                  </a:txBody>
                  <a:tcPr marL="62123" marR="62123" marT="62123" marB="62123"/>
                </a:tc>
                <a:tc>
                  <a:txBody>
                    <a:bodyPr/>
                    <a:lstStyle/>
                    <a:p>
                      <a:pPr marL="0" marR="0" algn="l">
                        <a:spcBef>
                          <a:spcPts val="0"/>
                        </a:spcBef>
                        <a:spcAft>
                          <a:spcPts val="0"/>
                        </a:spcAft>
                      </a:pPr>
                      <a:r>
                        <a:rPr lang="en-US" sz="1600" dirty="0">
                          <a:effectLst/>
                          <a:latin typeface="+mn-lt"/>
                        </a:rPr>
                        <a:t>Invalid Password</a:t>
                      </a:r>
                      <a:br>
                        <a:rPr lang="en-US" sz="1600" dirty="0">
                          <a:effectLst/>
                          <a:latin typeface="+mn-lt"/>
                        </a:rPr>
                      </a:br>
                      <a:r>
                        <a:rPr lang="en-US" sz="1600" dirty="0">
                          <a:effectLst/>
                          <a:latin typeface="+mn-lt"/>
                        </a:rPr>
                        <a:t>System shows an error message</a:t>
                      </a:r>
                      <a:endParaRPr lang="en-GB" sz="1600" dirty="0">
                        <a:effectLst/>
                        <a:latin typeface="+mn-lt"/>
                        <a:ea typeface="Times New Roman" panose="02020603050405020304" pitchFamily="18" charset="0"/>
                      </a:endParaRPr>
                    </a:p>
                  </a:txBody>
                  <a:tcPr marL="62123" marR="62123" marT="62123" marB="62123"/>
                </a:tc>
                <a:extLst>
                  <a:ext uri="{0D108BD9-81ED-4DB2-BD59-A6C34878D82A}">
                    <a16:rowId xmlns:a16="http://schemas.microsoft.com/office/drawing/2014/main" val="1317643406"/>
                  </a:ext>
                </a:extLst>
              </a:tr>
              <a:tr h="578215">
                <a:tc>
                  <a:txBody>
                    <a:bodyPr/>
                    <a:lstStyle/>
                    <a:p>
                      <a:pPr algn="l"/>
                      <a:endParaRPr lang="en-GB" sz="1600">
                        <a:effectLst/>
                        <a:latin typeface="+mn-lt"/>
                      </a:endParaRPr>
                    </a:p>
                  </a:txBody>
                  <a:tcPr marL="62123" marR="62123" marT="62123" marB="62123"/>
                </a:tc>
                <a:tc>
                  <a:txBody>
                    <a:bodyPr/>
                    <a:lstStyle/>
                    <a:p>
                      <a:pPr marL="0" marR="0" algn="l">
                        <a:spcBef>
                          <a:spcPts val="0"/>
                        </a:spcBef>
                        <a:spcAft>
                          <a:spcPts val="0"/>
                        </a:spcAft>
                      </a:pPr>
                      <a:r>
                        <a:rPr lang="en-US" sz="1600" dirty="0">
                          <a:effectLst/>
                          <a:latin typeface="+mn-lt"/>
                        </a:rPr>
                        <a:t>3c</a:t>
                      </a:r>
                      <a:endParaRPr lang="en-GB" sz="1600" dirty="0">
                        <a:effectLst/>
                        <a:latin typeface="+mn-lt"/>
                        <a:ea typeface="Times New Roman" panose="02020603050405020304" pitchFamily="18" charset="0"/>
                      </a:endParaRPr>
                    </a:p>
                  </a:txBody>
                  <a:tcPr marL="62123" marR="62123" marT="62123" marB="62123"/>
                </a:tc>
                <a:tc>
                  <a:txBody>
                    <a:bodyPr/>
                    <a:lstStyle/>
                    <a:p>
                      <a:pPr marL="0" marR="0" algn="l">
                        <a:spcBef>
                          <a:spcPts val="0"/>
                        </a:spcBef>
                        <a:spcAft>
                          <a:spcPts val="0"/>
                        </a:spcAft>
                      </a:pPr>
                      <a:r>
                        <a:rPr lang="en-US" sz="1600" dirty="0">
                          <a:effectLst/>
                          <a:latin typeface="+mn-lt"/>
                        </a:rPr>
                        <a:t>Invalid Password for 4 times</a:t>
                      </a:r>
                      <a:br>
                        <a:rPr lang="en-US" sz="1600" dirty="0">
                          <a:effectLst/>
                          <a:latin typeface="+mn-lt"/>
                        </a:rPr>
                      </a:br>
                      <a:r>
                        <a:rPr lang="en-US" sz="1600" dirty="0">
                          <a:effectLst/>
                          <a:latin typeface="+mn-lt"/>
                        </a:rPr>
                        <a:t>Application closed</a:t>
                      </a:r>
                      <a:endParaRPr lang="en-GB" sz="1600" dirty="0">
                        <a:effectLst/>
                        <a:latin typeface="+mn-lt"/>
                        <a:ea typeface="Times New Roman" panose="02020603050405020304" pitchFamily="18" charset="0"/>
                      </a:endParaRPr>
                    </a:p>
                  </a:txBody>
                  <a:tcPr marL="62123" marR="62123" marT="62123" marB="62123"/>
                </a:tc>
                <a:extLst>
                  <a:ext uri="{0D108BD9-81ED-4DB2-BD59-A6C34878D82A}">
                    <a16:rowId xmlns:a16="http://schemas.microsoft.com/office/drawing/2014/main" val="852843554"/>
                  </a:ext>
                </a:extLst>
              </a:tr>
            </a:tbl>
          </a:graphicData>
        </a:graphic>
      </p:graphicFrame>
    </p:spTree>
    <p:extLst>
      <p:ext uri="{BB962C8B-B14F-4D97-AF65-F5344CB8AC3E}">
        <p14:creationId xmlns:p14="http://schemas.microsoft.com/office/powerpoint/2010/main" val="2571389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169132"/>
            <a:ext cx="8385909" cy="703065"/>
          </a:xfrm>
        </p:spPr>
        <p:txBody>
          <a:bodyPr anchor="ctr">
            <a:normAutofit/>
          </a:bodyPr>
          <a:lstStyle/>
          <a:p>
            <a:pPr algn="l"/>
            <a:r>
              <a:rPr lang="en-US" sz="3600" i="0" dirty="0">
                <a:solidFill>
                  <a:srgbClr val="FF0000"/>
                </a:solidFill>
                <a:effectLst/>
              </a:rPr>
              <a:t>Use Case Model - Vehicle Sales Systems</a:t>
            </a:r>
          </a:p>
        </p:txBody>
      </p:sp>
      <p:pic>
        <p:nvPicPr>
          <p:cNvPr id="6146" name="Picture 2" descr="Use Case Diagram Example - Vehicle Sales Systems">
            <a:extLst>
              <a:ext uri="{FF2B5EF4-FFF2-40B4-BE49-F238E27FC236}">
                <a16:creationId xmlns:a16="http://schemas.microsoft.com/office/drawing/2014/main" id="{19DC7F8D-1B0D-4C72-9A63-6A952ECC2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72" y="1153551"/>
            <a:ext cx="7901358" cy="52907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BBC9AA-4A96-44A9-B89A-39B7E68634BF}"/>
              </a:ext>
            </a:extLst>
          </p:cNvPr>
          <p:cNvSpPr txBox="1"/>
          <p:nvPr/>
        </p:nvSpPr>
        <p:spPr>
          <a:xfrm>
            <a:off x="8406230" y="1153551"/>
            <a:ext cx="3280898" cy="4093428"/>
          </a:xfrm>
          <a:prstGeom prst="rect">
            <a:avLst/>
          </a:prstGeom>
          <a:noFill/>
        </p:spPr>
        <p:txBody>
          <a:bodyPr wrap="square">
            <a:spAutoFit/>
          </a:bodyPr>
          <a:lstStyle/>
          <a:p>
            <a:pPr algn="l"/>
            <a:r>
              <a:rPr lang="en-US" sz="2000" b="0" i="0" dirty="0">
                <a:solidFill>
                  <a:srgbClr val="737C85"/>
                </a:solidFill>
                <a:effectLst/>
              </a:rPr>
              <a:t>Note that:</a:t>
            </a:r>
          </a:p>
          <a:p>
            <a:pPr algn="l"/>
            <a:endParaRPr lang="en-US" sz="2000" b="0" i="0" dirty="0">
              <a:solidFill>
                <a:srgbClr val="737C85"/>
              </a:solidFill>
              <a:effectLst/>
            </a:endParaRPr>
          </a:p>
          <a:p>
            <a:pPr algn="l"/>
            <a:r>
              <a:rPr lang="en-US" sz="2000" b="0" i="0" dirty="0">
                <a:solidFill>
                  <a:srgbClr val="737C85"/>
                </a:solidFill>
                <a:effectLst/>
              </a:rPr>
              <a:t>While a use case itself might drill into a lot of detail about every possibility, a use-case diagram is often used for a higher-level view of the system as blueprints.</a:t>
            </a:r>
          </a:p>
          <a:p>
            <a:pPr algn="l"/>
            <a:endParaRPr lang="en-US" sz="2000" b="0" i="0" dirty="0">
              <a:solidFill>
                <a:srgbClr val="737C85"/>
              </a:solidFill>
              <a:effectLst/>
            </a:endParaRPr>
          </a:p>
          <a:p>
            <a:pPr algn="l"/>
            <a:r>
              <a:rPr lang="en-US" sz="2000" b="0" i="0" dirty="0">
                <a:solidFill>
                  <a:srgbClr val="737C85"/>
                </a:solidFill>
                <a:effectLst/>
              </a:rPr>
              <a:t>It is beneficial to write use cases at a coarser level of granularity with less detail when it's not required.</a:t>
            </a:r>
          </a:p>
        </p:txBody>
      </p:sp>
    </p:spTree>
    <p:extLst>
      <p:ext uri="{BB962C8B-B14F-4D97-AF65-F5344CB8AC3E}">
        <p14:creationId xmlns:p14="http://schemas.microsoft.com/office/powerpoint/2010/main" val="3515700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0"/>
            <a:ext cx="5689601" cy="716719"/>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4B7EF44C-EA91-4BE5-9983-91084934D5BD}"/>
              </a:ext>
            </a:extLst>
          </p:cNvPr>
          <p:cNvSpPr txBox="1"/>
          <p:nvPr/>
        </p:nvSpPr>
        <p:spPr>
          <a:xfrm>
            <a:off x="237587" y="747638"/>
            <a:ext cx="11818425" cy="5117363"/>
          </a:xfrm>
          <a:prstGeom prst="rect">
            <a:avLst/>
          </a:prstGeom>
          <a:noFill/>
        </p:spPr>
        <p:txBody>
          <a:bodyPr wrap="square">
            <a:spAutoFit/>
          </a:bodyPr>
          <a:lstStyle/>
          <a:p>
            <a:pPr marL="0" marR="0" fontAlgn="base">
              <a:lnSpc>
                <a:spcPct val="107000"/>
              </a:lnSpc>
              <a:spcBef>
                <a:spcPts val="0"/>
              </a:spcBef>
              <a:spcAft>
                <a:spcPts val="0"/>
              </a:spcAft>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 Requirement Specification (SRS) / Requirement Specification</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 requirement specification</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SRS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comprehensive information/description of a product/system to be developed with its functional and non-functional requirements.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software</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requirement specification</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SRS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developed based on the agreement between customer and supplier. It may include the use cases of how a user is going to interact with the product or software system. SRS helps to reduce the time and effort to develop software. To develop the software system we should clearly understand the Software requirements. To achieve this we need to continuously communicate with clients to gather all related information and requirements.</a:t>
            </a:r>
          </a:p>
          <a:p>
            <a:pPr marL="0" marR="0" fontAlgn="base">
              <a:lnSpc>
                <a:spcPct val="107000"/>
              </a:lnSpc>
              <a:spcBef>
                <a:spcPts val="0"/>
              </a:spcBef>
              <a:spcAft>
                <a:spcPts val="0"/>
              </a:spcAft>
            </a:pPr>
            <a:endParaRPr lang="en-GB"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07000"/>
              </a:lnSpc>
              <a:spcBef>
                <a:spcPts val="0"/>
              </a:spcBef>
              <a:spcAft>
                <a:spcPts val="0"/>
              </a:spcAft>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Characteristics of good SRS Document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Concise</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SRS document should be unambiguous, consistent, and complete.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Structured</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well-structured SRS document is easy to understand and modify.</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Black-Box</a:t>
            </a:r>
            <a:r>
              <a:rPr lang="en-GB"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SRS should only specify what the system should do and restrict from stating how to do.</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Conceptual Integrity</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Conceptual integrity in the SRS helps the reader to easily understand it.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Traceable</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Traceability means it can tell which code part corresponds to which design component, which test case corresponds to which requirement and which design component corresponds to which requirement etc.</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Verifiable</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All requirements of the system should be verifiable. This means it should be possible to tell whether or not the requirement has been met as specified in the SRS.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261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83208" y="0"/>
            <a:ext cx="8538278" cy="795647"/>
          </a:xfrm>
        </p:spPr>
        <p:txBody>
          <a:bodyPr anchor="ctr">
            <a:normAutofit/>
          </a:bodyPr>
          <a:lstStyle/>
          <a:p>
            <a:pPr algn="l"/>
            <a:r>
              <a:rPr lang="en-GB" sz="3600" dirty="0">
                <a:solidFill>
                  <a:srgbClr val="FF0000"/>
                </a:solidFill>
                <a:cs typeface="Times New Roman" pitchFamily="18" charset="0"/>
              </a:rPr>
              <a:t>Software Design &amp; Architectural Engineering</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FA2CEEC5-8E29-4FA6-8AC2-A8A87E1CEEC9}"/>
              </a:ext>
            </a:extLst>
          </p:cNvPr>
          <p:cNvSpPr txBox="1"/>
          <p:nvPr/>
        </p:nvSpPr>
        <p:spPr>
          <a:xfrm>
            <a:off x="200546" y="795647"/>
            <a:ext cx="11390858" cy="4946419"/>
          </a:xfrm>
          <a:prstGeom prst="rect">
            <a:avLst/>
          </a:prstGeom>
          <a:noFill/>
        </p:spPr>
        <p:txBody>
          <a:bodyPr wrap="square">
            <a:spAutoFit/>
          </a:bodyPr>
          <a:lstStyle/>
          <a:p>
            <a:pPr marL="0" marR="0">
              <a:lnSpc>
                <a:spcPct val="107000"/>
              </a:lnSpc>
              <a:spcBef>
                <a:spcPts val="0"/>
              </a:spcBef>
              <a:spcAft>
                <a:spcPts val="800"/>
              </a:spcAft>
            </a:pPr>
            <a:r>
              <a:rPr lang="en-GB" b="1" dirty="0">
                <a:effectLst/>
                <a:latin typeface="Calibri" panose="020F0502020204030204" pitchFamily="34" charset="0"/>
                <a:ea typeface="Calibri" panose="020F0502020204030204" pitchFamily="34" charset="0"/>
                <a:cs typeface="Calibri" panose="020F0502020204030204" pitchFamily="34" charset="0"/>
              </a:rPr>
              <a:t>Software Design and its Activities</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b="0" i="0" dirty="0">
                <a:solidFill>
                  <a:srgbClr val="273239"/>
                </a:solidFill>
                <a:effectLst/>
                <a:latin typeface="urw-din"/>
              </a:rPr>
              <a:t>The purpose of Design phase in the Software Development Life Cycle is to produce a solution to a problem (</a:t>
            </a:r>
            <a:r>
              <a:rPr lang="en-GB" dirty="0">
                <a:effectLst/>
                <a:latin typeface="Calibri" panose="020F0502020204030204" pitchFamily="34" charset="0"/>
                <a:ea typeface="Calibri" panose="020F0502020204030204" pitchFamily="34" charset="0"/>
                <a:cs typeface="Calibri" panose="020F0502020204030204" pitchFamily="34" charset="0"/>
              </a:rPr>
              <a:t>transforming the client requirements)</a:t>
            </a:r>
            <a:r>
              <a:rPr lang="en-US" b="0" i="0" dirty="0">
                <a:solidFill>
                  <a:srgbClr val="273239"/>
                </a:solidFill>
                <a:effectLst/>
                <a:latin typeface="urw-din"/>
              </a:rPr>
              <a:t> given in the SRS(Software Requirement Specification) document. The output of the design phase is Software Design Document (SDD).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dirty="0">
                <a:effectLst/>
                <a:latin typeface="Calibri" panose="020F0502020204030204" pitchFamily="34" charset="0"/>
                <a:ea typeface="Times New Roman" panose="02020603050405020304" pitchFamily="18" charset="0"/>
                <a:cs typeface="Calibri" panose="020F0502020204030204" pitchFamily="34" charset="0"/>
              </a:rPr>
              <a:t>  </a:t>
            </a:r>
          </a:p>
          <a:p>
            <a:pPr marL="0" marR="0">
              <a:lnSpc>
                <a:spcPct val="107000"/>
              </a:lnSpc>
              <a:spcBef>
                <a:spcPts val="0"/>
              </a:spcBef>
              <a:spcAft>
                <a:spcPts val="800"/>
              </a:spcAft>
            </a:pPr>
            <a:r>
              <a:rPr lang="en-GB" b="1" dirty="0">
                <a:effectLst/>
                <a:latin typeface="Calibri" panose="020F0502020204030204" pitchFamily="34" charset="0"/>
                <a:ea typeface="Calibri" panose="020F0502020204030204" pitchFamily="34" charset="0"/>
                <a:cs typeface="Calibri" panose="020F0502020204030204" pitchFamily="34" charset="0"/>
              </a:rPr>
              <a:t>3 Software Design Levels</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GB" dirty="0">
                <a:effectLst/>
                <a:latin typeface="Calibri" panose="020F0502020204030204" pitchFamily="34" charset="0"/>
                <a:ea typeface="Calibri" panose="020F0502020204030204" pitchFamily="34" charset="0"/>
                <a:cs typeface="Calibri" panose="020F0502020204030204" pitchFamily="34" charset="0"/>
              </a:rPr>
              <a:t>1) </a:t>
            </a:r>
            <a:r>
              <a:rPr lang="en-GB" b="0" dirty="0">
                <a:effectLst/>
                <a:latin typeface="Calibri" panose="020F0502020204030204" pitchFamily="34" charset="0"/>
                <a:ea typeface="Calibri" panose="020F0502020204030204" pitchFamily="34" charset="0"/>
                <a:cs typeface="Calibri" panose="020F0502020204030204" pitchFamily="34" charset="0"/>
              </a:rPr>
              <a:t>Architectural Design</a:t>
            </a:r>
            <a:br>
              <a:rPr lang="en-GB" dirty="0">
                <a:effectLst/>
                <a:latin typeface="Calibri" panose="020F0502020204030204" pitchFamily="34" charset="0"/>
                <a:ea typeface="Calibri" panose="020F0502020204030204" pitchFamily="34" charset="0"/>
                <a:cs typeface="Calibri" panose="020F0502020204030204" pitchFamily="34" charset="0"/>
              </a:rPr>
            </a:br>
            <a:r>
              <a:rPr lang="en-GB" dirty="0">
                <a:effectLst/>
                <a:latin typeface="Calibri" panose="020F0502020204030204" pitchFamily="34" charset="0"/>
                <a:ea typeface="Calibri" panose="020F0502020204030204" pitchFamily="34" charset="0"/>
                <a:cs typeface="Calibri" panose="020F0502020204030204" pitchFamily="34" charset="0"/>
              </a:rPr>
              <a:t>2)</a:t>
            </a:r>
            <a:r>
              <a:rPr lang="en-GB" b="0" dirty="0">
                <a:effectLst/>
                <a:latin typeface="Calibri" panose="020F0502020204030204" pitchFamily="34" charset="0"/>
                <a:ea typeface="Calibri" panose="020F0502020204030204" pitchFamily="34" charset="0"/>
                <a:cs typeface="Calibri" panose="020F0502020204030204" pitchFamily="34" charset="0"/>
              </a:rPr>
              <a:t> Preliminary (High-Level) Design</a:t>
            </a:r>
            <a:br>
              <a:rPr lang="en-GB" dirty="0">
                <a:effectLst/>
                <a:latin typeface="Calibri" panose="020F0502020204030204" pitchFamily="34" charset="0"/>
                <a:ea typeface="Calibri" panose="020F0502020204030204" pitchFamily="34" charset="0"/>
                <a:cs typeface="Calibri" panose="020F0502020204030204" pitchFamily="34" charset="0"/>
              </a:rPr>
            </a:br>
            <a:r>
              <a:rPr lang="en-GB" dirty="0">
                <a:effectLst/>
                <a:latin typeface="Calibri" panose="020F0502020204030204" pitchFamily="34" charset="0"/>
                <a:ea typeface="Calibri" panose="020F0502020204030204" pitchFamily="34" charset="0"/>
                <a:cs typeface="Calibri" panose="020F0502020204030204" pitchFamily="34" charset="0"/>
              </a:rPr>
              <a:t>3) </a:t>
            </a:r>
            <a:r>
              <a:rPr lang="en-GB" b="0" dirty="0">
                <a:effectLst/>
                <a:latin typeface="Calibri" panose="020F0502020204030204" pitchFamily="34" charset="0"/>
                <a:ea typeface="Calibri" panose="020F0502020204030204" pitchFamily="34" charset="0"/>
                <a:cs typeface="Calibri" panose="020F0502020204030204" pitchFamily="34" charset="0"/>
              </a:rPr>
              <a:t>Detailed Design</a:t>
            </a:r>
          </a:p>
          <a:p>
            <a:pPr marL="0" marR="0">
              <a:lnSpc>
                <a:spcPct val="107000"/>
              </a:lnSpc>
              <a:spcBef>
                <a:spcPts val="0"/>
              </a:spcBef>
              <a:spcAft>
                <a:spcPts val="800"/>
              </a:spcAft>
            </a:pPr>
            <a:r>
              <a:rPr lang="en-GB" dirty="0">
                <a:effectLst/>
                <a:latin typeface="Calibri" panose="020F0502020204030204" pitchFamily="34" charset="0"/>
                <a:ea typeface="Times New Roman" panose="02020603050405020304" pitchFamily="18" charset="0"/>
                <a:cs typeface="Calibri" panose="020F0502020204030204" pitchFamily="34" charset="0"/>
              </a:rPr>
              <a:t>Difference between Analysis and Design</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dirty="0">
                <a:effectLst/>
                <a:latin typeface="Calibri" panose="020F0502020204030204" pitchFamily="34" charset="0"/>
                <a:ea typeface="Times New Roman" panose="02020603050405020304" pitchFamily="18" charset="0"/>
                <a:cs typeface="Calibri" panose="020F0502020204030204" pitchFamily="34" charset="0"/>
              </a:rPr>
              <a:t>The aim of analysis is to understand the problem with a view to eliminate any deficiencies in the requirement specification such as incompleteness, inconsistencies, etc.</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dirty="0">
                <a:effectLst/>
                <a:latin typeface="Calibri" panose="020F0502020204030204" pitchFamily="34" charset="0"/>
                <a:ea typeface="Times New Roman" panose="02020603050405020304" pitchFamily="18" charset="0"/>
                <a:cs typeface="Calibri" panose="020F0502020204030204" pitchFamily="34" charset="0"/>
              </a:rPr>
              <a:t>The aim of design is to produce a model that will provide a seamless transition to the coding phase, i.e. once the requirements are </a:t>
            </a:r>
            <a:r>
              <a:rPr lang="en-GB" dirty="0" err="1">
                <a:effectLst/>
                <a:latin typeface="Calibri" panose="020F0502020204030204" pitchFamily="34" charset="0"/>
                <a:ea typeface="Times New Roman" panose="02020603050405020304" pitchFamily="18" charset="0"/>
                <a:cs typeface="Calibri" panose="020F0502020204030204" pitchFamily="34" charset="0"/>
              </a:rPr>
              <a:t>analyzed</a:t>
            </a:r>
            <a:r>
              <a:rPr lang="en-GB" dirty="0">
                <a:effectLst/>
                <a:latin typeface="Calibri" panose="020F0502020204030204" pitchFamily="34" charset="0"/>
                <a:ea typeface="Times New Roman" panose="02020603050405020304" pitchFamily="18" charset="0"/>
                <a:cs typeface="Calibri" panose="020F0502020204030204" pitchFamily="34" charset="0"/>
              </a:rPr>
              <a:t> and found to be satisfactory, a design model is created which can be easily implemented.</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2161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83208" y="0"/>
            <a:ext cx="8538278" cy="795647"/>
          </a:xfrm>
        </p:spPr>
        <p:txBody>
          <a:bodyPr anchor="ctr">
            <a:normAutofit/>
          </a:bodyPr>
          <a:lstStyle/>
          <a:p>
            <a:pPr algn="l"/>
            <a:r>
              <a:rPr lang="en-GB" sz="3600" dirty="0">
                <a:solidFill>
                  <a:srgbClr val="FF0000"/>
                </a:solidFill>
                <a:cs typeface="Times New Roman" pitchFamily="18" charset="0"/>
              </a:rPr>
              <a:t>Software Design &amp; Architectural Engineering</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FA2CEEC5-8E29-4FA6-8AC2-A8A87E1CEEC9}"/>
              </a:ext>
            </a:extLst>
          </p:cNvPr>
          <p:cNvSpPr txBox="1"/>
          <p:nvPr/>
        </p:nvSpPr>
        <p:spPr>
          <a:xfrm>
            <a:off x="400571" y="795647"/>
            <a:ext cx="11390858" cy="5637954"/>
          </a:xfrm>
          <a:prstGeom prst="rect">
            <a:avLst/>
          </a:prstGeom>
          <a:noFill/>
        </p:spPr>
        <p:txBody>
          <a:bodyPr wrap="square">
            <a:spAutoFit/>
          </a:bodyPr>
          <a:lstStyle/>
          <a:p>
            <a:pPr marL="0" marR="0">
              <a:lnSpc>
                <a:spcPct val="107000"/>
              </a:lnSpc>
              <a:spcBef>
                <a:spcPts val="0"/>
              </a:spcBef>
              <a:spcAft>
                <a:spcPts val="800"/>
              </a:spcAft>
            </a:pPr>
            <a:r>
              <a:rPr lang="en-GB" b="1" dirty="0">
                <a:effectLst/>
                <a:latin typeface="Calibri" panose="020F0502020204030204" pitchFamily="34" charset="0"/>
                <a:ea typeface="Calibri" panose="020F0502020204030204" pitchFamily="34" charset="0"/>
                <a:cs typeface="Calibri" panose="020F0502020204030204" pitchFamily="34" charset="0"/>
              </a:rPr>
              <a:t>Software Design and its Activities</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b="0" i="0" dirty="0">
                <a:effectLst/>
                <a:latin typeface="urw-din"/>
              </a:rPr>
              <a:t>The purpose of Design phase in the Software Development Life Cycle is to produce a solution to a problem (</a:t>
            </a:r>
            <a:r>
              <a:rPr lang="en-GB" dirty="0">
                <a:effectLst/>
                <a:latin typeface="Calibri" panose="020F0502020204030204" pitchFamily="34" charset="0"/>
                <a:ea typeface="Calibri" panose="020F0502020204030204" pitchFamily="34" charset="0"/>
                <a:cs typeface="Calibri" panose="020F0502020204030204" pitchFamily="34" charset="0"/>
              </a:rPr>
              <a:t>transforming the client requirements)</a:t>
            </a:r>
            <a:r>
              <a:rPr lang="en-US" b="0" i="0" dirty="0">
                <a:effectLst/>
                <a:latin typeface="urw-din"/>
              </a:rPr>
              <a:t> given in the SRS(Software Requirement Specification) document. The output of the design phase is Software Design Document (SDD).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fontAlgn="base"/>
            <a:r>
              <a:rPr lang="en-GB" b="1" i="0" dirty="0">
                <a:effectLst/>
                <a:latin typeface="urw-din"/>
              </a:rPr>
              <a:t>Conceptual</a:t>
            </a:r>
            <a:r>
              <a:rPr lang="en-US" b="1" i="0" dirty="0">
                <a:effectLst/>
                <a:latin typeface="urw-din"/>
              </a:rPr>
              <a:t> Design of the system:</a:t>
            </a:r>
            <a:r>
              <a:rPr lang="en-US" b="0" i="0" dirty="0">
                <a:effectLst/>
                <a:latin typeface="urw-din"/>
              </a:rPr>
              <a:t> </a:t>
            </a:r>
          </a:p>
          <a:p>
            <a:pPr marL="342900" indent="-342900" algn="l" fontAlgn="base">
              <a:buFont typeface="Wingdings" panose="05000000000000000000" pitchFamily="2" charset="2"/>
              <a:buChar char="§"/>
            </a:pPr>
            <a:r>
              <a:rPr lang="en-US" b="0" i="0" dirty="0">
                <a:effectLst/>
                <a:latin typeface="urw-din"/>
              </a:rPr>
              <a:t>Written in simple language i.e., customer understandable language.</a:t>
            </a:r>
          </a:p>
          <a:p>
            <a:pPr marL="342900" indent="-342900" algn="l" fontAlgn="base">
              <a:buFont typeface="Wingdings" panose="05000000000000000000" pitchFamily="2" charset="2"/>
              <a:buChar char="§"/>
            </a:pPr>
            <a:r>
              <a:rPr lang="en-US" b="0" i="0" dirty="0">
                <a:effectLst/>
                <a:latin typeface="urw-din"/>
              </a:rPr>
              <a:t>Detailed explanation about system characteristics.</a:t>
            </a:r>
          </a:p>
          <a:p>
            <a:pPr marL="342900" indent="-342900" algn="l" fontAlgn="base">
              <a:buFont typeface="Wingdings" panose="05000000000000000000" pitchFamily="2" charset="2"/>
              <a:buChar char="§"/>
            </a:pPr>
            <a:r>
              <a:rPr lang="en-US" b="0" i="0" dirty="0">
                <a:effectLst/>
                <a:latin typeface="urw-din"/>
              </a:rPr>
              <a:t>Describes the functionality of the system.</a:t>
            </a:r>
          </a:p>
          <a:p>
            <a:pPr marL="342900" indent="-342900" algn="l" fontAlgn="base">
              <a:buFont typeface="Wingdings" panose="05000000000000000000" pitchFamily="2" charset="2"/>
              <a:buChar char="§"/>
            </a:pPr>
            <a:r>
              <a:rPr lang="en-US" b="0" i="0" dirty="0">
                <a:effectLst/>
                <a:latin typeface="urw-din"/>
              </a:rPr>
              <a:t>It is independent of implementation.</a:t>
            </a:r>
          </a:p>
          <a:p>
            <a:pPr marL="342900" indent="-342900" algn="l" fontAlgn="base">
              <a:buFont typeface="Wingdings" panose="05000000000000000000" pitchFamily="2" charset="2"/>
              <a:buChar char="§"/>
            </a:pPr>
            <a:r>
              <a:rPr lang="en-US" b="0" i="0" dirty="0">
                <a:effectLst/>
                <a:latin typeface="urw-din"/>
              </a:rPr>
              <a:t>Linked with requirement document.</a:t>
            </a:r>
          </a:p>
          <a:p>
            <a:pPr algn="l" fontAlgn="base"/>
            <a:endParaRPr lang="en-US" b="0" i="0" dirty="0">
              <a:effectLst/>
              <a:latin typeface="urw-din"/>
            </a:endParaRPr>
          </a:p>
          <a:p>
            <a:pPr algn="l" fontAlgn="base"/>
            <a:r>
              <a:rPr lang="en-US" b="1" i="0" dirty="0">
                <a:effectLst/>
                <a:latin typeface="urw-din"/>
              </a:rPr>
              <a:t>Technical Design of the system:</a:t>
            </a:r>
            <a:r>
              <a:rPr lang="en-US" b="0" i="0" dirty="0">
                <a:effectLst/>
                <a:latin typeface="urw-din"/>
              </a:rPr>
              <a:t> </a:t>
            </a:r>
          </a:p>
          <a:p>
            <a:pPr marL="342900" indent="-342900" algn="l" fontAlgn="base">
              <a:buFont typeface="Wingdings" panose="05000000000000000000" pitchFamily="2" charset="2"/>
              <a:buChar char="§"/>
            </a:pPr>
            <a:r>
              <a:rPr lang="en-US" b="0" i="0" dirty="0">
                <a:effectLst/>
                <a:latin typeface="urw-din"/>
              </a:rPr>
              <a:t>Hardware component and design.</a:t>
            </a:r>
          </a:p>
          <a:p>
            <a:pPr marL="342900" indent="-342900" algn="l" fontAlgn="base">
              <a:buFont typeface="Wingdings" panose="05000000000000000000" pitchFamily="2" charset="2"/>
              <a:buChar char="§"/>
            </a:pPr>
            <a:r>
              <a:rPr lang="en-US" b="0" i="0" dirty="0">
                <a:effectLst/>
                <a:latin typeface="urw-din"/>
              </a:rPr>
              <a:t>Functionality and hierarchy of software components.</a:t>
            </a:r>
          </a:p>
          <a:p>
            <a:pPr marL="342900" indent="-342900" algn="l" fontAlgn="base">
              <a:buFont typeface="Wingdings" panose="05000000000000000000" pitchFamily="2" charset="2"/>
              <a:buChar char="§"/>
            </a:pPr>
            <a:r>
              <a:rPr lang="en-US" b="0" i="0" dirty="0">
                <a:effectLst/>
                <a:latin typeface="urw-din"/>
              </a:rPr>
              <a:t>Software architecture</a:t>
            </a:r>
          </a:p>
          <a:p>
            <a:pPr marL="342900" indent="-342900" algn="l" fontAlgn="base">
              <a:buFont typeface="Wingdings" panose="05000000000000000000" pitchFamily="2" charset="2"/>
              <a:buChar char="§"/>
            </a:pPr>
            <a:r>
              <a:rPr lang="en-US" b="0" i="0" dirty="0">
                <a:effectLst/>
                <a:latin typeface="urw-din"/>
              </a:rPr>
              <a:t>Network architecture</a:t>
            </a:r>
          </a:p>
          <a:p>
            <a:pPr marL="342900" indent="-342900" algn="l" fontAlgn="base">
              <a:buFont typeface="Wingdings" panose="05000000000000000000" pitchFamily="2" charset="2"/>
              <a:buChar char="§"/>
            </a:pPr>
            <a:r>
              <a:rPr lang="en-US" b="0" i="0" dirty="0">
                <a:effectLst/>
                <a:latin typeface="urw-din"/>
              </a:rPr>
              <a:t>Data structure and flow of data.</a:t>
            </a:r>
          </a:p>
          <a:p>
            <a:pPr marL="342900" indent="-342900" algn="l" fontAlgn="base">
              <a:buFont typeface="Wingdings" panose="05000000000000000000" pitchFamily="2" charset="2"/>
              <a:buChar char="§"/>
            </a:pPr>
            <a:r>
              <a:rPr lang="en-US" b="0" i="0" dirty="0">
                <a:effectLst/>
                <a:latin typeface="urw-din"/>
              </a:rPr>
              <a:t>I/O component of the system.</a:t>
            </a:r>
          </a:p>
          <a:p>
            <a:pPr marL="342900" indent="-342900" algn="l" fontAlgn="base">
              <a:buFont typeface="Wingdings" panose="05000000000000000000" pitchFamily="2" charset="2"/>
              <a:buChar char="§"/>
            </a:pPr>
            <a:r>
              <a:rPr lang="en-US" b="0" i="0" dirty="0">
                <a:effectLst/>
                <a:latin typeface="urw-din"/>
              </a:rPr>
              <a:t>Shows interface.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Lightbox">
            <a:extLst>
              <a:ext uri="{FF2B5EF4-FFF2-40B4-BE49-F238E27FC236}">
                <a16:creationId xmlns:a16="http://schemas.microsoft.com/office/drawing/2014/main" id="{71975DE7-EB4F-67E7-963F-0332D3F31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926" y="3099397"/>
            <a:ext cx="5141247" cy="2874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402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83208" y="0"/>
            <a:ext cx="8538278" cy="795647"/>
          </a:xfrm>
        </p:spPr>
        <p:txBody>
          <a:bodyPr anchor="ctr">
            <a:normAutofit/>
          </a:bodyPr>
          <a:lstStyle/>
          <a:p>
            <a:pPr algn="l"/>
            <a:r>
              <a:rPr lang="en-GB" sz="3600" dirty="0">
                <a:solidFill>
                  <a:srgbClr val="FF0000"/>
                </a:solidFill>
                <a:cs typeface="Times New Roman" pitchFamily="18" charset="0"/>
              </a:rPr>
              <a:t>Software Design &amp; Architectural Engineering</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FA2CEEC5-8E29-4FA6-8AC2-A8A87E1CEEC9}"/>
              </a:ext>
            </a:extLst>
          </p:cNvPr>
          <p:cNvSpPr txBox="1"/>
          <p:nvPr/>
        </p:nvSpPr>
        <p:spPr>
          <a:xfrm>
            <a:off x="291069" y="688769"/>
            <a:ext cx="11390858" cy="1754326"/>
          </a:xfrm>
          <a:prstGeom prst="rect">
            <a:avLst/>
          </a:prstGeom>
          <a:noFill/>
        </p:spPr>
        <p:txBody>
          <a:bodyPr wrap="square">
            <a:spAutoFit/>
          </a:bodyPr>
          <a:lstStyle/>
          <a:p>
            <a:pPr algn="l" fontAlgn="base"/>
            <a:r>
              <a:rPr lang="en-US" b="1" i="0" dirty="0">
                <a:solidFill>
                  <a:srgbClr val="273239"/>
                </a:solidFill>
                <a:effectLst/>
              </a:rPr>
              <a:t>Modularization:</a:t>
            </a:r>
            <a:r>
              <a:rPr lang="en-US" b="0" i="0" dirty="0">
                <a:solidFill>
                  <a:srgbClr val="273239"/>
                </a:solidFill>
                <a:effectLst/>
              </a:rPr>
              <a:t> Modularization is the process of dividing a software system into multiple independent modules where each module works independently. There are many advantages of Modularization in software engineering. Some of these are given below: </a:t>
            </a:r>
          </a:p>
          <a:p>
            <a:pPr algn="l" fontAlgn="base">
              <a:buFont typeface="Arial" panose="020B0604020202020204" pitchFamily="34" charset="0"/>
              <a:buChar char="•"/>
            </a:pPr>
            <a:r>
              <a:rPr lang="en-US" b="0" i="0" dirty="0">
                <a:solidFill>
                  <a:srgbClr val="273239"/>
                </a:solidFill>
                <a:effectLst/>
              </a:rPr>
              <a:t> Easy to understand the system.</a:t>
            </a:r>
          </a:p>
          <a:p>
            <a:pPr algn="l" fontAlgn="base">
              <a:buFont typeface="Arial" panose="020B0604020202020204" pitchFamily="34" charset="0"/>
              <a:buChar char="•"/>
            </a:pPr>
            <a:r>
              <a:rPr lang="en-US" b="0" i="0" dirty="0">
                <a:solidFill>
                  <a:srgbClr val="273239"/>
                </a:solidFill>
                <a:effectLst/>
              </a:rPr>
              <a:t> System maintenance is easy.</a:t>
            </a:r>
          </a:p>
          <a:p>
            <a:pPr algn="l" fontAlgn="base">
              <a:buFont typeface="Arial" panose="020B0604020202020204" pitchFamily="34" charset="0"/>
              <a:buChar char="•"/>
            </a:pPr>
            <a:r>
              <a:rPr lang="en-US" b="0" i="0" dirty="0">
                <a:solidFill>
                  <a:srgbClr val="273239"/>
                </a:solidFill>
                <a:effectLst/>
              </a:rPr>
              <a:t> A module can be used many times as their requirements. No need to write it again and again.</a:t>
            </a:r>
            <a:endParaRPr lang="en-GB" dirty="0">
              <a:effectLst/>
              <a:ea typeface="Calibri" panose="020F0502020204030204" pitchFamily="34" charset="0"/>
              <a:cs typeface="Times New Roman" panose="02020603050405020304" pitchFamily="18" charset="0"/>
            </a:endParaRPr>
          </a:p>
        </p:txBody>
      </p:sp>
      <p:pic>
        <p:nvPicPr>
          <p:cNvPr id="4100" name="Picture 4" descr="Lightbox">
            <a:extLst>
              <a:ext uri="{FF2B5EF4-FFF2-40B4-BE49-F238E27FC236}">
                <a16:creationId xmlns:a16="http://schemas.microsoft.com/office/drawing/2014/main" id="{6AEE61EA-A60E-19D7-9856-AF676BECC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14" y="2627761"/>
            <a:ext cx="2733675" cy="24606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ohesion">
            <a:extLst>
              <a:ext uri="{FF2B5EF4-FFF2-40B4-BE49-F238E27FC236}">
                <a16:creationId xmlns:a16="http://schemas.microsoft.com/office/drawing/2014/main" id="{70628155-24CC-E999-7356-85C6CF771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756" y="4230240"/>
            <a:ext cx="2543175" cy="24372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9844BE-EA51-BF38-D375-D80C940F7890}"/>
              </a:ext>
            </a:extLst>
          </p:cNvPr>
          <p:cNvSpPr txBox="1"/>
          <p:nvPr/>
        </p:nvSpPr>
        <p:spPr>
          <a:xfrm>
            <a:off x="2910789" y="3069586"/>
            <a:ext cx="8771138" cy="646331"/>
          </a:xfrm>
          <a:prstGeom prst="rect">
            <a:avLst/>
          </a:prstGeom>
          <a:noFill/>
        </p:spPr>
        <p:txBody>
          <a:bodyPr wrap="square">
            <a:spAutoFit/>
          </a:bodyPr>
          <a:lstStyle/>
          <a:p>
            <a:pPr algn="l" fontAlgn="base"/>
            <a:r>
              <a:rPr lang="en-US" b="1" i="0" dirty="0">
                <a:solidFill>
                  <a:srgbClr val="273239"/>
                </a:solidFill>
                <a:effectLst/>
              </a:rPr>
              <a:t>Coupling:</a:t>
            </a:r>
            <a:r>
              <a:rPr lang="en-US" b="0" i="0" dirty="0">
                <a:solidFill>
                  <a:srgbClr val="273239"/>
                </a:solidFill>
                <a:effectLst/>
              </a:rPr>
              <a:t> Coupling is the measure of the degree of interdependence between the modules. A good software will have low coupling. </a:t>
            </a:r>
            <a:endParaRPr lang="en-US" dirty="0">
              <a:solidFill>
                <a:srgbClr val="273239"/>
              </a:solidFill>
            </a:endParaRPr>
          </a:p>
        </p:txBody>
      </p:sp>
      <p:sp>
        <p:nvSpPr>
          <p:cNvPr id="7" name="TextBox 6">
            <a:extLst>
              <a:ext uri="{FF2B5EF4-FFF2-40B4-BE49-F238E27FC236}">
                <a16:creationId xmlns:a16="http://schemas.microsoft.com/office/drawing/2014/main" id="{90B14747-B103-BBBE-C91C-7F2328FD0412}"/>
              </a:ext>
            </a:extLst>
          </p:cNvPr>
          <p:cNvSpPr txBox="1"/>
          <p:nvPr/>
        </p:nvSpPr>
        <p:spPr>
          <a:xfrm>
            <a:off x="403760" y="5318396"/>
            <a:ext cx="9120249" cy="1200329"/>
          </a:xfrm>
          <a:prstGeom prst="rect">
            <a:avLst/>
          </a:prstGeom>
          <a:noFill/>
        </p:spPr>
        <p:txBody>
          <a:bodyPr wrap="square">
            <a:spAutoFit/>
          </a:bodyPr>
          <a:lstStyle/>
          <a:p>
            <a:pPr fontAlgn="base"/>
            <a:r>
              <a:rPr lang="en-US" b="1" dirty="0">
                <a:solidFill>
                  <a:srgbClr val="273239"/>
                </a:solidFill>
              </a:rPr>
              <a:t>Cohesion: </a:t>
            </a:r>
            <a:r>
              <a:rPr lang="en-US" dirty="0">
                <a:solidFill>
                  <a:srgbClr val="273239"/>
                </a:solidFill>
              </a:rPr>
              <a:t>Cohesion is a measure of the degree to which the elements of the module are functionally related. It is the degree to which all elements directed towards performing a single task are contained in the component. Basically, cohesion is the internal glue that keeps the module together. A good software design will have high cohesion. </a:t>
            </a:r>
          </a:p>
        </p:txBody>
      </p:sp>
    </p:spTree>
    <p:extLst>
      <p:ext uri="{BB962C8B-B14F-4D97-AF65-F5344CB8AC3E}">
        <p14:creationId xmlns:p14="http://schemas.microsoft.com/office/powerpoint/2010/main" val="2775638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2CEEC5-8E29-4FA6-8AC2-A8A87E1CEEC9}"/>
              </a:ext>
            </a:extLst>
          </p:cNvPr>
          <p:cNvSpPr txBox="1"/>
          <p:nvPr/>
        </p:nvSpPr>
        <p:spPr>
          <a:xfrm>
            <a:off x="474783" y="699172"/>
            <a:ext cx="11479629" cy="5759847"/>
          </a:xfrm>
          <a:prstGeom prst="rect">
            <a:avLst/>
          </a:prstGeom>
          <a:noFill/>
        </p:spPr>
        <p:txBody>
          <a:bodyPr wrap="square">
            <a:spAutoFit/>
          </a:bodyPr>
          <a:lstStyle/>
          <a:p>
            <a:pPr marL="0" marR="0">
              <a:lnSpc>
                <a:spcPct val="107000"/>
              </a:lnSpc>
              <a:spcBef>
                <a:spcPts val="0"/>
              </a:spcBef>
              <a:spcAft>
                <a:spcPts val="800"/>
              </a:spcAft>
            </a:pPr>
            <a:r>
              <a:rPr lang="en-US" b="1" i="0" dirty="0">
                <a:effectLst/>
              </a:rPr>
              <a:t>Layering: </a:t>
            </a:r>
            <a:r>
              <a:rPr lang="en-US" dirty="0"/>
              <a:t>Software engineering is </a:t>
            </a:r>
            <a:r>
              <a:rPr lang="en-US" b="0" i="0" dirty="0">
                <a:effectLst/>
              </a:rPr>
              <a:t>a fully layered technology, to develop software we need to go from one layer to another. All the layers are connected, and each layer demands the fulfillment of the previous layer</a:t>
            </a:r>
          </a:p>
          <a:p>
            <a:pPr marL="0" marR="0">
              <a:lnSpc>
                <a:spcPct val="107000"/>
              </a:lnSpc>
              <a:spcBef>
                <a:spcPts val="0"/>
              </a:spcBef>
              <a:spcAft>
                <a:spcPts val="800"/>
              </a:spcAft>
            </a:pPr>
            <a:endParaRPr lang="en-US" sz="2000" dirty="0">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endParaRPr lang="en-GB" sz="2000" b="1" dirty="0">
              <a:effectLst/>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endParaRPr lang="en-GB" sz="2000" b="1" dirty="0">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endParaRPr lang="en-GB" sz="2000" b="1" dirty="0">
              <a:effectLst/>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endParaRPr lang="en-GB" sz="2000" b="1" dirty="0">
              <a:effectLst/>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r>
              <a:rPr lang="en-GB" b="1" dirty="0">
                <a:cs typeface="Calibri" panose="020F0502020204030204" pitchFamily="34" charset="0"/>
              </a:rPr>
              <a:t>Characteristics of good design</a:t>
            </a:r>
          </a:p>
          <a:p>
            <a:pPr marL="0" marR="0">
              <a:spcBef>
                <a:spcPts val="0"/>
              </a:spcBef>
              <a:spcAft>
                <a:spcPts val="800"/>
              </a:spcAft>
            </a:pPr>
            <a:r>
              <a:rPr lang="en-GB" dirty="0">
                <a:effectLst/>
                <a:ea typeface="Times New Roman" panose="02020603050405020304" pitchFamily="18" charset="0"/>
                <a:cs typeface="Calibri" panose="020F0502020204030204" pitchFamily="34" charset="0"/>
              </a:rPr>
              <a:t>The definition of “a good software design” can vary depending on the application being designed. Most researchers and software engineers agree on a few desirable characteristics that every good software design for a general application must possess. The characteristics are listed below:</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b="1" dirty="0">
                <a:effectLst/>
                <a:ea typeface="Times New Roman" panose="02020603050405020304" pitchFamily="18" charset="0"/>
                <a:cs typeface="Calibri" panose="020F0502020204030204" pitchFamily="34" charset="0"/>
              </a:rPr>
              <a:t>Correctness</a:t>
            </a:r>
            <a:r>
              <a:rPr lang="en-GB" dirty="0">
                <a:effectLst/>
                <a:ea typeface="Times New Roman" panose="02020603050405020304" pitchFamily="18" charset="0"/>
                <a:cs typeface="Calibri" panose="020F0502020204030204" pitchFamily="34" charset="0"/>
              </a:rPr>
              <a:t>: A good design should correctly implement all the functionalities identified in the SRS document.</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b="1" dirty="0">
                <a:effectLst/>
                <a:ea typeface="Times New Roman" panose="02020603050405020304" pitchFamily="18" charset="0"/>
                <a:cs typeface="Calibri" panose="020F0502020204030204" pitchFamily="34" charset="0"/>
              </a:rPr>
              <a:t>Understandability</a:t>
            </a:r>
            <a:r>
              <a:rPr lang="en-GB" dirty="0">
                <a:effectLst/>
                <a:ea typeface="Times New Roman" panose="02020603050405020304" pitchFamily="18" charset="0"/>
                <a:cs typeface="Calibri" panose="020F0502020204030204" pitchFamily="34" charset="0"/>
              </a:rPr>
              <a:t>: A good design is easily understandable.</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b="1" dirty="0">
                <a:effectLst/>
                <a:ea typeface="Times New Roman" panose="02020603050405020304" pitchFamily="18" charset="0"/>
                <a:cs typeface="Calibri" panose="020F0502020204030204" pitchFamily="34" charset="0"/>
              </a:rPr>
              <a:t>Efficiency</a:t>
            </a:r>
            <a:r>
              <a:rPr lang="en-GB" dirty="0">
                <a:effectLst/>
                <a:ea typeface="Times New Roman" panose="02020603050405020304" pitchFamily="18" charset="0"/>
                <a:cs typeface="Calibri" panose="020F0502020204030204" pitchFamily="34" charset="0"/>
              </a:rPr>
              <a:t>: It should be efficient.</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b="1" dirty="0">
                <a:effectLst/>
                <a:ea typeface="Times New Roman" panose="02020603050405020304" pitchFamily="18" charset="0"/>
                <a:cs typeface="Calibri" panose="020F0502020204030204" pitchFamily="34" charset="0"/>
              </a:rPr>
              <a:t>Maintainability</a:t>
            </a:r>
            <a:r>
              <a:rPr lang="en-GB" dirty="0">
                <a:effectLst/>
                <a:ea typeface="Times New Roman" panose="02020603050405020304" pitchFamily="18" charset="0"/>
                <a:cs typeface="Calibri" panose="020F0502020204030204" pitchFamily="34" charset="0"/>
              </a:rPr>
              <a:t>: It should be easily amenable to change.</a:t>
            </a:r>
            <a:endParaRPr lang="en-GB" dirty="0">
              <a:effectLst/>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463EB7C-2262-BCF7-8DC2-E5E9EFEA7E8E}"/>
              </a:ext>
            </a:extLst>
          </p:cNvPr>
          <p:cNvSpPr>
            <a:spLocks noGrp="1"/>
          </p:cNvSpPr>
          <p:nvPr>
            <p:ph type="subTitle" idx="1"/>
          </p:nvPr>
        </p:nvSpPr>
        <p:spPr>
          <a:xfrm>
            <a:off x="83208" y="1"/>
            <a:ext cx="8538278" cy="700644"/>
          </a:xfrm>
        </p:spPr>
        <p:txBody>
          <a:bodyPr anchor="ctr">
            <a:normAutofit/>
          </a:bodyPr>
          <a:lstStyle/>
          <a:p>
            <a:pPr algn="l"/>
            <a:r>
              <a:rPr lang="en-GB" sz="3600" dirty="0">
                <a:solidFill>
                  <a:srgbClr val="FF0000"/>
                </a:solidFill>
                <a:cs typeface="Times New Roman" pitchFamily="18" charset="0"/>
              </a:rPr>
              <a:t>Software Design &amp; Architectural Engineering</a:t>
            </a:r>
            <a:endParaRPr lang="en-GB" sz="3600" dirty="0">
              <a:solidFill>
                <a:schemeClr val="tx1">
                  <a:lumMod val="85000"/>
                  <a:lumOff val="15000"/>
                </a:schemeClr>
              </a:solidFill>
            </a:endParaRPr>
          </a:p>
        </p:txBody>
      </p:sp>
      <p:pic>
        <p:nvPicPr>
          <p:cNvPr id="7" name="Picture 2" descr="Lightbox">
            <a:extLst>
              <a:ext uri="{FF2B5EF4-FFF2-40B4-BE49-F238E27FC236}">
                <a16:creationId xmlns:a16="http://schemas.microsoft.com/office/drawing/2014/main" id="{3811D83A-B38D-B929-7004-6C2C5D5EE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599" y="1399816"/>
            <a:ext cx="401955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239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F8E2388-1650-AC22-80AC-DBC367EE27CF}"/>
              </a:ext>
            </a:extLst>
          </p:cNvPr>
          <p:cNvGraphicFramePr>
            <a:graphicFrameLocks noGrp="1"/>
          </p:cNvGraphicFramePr>
          <p:nvPr/>
        </p:nvGraphicFramePr>
        <p:xfrm>
          <a:off x="237588" y="700644"/>
          <a:ext cx="11739716" cy="6035953"/>
        </p:xfrm>
        <a:graphic>
          <a:graphicData uri="http://schemas.openxmlformats.org/drawingml/2006/table">
            <a:tbl>
              <a:tblPr firstRow="1" bandRow="1">
                <a:solidFill>
                  <a:schemeClr val="bg1">
                    <a:lumMod val="95000"/>
                  </a:schemeClr>
                </a:solidFill>
              </a:tblPr>
              <a:tblGrid>
                <a:gridCol w="1681316">
                  <a:extLst>
                    <a:ext uri="{9D8B030D-6E8A-4147-A177-3AD203B41FA5}">
                      <a16:colId xmlns:a16="http://schemas.microsoft.com/office/drawing/2014/main" val="3978003678"/>
                    </a:ext>
                  </a:extLst>
                </a:gridCol>
                <a:gridCol w="4690753">
                  <a:extLst>
                    <a:ext uri="{9D8B030D-6E8A-4147-A177-3AD203B41FA5}">
                      <a16:colId xmlns:a16="http://schemas.microsoft.com/office/drawing/2014/main" val="3572244032"/>
                    </a:ext>
                  </a:extLst>
                </a:gridCol>
                <a:gridCol w="5367647">
                  <a:extLst>
                    <a:ext uri="{9D8B030D-6E8A-4147-A177-3AD203B41FA5}">
                      <a16:colId xmlns:a16="http://schemas.microsoft.com/office/drawing/2014/main" val="229663176"/>
                    </a:ext>
                  </a:extLst>
                </a:gridCol>
              </a:tblGrid>
              <a:tr h="582805">
                <a:tc>
                  <a:txBody>
                    <a:bodyPr/>
                    <a:lstStyle/>
                    <a:p>
                      <a:pPr algn="l" fontAlgn="base"/>
                      <a:r>
                        <a:rPr lang="en-GB" sz="1600" b="0" cap="none" spc="0">
                          <a:solidFill>
                            <a:schemeClr val="bg1"/>
                          </a:solidFill>
                          <a:effectLst/>
                        </a:rPr>
                        <a:t>COMPARISON FACTORS</a:t>
                      </a:r>
                    </a:p>
                  </a:txBody>
                  <a:tcPr marL="57440" marR="57440" marT="78025" marB="57440"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ase"/>
                      <a:r>
                        <a:rPr lang="en-GB" sz="1600" b="0" cap="none" spc="0" dirty="0">
                          <a:solidFill>
                            <a:schemeClr val="bg1"/>
                          </a:solidFill>
                          <a:effectLst/>
                        </a:rPr>
                        <a:t>FUNCTION ORIENTED DESIGN</a:t>
                      </a:r>
                    </a:p>
                  </a:txBody>
                  <a:tcPr marL="57440" marR="57440" marT="78025" marB="57440"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ase"/>
                      <a:r>
                        <a:rPr lang="en-GB" sz="1600" b="0" cap="none" spc="0">
                          <a:solidFill>
                            <a:schemeClr val="bg1"/>
                          </a:solidFill>
                          <a:effectLst/>
                        </a:rPr>
                        <a:t>OBJECT ORIENTED DESIGN</a:t>
                      </a:r>
                    </a:p>
                  </a:txBody>
                  <a:tcPr marL="57440" marR="57440" marT="78025" marB="5744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429295109"/>
                  </a:ext>
                </a:extLst>
              </a:tr>
              <a:tr h="501749">
                <a:tc>
                  <a:txBody>
                    <a:bodyPr/>
                    <a:lstStyle/>
                    <a:p>
                      <a:pPr algn="l" fontAlgn="base"/>
                      <a:r>
                        <a:rPr lang="en-GB" sz="1600" b="1" cap="none" spc="0">
                          <a:solidFill>
                            <a:schemeClr val="tx1"/>
                          </a:solidFill>
                          <a:effectLst/>
                        </a:rPr>
                        <a:t>Abstraction</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The basic abstractions, which are given to the user, are real world functions.</a:t>
                      </a:r>
                    </a:p>
                  </a:txBody>
                  <a:tcPr marL="57440" marR="57440" marT="78025" marB="80416"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The basic abstractions are not the real-world functions but are the data abstraction where the real-world entities are represented.</a:t>
                      </a:r>
                    </a:p>
                  </a:txBody>
                  <a:tcPr marL="57440" marR="57440" marT="78025" marB="80416"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2734567"/>
                  </a:ext>
                </a:extLst>
              </a:tr>
              <a:tr h="501749">
                <a:tc>
                  <a:txBody>
                    <a:bodyPr/>
                    <a:lstStyle/>
                    <a:p>
                      <a:pPr algn="l" fontAlgn="base"/>
                      <a:r>
                        <a:rPr lang="en-GB" sz="1600" b="1" cap="none" spc="0">
                          <a:solidFill>
                            <a:schemeClr val="tx1"/>
                          </a:solidFill>
                          <a:effectLst/>
                        </a:rPr>
                        <a:t>Function</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Functions are grouped together by which a higher-level function is obtained.</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a:solidFill>
                            <a:schemeClr val="tx1"/>
                          </a:solidFill>
                          <a:effectLst/>
                        </a:rPr>
                        <a:t>Function are grouped together on the basis of the data they operate since the classes are associated with their methods.</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813695722"/>
                  </a:ext>
                </a:extLst>
              </a:tr>
              <a:tr h="501749">
                <a:tc>
                  <a:txBody>
                    <a:bodyPr/>
                    <a:lstStyle/>
                    <a:p>
                      <a:pPr algn="l" fontAlgn="base"/>
                      <a:r>
                        <a:rPr lang="en-GB" sz="1600" b="1" cap="none" spc="0" dirty="0">
                          <a:solidFill>
                            <a:schemeClr val="tx1"/>
                          </a:solidFill>
                          <a:effectLst/>
                        </a:rPr>
                        <a:t>execute</a:t>
                      </a:r>
                      <a:endParaRPr lang="en-GB" sz="1600" b="0" cap="none" spc="0" dirty="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carried out using  structured analysis and structured design </a:t>
                      </a:r>
                      <a:r>
                        <a:rPr lang="en-US" sz="1600" b="0" cap="none" spc="0" dirty="0" err="1">
                          <a:solidFill>
                            <a:schemeClr val="tx1"/>
                          </a:solidFill>
                          <a:effectLst/>
                        </a:rPr>
                        <a:t>i.e</a:t>
                      </a:r>
                      <a:r>
                        <a:rPr lang="en-US" sz="1600" b="0" cap="none" spc="0" dirty="0">
                          <a:solidFill>
                            <a:schemeClr val="tx1"/>
                          </a:solidFill>
                          <a:effectLst/>
                        </a:rPr>
                        <a:t>, data flow diagram</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GB" sz="1600" b="0" cap="none" spc="0">
                          <a:solidFill>
                            <a:schemeClr val="tx1"/>
                          </a:solidFill>
                          <a:effectLst/>
                        </a:rPr>
                        <a:t>Carried out using UML</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15680845"/>
                  </a:ext>
                </a:extLst>
              </a:tr>
              <a:tr h="657798">
                <a:tc>
                  <a:txBody>
                    <a:bodyPr/>
                    <a:lstStyle/>
                    <a:p>
                      <a:pPr algn="l" fontAlgn="base"/>
                      <a:r>
                        <a:rPr lang="en-GB" sz="1600" b="1" cap="none" spc="0">
                          <a:solidFill>
                            <a:schemeClr val="tx1"/>
                          </a:solidFill>
                          <a:effectLst/>
                        </a:rPr>
                        <a:t>State information</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In this approach the state information is often represented in a centralized shared memory.</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In this approach the state information is not represented is not represented in a centralized memory but is implemented or distributed among the objects of the system.</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169758278"/>
                  </a:ext>
                </a:extLst>
              </a:tr>
              <a:tr h="345700">
                <a:tc>
                  <a:txBody>
                    <a:bodyPr/>
                    <a:lstStyle/>
                    <a:p>
                      <a:pPr algn="l" fontAlgn="base"/>
                      <a:r>
                        <a:rPr lang="en-GB" sz="1600" b="1" cap="none" spc="0">
                          <a:solidFill>
                            <a:schemeClr val="tx1"/>
                          </a:solidFill>
                          <a:effectLst/>
                        </a:rPr>
                        <a:t>Approach</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It is a top-down approach.</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It is a bottom-up approach.</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52162325"/>
                  </a:ext>
                </a:extLst>
              </a:tr>
              <a:tr h="345700">
                <a:tc>
                  <a:txBody>
                    <a:bodyPr/>
                    <a:lstStyle/>
                    <a:p>
                      <a:pPr algn="l" fontAlgn="base"/>
                      <a:r>
                        <a:rPr lang="en-GB" sz="1600" b="1" cap="none" spc="0">
                          <a:solidFill>
                            <a:schemeClr val="tx1"/>
                          </a:solidFill>
                          <a:effectLst/>
                        </a:rPr>
                        <a:t>Begins basis</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a:solidFill>
                            <a:schemeClr val="tx1"/>
                          </a:solidFill>
                          <a:effectLst/>
                        </a:rPr>
                        <a:t>Begins by considering the use case diagrams and the scenarios.</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a:solidFill>
                            <a:schemeClr val="tx1"/>
                          </a:solidFill>
                          <a:effectLst/>
                        </a:rPr>
                        <a:t>Begins by identifying objects and classes.</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541351590"/>
                  </a:ext>
                </a:extLst>
              </a:tr>
              <a:tr h="501749">
                <a:tc>
                  <a:txBody>
                    <a:bodyPr/>
                    <a:lstStyle/>
                    <a:p>
                      <a:pPr algn="l" fontAlgn="base"/>
                      <a:r>
                        <a:rPr lang="en-GB" sz="1600" b="1" cap="none" spc="0">
                          <a:solidFill>
                            <a:schemeClr val="tx1"/>
                          </a:solidFill>
                          <a:effectLst/>
                        </a:rPr>
                        <a:t>Decompose</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dirty="0">
                          <a:solidFill>
                            <a:schemeClr val="tx1"/>
                          </a:solidFill>
                          <a:effectLst/>
                        </a:rPr>
                        <a:t>In function-oriented design we decompose in function/procedure level.</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600" b="0" cap="none" spc="0">
                          <a:solidFill>
                            <a:schemeClr val="tx1"/>
                          </a:solidFill>
                          <a:effectLst/>
                        </a:rPr>
                        <a:t>We decompose in class level.</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821052754"/>
                  </a:ext>
                </a:extLst>
              </a:tr>
              <a:tr h="501749">
                <a:tc>
                  <a:txBody>
                    <a:bodyPr/>
                    <a:lstStyle/>
                    <a:p>
                      <a:pPr algn="l" fontAlgn="base"/>
                      <a:r>
                        <a:rPr lang="en-GB" sz="1600" b="1" cap="none" spc="0">
                          <a:solidFill>
                            <a:schemeClr val="tx1"/>
                          </a:solidFill>
                          <a:effectLst/>
                        </a:rPr>
                        <a:t>Use</a:t>
                      </a:r>
                      <a:endParaRPr lang="en-GB" sz="1600" b="0" cap="none" spc="0">
                        <a:solidFill>
                          <a:schemeClr val="tx1"/>
                        </a:solidFill>
                        <a:effectLst/>
                      </a:endParaRP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l" fontAlgn="base"/>
                      <a:r>
                        <a:rPr lang="en-US" sz="1600" b="0" cap="none" spc="0">
                          <a:solidFill>
                            <a:schemeClr val="tx1"/>
                          </a:solidFill>
                          <a:effectLst/>
                        </a:rPr>
                        <a:t>This approach is mainly used for computation sensitive application.</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l" fontAlgn="base"/>
                      <a:r>
                        <a:rPr lang="en-US" sz="1600" b="0" cap="none" spc="0" dirty="0">
                          <a:solidFill>
                            <a:schemeClr val="tx1"/>
                          </a:solidFill>
                          <a:effectLst/>
                        </a:rPr>
                        <a:t>This approach is mainly used for evolving system which mimics a business or business case.</a:t>
                      </a:r>
                    </a:p>
                  </a:txBody>
                  <a:tcPr marL="57440" marR="57440" marT="78025" marB="80416"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3370288"/>
                  </a:ext>
                </a:extLst>
              </a:tr>
            </a:tbl>
          </a:graphicData>
        </a:graphic>
      </p:graphicFrame>
      <p:sp>
        <p:nvSpPr>
          <p:cNvPr id="11" name="Subtitle 2">
            <a:extLst>
              <a:ext uri="{FF2B5EF4-FFF2-40B4-BE49-F238E27FC236}">
                <a16:creationId xmlns:a16="http://schemas.microsoft.com/office/drawing/2014/main" id="{B14A4DD4-71BA-99C8-2292-CDD98873C1F7}"/>
              </a:ext>
            </a:extLst>
          </p:cNvPr>
          <p:cNvSpPr>
            <a:spLocks noGrp="1"/>
          </p:cNvSpPr>
          <p:nvPr>
            <p:ph type="subTitle" idx="1"/>
          </p:nvPr>
        </p:nvSpPr>
        <p:spPr>
          <a:xfrm>
            <a:off x="83208" y="1"/>
            <a:ext cx="8538278" cy="700644"/>
          </a:xfrm>
        </p:spPr>
        <p:txBody>
          <a:bodyPr anchor="ctr">
            <a:normAutofit/>
          </a:bodyPr>
          <a:lstStyle/>
          <a:p>
            <a:pPr algn="l"/>
            <a:r>
              <a:rPr lang="en-GB" sz="3600" dirty="0">
                <a:solidFill>
                  <a:srgbClr val="FF0000"/>
                </a:solidFill>
                <a:cs typeface="Times New Roman" pitchFamily="18" charset="0"/>
              </a:rPr>
              <a:t>Software Design &amp; Architectural Engineering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684812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1655" y="68049"/>
            <a:ext cx="5689601" cy="677540"/>
          </a:xfrm>
        </p:spPr>
        <p:txBody>
          <a:bodyPr anchor="ctr">
            <a:normAutofit/>
          </a:bodyPr>
          <a:lstStyle/>
          <a:p>
            <a:pPr algn="l"/>
            <a:r>
              <a:rPr lang="en-GB" sz="3600" dirty="0">
                <a:solidFill>
                  <a:srgbClr val="FF0000"/>
                </a:solidFill>
                <a:cs typeface="Times New Roman" pitchFamily="18" charset="0"/>
              </a:rPr>
              <a:t>Programming Principles</a:t>
            </a:r>
            <a:endParaRPr lang="en-GB" sz="3600" dirty="0">
              <a:solidFill>
                <a:schemeClr val="tx1">
                  <a:lumMod val="85000"/>
                  <a:lumOff val="15000"/>
                </a:schemeClr>
              </a:solidFill>
            </a:endParaRPr>
          </a:p>
        </p:txBody>
      </p:sp>
      <p:pic>
        <p:nvPicPr>
          <p:cNvPr id="1026" name="Picture 2">
            <a:extLst>
              <a:ext uri="{FF2B5EF4-FFF2-40B4-BE49-F238E27FC236}">
                <a16:creationId xmlns:a16="http://schemas.microsoft.com/office/drawing/2014/main" id="{1164C23C-F591-4CF4-97F6-BF02E4852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28" y="745588"/>
            <a:ext cx="11101754" cy="590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453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42" y="0"/>
            <a:ext cx="8911687" cy="620202"/>
          </a:xfrm>
        </p:spPr>
        <p:txBody>
          <a:bodyPr>
            <a:normAutofit fontScale="90000"/>
          </a:bodyPr>
          <a:lstStyle/>
          <a:p>
            <a:pPr algn="l"/>
            <a:r>
              <a:rPr lang="en-GB" sz="4400" b="1" dirty="0">
                <a:solidFill>
                  <a:srgbClr val="FF0000"/>
                </a:solidFill>
                <a:cs typeface="Times New Roman" pitchFamily="18" charset="0"/>
              </a:rPr>
              <a:t>Programming Principles</a:t>
            </a:r>
            <a:endParaRPr lang="en-GB" sz="4400" b="1" dirty="0">
              <a:solidFill>
                <a:schemeClr val="tx1">
                  <a:lumMod val="85000"/>
                  <a:lumOff val="15000"/>
                </a:schemeClr>
              </a:solidFill>
            </a:endParaRPr>
          </a:p>
        </p:txBody>
      </p:sp>
      <p:sp>
        <p:nvSpPr>
          <p:cNvPr id="3" name="Content Placeholder 2"/>
          <p:cNvSpPr>
            <a:spLocks noGrp="1"/>
          </p:cNvSpPr>
          <p:nvPr>
            <p:ph idx="1"/>
          </p:nvPr>
        </p:nvSpPr>
        <p:spPr>
          <a:xfrm>
            <a:off x="420079" y="866941"/>
            <a:ext cx="11595916" cy="5404236"/>
          </a:xfrm>
        </p:spPr>
        <p:txBody>
          <a:bodyPr>
            <a:normAutofit/>
          </a:bodyPr>
          <a:lstStyle/>
          <a:p>
            <a:r>
              <a:rPr lang="en-IN" sz="1800" b="1" dirty="0"/>
              <a:t>Pseudocode</a:t>
            </a:r>
          </a:p>
          <a:p>
            <a:pPr lvl="1"/>
            <a:r>
              <a:rPr lang="en-US" sz="1800" dirty="0"/>
              <a:t>Pseudocode is </a:t>
            </a:r>
            <a:r>
              <a:rPr lang="en-US" sz="1800" b="1" dirty="0"/>
              <a:t>an informal way of programming description that</a:t>
            </a:r>
            <a:r>
              <a:rPr lang="en-US" sz="1800" dirty="0"/>
              <a:t> does not require any strict programming language syntax or underlying technology considerations. </a:t>
            </a:r>
          </a:p>
          <a:p>
            <a:pPr lvl="1"/>
            <a:r>
              <a:rPr lang="en-US" sz="1800" dirty="0"/>
              <a:t>It is used for creating an outline or a rough draft of a program. Pseudocode summarizes a program's flow, but excludes underlying details</a:t>
            </a:r>
            <a:endParaRPr lang="en-IN" sz="1800" dirty="0"/>
          </a:p>
          <a:p>
            <a:endParaRPr lang="en-IN" sz="1800" dirty="0"/>
          </a:p>
          <a:p>
            <a:pPr lvl="1"/>
            <a:r>
              <a:rPr lang="en-IN" sz="1800" dirty="0"/>
              <a:t>E.g. </a:t>
            </a:r>
          </a:p>
          <a:p>
            <a:pPr marL="857250" lvl="2" indent="0">
              <a:buNone/>
            </a:pPr>
            <a:r>
              <a:rPr lang="en-US" sz="1800" i="1" dirty="0"/>
              <a:t>Get 10,000 records from DB</a:t>
            </a:r>
          </a:p>
          <a:p>
            <a:pPr marL="857250" lvl="2" indent="0">
              <a:buNone/>
            </a:pPr>
            <a:r>
              <a:rPr lang="en-US" sz="1800" i="1" dirty="0"/>
              <a:t>Filter records based on Category</a:t>
            </a:r>
          </a:p>
          <a:p>
            <a:pPr marL="857250" lvl="2" indent="0">
              <a:buNone/>
            </a:pPr>
            <a:r>
              <a:rPr lang="en-US" sz="1800" i="1" dirty="0"/>
              <a:t>For loop: Process each record for business algorithm</a:t>
            </a:r>
          </a:p>
          <a:p>
            <a:pPr marL="1314450" lvl="3" indent="0">
              <a:buNone/>
            </a:pPr>
            <a:r>
              <a:rPr lang="en-US" i="1" dirty="0"/>
              <a:t>Business requirement: Check if each record is created during certain period. </a:t>
            </a:r>
          </a:p>
          <a:p>
            <a:pPr marL="1771650" lvl="4" indent="0">
              <a:buNone/>
            </a:pPr>
            <a:r>
              <a:rPr lang="en-US" i="1" dirty="0"/>
              <a:t>If Yes, mark the record as invalid.</a:t>
            </a:r>
          </a:p>
          <a:p>
            <a:pPr marL="857250" lvl="2" indent="0">
              <a:buNone/>
            </a:pPr>
            <a:r>
              <a:rPr lang="en-US" sz="1800" i="1" dirty="0"/>
              <a:t>End For Loop</a:t>
            </a:r>
          </a:p>
          <a:p>
            <a:pPr lvl="1"/>
            <a:endParaRPr lang="en-IN" sz="1800" dirty="0"/>
          </a:p>
          <a:p>
            <a:pPr marL="0" indent="0">
              <a:buNone/>
            </a:pPr>
            <a:endParaRPr lang="en-IN" sz="1800" dirty="0"/>
          </a:p>
        </p:txBody>
      </p:sp>
    </p:spTree>
    <p:extLst>
      <p:ext uri="{BB962C8B-B14F-4D97-AF65-F5344CB8AC3E}">
        <p14:creationId xmlns:p14="http://schemas.microsoft.com/office/powerpoint/2010/main" val="279619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56897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Importance</a:t>
            </a:r>
            <a:endParaRPr lang="en-US" dirty="0">
              <a:solidFill>
                <a:srgbClr val="FF0000"/>
              </a:solidFill>
              <a:latin typeface="+mn-lt"/>
            </a:endParaRPr>
          </a:p>
        </p:txBody>
      </p:sp>
      <p:sp>
        <p:nvSpPr>
          <p:cNvPr id="8" name="Rectangle 7">
            <a:extLst>
              <a:ext uri="{FF2B5EF4-FFF2-40B4-BE49-F238E27FC236}">
                <a16:creationId xmlns:a16="http://schemas.microsoft.com/office/drawing/2014/main" id="{305CFFB3-7870-4886-A1AC-5C884F172333}"/>
              </a:ext>
            </a:extLst>
          </p:cNvPr>
          <p:cNvSpPr/>
          <p:nvPr/>
        </p:nvSpPr>
        <p:spPr>
          <a:xfrm>
            <a:off x="193825" y="960876"/>
            <a:ext cx="11804351" cy="5436553"/>
          </a:xfrm>
          <a:prstGeom prst="rect">
            <a:avLst/>
          </a:prstGeom>
        </p:spPr>
        <p:txBody>
          <a:bodyPr wrap="square">
            <a:spAutoFit/>
          </a:bodyPr>
          <a:lstStyle/>
          <a:p>
            <a:pPr marR="0" lvl="0">
              <a:lnSpc>
                <a:spcPct val="107000"/>
              </a:lnSpc>
              <a:spcBef>
                <a:spcPts val="0"/>
              </a:spcBef>
              <a:spcAft>
                <a:spcPts val="800"/>
              </a:spcAft>
              <a:buSzPts val="1000"/>
              <a:tabLst>
                <a:tab pos="457200" algn="l"/>
              </a:tabLst>
            </a:pPr>
            <a:r>
              <a:rPr lang="en-GB" b="1" dirty="0">
                <a:effectLst/>
                <a:ea typeface="Times New Roman" panose="02020603050405020304" pitchFamily="18" charset="0"/>
                <a:cs typeface="Times New Roman" panose="02020603050405020304" pitchFamily="18" charset="0"/>
              </a:rPr>
              <a:t>Large software</a:t>
            </a:r>
            <a:r>
              <a:rPr lang="en-GB" dirty="0">
                <a:effectLst/>
                <a:ea typeface="Times New Roman" panose="02020603050405020304" pitchFamily="18" charset="0"/>
                <a:cs typeface="Times New Roman" panose="02020603050405020304" pitchFamily="18" charset="0"/>
              </a:rPr>
              <a:t> – In our real life, it is quite more comfortable to build a wall than a house or building. In the same manner, as the size of the software becomes large, software engineering helps you to build software.</a:t>
            </a:r>
            <a:endParaRPr lang="en-GB"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b="1" dirty="0">
                <a:effectLst/>
                <a:ea typeface="Times New Roman" panose="02020603050405020304" pitchFamily="18" charset="0"/>
                <a:cs typeface="Times New Roman" panose="02020603050405020304" pitchFamily="18" charset="0"/>
              </a:rPr>
              <a:t>Scalability- </a:t>
            </a:r>
            <a:r>
              <a:rPr lang="en-GB" dirty="0">
                <a:effectLst/>
                <a:ea typeface="Times New Roman" panose="02020603050405020304" pitchFamily="18" charset="0"/>
                <a:cs typeface="Times New Roman" panose="02020603050405020304" pitchFamily="18" charset="0"/>
              </a:rPr>
              <a:t>If the software development process</a:t>
            </a:r>
            <a:r>
              <a:rPr lang="en-GB" b="1" dirty="0">
                <a:effectLst/>
                <a:ea typeface="Times New Roman" panose="02020603050405020304" pitchFamily="18" charset="0"/>
                <a:cs typeface="Times New Roman" panose="02020603050405020304" pitchFamily="18" charset="0"/>
              </a:rPr>
              <a:t> </a:t>
            </a:r>
            <a:r>
              <a:rPr lang="en-GB" dirty="0">
                <a:effectLst/>
                <a:ea typeface="Times New Roman" panose="02020603050405020304" pitchFamily="18" charset="0"/>
                <a:cs typeface="Times New Roman" panose="02020603050405020304" pitchFamily="18" charset="0"/>
              </a:rPr>
              <a:t>were based on scientific and engineering concepts, it is easier to re-create new software to scale an existing one.</a:t>
            </a:r>
            <a:endParaRPr lang="en-GB"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b="1" dirty="0">
                <a:effectLst/>
                <a:ea typeface="Times New Roman" panose="02020603050405020304" pitchFamily="18" charset="0"/>
                <a:cs typeface="Times New Roman" panose="02020603050405020304" pitchFamily="18" charset="0"/>
              </a:rPr>
              <a:t>Adaptability</a:t>
            </a:r>
            <a:r>
              <a:rPr lang="en-GB" dirty="0">
                <a:effectLst/>
                <a:ea typeface="Times New Roman" panose="02020603050405020304" pitchFamily="18" charset="0"/>
                <a:cs typeface="Times New Roman" panose="02020603050405020304" pitchFamily="18" charset="0"/>
              </a:rPr>
              <a:t>: Whenever the software process was based on scientific and engineering, it is easy to re-create new software with the help of software engineering.</a:t>
            </a:r>
            <a:endParaRPr lang="en-GB"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b="1" dirty="0">
                <a:effectLst/>
                <a:ea typeface="Times New Roman" panose="02020603050405020304" pitchFamily="18" charset="0"/>
                <a:cs typeface="Times New Roman" panose="02020603050405020304" pitchFamily="18" charset="0"/>
              </a:rPr>
              <a:t>Cost-</a:t>
            </a:r>
            <a:r>
              <a:rPr lang="en-GB" dirty="0">
                <a:effectLst/>
                <a:ea typeface="Times New Roman" panose="02020603050405020304" pitchFamily="18" charset="0"/>
                <a:cs typeface="Times New Roman" panose="02020603050405020304" pitchFamily="18" charset="0"/>
              </a:rPr>
              <a:t> Hardware industry has shown its skills and huge manufacturing has lower the cost of the computer and electronic hardware.</a:t>
            </a:r>
            <a:endParaRPr lang="en-GB"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b="1" dirty="0">
                <a:effectLst/>
                <a:ea typeface="Times New Roman" panose="02020603050405020304" pitchFamily="18" charset="0"/>
                <a:cs typeface="Times New Roman" panose="02020603050405020304" pitchFamily="18" charset="0"/>
              </a:rPr>
              <a:t>Dynamic Nature</a:t>
            </a:r>
            <a:r>
              <a:rPr lang="en-GB" dirty="0">
                <a:effectLst/>
                <a:ea typeface="Times New Roman" panose="02020603050405020304" pitchFamily="18" charset="0"/>
                <a:cs typeface="Times New Roman" panose="02020603050405020304" pitchFamily="18" charset="0"/>
              </a:rPr>
              <a:t>– Always growing and adapting nature of the software. It depends on the environment in which the user works.</a:t>
            </a:r>
            <a:endParaRPr lang="en-GB"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b="1" dirty="0">
                <a:effectLst/>
                <a:ea typeface="Times New Roman" panose="02020603050405020304" pitchFamily="18" charset="0"/>
                <a:cs typeface="Times New Roman" panose="02020603050405020304" pitchFamily="18" charset="0"/>
              </a:rPr>
              <a:t>Quality Management</a:t>
            </a:r>
            <a:r>
              <a:rPr lang="en-GB" dirty="0">
                <a:effectLst/>
                <a:ea typeface="Times New Roman" panose="02020603050405020304" pitchFamily="18" charset="0"/>
                <a:cs typeface="Times New Roman" panose="02020603050405020304" pitchFamily="18" charset="0"/>
              </a:rPr>
              <a:t>: Offers better method of software development to provide quality software products.</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dirty="0">
                <a:effectLst/>
                <a:ea typeface="Calibri" panose="020F0502020204030204" pitchFamily="34" charset="0"/>
                <a:cs typeface="Times New Roman" panose="02020603050405020304" pitchFamily="18" charset="0"/>
              </a:rPr>
              <a:t>The importance of software engineering is growing day by day as people require a wide range of applications to efficiently manage their businesses and increase productivity. Software engineering helps to handle complex and big projects by applying the principle of modularity. It divides complex projects into different modules and allows developers to work independently on each module. Software engineering itself is a process of developing a perfect plan for software development. Therefore, it reduces the time and cost required to develop software.</a:t>
            </a:r>
            <a:r>
              <a:rPr lang="en-GB" b="1" dirty="0">
                <a:effectLst/>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063656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94879"/>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r>
              <a:rPr lang="en-US" dirty="0">
                <a:solidFill>
                  <a:srgbClr val="FF0000"/>
                </a:solidFill>
                <a:latin typeface="+mn-lt"/>
                <a:cs typeface="Times New Roman" pitchFamily="18" charset="0"/>
              </a:rPr>
              <a:t>UML - </a:t>
            </a:r>
            <a:r>
              <a:rPr lang="en-US" b="1" i="0" dirty="0">
                <a:solidFill>
                  <a:srgbClr val="273239"/>
                </a:solidFill>
                <a:effectLst/>
                <a:latin typeface="Nunito" pitchFamily="2" charset="0"/>
              </a:rPr>
              <a:t>Unified Modeling Language (UML)</a:t>
            </a:r>
            <a:endParaRPr lang="en-US" b="0" i="0" dirty="0">
              <a:solidFill>
                <a:srgbClr val="273239"/>
              </a:solidFill>
              <a:effectLst/>
              <a:latin typeface="Nunito" pitchFamily="2" charset="0"/>
            </a:endParaRPr>
          </a:p>
        </p:txBody>
      </p:sp>
      <p:sp>
        <p:nvSpPr>
          <p:cNvPr id="7" name="AutoShape 4" descr="Design Modeling in Software Engineering">
            <a:extLst>
              <a:ext uri="{FF2B5EF4-FFF2-40B4-BE49-F238E27FC236}">
                <a16:creationId xmlns:a16="http://schemas.microsoft.com/office/drawing/2014/main" id="{1591967A-9335-220A-4630-8D42632F35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esign Modeling in Software Engineering">
            <a:extLst>
              <a:ext uri="{FF2B5EF4-FFF2-40B4-BE49-F238E27FC236}">
                <a16:creationId xmlns:a16="http://schemas.microsoft.com/office/drawing/2014/main" id="{514CB240-E267-DCE9-9DCB-E171DD1FF8F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FA0DE964-923B-5808-2701-A3BAA5BE4944}"/>
              </a:ext>
            </a:extLst>
          </p:cNvPr>
          <p:cNvPicPr>
            <a:picLocks noChangeAspect="1"/>
          </p:cNvPicPr>
          <p:nvPr/>
        </p:nvPicPr>
        <p:blipFill rotWithShape="1">
          <a:blip r:embed="rId2"/>
          <a:srcRect t="4072" b="9023"/>
          <a:stretch/>
        </p:blipFill>
        <p:spPr>
          <a:xfrm>
            <a:off x="406399" y="772973"/>
            <a:ext cx="11379202" cy="5533232"/>
          </a:xfrm>
          <a:prstGeom prst="rect">
            <a:avLst/>
          </a:prstGeom>
        </p:spPr>
      </p:pic>
    </p:spTree>
    <p:extLst>
      <p:ext uri="{BB962C8B-B14F-4D97-AF65-F5344CB8AC3E}">
        <p14:creationId xmlns:p14="http://schemas.microsoft.com/office/powerpoint/2010/main" val="3964552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94879"/>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endParaRPr lang="en-US" dirty="0">
              <a:solidFill>
                <a:srgbClr val="FF0000"/>
              </a:solidFill>
              <a:latin typeface="+mn-lt"/>
              <a:cs typeface="Times New Roman" pitchFamily="18" charset="0"/>
            </a:endParaRPr>
          </a:p>
          <a:p>
            <a:pPr algn="l" rtl="0" fontAlgn="base"/>
            <a:r>
              <a:rPr lang="en-US" dirty="0">
                <a:solidFill>
                  <a:srgbClr val="FF0000"/>
                </a:solidFill>
                <a:latin typeface="+mn-lt"/>
                <a:cs typeface="Times New Roman" pitchFamily="18" charset="0"/>
              </a:rPr>
              <a:t>UML - </a:t>
            </a:r>
            <a:r>
              <a:rPr lang="en-US" b="1" i="0" dirty="0">
                <a:solidFill>
                  <a:srgbClr val="273239"/>
                </a:solidFill>
                <a:effectLst/>
                <a:latin typeface="Nunito" pitchFamily="2" charset="0"/>
              </a:rPr>
              <a:t>Unified Modeling Language (UML)</a:t>
            </a:r>
            <a:endParaRPr lang="en-US" b="0" i="0" dirty="0">
              <a:solidFill>
                <a:srgbClr val="273239"/>
              </a:solidFill>
              <a:effectLst/>
              <a:latin typeface="Nunito" pitchFamily="2" charset="0"/>
            </a:endParaRPr>
          </a:p>
        </p:txBody>
      </p:sp>
      <p:sp>
        <p:nvSpPr>
          <p:cNvPr id="4" name="TextBox 3">
            <a:extLst>
              <a:ext uri="{FF2B5EF4-FFF2-40B4-BE49-F238E27FC236}">
                <a16:creationId xmlns:a16="http://schemas.microsoft.com/office/drawing/2014/main" id="{890257D9-FDF9-F27D-B44C-1A018D7252AA}"/>
              </a:ext>
            </a:extLst>
          </p:cNvPr>
          <p:cNvSpPr txBox="1"/>
          <p:nvPr/>
        </p:nvSpPr>
        <p:spPr>
          <a:xfrm>
            <a:off x="529389" y="2267619"/>
            <a:ext cx="11348186" cy="2585323"/>
          </a:xfrm>
          <a:prstGeom prst="rect">
            <a:avLst/>
          </a:prstGeom>
          <a:noFill/>
        </p:spPr>
        <p:txBody>
          <a:bodyPr wrap="square">
            <a:spAutoFit/>
          </a:bodyPr>
          <a:lstStyle/>
          <a:p>
            <a:pPr algn="l" rtl="0" fontAlgn="base"/>
            <a:r>
              <a:rPr lang="en-US" b="1" i="0" dirty="0">
                <a:solidFill>
                  <a:srgbClr val="273239"/>
                </a:solidFill>
                <a:effectLst/>
                <a:latin typeface="Nunito" pitchFamily="2" charset="0"/>
              </a:rPr>
              <a:t>This is not a programming language</a:t>
            </a:r>
            <a:r>
              <a:rPr lang="en-US" b="0" i="0" dirty="0">
                <a:solidFill>
                  <a:srgbClr val="273239"/>
                </a:solidFill>
                <a:effectLst/>
                <a:latin typeface="Nunito" pitchFamily="2" charset="0"/>
              </a:rPr>
              <a:t>, it is rather a visual language. We use UML diagrams to portray the</a:t>
            </a:r>
          </a:p>
          <a:p>
            <a:pPr algn="l" rtl="0" fontAlgn="base"/>
            <a:r>
              <a:rPr lang="en-US" b="1" i="0" dirty="0">
                <a:solidFill>
                  <a:srgbClr val="273239"/>
                </a:solidFill>
                <a:effectLst/>
                <a:latin typeface="Nunito" pitchFamily="2" charset="0"/>
              </a:rPr>
              <a:t>behavior and structure </a:t>
            </a:r>
            <a:r>
              <a:rPr lang="en-US" b="0" i="0" dirty="0">
                <a:solidFill>
                  <a:srgbClr val="273239"/>
                </a:solidFill>
                <a:effectLst/>
                <a:latin typeface="Nunito" pitchFamily="2" charset="0"/>
              </a:rPr>
              <a:t>of a system</a:t>
            </a:r>
          </a:p>
          <a:p>
            <a:pPr algn="l" fontAlgn="base">
              <a:buFont typeface="+mj-lt"/>
              <a:buAutoNum type="arabicPeriod"/>
            </a:pPr>
            <a:endParaRPr lang="en-US" b="1" dirty="0">
              <a:solidFill>
                <a:srgbClr val="273239"/>
              </a:solidFill>
              <a:latin typeface="Nunito" pitchFamily="2" charset="0"/>
            </a:endParaRPr>
          </a:p>
          <a:p>
            <a:pPr algn="l" fontAlgn="base">
              <a:buFont typeface="+mj-lt"/>
              <a:buAutoNum type="arabicPeriod"/>
            </a:pPr>
            <a:r>
              <a:rPr lang="en-US" b="1" i="0" dirty="0">
                <a:solidFill>
                  <a:srgbClr val="273239"/>
                </a:solidFill>
                <a:effectLst/>
                <a:latin typeface="Nunito" pitchFamily="2" charset="0"/>
              </a:rPr>
              <a:t>Structural Diagrams –</a:t>
            </a:r>
            <a:r>
              <a:rPr lang="en-US" b="0" i="0" dirty="0">
                <a:solidFill>
                  <a:srgbClr val="273239"/>
                </a:solidFill>
                <a:effectLst/>
                <a:latin typeface="Nunito" pitchFamily="2" charset="0"/>
              </a:rPr>
              <a:t> Capture static aspects or structure of a system. Structural Diagrams include: Component Diagrams, Object Diagrams, Class Diagrams and Deployment Diagrams.</a:t>
            </a:r>
          </a:p>
          <a:p>
            <a:pPr algn="l" fontAlgn="base"/>
            <a:r>
              <a:rPr lang="en-US" b="0" i="0" dirty="0">
                <a:solidFill>
                  <a:srgbClr val="273239"/>
                </a:solidFill>
                <a:effectLst/>
                <a:latin typeface="Nunito" pitchFamily="2" charset="0"/>
              </a:rPr>
              <a:t>Describe</a:t>
            </a:r>
            <a:r>
              <a:rPr lang="en-US" dirty="0">
                <a:solidFill>
                  <a:srgbClr val="273239"/>
                </a:solidFill>
                <a:latin typeface="Nunito" pitchFamily="2" charset="0"/>
              </a:rPr>
              <a:t> system’s architecture, entities and their properties.</a:t>
            </a:r>
            <a:endParaRPr lang="en-US" b="0" i="0" dirty="0">
              <a:solidFill>
                <a:srgbClr val="273239"/>
              </a:solidFill>
              <a:effectLst/>
              <a:latin typeface="Nunito" pitchFamily="2" charset="0"/>
            </a:endParaRPr>
          </a:p>
          <a:p>
            <a:pPr algn="l" fontAlgn="base">
              <a:buFont typeface="+mj-lt"/>
              <a:buAutoNum type="arabicPeriod" startAt="2"/>
            </a:pPr>
            <a:r>
              <a:rPr lang="en-US" b="1" i="0" dirty="0">
                <a:solidFill>
                  <a:srgbClr val="273239"/>
                </a:solidFill>
                <a:effectLst/>
                <a:latin typeface="Nunito" pitchFamily="2" charset="0"/>
              </a:rPr>
              <a:t>Behavior Diagrams –</a:t>
            </a:r>
            <a:r>
              <a:rPr lang="en-US" b="0" i="0" dirty="0">
                <a:solidFill>
                  <a:srgbClr val="273239"/>
                </a:solidFill>
                <a:effectLst/>
                <a:latin typeface="Nunito" pitchFamily="2" charset="0"/>
              </a:rPr>
              <a:t> Capture dynamic aspects or behavior of the system. Behavior diagrams include: Use Case Diagrams, State Diagrams, Activity Diagrams and Interaction Diagrams.</a:t>
            </a:r>
          </a:p>
          <a:p>
            <a:pPr algn="l" fontAlgn="base"/>
            <a:r>
              <a:rPr lang="en-US" b="0" i="0" dirty="0">
                <a:solidFill>
                  <a:srgbClr val="273239"/>
                </a:solidFill>
                <a:effectLst/>
                <a:latin typeface="Nunito" pitchFamily="2" charset="0"/>
              </a:rPr>
              <a:t>Describe how the system responds and behaves in different scenarios. </a:t>
            </a:r>
          </a:p>
        </p:txBody>
      </p:sp>
    </p:spTree>
    <p:extLst>
      <p:ext uri="{BB962C8B-B14F-4D97-AF65-F5344CB8AC3E}">
        <p14:creationId xmlns:p14="http://schemas.microsoft.com/office/powerpoint/2010/main" val="1810711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197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 UML</a:t>
            </a:r>
            <a:endParaRPr lang="en-US" dirty="0">
              <a:solidFill>
                <a:srgbClr val="FF0000"/>
              </a:solidFill>
              <a:latin typeface="+mn-lt"/>
            </a:endParaRPr>
          </a:p>
        </p:txBody>
      </p:sp>
      <p:pic>
        <p:nvPicPr>
          <p:cNvPr id="1026" name="Picture 2">
            <a:extLst>
              <a:ext uri="{FF2B5EF4-FFF2-40B4-BE49-F238E27FC236}">
                <a16:creationId xmlns:a16="http://schemas.microsoft.com/office/drawing/2014/main" id="{15FAF5BB-EFE0-3490-93B9-F61BDCA1C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32" y="781328"/>
            <a:ext cx="11362909" cy="587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926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008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CMM-Capability Maturity Model</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pic>
        <p:nvPicPr>
          <p:cNvPr id="9" name="Picture 2" descr="http://cdn2.softwaretestinghelp.com/wp-content/qa/uploads/2012/02/CMM-Levels.gif">
            <a:extLst>
              <a:ext uri="{FF2B5EF4-FFF2-40B4-BE49-F238E27FC236}">
                <a16:creationId xmlns:a16="http://schemas.microsoft.com/office/drawing/2014/main" id="{E9F69797-9CD5-4938-967D-FBC709AEEDA8}"/>
              </a:ext>
            </a:extLst>
          </p:cNvPr>
          <p:cNvPicPr>
            <a:picLocks noChangeAspect="1" noChangeArrowheads="1"/>
          </p:cNvPicPr>
          <p:nvPr/>
        </p:nvPicPr>
        <p:blipFill>
          <a:blip r:embed="rId2" cstate="print"/>
          <a:srcRect/>
          <a:stretch>
            <a:fillRect/>
          </a:stretch>
        </p:blipFill>
        <p:spPr bwMode="auto">
          <a:xfrm>
            <a:off x="4721296" y="1108043"/>
            <a:ext cx="7470703" cy="5480722"/>
          </a:xfrm>
          <a:prstGeom prst="rect">
            <a:avLst/>
          </a:prstGeom>
          <a:noFill/>
        </p:spPr>
      </p:pic>
      <p:sp>
        <p:nvSpPr>
          <p:cNvPr id="10" name="TextBox 9">
            <a:extLst>
              <a:ext uri="{FF2B5EF4-FFF2-40B4-BE49-F238E27FC236}">
                <a16:creationId xmlns:a16="http://schemas.microsoft.com/office/drawing/2014/main" id="{5F591389-AC33-41B2-A884-CE1D1324006D}"/>
              </a:ext>
            </a:extLst>
          </p:cNvPr>
          <p:cNvSpPr txBox="1"/>
          <p:nvPr/>
        </p:nvSpPr>
        <p:spPr>
          <a:xfrm>
            <a:off x="184731" y="825090"/>
            <a:ext cx="4536565" cy="5909310"/>
          </a:xfrm>
          <a:prstGeom prst="rect">
            <a:avLst/>
          </a:prstGeom>
          <a:noFill/>
        </p:spPr>
        <p:txBody>
          <a:bodyPr wrap="square">
            <a:spAutoFit/>
          </a:bodyPr>
          <a:lstStyle/>
          <a:p>
            <a:pPr algn="l" fontAlgn="base"/>
            <a:r>
              <a:rPr lang="en-US" b="0" i="0" dirty="0">
                <a:solidFill>
                  <a:srgbClr val="273239"/>
                </a:solidFill>
                <a:effectLst/>
              </a:rPr>
              <a:t>CMM was developed by the Software Engineering Institute (SEI) at Carnegie Mellon University in 1987. </a:t>
            </a:r>
          </a:p>
          <a:p>
            <a:pPr algn="l" fontAlgn="base"/>
            <a:endParaRPr lang="en-US" b="0" i="0" dirty="0">
              <a:solidFill>
                <a:srgbClr val="273239"/>
              </a:solidFill>
              <a:effectLst/>
            </a:endParaRPr>
          </a:p>
          <a:p>
            <a:pPr algn="l" fontAlgn="base"/>
            <a:r>
              <a:rPr lang="en-US" b="0" i="0" dirty="0">
                <a:solidFill>
                  <a:srgbClr val="273239"/>
                </a:solidFill>
                <a:effectLst/>
              </a:rPr>
              <a:t>It is not a software process model. It is a framework that is used to analyze the approach and techniques followed by any organization to develop software products.</a:t>
            </a:r>
          </a:p>
          <a:p>
            <a:pPr algn="l" fontAlgn="base"/>
            <a:endParaRPr lang="en-US" b="0" i="0" dirty="0">
              <a:solidFill>
                <a:srgbClr val="273239"/>
              </a:solidFill>
              <a:effectLst/>
            </a:endParaRPr>
          </a:p>
          <a:p>
            <a:pPr algn="l" fontAlgn="base"/>
            <a:r>
              <a:rPr lang="en-US" b="0" i="0" dirty="0">
                <a:solidFill>
                  <a:srgbClr val="273239"/>
                </a:solidFill>
                <a:effectLst/>
              </a:rPr>
              <a:t>It also provides guidelines to further enhance the maturity of the process used to develop those software products.</a:t>
            </a:r>
          </a:p>
          <a:p>
            <a:pPr algn="l" fontAlgn="base"/>
            <a:endParaRPr lang="en-US" b="0" i="0" dirty="0">
              <a:solidFill>
                <a:srgbClr val="273239"/>
              </a:solidFill>
              <a:effectLst/>
            </a:endParaRPr>
          </a:p>
          <a:p>
            <a:pPr algn="l" fontAlgn="base"/>
            <a:r>
              <a:rPr lang="en-US" b="0" i="0" dirty="0">
                <a:solidFill>
                  <a:srgbClr val="273239"/>
                </a:solidFill>
                <a:effectLst/>
              </a:rPr>
              <a:t>It is based on profound feedback and development practices adopted by the most successful organizations worldwide.</a:t>
            </a:r>
          </a:p>
          <a:p>
            <a:pPr algn="l" fontAlgn="base"/>
            <a:endParaRPr lang="en-US" b="0" i="0" dirty="0">
              <a:solidFill>
                <a:srgbClr val="273239"/>
              </a:solidFill>
              <a:effectLst/>
            </a:endParaRPr>
          </a:p>
          <a:p>
            <a:pPr algn="l" fontAlgn="base"/>
            <a:r>
              <a:rPr lang="en-US" b="0" i="0" dirty="0">
                <a:solidFill>
                  <a:srgbClr val="273239"/>
                </a:solidFill>
                <a:effectLst/>
              </a:rPr>
              <a:t>This model describes a strategy for software process improvement that should be followed by moving through 5 different levels.</a:t>
            </a:r>
          </a:p>
          <a:p>
            <a:pPr algn="l" fontAlgn="base"/>
            <a:endParaRPr lang="en-US" b="0" i="0" dirty="0">
              <a:solidFill>
                <a:srgbClr val="273239"/>
              </a:solidFill>
              <a:effectLst/>
            </a:endParaRPr>
          </a:p>
        </p:txBody>
      </p:sp>
    </p:spTree>
    <p:extLst>
      <p:ext uri="{BB962C8B-B14F-4D97-AF65-F5344CB8AC3E}">
        <p14:creationId xmlns:p14="http://schemas.microsoft.com/office/powerpoint/2010/main" val="4006948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008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GB" b="0" i="0" dirty="0">
                <a:solidFill>
                  <a:srgbClr val="FF0000"/>
                </a:solidFill>
                <a:effectLst/>
                <a:latin typeface="+mn-lt"/>
              </a:rPr>
              <a:t>Software Project Management(SPM)</a:t>
            </a:r>
            <a:endParaRPr lang="en-US" sz="3600" dirty="0">
              <a:solidFill>
                <a:srgbClr val="FF0000"/>
              </a:solidFill>
              <a:latin typeface="+mn-lt"/>
            </a:endParaRP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184731" y="825090"/>
            <a:ext cx="4536565" cy="369332"/>
          </a:xfrm>
          <a:prstGeom prst="rect">
            <a:avLst/>
          </a:prstGeom>
          <a:noFill/>
        </p:spPr>
        <p:txBody>
          <a:bodyPr wrap="square">
            <a:spAutoFit/>
          </a:bodyPr>
          <a:lstStyle/>
          <a:p>
            <a:pPr algn="l" fontAlgn="base"/>
            <a:endParaRPr lang="en-US" b="0" i="0" dirty="0">
              <a:solidFill>
                <a:srgbClr val="273239"/>
              </a:solidFill>
              <a:effectLst/>
            </a:endParaRPr>
          </a:p>
        </p:txBody>
      </p:sp>
      <p:pic>
        <p:nvPicPr>
          <p:cNvPr id="3076" name="Picture 4" descr="See the source image">
            <a:extLst>
              <a:ext uri="{FF2B5EF4-FFF2-40B4-BE49-F238E27FC236}">
                <a16:creationId xmlns:a16="http://schemas.microsoft.com/office/drawing/2014/main" id="{0C80E0CC-6245-46B7-B7C3-120BC2F5B0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92" t="8586" r="14547"/>
          <a:stretch/>
        </p:blipFill>
        <p:spPr bwMode="auto">
          <a:xfrm>
            <a:off x="514853" y="1682648"/>
            <a:ext cx="10549518" cy="48040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62171E-63CB-4437-BA5F-167A7F0581A0}"/>
              </a:ext>
            </a:extLst>
          </p:cNvPr>
          <p:cNvSpPr txBox="1"/>
          <p:nvPr/>
        </p:nvSpPr>
        <p:spPr>
          <a:xfrm>
            <a:off x="450376" y="838200"/>
            <a:ext cx="10981212" cy="646331"/>
          </a:xfrm>
          <a:prstGeom prst="rect">
            <a:avLst/>
          </a:prstGeom>
          <a:noFill/>
        </p:spPr>
        <p:txBody>
          <a:bodyPr wrap="square">
            <a:spAutoFit/>
          </a:bodyPr>
          <a:lstStyle/>
          <a:p>
            <a:r>
              <a:rPr lang="en-US" b="0" i="0" dirty="0">
                <a:solidFill>
                  <a:srgbClr val="273239"/>
                </a:solidFill>
                <a:effectLst/>
              </a:rPr>
              <a:t>Project Management is the application of knowledge, skills, tools, and techniques to project activities to meet the project requirements. </a:t>
            </a:r>
            <a:endParaRPr lang="en-GB" dirty="0"/>
          </a:p>
        </p:txBody>
      </p:sp>
    </p:spTree>
    <p:extLst>
      <p:ext uri="{BB962C8B-B14F-4D97-AF65-F5344CB8AC3E}">
        <p14:creationId xmlns:p14="http://schemas.microsoft.com/office/powerpoint/2010/main" val="3233700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406398" y="14014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Software Estimation Measures</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406399" y="929882"/>
            <a:ext cx="11125199" cy="2585323"/>
          </a:xfrm>
          <a:prstGeom prst="rect">
            <a:avLst/>
          </a:prstGeom>
          <a:noFill/>
        </p:spPr>
        <p:txBody>
          <a:bodyPr wrap="square">
            <a:spAutoFit/>
          </a:bodyPr>
          <a:lstStyle/>
          <a:p>
            <a:pPr algn="l" fontAlgn="base"/>
            <a:r>
              <a:rPr lang="en-US" b="0" i="0" dirty="0">
                <a:effectLst/>
              </a:rPr>
              <a:t>Estimation of the size of the software is an essential part of Software Project Management. It helps the project manager to further predict the effort and time which will be needed to build the project. Various measures are used in project size estimation. Some of these are: </a:t>
            </a:r>
            <a:br>
              <a:rPr lang="en-US" b="0" i="0" dirty="0">
                <a:effectLst/>
              </a:rPr>
            </a:br>
            <a:r>
              <a:rPr lang="en-US" b="0" i="0" dirty="0">
                <a:effectLst/>
              </a:rPr>
              <a:t> </a:t>
            </a:r>
          </a:p>
          <a:p>
            <a:pPr marL="285750" indent="-285750" algn="l" fontAlgn="base">
              <a:buFont typeface="Arial" panose="020B0604020202020204" pitchFamily="34" charset="0"/>
              <a:buChar char="•"/>
            </a:pPr>
            <a:r>
              <a:rPr lang="en-US" b="0" i="0" dirty="0">
                <a:effectLst/>
              </a:rPr>
              <a:t>Lines of Code</a:t>
            </a:r>
          </a:p>
          <a:p>
            <a:pPr marL="285750" indent="-285750" fontAlgn="base">
              <a:buFont typeface="Arial" panose="020B0604020202020204" pitchFamily="34" charset="0"/>
              <a:buChar char="•"/>
            </a:pPr>
            <a:r>
              <a:rPr lang="en-US" dirty="0"/>
              <a:t>Number of entities in ER diagram</a:t>
            </a:r>
          </a:p>
          <a:p>
            <a:pPr marL="285750" indent="-285750" fontAlgn="base">
              <a:buFont typeface="Arial" panose="020B0604020202020204" pitchFamily="34" charset="0"/>
              <a:buChar char="•"/>
            </a:pPr>
            <a:r>
              <a:rPr lang="en-US" dirty="0"/>
              <a:t>Total number of processes in detailed data flow diagram</a:t>
            </a:r>
          </a:p>
          <a:p>
            <a:pPr marL="285750" indent="-285750" fontAlgn="base">
              <a:buFont typeface="Arial" panose="020B0604020202020204" pitchFamily="34" charset="0"/>
              <a:buChar char="•"/>
            </a:pPr>
            <a:r>
              <a:rPr lang="en-US" dirty="0"/>
              <a:t>Function points</a:t>
            </a:r>
          </a:p>
          <a:p>
            <a:pPr fontAlgn="base"/>
            <a:endParaRPr lang="en-US" dirty="0"/>
          </a:p>
        </p:txBody>
      </p:sp>
    </p:spTree>
    <p:extLst>
      <p:ext uri="{BB962C8B-B14F-4D97-AF65-F5344CB8AC3E}">
        <p14:creationId xmlns:p14="http://schemas.microsoft.com/office/powerpoint/2010/main" val="504095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00111" y="1839351"/>
            <a:ext cx="11591777" cy="3179298"/>
          </a:xfrm>
        </p:spPr>
        <p:txBody>
          <a:bodyPr anchor="ctr">
            <a:noAutofit/>
          </a:bodyPr>
          <a:lstStyle/>
          <a:p>
            <a:pPr algn="l"/>
            <a:r>
              <a:rPr lang="en-US" sz="1800" b="1" i="0" dirty="0">
                <a:effectLst/>
                <a:latin typeface="+mn-lt"/>
              </a:rPr>
              <a:t>Software Configuration Management(SCM)</a:t>
            </a:r>
            <a:br>
              <a:rPr lang="en-US" sz="1800" b="1" i="0" dirty="0">
                <a:effectLst/>
                <a:latin typeface="+mn-lt"/>
              </a:rPr>
            </a:br>
            <a:br>
              <a:rPr lang="en-US" sz="1800" b="1" i="0" dirty="0">
                <a:effectLst/>
                <a:latin typeface="+mn-lt"/>
              </a:rPr>
            </a:br>
            <a:r>
              <a:rPr lang="en-US" sz="1800" b="0" i="0" dirty="0">
                <a:effectLst/>
                <a:latin typeface="+mn-lt"/>
              </a:rPr>
              <a:t>SCM is a process to systematically manage, organize, and control the changes in the documents, codes, and other entities during the Software Development Life Cycle.</a:t>
            </a:r>
            <a:br>
              <a:rPr lang="en-US" sz="1800" b="0" i="0" dirty="0">
                <a:effectLst/>
                <a:latin typeface="+mn-lt"/>
              </a:rPr>
            </a:br>
            <a:br>
              <a:rPr lang="en-US" sz="1800" b="0" i="0" dirty="0">
                <a:effectLst/>
                <a:latin typeface="+mn-lt"/>
              </a:rPr>
            </a:br>
            <a:r>
              <a:rPr lang="en-US" sz="1800" b="0" i="0" dirty="0">
                <a:effectLst/>
                <a:latin typeface="+mn-lt"/>
              </a:rPr>
              <a:t>The primary goal is to increase productivity with minimal mistakes. </a:t>
            </a:r>
            <a:br>
              <a:rPr lang="en-US" sz="1800" b="0" i="0" dirty="0">
                <a:effectLst/>
                <a:latin typeface="+mn-lt"/>
              </a:rPr>
            </a:br>
            <a:br>
              <a:rPr lang="en-US" sz="1800" b="0" i="0" dirty="0">
                <a:effectLst/>
                <a:latin typeface="+mn-lt"/>
              </a:rPr>
            </a:br>
            <a:r>
              <a:rPr lang="en-US" sz="1800" b="0" i="0" dirty="0">
                <a:effectLst/>
                <a:latin typeface="+mn-lt"/>
              </a:rPr>
              <a:t>SCM is part of cross-disciplinary field of configuration management, and it can accurately determine who made which revision.</a:t>
            </a:r>
            <a:br>
              <a:rPr lang="en-US" sz="1800" b="0" i="0" dirty="0">
                <a:effectLst/>
                <a:latin typeface="+mn-lt"/>
              </a:rPr>
            </a:br>
            <a:br>
              <a:rPr lang="en-US" sz="1800" b="0" i="0" dirty="0">
                <a:effectLst/>
                <a:latin typeface="+mn-lt"/>
              </a:rPr>
            </a:br>
            <a:br>
              <a:rPr lang="en-US" sz="1800" b="0" i="0" dirty="0">
                <a:effectLst/>
                <a:latin typeface="+mn-lt"/>
              </a:rPr>
            </a:br>
            <a:r>
              <a:rPr lang="en-US" sz="1800" b="0" i="0" dirty="0">
                <a:effectLst/>
                <a:latin typeface="+mn-lt"/>
              </a:rPr>
              <a:t>Configuration management is considered a subset of systems management, a process for keeping servers, systems, and software functioning consistently within a set of established parameters.</a:t>
            </a:r>
            <a:br>
              <a:rPr lang="en-US" sz="1800" b="0" i="0" dirty="0">
                <a:effectLst/>
                <a:latin typeface="+mn-lt"/>
              </a:rPr>
            </a:br>
            <a:br>
              <a:rPr lang="en-US" sz="1800" b="0" i="0" dirty="0">
                <a:effectLst/>
                <a:latin typeface="+mn-lt"/>
              </a:rPr>
            </a:br>
            <a:r>
              <a:rPr lang="en-US" sz="1800" b="0" i="0" dirty="0">
                <a:effectLst/>
                <a:latin typeface="+mn-lt"/>
              </a:rPr>
              <a:t>The process ensures the system, and its resources perform as expected, despite updates, additions, and deletions. So, configuration management ensures that all the devices in your network infrastructure march to the same beat, keeping everyone in line.</a:t>
            </a:r>
            <a:br>
              <a:rPr lang="en-US" sz="1800" b="0" i="0" dirty="0">
                <a:effectLst/>
                <a:latin typeface="+mn-lt"/>
              </a:rPr>
            </a:br>
            <a:endParaRPr lang="en-GB" sz="1800" dirty="0">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193824" y="0"/>
            <a:ext cx="9384715" cy="918345"/>
          </a:xfrm>
        </p:spPr>
        <p:txBody>
          <a:bodyPr anchor="ctr">
            <a:noAutofit/>
          </a:bodyPr>
          <a:lstStyle/>
          <a:p>
            <a:pPr algn="l"/>
            <a:r>
              <a:rPr lang="en-US" sz="3600" i="0" dirty="0">
                <a:solidFill>
                  <a:srgbClr val="FF0000"/>
                </a:solidFill>
                <a:effectLst/>
                <a:latin typeface="+mn-lt"/>
              </a:rPr>
              <a:t>Software Configuration Management - What</a:t>
            </a:r>
            <a:endParaRPr lang="en-GB" sz="3600" dirty="0">
              <a:solidFill>
                <a:srgbClr val="FF0000"/>
              </a:solidFill>
            </a:endParaRPr>
          </a:p>
        </p:txBody>
      </p:sp>
    </p:spTree>
    <p:extLst>
      <p:ext uri="{BB962C8B-B14F-4D97-AF65-F5344CB8AC3E}">
        <p14:creationId xmlns:p14="http://schemas.microsoft.com/office/powerpoint/2010/main" val="3363792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00111" y="2001977"/>
            <a:ext cx="11591777" cy="3147218"/>
          </a:xfrm>
        </p:spPr>
        <p:txBody>
          <a:bodyPr anchor="ctr">
            <a:noAutofit/>
          </a:bodyPr>
          <a:lstStyle/>
          <a:p>
            <a:pPr algn="l"/>
            <a:r>
              <a:rPr lang="en-US" sz="1800" b="1" i="0" dirty="0">
                <a:effectLst/>
                <a:latin typeface="+mn-lt"/>
              </a:rPr>
              <a:t>Enforcement: </a:t>
            </a:r>
            <a:br>
              <a:rPr lang="en-US" sz="1800" i="0" dirty="0">
                <a:effectLst/>
                <a:latin typeface="+mn-lt"/>
              </a:rPr>
            </a:br>
            <a:r>
              <a:rPr lang="en-US" sz="1800" i="0" dirty="0">
                <a:effectLst/>
                <a:latin typeface="+mn-lt"/>
              </a:rPr>
              <a:t>With enforcement feature execution daily, ensures that the system is configured to the desired state.</a:t>
            </a:r>
            <a:br>
              <a:rPr lang="en-US" sz="1800" i="0" dirty="0">
                <a:effectLst/>
                <a:latin typeface="+mn-lt"/>
              </a:rPr>
            </a:br>
            <a:br>
              <a:rPr lang="en-US" sz="1800" i="0" dirty="0">
                <a:effectLst/>
                <a:latin typeface="+mn-lt"/>
              </a:rPr>
            </a:br>
            <a:r>
              <a:rPr lang="en-US" sz="1800" b="1" i="0" dirty="0">
                <a:effectLst/>
                <a:latin typeface="+mn-lt"/>
              </a:rPr>
              <a:t>Cooperating Enablement: </a:t>
            </a:r>
            <a:br>
              <a:rPr lang="en-US" sz="1800" i="0" dirty="0">
                <a:effectLst/>
                <a:latin typeface="+mn-lt"/>
              </a:rPr>
            </a:br>
            <a:r>
              <a:rPr lang="en-US" sz="1800" i="0" dirty="0">
                <a:effectLst/>
                <a:latin typeface="+mn-lt"/>
              </a:rPr>
              <a:t>This feature helps to make the change configuration throughout the infrastructure with one change.</a:t>
            </a:r>
            <a:br>
              <a:rPr lang="en-US" sz="1800" i="0" dirty="0">
                <a:effectLst/>
                <a:latin typeface="+mn-lt"/>
              </a:rPr>
            </a:br>
            <a:br>
              <a:rPr lang="en-US" sz="1800" i="0" dirty="0">
                <a:effectLst/>
                <a:latin typeface="+mn-lt"/>
              </a:rPr>
            </a:br>
            <a:r>
              <a:rPr lang="en-US" sz="1800" i="0" dirty="0">
                <a:effectLst/>
                <a:latin typeface="+mn-lt"/>
              </a:rPr>
              <a:t>Version Control Friendly: </a:t>
            </a:r>
            <a:br>
              <a:rPr lang="en-US" sz="1800" i="0" dirty="0">
                <a:effectLst/>
                <a:latin typeface="+mn-lt"/>
              </a:rPr>
            </a:br>
            <a:r>
              <a:rPr lang="en-US" sz="1800" i="0" dirty="0">
                <a:effectLst/>
                <a:latin typeface="+mn-lt"/>
              </a:rPr>
              <a:t>With this feature, the user can take their choice of version for their work.</a:t>
            </a:r>
            <a:br>
              <a:rPr lang="en-US" sz="1800" i="0" dirty="0">
                <a:effectLst/>
                <a:latin typeface="+mn-lt"/>
              </a:rPr>
            </a:br>
            <a:br>
              <a:rPr lang="en-US" sz="1800" b="1" i="0" dirty="0">
                <a:effectLst/>
                <a:latin typeface="+mn-lt"/>
              </a:rPr>
            </a:br>
            <a:r>
              <a:rPr lang="en-US" sz="1800" b="1" i="0" dirty="0">
                <a:effectLst/>
                <a:latin typeface="+mn-lt"/>
              </a:rPr>
              <a:t>Enable Change Control Processes: </a:t>
            </a:r>
            <a:br>
              <a:rPr lang="en-US" sz="1800" i="0" dirty="0">
                <a:effectLst/>
                <a:latin typeface="+mn-lt"/>
              </a:rPr>
            </a:br>
            <a:r>
              <a:rPr lang="en-US" sz="1800" i="0" dirty="0">
                <a:effectLst/>
                <a:latin typeface="+mn-lt"/>
              </a:rPr>
              <a:t>As Software Configuration Management tools are version control and textual friendly, we can make changes in code. Changes can be made as a merge request and send for review.</a:t>
            </a:r>
            <a:br>
              <a:rPr lang="en-US" sz="1800" i="0" dirty="0">
                <a:effectLst/>
                <a:latin typeface="+mn-lt"/>
              </a:rPr>
            </a:br>
            <a:br>
              <a:rPr lang="en-US" sz="1800" i="0" dirty="0">
                <a:effectLst/>
                <a:latin typeface="+mn-lt"/>
              </a:rPr>
            </a:br>
            <a:r>
              <a:rPr lang="en-US" sz="1800" b="1" dirty="0">
                <a:latin typeface="+mn-lt"/>
              </a:rPr>
              <a:t>Tasks in SCM process</a:t>
            </a:r>
            <a:br>
              <a:rPr lang="en-US" sz="1800" b="1" i="0" dirty="0">
                <a:effectLst/>
                <a:latin typeface="+mn-lt"/>
              </a:rPr>
            </a:br>
            <a:br>
              <a:rPr lang="en-US" sz="1800" b="1" i="0" dirty="0">
                <a:effectLst/>
                <a:latin typeface="+mn-lt"/>
              </a:rPr>
            </a:br>
            <a:r>
              <a:rPr lang="en-US" sz="1800" i="0" dirty="0">
                <a:effectLst/>
                <a:latin typeface="+mn-lt"/>
              </a:rPr>
              <a:t>1. </a:t>
            </a:r>
            <a:r>
              <a:rPr lang="en-US" sz="1800" b="0" i="0" dirty="0">
                <a:effectLst/>
                <a:latin typeface="+mn-lt"/>
              </a:rPr>
              <a:t>Planning and Identification Process</a:t>
            </a:r>
            <a:br>
              <a:rPr lang="en-US" sz="1800" b="0" i="0" dirty="0">
                <a:effectLst/>
                <a:latin typeface="+mn-lt"/>
              </a:rPr>
            </a:br>
            <a:r>
              <a:rPr lang="en-US" sz="1800" b="0" i="0" dirty="0">
                <a:effectLst/>
                <a:latin typeface="+mn-lt"/>
              </a:rPr>
              <a:t>2. Version Control Process or Baselines</a:t>
            </a:r>
            <a:br>
              <a:rPr lang="en-US" sz="1800" b="0" i="0" dirty="0">
                <a:effectLst/>
                <a:latin typeface="+mn-lt"/>
              </a:rPr>
            </a:br>
            <a:r>
              <a:rPr lang="en-US" sz="1800" b="0" i="0" dirty="0">
                <a:effectLst/>
                <a:latin typeface="+mn-lt"/>
              </a:rPr>
              <a:t>3. Change Control Process</a:t>
            </a:r>
            <a:br>
              <a:rPr lang="en-US" sz="1800" b="0" i="0" dirty="0">
                <a:effectLst/>
                <a:latin typeface="+mn-lt"/>
              </a:rPr>
            </a:br>
            <a:r>
              <a:rPr lang="en-US" sz="1800" b="0" i="0" dirty="0">
                <a:effectLst/>
                <a:latin typeface="+mn-lt"/>
              </a:rPr>
              <a:t>4.Configuration Release Process</a:t>
            </a:r>
            <a:br>
              <a:rPr lang="en-US" sz="1800" b="0" i="0" dirty="0">
                <a:effectLst/>
                <a:latin typeface="+mn-lt"/>
              </a:rPr>
            </a:br>
            <a:r>
              <a:rPr lang="en-US" sz="1800" b="0" i="0" dirty="0">
                <a:effectLst/>
                <a:latin typeface="+mn-lt"/>
              </a:rPr>
              <a:t>5. Configuration Auditing Process</a:t>
            </a:r>
            <a:br>
              <a:rPr lang="en-US" sz="1800" b="0" i="0" dirty="0">
                <a:effectLst/>
                <a:latin typeface="+mn-lt"/>
              </a:rPr>
            </a:br>
            <a:r>
              <a:rPr lang="en-US" sz="1800" b="0" i="0" dirty="0">
                <a:effectLst/>
                <a:latin typeface="+mn-lt"/>
              </a:rPr>
              <a:t>6. Review and Status Reporting Process</a:t>
            </a:r>
            <a:endParaRPr lang="en-US" sz="1800" i="0" dirty="0">
              <a:effectLst/>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300111" y="0"/>
            <a:ext cx="9384715" cy="696036"/>
          </a:xfrm>
        </p:spPr>
        <p:txBody>
          <a:bodyPr anchor="ctr">
            <a:noAutofit/>
          </a:bodyPr>
          <a:lstStyle/>
          <a:p>
            <a:pPr algn="l"/>
            <a:r>
              <a:rPr lang="en-US" sz="3600" i="0" dirty="0">
                <a:solidFill>
                  <a:srgbClr val="FF0000"/>
                </a:solidFill>
                <a:effectLst/>
                <a:latin typeface="+mn-lt"/>
              </a:rPr>
              <a:t>Software Configuration Management - Features</a:t>
            </a:r>
            <a:endParaRPr lang="en-GB" sz="3600" dirty="0">
              <a:solidFill>
                <a:srgbClr val="FF0000"/>
              </a:solidFill>
            </a:endParaRPr>
          </a:p>
        </p:txBody>
      </p:sp>
    </p:spTree>
    <p:extLst>
      <p:ext uri="{BB962C8B-B14F-4D97-AF65-F5344CB8AC3E}">
        <p14:creationId xmlns:p14="http://schemas.microsoft.com/office/powerpoint/2010/main" val="1558065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09451" y="0"/>
            <a:ext cx="9455053" cy="918345"/>
          </a:xfrm>
        </p:spPr>
        <p:txBody>
          <a:bodyPr anchor="ctr">
            <a:noAutofit/>
          </a:bodyPr>
          <a:lstStyle/>
          <a:p>
            <a:pPr algn="l"/>
            <a:r>
              <a:rPr lang="en-US" sz="3600" i="0" dirty="0">
                <a:solidFill>
                  <a:srgbClr val="FF0000"/>
                </a:solidFill>
                <a:effectLst/>
                <a:latin typeface="+mn-lt"/>
              </a:rPr>
              <a:t>Software Configuration Management - Elements</a:t>
            </a:r>
            <a:endParaRPr lang="en-GB" sz="3600" dirty="0">
              <a:solidFill>
                <a:srgbClr val="FF0000"/>
              </a:solidFill>
            </a:endParaRPr>
          </a:p>
        </p:txBody>
      </p:sp>
      <p:pic>
        <p:nvPicPr>
          <p:cNvPr id="1026" name="Picture 2">
            <a:extLst>
              <a:ext uri="{FF2B5EF4-FFF2-40B4-BE49-F238E27FC236}">
                <a16:creationId xmlns:a16="http://schemas.microsoft.com/office/drawing/2014/main" id="{0337ED27-495F-4E07-8D59-3EB42008D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20" y="918345"/>
            <a:ext cx="11219541" cy="56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49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Agile Methodologies</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084007"/>
            <a:ext cx="10972800" cy="3416320"/>
          </a:xfrm>
          <a:prstGeom prst="rect">
            <a:avLst/>
          </a:prstGeom>
          <a:noFill/>
        </p:spPr>
        <p:txBody>
          <a:bodyPr wrap="square">
            <a:spAutoFit/>
          </a:bodyPr>
          <a:lstStyle/>
          <a:p>
            <a:r>
              <a:rPr lang="en-US" altLang="en-US" dirty="0"/>
              <a:t>Agile -  </a:t>
            </a:r>
            <a:r>
              <a:rPr lang="en-US" dirty="0"/>
              <a:t>“quick to move or drive”</a:t>
            </a:r>
            <a:endParaRPr lang="en-US" altLang="en-US" dirty="0"/>
          </a:p>
          <a:p>
            <a:endParaRPr lang="en-US" altLang="en-US" b="1" dirty="0"/>
          </a:p>
          <a:p>
            <a:r>
              <a:rPr lang="en-US" altLang="en-US" b="1" dirty="0"/>
              <a:t>Agile Software development methodology.</a:t>
            </a:r>
          </a:p>
          <a:p>
            <a:endParaRPr lang="en-US" altLang="en-US" b="1" dirty="0"/>
          </a:p>
          <a:p>
            <a:pPr algn="l">
              <a:buFont typeface="+mj-lt"/>
              <a:buAutoNum type="arabicPeriod"/>
            </a:pPr>
            <a:r>
              <a:rPr lang="en-GB" dirty="0"/>
              <a:t> Adaptive Software Development (ASD)</a:t>
            </a:r>
          </a:p>
          <a:p>
            <a:pPr algn="l">
              <a:buFont typeface="+mj-lt"/>
              <a:buAutoNum type="arabicPeriod"/>
            </a:pPr>
            <a:r>
              <a:rPr lang="en-GB" dirty="0"/>
              <a:t> Crystal Methods</a:t>
            </a:r>
          </a:p>
          <a:p>
            <a:pPr algn="l">
              <a:buFont typeface="+mj-lt"/>
              <a:buAutoNum type="arabicPeriod"/>
            </a:pPr>
            <a:r>
              <a:rPr lang="en-GB" dirty="0"/>
              <a:t> Dynamic Systems Development Method (DSDM)</a:t>
            </a:r>
          </a:p>
          <a:p>
            <a:pPr algn="l">
              <a:buFont typeface="+mj-lt"/>
              <a:buAutoNum type="arabicPeriod"/>
            </a:pPr>
            <a:r>
              <a:rPr lang="en-GB" dirty="0"/>
              <a:t> Extreme Programming (XP)</a:t>
            </a:r>
          </a:p>
          <a:p>
            <a:pPr algn="l">
              <a:buFont typeface="+mj-lt"/>
              <a:buAutoNum type="arabicPeriod"/>
            </a:pPr>
            <a:r>
              <a:rPr lang="en-GB" dirty="0"/>
              <a:t> Feature-Driven Development (FDD)</a:t>
            </a:r>
          </a:p>
          <a:p>
            <a:pPr algn="l">
              <a:buFont typeface="+mj-lt"/>
              <a:buAutoNum type="arabicPeriod"/>
            </a:pPr>
            <a:r>
              <a:rPr lang="en-GB" dirty="0"/>
              <a:t> Lean Software Development (LSD)</a:t>
            </a:r>
          </a:p>
          <a:p>
            <a:pPr algn="l">
              <a:buFont typeface="+mj-lt"/>
              <a:buAutoNum type="arabicPeriod"/>
            </a:pPr>
            <a:r>
              <a:rPr lang="en-GB" dirty="0"/>
              <a:t> SCRUM</a:t>
            </a:r>
          </a:p>
          <a:p>
            <a:pPr algn="l">
              <a:buFont typeface="+mj-lt"/>
              <a:buAutoNum type="arabicPeriod"/>
            </a:pPr>
            <a:r>
              <a:rPr lang="en-GB" dirty="0"/>
              <a:t> Kanban</a:t>
            </a:r>
          </a:p>
        </p:txBody>
      </p:sp>
    </p:spTree>
    <p:extLst>
      <p:ext uri="{BB962C8B-B14F-4D97-AF65-F5344CB8AC3E}">
        <p14:creationId xmlns:p14="http://schemas.microsoft.com/office/powerpoint/2010/main" val="266747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4393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Challenges</a:t>
            </a:r>
            <a:endParaRPr lang="en-US" dirty="0">
              <a:solidFill>
                <a:srgbClr val="FF0000"/>
              </a:solidFill>
              <a:latin typeface="+mn-lt"/>
            </a:endParaRPr>
          </a:p>
        </p:txBody>
      </p:sp>
      <p:sp>
        <p:nvSpPr>
          <p:cNvPr id="8" name="Rectangle 7">
            <a:extLst>
              <a:ext uri="{FF2B5EF4-FFF2-40B4-BE49-F238E27FC236}">
                <a16:creationId xmlns:a16="http://schemas.microsoft.com/office/drawing/2014/main" id="{D8C56900-D21F-49FC-8FCA-5EBAFA91442B}"/>
              </a:ext>
            </a:extLst>
          </p:cNvPr>
          <p:cNvSpPr/>
          <p:nvPr/>
        </p:nvSpPr>
        <p:spPr>
          <a:xfrm>
            <a:off x="355601" y="906056"/>
            <a:ext cx="11430000" cy="2267737"/>
          </a:xfrm>
          <a:prstGeom prst="rect">
            <a:avLst/>
          </a:prstGeom>
        </p:spPr>
        <p:txBody>
          <a:bodyPr wrap="square">
            <a:spAutoFit/>
          </a:bodyPr>
          <a:lstStyle/>
          <a:p>
            <a:pPr marR="0" lvl="0">
              <a:lnSpc>
                <a:spcPct val="107000"/>
              </a:lnSpc>
              <a:spcBef>
                <a:spcPts val="0"/>
              </a:spcBef>
              <a:spcAft>
                <a:spcPts val="800"/>
              </a:spcAft>
              <a:buSzPts val="1000"/>
              <a:tabLst>
                <a:tab pos="457200" algn="l"/>
              </a:tabLst>
            </a:pPr>
            <a:r>
              <a:rPr lang="en-GB" b="1" dirty="0">
                <a:cs typeface="Times New Roman" panose="02020603050405020304" pitchFamily="18" charset="0"/>
              </a:rPr>
              <a:t>Critical Challenges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cs typeface="Times New Roman" panose="02020603050405020304" pitchFamily="18" charset="0"/>
              </a:rPr>
              <a:t>In safety-critical areas such as space, aviation, nuclear power plants, etc. the cost of software failure can be massive because lives are at risk.</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cs typeface="Times New Roman" panose="02020603050405020304" pitchFamily="18" charset="0"/>
              </a:rPr>
              <a:t>Increased market demands for fast turnaround time.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cs typeface="Times New Roman" panose="02020603050405020304" pitchFamily="18" charset="0"/>
              </a:rPr>
              <a:t>Dealing with the increased complexity of software need for new applications.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cs typeface="Times New Roman" panose="02020603050405020304" pitchFamily="18" charset="0"/>
              </a:rPr>
              <a:t>The diversity of software systems should be communicating with each other.</a:t>
            </a:r>
            <a:endParaRPr lang="en-US" dirty="0"/>
          </a:p>
        </p:txBody>
      </p:sp>
    </p:spTree>
    <p:extLst>
      <p:ext uri="{BB962C8B-B14F-4D97-AF65-F5344CB8AC3E}">
        <p14:creationId xmlns:p14="http://schemas.microsoft.com/office/powerpoint/2010/main" val="3788763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78316"/>
            <a:ext cx="4545429" cy="675249"/>
          </a:xfrm>
        </p:spPr>
        <p:txBody>
          <a:bodyPr anchor="ctr">
            <a:noAutofit/>
          </a:bodyPr>
          <a:lstStyle/>
          <a:p>
            <a:pPr algn="l"/>
            <a:r>
              <a:rPr lang="en-GB" sz="3600" dirty="0">
                <a:solidFill>
                  <a:srgbClr val="FF0000"/>
                </a:solidFill>
              </a:rPr>
              <a:t>Agile – The Manifesto</a:t>
            </a:r>
          </a:p>
        </p:txBody>
      </p:sp>
      <p:sp>
        <p:nvSpPr>
          <p:cNvPr id="7" name="TextBox 6">
            <a:extLst>
              <a:ext uri="{FF2B5EF4-FFF2-40B4-BE49-F238E27FC236}">
                <a16:creationId xmlns:a16="http://schemas.microsoft.com/office/drawing/2014/main" id="{2E6DF188-E902-4F5D-B6AA-FEDCED1125F3}"/>
              </a:ext>
            </a:extLst>
          </p:cNvPr>
          <p:cNvSpPr txBox="1"/>
          <p:nvPr/>
        </p:nvSpPr>
        <p:spPr>
          <a:xfrm>
            <a:off x="406399" y="928083"/>
            <a:ext cx="11311989" cy="1754326"/>
          </a:xfrm>
          <a:prstGeom prst="rect">
            <a:avLst/>
          </a:prstGeom>
          <a:noFill/>
        </p:spPr>
        <p:txBody>
          <a:bodyPr wrap="square">
            <a:spAutoFit/>
          </a:bodyPr>
          <a:lstStyle/>
          <a:p>
            <a:r>
              <a:rPr lang="en-US" i="0" dirty="0">
                <a:effectLst/>
                <a:latin typeface="+mn-lt"/>
              </a:rPr>
              <a:t>The agile software development emphasizes on four core values.</a:t>
            </a:r>
            <a:br>
              <a:rPr lang="en-US" i="0" dirty="0">
                <a:effectLst/>
                <a:latin typeface="+mn-lt"/>
              </a:rPr>
            </a:br>
            <a:br>
              <a:rPr lang="en-US" i="0" dirty="0">
                <a:effectLst/>
                <a:latin typeface="+mn-lt"/>
              </a:rPr>
            </a:br>
            <a:r>
              <a:rPr lang="en-US" i="0" dirty="0">
                <a:effectLst/>
                <a:latin typeface="+mn-lt"/>
              </a:rPr>
              <a:t>	</a:t>
            </a:r>
            <a:r>
              <a:rPr lang="en-US" b="1" i="0" dirty="0">
                <a:effectLst/>
                <a:latin typeface="+mn-lt"/>
              </a:rPr>
              <a:t>Individual and team interactions </a:t>
            </a:r>
            <a:r>
              <a:rPr lang="en-US" i="0" dirty="0">
                <a:effectLst/>
                <a:latin typeface="+mn-lt"/>
              </a:rPr>
              <a:t>over processes and tools</a:t>
            </a:r>
            <a:br>
              <a:rPr lang="en-US" i="0" dirty="0">
                <a:effectLst/>
                <a:latin typeface="+mn-lt"/>
              </a:rPr>
            </a:br>
            <a:r>
              <a:rPr lang="en-US" i="0" dirty="0">
                <a:effectLst/>
                <a:latin typeface="+mn-lt"/>
              </a:rPr>
              <a:t>	</a:t>
            </a:r>
            <a:r>
              <a:rPr lang="en-US" b="1" i="0" dirty="0">
                <a:effectLst/>
                <a:latin typeface="+mn-lt"/>
              </a:rPr>
              <a:t>Working software over </a:t>
            </a:r>
            <a:r>
              <a:rPr lang="en-US" i="0" dirty="0">
                <a:effectLst/>
                <a:latin typeface="+mn-lt"/>
              </a:rPr>
              <a:t>comprehensive documentation</a:t>
            </a:r>
            <a:br>
              <a:rPr lang="en-US" i="0" dirty="0">
                <a:effectLst/>
                <a:latin typeface="+mn-lt"/>
              </a:rPr>
            </a:br>
            <a:r>
              <a:rPr lang="en-US" i="0" dirty="0">
                <a:effectLst/>
                <a:latin typeface="+mn-lt"/>
              </a:rPr>
              <a:t>	</a:t>
            </a:r>
            <a:r>
              <a:rPr lang="en-US" b="1" i="0" dirty="0">
                <a:effectLst/>
                <a:latin typeface="+mn-lt"/>
              </a:rPr>
              <a:t>Customer collaboration </a:t>
            </a:r>
            <a:r>
              <a:rPr lang="en-US" i="0" dirty="0">
                <a:effectLst/>
                <a:latin typeface="+mn-lt"/>
              </a:rPr>
              <a:t>over contract negotiation</a:t>
            </a:r>
            <a:br>
              <a:rPr lang="en-US" i="0" dirty="0">
                <a:effectLst/>
                <a:latin typeface="+mn-lt"/>
              </a:rPr>
            </a:br>
            <a:r>
              <a:rPr lang="en-US" i="0" dirty="0">
                <a:effectLst/>
                <a:latin typeface="+mn-lt"/>
              </a:rPr>
              <a:t>	</a:t>
            </a:r>
            <a:r>
              <a:rPr lang="en-US" b="1" i="0" dirty="0">
                <a:effectLst/>
                <a:latin typeface="+mn-lt"/>
              </a:rPr>
              <a:t>Responding to change </a:t>
            </a:r>
            <a:r>
              <a:rPr lang="en-US" i="0" dirty="0">
                <a:effectLst/>
                <a:latin typeface="+mn-lt"/>
              </a:rPr>
              <a:t>over following a plan</a:t>
            </a:r>
            <a:endParaRPr lang="en-GB" dirty="0"/>
          </a:p>
        </p:txBody>
      </p:sp>
      <p:pic>
        <p:nvPicPr>
          <p:cNvPr id="5" name="Picture 2" descr="Agile Methodology">
            <a:extLst>
              <a:ext uri="{FF2B5EF4-FFF2-40B4-BE49-F238E27FC236}">
                <a16:creationId xmlns:a16="http://schemas.microsoft.com/office/drawing/2014/main" id="{5ACD0E9B-D990-48D7-815C-DB59959DF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975" y="2552700"/>
            <a:ext cx="4298859" cy="357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4628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229965"/>
            <a:ext cx="5689601"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pic>
        <p:nvPicPr>
          <p:cNvPr id="4" name="Picture 4" descr="Agile Process Model">
            <a:extLst>
              <a:ext uri="{FF2B5EF4-FFF2-40B4-BE49-F238E27FC236}">
                <a16:creationId xmlns:a16="http://schemas.microsoft.com/office/drawing/2014/main" id="{EAFFA68B-0DD4-4109-B512-F595C0A22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92" y="998806"/>
            <a:ext cx="6960384" cy="571578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Scrum agile umbrella">
            <a:extLst>
              <a:ext uri="{FF2B5EF4-FFF2-40B4-BE49-F238E27FC236}">
                <a16:creationId xmlns:a16="http://schemas.microsoft.com/office/drawing/2014/main" id="{2CA7797D-0DB8-4EA4-870F-9BCA1C697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98" y="1282308"/>
            <a:ext cx="4250007" cy="428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582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78316"/>
            <a:ext cx="8090487" cy="675249"/>
          </a:xfrm>
        </p:spPr>
        <p:txBody>
          <a:bodyPr anchor="ctr">
            <a:noAutofit/>
          </a:bodyPr>
          <a:lstStyle/>
          <a:p>
            <a:pPr algn="l"/>
            <a:r>
              <a:rPr lang="en-GB" sz="3600" dirty="0">
                <a:solidFill>
                  <a:srgbClr val="FF0000"/>
                </a:solidFill>
              </a:rPr>
              <a:t>Agile – The </a:t>
            </a:r>
            <a:r>
              <a:rPr lang="en-US" sz="3600" b="0" i="0" dirty="0">
                <a:solidFill>
                  <a:srgbClr val="FF0000"/>
                </a:solidFill>
                <a:effectLst/>
              </a:rPr>
              <a:t>Principles</a:t>
            </a:r>
            <a:endParaRPr lang="en-GB" sz="3600" dirty="0">
              <a:solidFill>
                <a:srgbClr val="FF0000"/>
              </a:solidFill>
            </a:endParaRPr>
          </a:p>
        </p:txBody>
      </p:sp>
      <p:sp>
        <p:nvSpPr>
          <p:cNvPr id="6" name="Rectangle 1">
            <a:extLst>
              <a:ext uri="{FF2B5EF4-FFF2-40B4-BE49-F238E27FC236}">
                <a16:creationId xmlns:a16="http://schemas.microsoft.com/office/drawing/2014/main" id="{907C7A68-2465-4BAE-AB57-B242C079A96F}"/>
              </a:ext>
            </a:extLst>
          </p:cNvPr>
          <p:cNvSpPr>
            <a:spLocks noChangeArrowheads="1"/>
          </p:cNvSpPr>
          <p:nvPr/>
        </p:nvSpPr>
        <p:spPr bwMode="auto">
          <a:xfrm>
            <a:off x="317499" y="889843"/>
            <a:ext cx="1096010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1. Our highest priority is to satisfy the customer through early and continuous delivery of valuable software.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2. Welcome changing requirements, even late in development. Agile processes harness change for the   customer's competitive advantage.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3. Deliver working software frequently, from a couple of weeks to a couple of months, with a preference to the shorter timescale.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4. Businesspeople and developers must work together daily throughout the project.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5. Build projects around motivated individuals. Give them the environment and support they need and trust them to get the job done.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6. The most efficient and effective method of conveying information to and within a development team is face-to-face conversation.</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cs typeface="Times New Roman" panose="02020603050405020304" pitchFamily="18" charset="0"/>
              </a:rPr>
              <a:t>7. </a:t>
            </a:r>
            <a:r>
              <a:rPr kumimoji="0" lang="en-US" altLang="en-US" b="0" i="0" u="none" strike="noStrike" cap="none" normalizeH="0" baseline="0" dirty="0">
                <a:ln>
                  <a:noFill/>
                </a:ln>
                <a:effectLst/>
                <a:cs typeface="Times New Roman" panose="02020603050405020304" pitchFamily="18" charset="0"/>
              </a:rPr>
              <a:t>Working software is the primary measure of progress.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8. Agile processes promote sustainable development. The sponsors, developers, and users should be able</a:t>
            </a:r>
            <a:br>
              <a:rPr kumimoji="0" lang="en-US" altLang="en-US" b="0" i="0" u="none" strike="noStrike" cap="none" normalizeH="0" baseline="0" dirty="0">
                <a:ln>
                  <a:noFill/>
                </a:ln>
                <a:effectLst/>
                <a:cs typeface="Times New Roman" panose="02020603050405020304" pitchFamily="18" charset="0"/>
              </a:rPr>
            </a:br>
            <a:r>
              <a:rPr kumimoji="0" lang="en-US" altLang="en-US" b="0" i="0" u="none" strike="noStrike" cap="none" normalizeH="0" baseline="0" dirty="0">
                <a:ln>
                  <a:noFill/>
                </a:ln>
                <a:effectLst/>
                <a:cs typeface="Times New Roman" panose="02020603050405020304" pitchFamily="18" charset="0"/>
              </a:rPr>
              <a:t>to maintain a constant pace indefinitely.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9. Continuous attention to technical excellence and good design enhances agility.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10. Simplicity--the art of maximizing the amount of work not done--is essential.</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11. The best architectures, requirements, and designs emerge from self-organizing teams.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Times New Roman" panose="02020603050405020304" pitchFamily="18" charset="0"/>
              </a:rPr>
              <a:t>12. At regular intervals, the team reflects on how to become more effective, then tunes and adjusts its behavior accordingly.</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004687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84821"/>
            <a:ext cx="5689601" cy="918346"/>
          </a:xfrm>
        </p:spPr>
        <p:txBody>
          <a:bodyPr anchor="ctr">
            <a:normAutofit/>
          </a:bodyPr>
          <a:lstStyle/>
          <a:p>
            <a:pPr algn="l"/>
            <a:r>
              <a:rPr lang="en-GB" sz="3600" dirty="0">
                <a:solidFill>
                  <a:srgbClr val="FF0000"/>
                </a:solidFill>
                <a:cs typeface="Times New Roman" pitchFamily="18" charset="0"/>
              </a:rPr>
              <a:t>Agile – Approach</a:t>
            </a:r>
            <a:endParaRPr lang="en-GB" sz="3600" dirty="0">
              <a:solidFill>
                <a:schemeClr val="tx1">
                  <a:lumMod val="85000"/>
                  <a:lumOff val="15000"/>
                </a:schemeClr>
              </a:solidFill>
            </a:endParaRPr>
          </a:p>
        </p:txBody>
      </p:sp>
      <p:pic>
        <p:nvPicPr>
          <p:cNvPr id="1026" name="Picture 2" descr="traditional-vs-agile-approach">
            <a:extLst>
              <a:ext uri="{FF2B5EF4-FFF2-40B4-BE49-F238E27FC236}">
                <a16:creationId xmlns:a16="http://schemas.microsoft.com/office/drawing/2014/main" id="{0B9A4FA5-753C-48C9-90C1-B616B3737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14" y="1162824"/>
            <a:ext cx="10958286" cy="526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400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674931"/>
          </a:xfrm>
        </p:spPr>
        <p:txBody>
          <a:bodyPr anchor="ctr">
            <a:normAutofit/>
          </a:bodyPr>
          <a:lstStyle/>
          <a:p>
            <a:pPr algn="l"/>
            <a:r>
              <a:rPr lang="en-GB" sz="3600" dirty="0">
                <a:solidFill>
                  <a:srgbClr val="FF0000"/>
                </a:solidFill>
                <a:cs typeface="Times New Roman" pitchFamily="18" charset="0"/>
              </a:rPr>
              <a:t>Traditional vs Agile Approach</a:t>
            </a:r>
            <a:endParaRPr lang="en-GB" sz="3600" dirty="0">
              <a:solidFill>
                <a:schemeClr val="tx1">
                  <a:lumMod val="85000"/>
                  <a:lumOff val="15000"/>
                </a:schemeClr>
              </a:solidFill>
            </a:endParaRPr>
          </a:p>
        </p:txBody>
      </p:sp>
      <p:pic>
        <p:nvPicPr>
          <p:cNvPr id="48130" name="Picture 2" descr=" ">
            <a:extLst>
              <a:ext uri="{FF2B5EF4-FFF2-40B4-BE49-F238E27FC236}">
                <a16:creationId xmlns:a16="http://schemas.microsoft.com/office/drawing/2014/main" id="{401E1EF7-9BE1-493F-A7AA-51FA1803F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53" y="1061062"/>
            <a:ext cx="10489293" cy="562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427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256488" y="873936"/>
            <a:ext cx="11408899" cy="5355312"/>
          </a:xfrm>
          <a:prstGeom prst="rect">
            <a:avLst/>
          </a:prstGeom>
          <a:noFill/>
        </p:spPr>
        <p:txBody>
          <a:bodyPr wrap="square">
            <a:spAutoFit/>
          </a:bodyPr>
          <a:lstStyle/>
          <a:p>
            <a:pPr algn="l"/>
            <a:r>
              <a:rPr lang="en-US" b="1" i="0" dirty="0">
                <a:effectLst/>
              </a:rPr>
              <a:t>Extreme Programming (XP) –</a:t>
            </a:r>
          </a:p>
          <a:p>
            <a:pPr algn="l"/>
            <a:r>
              <a:rPr lang="en-US" b="0" i="0" dirty="0">
                <a:effectLst/>
              </a:rPr>
              <a:t>Extreme Programming (XP) also emphasizes speed and continuous delivery. Like Scrum, XP enables closely-knit teams to deliver working software increments at frequent intervals, usually every 1-3 weeks. It relies on customers to communicate the most useful features of a software product and developers to work towards implementing that feedback.</a:t>
            </a:r>
          </a:p>
          <a:p>
            <a:pPr algn="l"/>
            <a:endParaRPr lang="en-US" dirty="0"/>
          </a:p>
          <a:p>
            <a:pPr algn="l" fontAlgn="base"/>
            <a:r>
              <a:rPr lang="en-US" dirty="0"/>
              <a:t>The five basic component of Extreme Programming are:</a:t>
            </a:r>
          </a:p>
          <a:p>
            <a:pPr algn="l" fontAlgn="base">
              <a:buFont typeface="+mj-lt"/>
              <a:buAutoNum type="arabicPeriod"/>
            </a:pPr>
            <a:r>
              <a:rPr lang="en-US" dirty="0"/>
              <a:t>Communication</a:t>
            </a:r>
          </a:p>
          <a:p>
            <a:pPr algn="l" fontAlgn="base">
              <a:buFont typeface="+mj-lt"/>
              <a:buAutoNum type="arabicPeriod"/>
            </a:pPr>
            <a:r>
              <a:rPr lang="en-US" dirty="0"/>
              <a:t>Simplicity</a:t>
            </a:r>
          </a:p>
          <a:p>
            <a:pPr algn="l" fontAlgn="base">
              <a:buFont typeface="+mj-lt"/>
              <a:buAutoNum type="arabicPeriod"/>
            </a:pPr>
            <a:r>
              <a:rPr lang="en-US" dirty="0"/>
              <a:t>Feedback</a:t>
            </a:r>
          </a:p>
          <a:p>
            <a:pPr algn="l" fontAlgn="base">
              <a:buFont typeface="+mj-lt"/>
              <a:buAutoNum type="arabicPeriod"/>
            </a:pPr>
            <a:r>
              <a:rPr lang="en-US" dirty="0"/>
              <a:t>Respect</a:t>
            </a:r>
          </a:p>
          <a:p>
            <a:pPr algn="l" fontAlgn="base">
              <a:buFont typeface="+mj-lt"/>
              <a:buAutoNum type="arabicPeriod"/>
            </a:pPr>
            <a:r>
              <a:rPr lang="en-US" dirty="0"/>
              <a:t>Courage</a:t>
            </a:r>
          </a:p>
          <a:p>
            <a:pPr algn="l" fontAlgn="base">
              <a:buFont typeface="+mj-lt"/>
              <a:buAutoNum type="arabicPeriod"/>
            </a:pPr>
            <a:endParaRPr lang="en-US" dirty="0"/>
          </a:p>
          <a:p>
            <a:pPr algn="l" fontAlgn="base"/>
            <a:r>
              <a:rPr lang="en-US" b="0" i="0" dirty="0">
                <a:effectLst/>
                <a:latin typeface="urw-din"/>
              </a:rPr>
              <a:t>Extreme Programming allow changes in their set timelines.</a:t>
            </a:r>
          </a:p>
          <a:p>
            <a:pPr algn="l" fontAlgn="base"/>
            <a:r>
              <a:rPr lang="en-US" b="0" i="0" dirty="0">
                <a:effectLst/>
                <a:latin typeface="urw-din"/>
              </a:rPr>
              <a:t>In Extreme Programming(XP), teamwork for 1-2 weeks only.</a:t>
            </a:r>
            <a:endParaRPr lang="en-US" dirty="0">
              <a:latin typeface="urw-din"/>
            </a:endParaRPr>
          </a:p>
          <a:p>
            <a:pPr algn="l" fontAlgn="base"/>
            <a:r>
              <a:rPr lang="en-US" b="0" i="0" dirty="0">
                <a:effectLst/>
                <a:latin typeface="urw-din"/>
              </a:rPr>
              <a:t>Extreme Programming emphasizes strong engineering practices</a:t>
            </a:r>
          </a:p>
          <a:p>
            <a:pPr algn="l" fontAlgn="base"/>
            <a:r>
              <a:rPr lang="en-US" b="0" i="0" dirty="0">
                <a:effectLst/>
                <a:latin typeface="urw-din"/>
              </a:rPr>
              <a:t>In Extreme Programming, team must follow a strict priority order or pre-determined priority order</a:t>
            </a:r>
            <a:endParaRPr lang="en-US" dirty="0">
              <a:latin typeface="urw-din"/>
            </a:endParaRPr>
          </a:p>
          <a:p>
            <a:pPr algn="l" fontAlgn="base"/>
            <a:r>
              <a:rPr lang="en-US" b="0" i="0" dirty="0">
                <a:effectLst/>
                <a:latin typeface="urw-din"/>
              </a:rPr>
              <a:t>Extreme Programming(XP) can be directly applied to a team. Extreme Programming is also known for its </a:t>
            </a:r>
            <a:r>
              <a:rPr lang="en-US" b="1" i="0" dirty="0">
                <a:effectLst/>
                <a:latin typeface="urw-din"/>
              </a:rPr>
              <a:t>Ready-to-apply</a:t>
            </a:r>
            <a:r>
              <a:rPr lang="en-US" b="0" i="0" dirty="0">
                <a:effectLst/>
                <a:latin typeface="urw-din"/>
              </a:rPr>
              <a:t> features.</a:t>
            </a:r>
            <a:endParaRPr lang="en-US" dirty="0"/>
          </a:p>
        </p:txBody>
      </p:sp>
    </p:spTree>
    <p:extLst>
      <p:ext uri="{BB962C8B-B14F-4D97-AF65-F5344CB8AC3E}">
        <p14:creationId xmlns:p14="http://schemas.microsoft.com/office/powerpoint/2010/main" val="4252961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256488" y="778886"/>
            <a:ext cx="11408899" cy="4524315"/>
          </a:xfrm>
          <a:prstGeom prst="rect">
            <a:avLst/>
          </a:prstGeom>
          <a:noFill/>
        </p:spPr>
        <p:txBody>
          <a:bodyPr wrap="square">
            <a:spAutoFit/>
          </a:bodyPr>
          <a:lstStyle/>
          <a:p>
            <a:pPr algn="l"/>
            <a:r>
              <a:rPr lang="en-US" b="1" i="0" dirty="0">
                <a:effectLst/>
              </a:rPr>
              <a:t>Feature-Driven Development (FDD) –</a:t>
            </a:r>
          </a:p>
          <a:p>
            <a:pPr algn="l"/>
            <a:r>
              <a:rPr lang="en-US" b="0" i="0" dirty="0">
                <a:effectLst/>
              </a:rPr>
              <a:t>Feature-Driven Development, or FDD, </a:t>
            </a:r>
            <a:r>
              <a:rPr lang="en-US" dirty="0"/>
              <a:t>provides a framework for product development that </a:t>
            </a:r>
            <a:r>
              <a:rPr lang="en-US" b="0" i="0" dirty="0">
                <a:effectLst/>
              </a:rPr>
              <a:t>starts with an overall model and gets progressively more granular. Like other Agile methodologies, FDD aims to deliver working software quickly in a repeatable way. It uses the concept of “just enough design initially” (JEDI) to do so, leveraging two-week increments to run “plan by feature, design by feature, build by feature” iterations.</a:t>
            </a:r>
          </a:p>
          <a:p>
            <a:pPr algn="l"/>
            <a:r>
              <a:rPr lang="en-US" b="0" i="0" dirty="0">
                <a:effectLst/>
              </a:rPr>
              <a:t>Organizations that practice Agile like Feature-Driven Development for its feature-centric approach and its scalability.</a:t>
            </a:r>
          </a:p>
          <a:p>
            <a:pPr algn="l"/>
            <a:endParaRPr lang="en-US" b="0" i="0" dirty="0">
              <a:effectLst/>
            </a:endParaRPr>
          </a:p>
          <a:p>
            <a:pPr algn="l"/>
            <a:r>
              <a:rPr lang="en-US" dirty="0">
                <a:latin typeface="Europa"/>
              </a:rPr>
              <a:t>Five Step Process - </a:t>
            </a:r>
            <a:endParaRPr lang="en-GB" b="0" i="0" dirty="0">
              <a:effectLst/>
              <a:latin typeface="Europa"/>
            </a:endParaRPr>
          </a:p>
          <a:p>
            <a:pPr lvl="1"/>
            <a:r>
              <a:rPr lang="en-GB" dirty="0"/>
              <a:t>Developing an overall model</a:t>
            </a:r>
          </a:p>
          <a:p>
            <a:pPr lvl="1"/>
            <a:r>
              <a:rPr lang="en-GB" dirty="0"/>
              <a:t>Building the feature list</a:t>
            </a:r>
          </a:p>
          <a:p>
            <a:pPr lvl="1"/>
            <a:r>
              <a:rPr lang="en-GB" dirty="0"/>
              <a:t>Planning by feature</a:t>
            </a:r>
          </a:p>
          <a:p>
            <a:pPr lvl="1"/>
            <a:r>
              <a:rPr lang="en-GB" dirty="0"/>
              <a:t>Designing by feature</a:t>
            </a:r>
          </a:p>
          <a:p>
            <a:pPr lvl="1"/>
            <a:r>
              <a:rPr lang="en-GB" dirty="0"/>
              <a:t>Building by feature</a:t>
            </a:r>
          </a:p>
          <a:p>
            <a:br>
              <a:rPr lang="en-GB" dirty="0"/>
            </a:br>
            <a:r>
              <a:rPr lang="en-US" altLang="en-US" dirty="0"/>
              <a:t>FDD is amazing for big projects and is quite scalable and prone to get achieve success.</a:t>
            </a:r>
          </a:p>
          <a:p>
            <a:pPr marL="0" marR="0" lvl="0" indent="0" algn="l" defTabSz="914400" rtl="0" eaLnBrk="0" fontAlgn="base" latinLnBrk="0" hangingPunct="0">
              <a:lnSpc>
                <a:spcPct val="100000"/>
              </a:lnSpc>
              <a:spcBef>
                <a:spcPct val="0"/>
              </a:spcBef>
              <a:spcAft>
                <a:spcPct val="0"/>
              </a:spcAft>
              <a:buClrTx/>
              <a:buSzTx/>
              <a:tabLst/>
            </a:pPr>
            <a:r>
              <a:rPr lang="en-US" altLang="en-US" dirty="0"/>
              <a:t>FDD is very effective in helping with complex projects that are in a critical situation. </a:t>
            </a:r>
            <a:endParaRPr lang="en-US" b="0" i="1" dirty="0">
              <a:effectLst/>
            </a:endParaRPr>
          </a:p>
        </p:txBody>
      </p:sp>
    </p:spTree>
    <p:extLst>
      <p:ext uri="{BB962C8B-B14F-4D97-AF65-F5344CB8AC3E}">
        <p14:creationId xmlns:p14="http://schemas.microsoft.com/office/powerpoint/2010/main" val="2734321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4524315"/>
          </a:xfrm>
          <a:prstGeom prst="rect">
            <a:avLst/>
          </a:prstGeom>
          <a:noFill/>
        </p:spPr>
        <p:txBody>
          <a:bodyPr wrap="square">
            <a:spAutoFit/>
          </a:bodyPr>
          <a:lstStyle/>
          <a:p>
            <a:r>
              <a:rPr lang="en-US" b="1" dirty="0"/>
              <a:t>Lean Software Development –</a:t>
            </a:r>
          </a:p>
          <a:p>
            <a:pPr algn="l"/>
            <a:endParaRPr lang="en-US" b="1" i="0" dirty="0">
              <a:effectLst/>
            </a:endParaRPr>
          </a:p>
          <a:p>
            <a:pPr algn="l"/>
            <a:r>
              <a:rPr lang="en-US" b="0" i="0" dirty="0">
                <a:effectLst/>
              </a:rPr>
              <a:t>Lean software development is more flexible than Scrum or XP, with fewer strict guidelines, rules, or methods. Lean is based on a set of principles developed to </a:t>
            </a:r>
            <a:r>
              <a:rPr lang="en-US" dirty="0"/>
              <a:t>ensure value and efficiency</a:t>
            </a:r>
            <a:r>
              <a:rPr lang="en-US" b="0" i="0" dirty="0">
                <a:effectLst/>
              </a:rPr>
              <a:t> in production in the mid 20th century and has evolved into the software setting. Lean relies on five principles of Lean management:</a:t>
            </a:r>
          </a:p>
          <a:p>
            <a:pPr algn="l"/>
            <a:endParaRPr lang="en-US" b="0" i="0" dirty="0">
              <a:effectLst/>
            </a:endParaRPr>
          </a:p>
          <a:p>
            <a:pPr algn="l">
              <a:buFont typeface="+mj-lt"/>
              <a:buAutoNum type="arabicPeriod"/>
            </a:pPr>
            <a:r>
              <a:rPr lang="en-US" b="0" i="0" dirty="0">
                <a:effectLst/>
              </a:rPr>
              <a:t>Identify value</a:t>
            </a:r>
          </a:p>
          <a:p>
            <a:pPr algn="l">
              <a:buFont typeface="+mj-lt"/>
              <a:buAutoNum type="arabicPeriod"/>
            </a:pPr>
            <a:r>
              <a:rPr lang="en-US" b="0" i="0" dirty="0">
                <a:effectLst/>
              </a:rPr>
              <a:t>Value stream mapping</a:t>
            </a:r>
          </a:p>
          <a:p>
            <a:pPr algn="l">
              <a:buFont typeface="+mj-lt"/>
              <a:buAutoNum type="arabicPeriod"/>
            </a:pPr>
            <a:r>
              <a:rPr lang="en-US" b="0" i="0" dirty="0">
                <a:effectLst/>
              </a:rPr>
              <a:t>Create continuous workflow</a:t>
            </a:r>
          </a:p>
          <a:p>
            <a:pPr algn="l">
              <a:buFont typeface="+mj-lt"/>
              <a:buAutoNum type="arabicPeriod"/>
            </a:pPr>
            <a:r>
              <a:rPr lang="en-US" b="0" i="0" dirty="0">
                <a:effectLst/>
              </a:rPr>
              <a:t>Create a pull system</a:t>
            </a:r>
          </a:p>
          <a:p>
            <a:pPr algn="l">
              <a:buFont typeface="+mj-lt"/>
              <a:buAutoNum type="arabicPeriod"/>
            </a:pPr>
            <a:r>
              <a:rPr lang="en-US" b="0" i="0" dirty="0">
                <a:effectLst/>
              </a:rPr>
              <a:t>Continuous improvement</a:t>
            </a:r>
          </a:p>
          <a:p>
            <a:pPr algn="l"/>
            <a:endParaRPr lang="en-US" b="0" i="0" dirty="0">
              <a:effectLst/>
            </a:endParaRPr>
          </a:p>
          <a:p>
            <a:pPr algn="l"/>
            <a:r>
              <a:rPr lang="en-US" b="0" i="0" dirty="0">
                <a:effectLst/>
              </a:rPr>
              <a:t>Lean particularly emphasizes eliminating waste. In the context of software development, that includes cutting out wasted time and unproductive tasks, efficiently using team resources, giving teams and individuals decision-making authority, and prioritizing only the features of a system that deliver true value.</a:t>
            </a:r>
          </a:p>
          <a:p>
            <a:pPr algn="l"/>
            <a:endParaRPr lang="en-US" b="0" i="1" dirty="0">
              <a:effectLst/>
            </a:endParaRPr>
          </a:p>
        </p:txBody>
      </p:sp>
    </p:spTree>
    <p:extLst>
      <p:ext uri="{BB962C8B-B14F-4D97-AF65-F5344CB8AC3E}">
        <p14:creationId xmlns:p14="http://schemas.microsoft.com/office/powerpoint/2010/main" val="4115556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5078313"/>
          </a:xfrm>
          <a:prstGeom prst="rect">
            <a:avLst/>
          </a:prstGeom>
          <a:noFill/>
        </p:spPr>
        <p:txBody>
          <a:bodyPr wrap="square">
            <a:spAutoFit/>
          </a:bodyPr>
          <a:lstStyle/>
          <a:p>
            <a:pPr algn="l"/>
            <a:r>
              <a:rPr lang="en-US" b="1" i="0" dirty="0">
                <a:effectLst/>
              </a:rPr>
              <a:t>Kanban –</a:t>
            </a:r>
          </a:p>
          <a:p>
            <a:pPr algn="l"/>
            <a:r>
              <a:rPr lang="en-US" b="0" i="0" dirty="0">
                <a:effectLst/>
              </a:rPr>
              <a:t>Kanban focuses on helping teams work together more effectively to </a:t>
            </a:r>
            <a:r>
              <a:rPr lang="en-US" dirty="0"/>
              <a:t>enable continuous delivery</a:t>
            </a:r>
            <a:r>
              <a:rPr lang="en-US" b="0" i="0" dirty="0">
                <a:effectLst/>
              </a:rPr>
              <a:t> of quality products. Kanban is unique, however, for offering a highly visual method for actively managing the creation of products.</a:t>
            </a:r>
          </a:p>
          <a:p>
            <a:pPr algn="l"/>
            <a:endParaRPr lang="en-US" b="0" i="0" dirty="0">
              <a:effectLst/>
            </a:endParaRPr>
          </a:p>
          <a:p>
            <a:pPr algn="l"/>
            <a:r>
              <a:rPr lang="en-US" b="0" i="0" dirty="0">
                <a:effectLst/>
              </a:rPr>
              <a:t>The Kanban Agile methodology relies on six fundamental practices:</a:t>
            </a:r>
          </a:p>
          <a:p>
            <a:pPr algn="l">
              <a:buFont typeface="+mj-lt"/>
              <a:buAutoNum type="arabicPeriod"/>
            </a:pPr>
            <a:r>
              <a:rPr lang="en-US" b="0" i="0" dirty="0">
                <a:effectLst/>
              </a:rPr>
              <a:t>Visualize the workflow</a:t>
            </a:r>
          </a:p>
          <a:p>
            <a:pPr algn="l">
              <a:buFont typeface="+mj-lt"/>
              <a:buAutoNum type="arabicPeriod"/>
            </a:pPr>
            <a:r>
              <a:rPr lang="en-US" b="0" i="0" dirty="0">
                <a:effectLst/>
              </a:rPr>
              <a:t>Limit work in progress</a:t>
            </a:r>
          </a:p>
          <a:p>
            <a:pPr algn="l">
              <a:buFont typeface="+mj-lt"/>
              <a:buAutoNum type="arabicPeriod"/>
            </a:pPr>
            <a:r>
              <a:rPr lang="en-US" b="0" i="0" dirty="0">
                <a:effectLst/>
              </a:rPr>
              <a:t>Manage flow</a:t>
            </a:r>
          </a:p>
          <a:p>
            <a:pPr algn="l">
              <a:buFont typeface="+mj-lt"/>
              <a:buAutoNum type="arabicPeriod"/>
            </a:pPr>
            <a:r>
              <a:rPr lang="en-US" b="0" i="0" dirty="0">
                <a:effectLst/>
              </a:rPr>
              <a:t>Make process policies explicit</a:t>
            </a:r>
          </a:p>
          <a:p>
            <a:pPr algn="l">
              <a:buFont typeface="+mj-lt"/>
              <a:buAutoNum type="arabicPeriod"/>
            </a:pPr>
            <a:r>
              <a:rPr lang="en-US" b="0" i="0" dirty="0">
                <a:effectLst/>
              </a:rPr>
              <a:t>Implement feedback loops</a:t>
            </a:r>
          </a:p>
          <a:p>
            <a:pPr algn="l">
              <a:buFont typeface="+mj-lt"/>
              <a:buAutoNum type="arabicPeriod"/>
            </a:pPr>
            <a:r>
              <a:rPr lang="en-US" b="0" i="0" dirty="0">
                <a:effectLst/>
              </a:rPr>
              <a:t>Improve collaboratively</a:t>
            </a:r>
          </a:p>
          <a:p>
            <a:pPr algn="l"/>
            <a:endParaRPr lang="en-US" b="0" i="0" dirty="0">
              <a:effectLst/>
            </a:endParaRPr>
          </a:p>
          <a:p>
            <a:pPr algn="l"/>
            <a:r>
              <a:rPr lang="en-US" b="0" i="0" dirty="0">
                <a:effectLst/>
              </a:rPr>
              <a:t>Kanban achieves these practices using a Kanban board. The Kanban board facilitates the visual approach to Agile using columns to represent work that is To Do, Doing, and Done. This Agile methodology improves collaboration and efficiency and helps define the best possible team workflow.</a:t>
            </a:r>
          </a:p>
          <a:p>
            <a:pPr algn="l"/>
            <a:r>
              <a:rPr lang="en-US" dirty="0"/>
              <a:t>To Do, In Progress, In Review, and Done (or Completed). </a:t>
            </a:r>
          </a:p>
          <a:p>
            <a:pPr algn="l"/>
            <a:r>
              <a:rPr lang="en-US" dirty="0"/>
              <a:t>The most important metrics are lead time and cycle time. Each of these metrics measures the average amount of time it takes for tasks to move through the board. </a:t>
            </a:r>
          </a:p>
        </p:txBody>
      </p:sp>
    </p:spTree>
    <p:extLst>
      <p:ext uri="{BB962C8B-B14F-4D97-AF65-F5344CB8AC3E}">
        <p14:creationId xmlns:p14="http://schemas.microsoft.com/office/powerpoint/2010/main" val="11317803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84822"/>
            <a:ext cx="5689601" cy="674834"/>
          </a:xfrm>
        </p:spPr>
        <p:txBody>
          <a:bodyPr anchor="ctr">
            <a:normAutofit/>
          </a:bodyPr>
          <a:lstStyle/>
          <a:p>
            <a:pPr algn="l"/>
            <a:r>
              <a:rPr lang="en-GB" sz="3600" dirty="0">
                <a:solidFill>
                  <a:srgbClr val="FF0000"/>
                </a:solidFill>
                <a:cs typeface="Times New Roman" pitchFamily="18" charset="0"/>
              </a:rPr>
              <a:t>Agile – Scrum Vs Kanban</a:t>
            </a:r>
            <a:endParaRPr lang="en-GB" sz="3600" dirty="0">
              <a:solidFill>
                <a:schemeClr val="tx1">
                  <a:lumMod val="85000"/>
                  <a:lumOff val="15000"/>
                </a:schemeClr>
              </a:solidFill>
            </a:endParaRPr>
          </a:p>
        </p:txBody>
      </p:sp>
      <p:graphicFrame>
        <p:nvGraphicFramePr>
          <p:cNvPr id="2" name="Table 1">
            <a:extLst>
              <a:ext uri="{FF2B5EF4-FFF2-40B4-BE49-F238E27FC236}">
                <a16:creationId xmlns:a16="http://schemas.microsoft.com/office/drawing/2014/main" id="{8C5313BA-3BB0-4B0B-A2F7-195721970D45}"/>
              </a:ext>
            </a:extLst>
          </p:cNvPr>
          <p:cNvGraphicFramePr>
            <a:graphicFrameLocks noGrp="1"/>
          </p:cNvGraphicFramePr>
          <p:nvPr/>
        </p:nvGraphicFramePr>
        <p:xfrm>
          <a:off x="406399" y="1305122"/>
          <a:ext cx="11168968" cy="4279580"/>
        </p:xfrm>
        <a:graphic>
          <a:graphicData uri="http://schemas.openxmlformats.org/drawingml/2006/table">
            <a:tbl>
              <a:tblPr/>
              <a:tblGrid>
                <a:gridCol w="2509076">
                  <a:extLst>
                    <a:ext uri="{9D8B030D-6E8A-4147-A177-3AD203B41FA5}">
                      <a16:colId xmlns:a16="http://schemas.microsoft.com/office/drawing/2014/main" val="3126367845"/>
                    </a:ext>
                  </a:extLst>
                </a:gridCol>
                <a:gridCol w="4528062">
                  <a:extLst>
                    <a:ext uri="{9D8B030D-6E8A-4147-A177-3AD203B41FA5}">
                      <a16:colId xmlns:a16="http://schemas.microsoft.com/office/drawing/2014/main" val="3721470080"/>
                    </a:ext>
                  </a:extLst>
                </a:gridCol>
                <a:gridCol w="4131830">
                  <a:extLst>
                    <a:ext uri="{9D8B030D-6E8A-4147-A177-3AD203B41FA5}">
                      <a16:colId xmlns:a16="http://schemas.microsoft.com/office/drawing/2014/main" val="2953541895"/>
                    </a:ext>
                  </a:extLst>
                </a:gridCol>
              </a:tblGrid>
              <a:tr h="178342">
                <a:tc>
                  <a:txBody>
                    <a:bodyPr/>
                    <a:lstStyle/>
                    <a:p>
                      <a:pPr algn="l" fontAlgn="base"/>
                      <a:endParaRPr lang="en-GB" sz="2000" b="0" dirty="0">
                        <a:solidFill>
                          <a:srgbClr val="253858"/>
                        </a:solidFill>
                        <a:effectLst/>
                        <a:latin typeface="+mn-lt"/>
                      </a:endParaRP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ase"/>
                      <a:r>
                        <a:rPr lang="en-GB" sz="2000" b="0" dirty="0">
                          <a:solidFill>
                            <a:srgbClr val="253858"/>
                          </a:solidFill>
                          <a:effectLst/>
                          <a:latin typeface="+mn-lt"/>
                        </a:rPr>
                        <a:t>Scrum</a:t>
                      </a: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ase"/>
                      <a:r>
                        <a:rPr lang="en-GB" sz="2000" b="0" dirty="0">
                          <a:solidFill>
                            <a:srgbClr val="253858"/>
                          </a:solidFill>
                          <a:effectLst/>
                          <a:latin typeface="+mn-lt"/>
                        </a:rPr>
                        <a:t>Kanban</a:t>
                      </a: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07221097"/>
                  </a:ext>
                </a:extLst>
              </a:tr>
              <a:tr h="774036">
                <a:tc>
                  <a:txBody>
                    <a:bodyPr/>
                    <a:lstStyle/>
                    <a:p>
                      <a:pPr algn="l" fontAlgn="base"/>
                      <a:r>
                        <a:rPr lang="en-GB" sz="2000" b="0" dirty="0">
                          <a:effectLst/>
                          <a:latin typeface="+mn-lt"/>
                        </a:rPr>
                        <a:t>Cadence</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Regular fixed length sprints (i.e., 2 weeks)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Continuous flow</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31324766"/>
                  </a:ext>
                </a:extLst>
              </a:tr>
              <a:tr h="585757">
                <a:tc>
                  <a:txBody>
                    <a:bodyPr/>
                    <a:lstStyle/>
                    <a:p>
                      <a:pPr algn="l" fontAlgn="base"/>
                      <a:r>
                        <a:rPr lang="en-GB" sz="2000" b="0" dirty="0">
                          <a:effectLst/>
                          <a:latin typeface="+mn-lt"/>
                        </a:rPr>
                        <a:t>Release methodology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At the end of each sprint</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a:effectLst/>
                          <a:latin typeface="+mn-lt"/>
                        </a:rPr>
                        <a:t>Continuous delivery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02830176"/>
                  </a:ext>
                </a:extLst>
              </a:tr>
              <a:tr h="962315">
                <a:tc>
                  <a:txBody>
                    <a:bodyPr/>
                    <a:lstStyle/>
                    <a:p>
                      <a:pPr algn="l" fontAlgn="base"/>
                      <a:r>
                        <a:rPr lang="en-GB" sz="2000" b="0">
                          <a:effectLst/>
                          <a:latin typeface="+mn-lt"/>
                        </a:rPr>
                        <a:t>Roles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Product owner, scrum master, development team</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No required roles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01717346"/>
                  </a:ext>
                </a:extLst>
              </a:tr>
              <a:tr h="585757">
                <a:tc>
                  <a:txBody>
                    <a:bodyPr/>
                    <a:lstStyle/>
                    <a:p>
                      <a:pPr algn="l" fontAlgn="base"/>
                      <a:r>
                        <a:rPr lang="en-GB" sz="2000" b="0">
                          <a:effectLst/>
                          <a:latin typeface="+mn-lt"/>
                        </a:rPr>
                        <a:t>Key metrics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Velocity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Lead time, cycle time, WIP</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98558386"/>
                  </a:ext>
                </a:extLst>
              </a:tr>
              <a:tr h="962315">
                <a:tc>
                  <a:txBody>
                    <a:bodyPr/>
                    <a:lstStyle/>
                    <a:p>
                      <a:pPr algn="l" fontAlgn="base"/>
                      <a:r>
                        <a:rPr lang="en-GB" sz="2000" b="0" dirty="0">
                          <a:effectLst/>
                          <a:latin typeface="+mn-lt"/>
                        </a:rPr>
                        <a:t>Change philosophy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Teams should not make changes during the sprint.</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Change can happen at any time</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3734021"/>
                  </a:ext>
                </a:extLst>
              </a:tr>
            </a:tbl>
          </a:graphicData>
        </a:graphic>
      </p:graphicFrame>
      <p:sp>
        <p:nvSpPr>
          <p:cNvPr id="4" name="Rectangle 1">
            <a:extLst>
              <a:ext uri="{FF2B5EF4-FFF2-40B4-BE49-F238E27FC236}">
                <a16:creationId xmlns:a16="http://schemas.microsoft.com/office/drawing/2014/main" id="{9BC0ABDB-4BE8-47C2-B9E5-9BD762BE50E8}"/>
              </a:ext>
            </a:extLst>
          </p:cNvPr>
          <p:cNvSpPr>
            <a:spLocks noChangeArrowheads="1"/>
          </p:cNvSpPr>
          <p:nvPr/>
        </p:nvSpPr>
        <p:spPr bwMode="auto">
          <a:xfrm>
            <a:off x="419100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3F21ED08-C3EC-4D71-B9D1-C68F53D74582}"/>
              </a:ext>
            </a:extLst>
          </p:cNvPr>
          <p:cNvGraphicFramePr>
            <a:graphicFrameLocks noGrp="1"/>
          </p:cNvGraphicFramePr>
          <p:nvPr/>
        </p:nvGraphicFramePr>
        <p:xfrm>
          <a:off x="406399" y="5584702"/>
          <a:ext cx="11168968" cy="818798"/>
        </p:xfrm>
        <a:graphic>
          <a:graphicData uri="http://schemas.openxmlformats.org/drawingml/2006/table">
            <a:tbl>
              <a:tblPr/>
              <a:tblGrid>
                <a:gridCol w="2509076">
                  <a:extLst>
                    <a:ext uri="{9D8B030D-6E8A-4147-A177-3AD203B41FA5}">
                      <a16:colId xmlns:a16="http://schemas.microsoft.com/office/drawing/2014/main" val="18459569"/>
                    </a:ext>
                  </a:extLst>
                </a:gridCol>
                <a:gridCol w="4528062">
                  <a:extLst>
                    <a:ext uri="{9D8B030D-6E8A-4147-A177-3AD203B41FA5}">
                      <a16:colId xmlns:a16="http://schemas.microsoft.com/office/drawing/2014/main" val="1494518824"/>
                    </a:ext>
                  </a:extLst>
                </a:gridCol>
                <a:gridCol w="4131830">
                  <a:extLst>
                    <a:ext uri="{9D8B030D-6E8A-4147-A177-3AD203B41FA5}">
                      <a16:colId xmlns:a16="http://schemas.microsoft.com/office/drawing/2014/main" val="631806785"/>
                    </a:ext>
                  </a:extLst>
                </a:gridCol>
              </a:tblGrid>
              <a:tr h="774036">
                <a:tc>
                  <a:txBody>
                    <a:bodyPr/>
                    <a:lstStyle/>
                    <a:p>
                      <a:pPr algn="l" fontAlgn="base"/>
                      <a:r>
                        <a:rPr lang="en-GB" sz="2000" b="0" dirty="0">
                          <a:effectLst/>
                          <a:latin typeface="+mn-lt"/>
                        </a:rPr>
                        <a:t>Approach</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base"/>
                      <a:r>
                        <a:rPr lang="en-GB" sz="2000" b="0" i="0" kern="1200" dirty="0">
                          <a:solidFill>
                            <a:schemeClr val="tx1"/>
                          </a:solidFill>
                          <a:effectLst/>
                          <a:latin typeface="+mn-lt"/>
                          <a:ea typeface="+mn-ea"/>
                          <a:cs typeface="+mn-cs"/>
                        </a:rPr>
                        <a:t>A structured agile approach</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base"/>
                      <a:r>
                        <a:rPr lang="en-GB" sz="2000" b="0" i="0" kern="1200" dirty="0">
                          <a:solidFill>
                            <a:schemeClr val="tx1"/>
                          </a:solidFill>
                          <a:effectLst/>
                          <a:latin typeface="+mn-lt"/>
                          <a:ea typeface="+mn-ea"/>
                          <a:cs typeface="+mn-cs"/>
                        </a:rPr>
                        <a:t>Continuous improvement, flexible processes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84707544"/>
                  </a:ext>
                </a:extLst>
              </a:tr>
            </a:tbl>
          </a:graphicData>
        </a:graphic>
      </p:graphicFrame>
    </p:spTree>
    <p:extLst>
      <p:ext uri="{BB962C8B-B14F-4D97-AF65-F5344CB8AC3E}">
        <p14:creationId xmlns:p14="http://schemas.microsoft.com/office/powerpoint/2010/main" val="287292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9410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Characteristics of Good Software</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7" y="802395"/>
            <a:ext cx="11430000" cy="5163016"/>
          </a:xfrm>
          <a:prstGeom prst="rect">
            <a:avLst/>
          </a:prstGeom>
        </p:spPr>
        <p:txBody>
          <a:bodyPr wrap="square">
            <a:spAutoFit/>
          </a:bodyPr>
          <a:lstStyle/>
          <a:p>
            <a:pPr marL="0" marR="0">
              <a:lnSpc>
                <a:spcPct val="107000"/>
              </a:lnSpc>
              <a:spcBef>
                <a:spcPts val="0"/>
              </a:spcBef>
              <a:spcAft>
                <a:spcPts val="800"/>
              </a:spcAft>
            </a:pPr>
            <a:r>
              <a:rPr lang="en-GB" b="1" dirty="0">
                <a:effectLst/>
                <a:ea typeface="Times New Roman" panose="02020603050405020304" pitchFamily="18" charset="0"/>
                <a:cs typeface="Times New Roman" panose="02020603050405020304" pitchFamily="18" charset="0"/>
              </a:rPr>
              <a:t>Every software must satisfy the following attributes:</a:t>
            </a:r>
            <a:endParaRPr lang="en-GB" b="1"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Operational</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Transitional</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Maintenance</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b="1" dirty="0">
                <a:effectLst/>
                <a:ea typeface="Times New Roman" panose="02020603050405020304" pitchFamily="18" charset="0"/>
                <a:cs typeface="Times New Roman" panose="02020603050405020304" pitchFamily="18" charset="0"/>
              </a:rPr>
              <a:t>Operational</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dirty="0">
                <a:effectLst/>
                <a:ea typeface="Times New Roman" panose="02020603050405020304" pitchFamily="18" charset="0"/>
                <a:cs typeface="Times New Roman" panose="02020603050405020304" pitchFamily="18" charset="0"/>
              </a:rPr>
              <a:t>This characteristic let us know about how well software works in the operations which can be measured on:</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Budget, Efficiency, Usability, Dependability, Correctness, Functionality, Safety, Security</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b="1" dirty="0">
                <a:effectLst/>
                <a:ea typeface="Times New Roman" panose="02020603050405020304" pitchFamily="18" charset="0"/>
                <a:cs typeface="Times New Roman" panose="02020603050405020304" pitchFamily="18" charset="0"/>
              </a:rPr>
              <a:t>Transitional</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dirty="0">
                <a:effectLst/>
                <a:ea typeface="Times New Roman" panose="02020603050405020304" pitchFamily="18" charset="0"/>
                <a:cs typeface="Times New Roman" panose="02020603050405020304" pitchFamily="18" charset="0"/>
              </a:rPr>
              <a:t>This is an essential aspect when the software is moved from one platform to another:</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Interoperability, Reusability, Portability, Adaptability</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b="1" dirty="0">
                <a:effectLst/>
                <a:ea typeface="Times New Roman" panose="02020603050405020304" pitchFamily="18" charset="0"/>
                <a:cs typeface="Times New Roman" panose="02020603050405020304" pitchFamily="18" charset="0"/>
              </a:rPr>
              <a:t>Maintenance</a:t>
            </a:r>
            <a:endParaRPr lang="en-GB"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dirty="0">
                <a:effectLst/>
                <a:ea typeface="Times New Roman" panose="02020603050405020304" pitchFamily="18" charset="0"/>
                <a:cs typeface="Times New Roman" panose="02020603050405020304" pitchFamily="18" charset="0"/>
              </a:rPr>
              <a:t>This aspect talks about how well software has the capabilities to adapt itself in the quickly changing environment:</a:t>
            </a:r>
            <a:endParaRPr lang="en-GB"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dirty="0">
                <a:effectLst/>
                <a:ea typeface="Times New Roman" panose="02020603050405020304" pitchFamily="18" charset="0"/>
                <a:cs typeface="Times New Roman" panose="02020603050405020304" pitchFamily="18" charset="0"/>
              </a:rPr>
              <a:t>Flexibility, Maintainability, Modularity, Scalability</a:t>
            </a:r>
            <a:endParaRPr lang="en-US" dirty="0"/>
          </a:p>
        </p:txBody>
      </p:sp>
    </p:spTree>
    <p:extLst>
      <p:ext uri="{BB962C8B-B14F-4D97-AF65-F5344CB8AC3E}">
        <p14:creationId xmlns:p14="http://schemas.microsoft.com/office/powerpoint/2010/main" val="11624937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4801314"/>
          </a:xfrm>
          <a:prstGeom prst="rect">
            <a:avLst/>
          </a:prstGeom>
          <a:noFill/>
        </p:spPr>
        <p:txBody>
          <a:bodyPr wrap="square">
            <a:spAutoFit/>
          </a:bodyPr>
          <a:lstStyle/>
          <a:p>
            <a:pPr algn="l"/>
            <a:r>
              <a:rPr lang="en-US" b="1" i="0" dirty="0">
                <a:effectLst/>
              </a:rPr>
              <a:t>Dynamic Systems Development Method (DSDM)</a:t>
            </a:r>
          </a:p>
          <a:p>
            <a:pPr algn="l"/>
            <a:endParaRPr lang="en-US" b="1" i="0" dirty="0">
              <a:effectLst/>
            </a:endParaRPr>
          </a:p>
          <a:p>
            <a:pPr algn="l"/>
            <a:r>
              <a:rPr lang="en-US" b="0" i="0" dirty="0">
                <a:effectLst/>
              </a:rPr>
              <a:t>The Dynamic Systems Development Method (DSDM) rounds out our list of well-known Agile methodologies. DSDM originated in the 1990s to provide a common industry framework for rapid software delivery. Today, it has matured into a comprehensive </a:t>
            </a:r>
          </a:p>
          <a:p>
            <a:pPr algn="l"/>
            <a:endParaRPr lang="en-US" dirty="0"/>
          </a:p>
          <a:p>
            <a:pPr algn="l"/>
            <a:r>
              <a:rPr lang="en-US" b="0" i="0" dirty="0">
                <a:effectLst/>
              </a:rPr>
              <a:t>Agile methodology that revolves around:</a:t>
            </a:r>
          </a:p>
          <a:p>
            <a:pPr algn="l">
              <a:buFont typeface="Arial" panose="020B0604020202020204" pitchFamily="34" charset="0"/>
              <a:buChar char="•"/>
            </a:pPr>
            <a:r>
              <a:rPr lang="en-US" b="0" i="0" dirty="0">
                <a:effectLst/>
              </a:rPr>
              <a:t>Business needs and value</a:t>
            </a:r>
          </a:p>
          <a:p>
            <a:pPr algn="l">
              <a:buFont typeface="Arial" panose="020B0604020202020204" pitchFamily="34" charset="0"/>
              <a:buChar char="•"/>
            </a:pPr>
            <a:r>
              <a:rPr lang="en-US" b="0" i="0" dirty="0">
                <a:effectLst/>
              </a:rPr>
              <a:t>Active user involvement</a:t>
            </a:r>
          </a:p>
          <a:p>
            <a:pPr algn="l">
              <a:buFont typeface="Arial" panose="020B0604020202020204" pitchFamily="34" charset="0"/>
              <a:buChar char="•"/>
            </a:pPr>
            <a:r>
              <a:rPr lang="en-US" b="0" i="0" dirty="0">
                <a:effectLst/>
              </a:rPr>
              <a:t>Empowered teams</a:t>
            </a:r>
          </a:p>
          <a:p>
            <a:pPr algn="l">
              <a:buFont typeface="Arial" panose="020B0604020202020204" pitchFamily="34" charset="0"/>
              <a:buChar char="•"/>
            </a:pPr>
            <a:r>
              <a:rPr lang="en-US" b="0" i="0" dirty="0">
                <a:effectLst/>
              </a:rPr>
              <a:t>Frequent delivery</a:t>
            </a:r>
          </a:p>
          <a:p>
            <a:pPr algn="l">
              <a:buFont typeface="Arial" panose="020B0604020202020204" pitchFamily="34" charset="0"/>
              <a:buChar char="•"/>
            </a:pPr>
            <a:r>
              <a:rPr lang="en-US" b="0" i="0" dirty="0">
                <a:effectLst/>
              </a:rPr>
              <a:t>Integrated testing</a:t>
            </a:r>
          </a:p>
          <a:p>
            <a:pPr algn="l">
              <a:buFont typeface="Arial" panose="020B0604020202020204" pitchFamily="34" charset="0"/>
              <a:buChar char="•"/>
            </a:pPr>
            <a:r>
              <a:rPr lang="en-US" b="0" i="0" dirty="0">
                <a:effectLst/>
              </a:rPr>
              <a:t>Stakeholder collaboration</a:t>
            </a:r>
          </a:p>
          <a:p>
            <a:pPr algn="l">
              <a:buFont typeface="Arial" panose="020B0604020202020204" pitchFamily="34" charset="0"/>
              <a:buChar char="•"/>
            </a:pPr>
            <a:endParaRPr lang="en-US" b="0" i="0" dirty="0">
              <a:effectLst/>
            </a:endParaRPr>
          </a:p>
          <a:p>
            <a:pPr algn="l"/>
            <a:r>
              <a:rPr lang="en-US" b="0" i="0" dirty="0">
                <a:effectLst/>
              </a:rPr>
              <a:t>The DSDM framework is particularly useful for prioritizing requirements. It also mandates that rework is to be expected, so any development changes must be reversible. DSDM relies on sprints, similar to other Agile methodologies, and is often used in conjunction with approaches like Scrum and XP.</a:t>
            </a:r>
            <a:endParaRPr lang="en-US" b="0" i="1" dirty="0">
              <a:effectLst/>
            </a:endParaRPr>
          </a:p>
        </p:txBody>
      </p:sp>
    </p:spTree>
    <p:extLst>
      <p:ext uri="{BB962C8B-B14F-4D97-AF65-F5344CB8AC3E}">
        <p14:creationId xmlns:p14="http://schemas.microsoft.com/office/powerpoint/2010/main" val="18246335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3693319"/>
          </a:xfrm>
          <a:prstGeom prst="rect">
            <a:avLst/>
          </a:prstGeom>
          <a:noFill/>
        </p:spPr>
        <p:txBody>
          <a:bodyPr wrap="square">
            <a:spAutoFit/>
          </a:bodyPr>
          <a:lstStyle/>
          <a:p>
            <a:pPr algn="l"/>
            <a:r>
              <a:rPr lang="en-US" b="1" i="0" dirty="0">
                <a:effectLst/>
              </a:rPr>
              <a:t>Crystal - </a:t>
            </a:r>
          </a:p>
          <a:p>
            <a:pPr algn="l"/>
            <a:r>
              <a:rPr lang="en-US" b="0" i="0" dirty="0">
                <a:effectLst/>
              </a:rPr>
              <a:t>The Crystal Agile methodology focuses more on the interactions of the people involved in a project versus the tools and techniques of development. A lightweight model, Crystal emphasizes interaction, people, community, skills, communications, and talents.</a:t>
            </a:r>
          </a:p>
          <a:p>
            <a:pPr algn="l"/>
            <a:endParaRPr lang="en-US" b="0" i="0" dirty="0">
              <a:effectLst/>
            </a:endParaRPr>
          </a:p>
          <a:p>
            <a:pPr algn="l"/>
            <a:r>
              <a:rPr lang="en-US" b="0" i="0" dirty="0">
                <a:effectLst/>
              </a:rPr>
              <a:t>Crystal categorizes projects based on three criteria:</a:t>
            </a:r>
          </a:p>
          <a:p>
            <a:pPr algn="l">
              <a:buFont typeface="+mj-lt"/>
              <a:buAutoNum type="arabicPeriod"/>
            </a:pPr>
            <a:r>
              <a:rPr lang="en-US" b="0" i="0" dirty="0">
                <a:effectLst/>
              </a:rPr>
              <a:t>Team size</a:t>
            </a:r>
          </a:p>
          <a:p>
            <a:pPr algn="l">
              <a:buFont typeface="+mj-lt"/>
              <a:buAutoNum type="arabicPeriod"/>
            </a:pPr>
            <a:r>
              <a:rPr lang="en-US" b="0" i="0" dirty="0">
                <a:effectLst/>
              </a:rPr>
              <a:t>System criticality</a:t>
            </a:r>
          </a:p>
          <a:p>
            <a:pPr algn="l">
              <a:buFont typeface="+mj-lt"/>
              <a:buAutoNum type="arabicPeriod"/>
            </a:pPr>
            <a:r>
              <a:rPr lang="en-US" b="0" i="0" dirty="0">
                <a:effectLst/>
              </a:rPr>
              <a:t>Project priorities</a:t>
            </a:r>
          </a:p>
          <a:p>
            <a:pPr algn="l"/>
            <a:endParaRPr lang="en-US" b="0" i="0" dirty="0">
              <a:effectLst/>
            </a:endParaRPr>
          </a:p>
          <a:p>
            <a:pPr algn="l"/>
            <a:r>
              <a:rPr lang="en-US" b="0" i="0" dirty="0">
                <a:effectLst/>
              </a:rPr>
              <a:t>The approach is similar to other Agile methodologies in its attention to early and often delivery of software, high involvement of users, and removal of red tape. Crystal’s assertion that every project is unique, however, has led to its reputation as one of the most flexible Agile methodologies.</a:t>
            </a:r>
          </a:p>
        </p:txBody>
      </p:sp>
    </p:spTree>
    <p:extLst>
      <p:ext uri="{BB962C8B-B14F-4D97-AF65-F5344CB8AC3E}">
        <p14:creationId xmlns:p14="http://schemas.microsoft.com/office/powerpoint/2010/main" val="1814840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70555" y="84822"/>
            <a:ext cx="5689601"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351B5A27-FFE8-41E5-A7E5-7D00E85F19FD}"/>
              </a:ext>
            </a:extLst>
          </p:cNvPr>
          <p:cNvSpPr txBox="1"/>
          <p:nvPr/>
        </p:nvSpPr>
        <p:spPr>
          <a:xfrm>
            <a:off x="373204" y="913091"/>
            <a:ext cx="11173903" cy="1754326"/>
          </a:xfrm>
          <a:prstGeom prst="rect">
            <a:avLst/>
          </a:prstGeom>
          <a:noFill/>
        </p:spPr>
        <p:txBody>
          <a:bodyPr wrap="square">
            <a:spAutoFit/>
          </a:bodyPr>
          <a:lstStyle/>
          <a:p>
            <a:pPr algn="l"/>
            <a:r>
              <a:rPr lang="en-US" b="1" i="0" dirty="0">
                <a:effectLst/>
              </a:rPr>
              <a:t>Scrum</a:t>
            </a:r>
          </a:p>
          <a:p>
            <a:pPr algn="l"/>
            <a:endParaRPr lang="en-US" b="1" i="0" dirty="0">
              <a:effectLst/>
            </a:endParaRPr>
          </a:p>
          <a:p>
            <a:pPr algn="l"/>
            <a:r>
              <a:rPr lang="en-US" b="0" i="0" dirty="0">
                <a:effectLst/>
              </a:rPr>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Agile and Scrum consist of three roles, and their responsibilities are explained as follows:</a:t>
            </a:r>
          </a:p>
        </p:txBody>
      </p:sp>
    </p:spTree>
    <p:extLst>
      <p:ext uri="{BB962C8B-B14F-4D97-AF65-F5344CB8AC3E}">
        <p14:creationId xmlns:p14="http://schemas.microsoft.com/office/powerpoint/2010/main" val="290445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Agile uses incremental, iterative work sequences called sprints.">
            <a:extLst>
              <a:ext uri="{FF2B5EF4-FFF2-40B4-BE49-F238E27FC236}">
                <a16:creationId xmlns:a16="http://schemas.microsoft.com/office/drawing/2014/main" id="{AA712E38-4754-4A7D-9BC5-33C91666E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08" y="886265"/>
            <a:ext cx="11444184" cy="5655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1B37BA-F246-4AB0-BF7E-85FF6EC2BFF8}"/>
              </a:ext>
            </a:extLst>
          </p:cNvPr>
          <p:cNvSpPr txBox="1"/>
          <p:nvPr/>
        </p:nvSpPr>
        <p:spPr>
          <a:xfrm>
            <a:off x="373908" y="131857"/>
            <a:ext cx="6098344" cy="646331"/>
          </a:xfrm>
          <a:prstGeom prst="rect">
            <a:avLst/>
          </a:prstGeom>
          <a:noFill/>
        </p:spPr>
        <p:txBody>
          <a:bodyPr wrap="square">
            <a:spAutoFit/>
          </a:bodyPr>
          <a:lstStyle/>
          <a:p>
            <a:r>
              <a:rPr lang="en-GB" sz="3600" dirty="0">
                <a:solidFill>
                  <a:srgbClr val="FF0000"/>
                </a:solidFill>
                <a:cs typeface="Times New Roman" pitchFamily="18" charset="0"/>
              </a:rPr>
              <a:t>Agile – Scrum Framework</a:t>
            </a:r>
            <a:endParaRPr lang="en-GB" sz="3600" dirty="0"/>
          </a:p>
        </p:txBody>
      </p:sp>
    </p:spTree>
    <p:extLst>
      <p:ext uri="{BB962C8B-B14F-4D97-AF65-F5344CB8AC3E}">
        <p14:creationId xmlns:p14="http://schemas.microsoft.com/office/powerpoint/2010/main" val="11026050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See the source image">
            <a:extLst>
              <a:ext uri="{FF2B5EF4-FFF2-40B4-BE49-F238E27FC236}">
                <a16:creationId xmlns:a16="http://schemas.microsoft.com/office/drawing/2014/main" id="{E35060E3-B39E-4166-8704-E02438890A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 t="12435" r="1269"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AC7F6E-9E78-4615-8F06-A625BDB06289}"/>
              </a:ext>
            </a:extLst>
          </p:cNvPr>
          <p:cNvSpPr>
            <a:spLocks noGrp="1"/>
          </p:cNvSpPr>
          <p:nvPr>
            <p:ph type="ctrTitle"/>
          </p:nvPr>
        </p:nvSpPr>
        <p:spPr>
          <a:xfrm>
            <a:off x="107322" y="2753751"/>
            <a:ext cx="5210266" cy="3204134"/>
          </a:xfrm>
        </p:spPr>
        <p:txBody>
          <a:bodyPr anchor="b">
            <a:noAutofit/>
          </a:bodyPr>
          <a:lstStyle/>
          <a:p>
            <a:pPr algn="l"/>
            <a:r>
              <a:rPr lang="en-US" sz="4000" i="0" dirty="0">
                <a:effectLst/>
                <a:latin typeface="+mn-lt"/>
              </a:rPr>
              <a:t>Agile Concepts  –</a:t>
            </a:r>
            <a:br>
              <a:rPr lang="en-US" sz="4000" i="0" dirty="0">
                <a:effectLst/>
                <a:latin typeface="+mn-lt"/>
              </a:rPr>
            </a:br>
            <a:r>
              <a:rPr lang="en-US" sz="4000" i="0" dirty="0">
                <a:effectLst/>
                <a:latin typeface="+mn-lt"/>
              </a:rPr>
              <a:t>I know Agile concepts.</a:t>
            </a:r>
            <a:br>
              <a:rPr lang="en-US" sz="4000" i="0" dirty="0">
                <a:effectLst/>
                <a:latin typeface="+mn-lt"/>
              </a:rPr>
            </a:br>
            <a:br>
              <a:rPr lang="en-US" sz="4000" i="0" dirty="0">
                <a:effectLst/>
                <a:latin typeface="+mn-lt"/>
              </a:rPr>
            </a:br>
            <a:r>
              <a:rPr lang="en-US" sz="4000" i="0" dirty="0">
                <a:effectLst/>
                <a:latin typeface="+mn-lt"/>
              </a:rPr>
              <a:t>All set </a:t>
            </a:r>
            <a:r>
              <a:rPr lang="en-US" sz="4000" dirty="0">
                <a:latin typeface="+mn-lt"/>
              </a:rPr>
              <a:t>for Applied Agile.</a:t>
            </a:r>
            <a:br>
              <a:rPr lang="en-US" sz="4000" i="0" dirty="0">
                <a:effectLst/>
                <a:latin typeface="+mn-lt"/>
              </a:rPr>
            </a:br>
            <a:endParaRPr lang="en-GB" sz="4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2906971"/>
      </p:ext>
    </p:extLst>
  </p:cSld>
  <p:clrMapOvr>
    <a:overrideClrMapping bg1="dk1" tx1="lt1" bg2="dk2" tx2="lt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See the source image">
            <a:extLst>
              <a:ext uri="{FF2B5EF4-FFF2-40B4-BE49-F238E27FC236}">
                <a16:creationId xmlns:a16="http://schemas.microsoft.com/office/drawing/2014/main" id="{8846AC3D-BD68-425C-9F58-A9D091EF55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12435" r="-1" b="15643"/>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3A4F25-27D1-4EDD-BEC0-C306FBF03B68}"/>
              </a:ext>
            </a:extLst>
          </p:cNvPr>
          <p:cNvSpPr>
            <a:spLocks noGrp="1"/>
          </p:cNvSpPr>
          <p:nvPr>
            <p:ph idx="1"/>
          </p:nvPr>
        </p:nvSpPr>
        <p:spPr>
          <a:xfrm>
            <a:off x="6676571" y="1055261"/>
            <a:ext cx="5515409" cy="3207258"/>
          </a:xfrm>
        </p:spPr>
        <p:txBody>
          <a:bodyPr anchor="t">
            <a:normAutofit/>
          </a:bodyPr>
          <a:lstStyle/>
          <a:p>
            <a:r>
              <a:rPr lang="en-US" sz="3200" dirty="0"/>
              <a:t>How do I apply my agile skills ?</a:t>
            </a:r>
          </a:p>
          <a:p>
            <a:r>
              <a:rPr lang="en-US" sz="3200" dirty="0"/>
              <a:t>How do I Manage ?</a:t>
            </a:r>
          </a:p>
          <a:p>
            <a:endParaRPr lang="en-US" sz="3200" dirty="0"/>
          </a:p>
          <a:p>
            <a:pPr marL="0" indent="0">
              <a:buNone/>
            </a:pPr>
            <a:r>
              <a:rPr lang="en-US" sz="3200" dirty="0"/>
              <a:t> Which Tool will help me ?</a:t>
            </a:r>
            <a:endParaRPr lang="en-GB" sz="3200" dirty="0"/>
          </a:p>
        </p:txBody>
      </p:sp>
    </p:spTree>
    <p:extLst>
      <p:ext uri="{BB962C8B-B14F-4D97-AF65-F5344CB8AC3E}">
        <p14:creationId xmlns:p14="http://schemas.microsoft.com/office/powerpoint/2010/main" val="676893915"/>
      </p:ext>
    </p:extLst>
  </p:cSld>
  <p:clrMapOvr>
    <a:overrideClrMapping bg1="dk1" tx1="lt1" bg2="dk2" tx2="lt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A yellow rubber duck&#10;&#10;Description automatically generated with low confidence">
            <a:extLst>
              <a:ext uri="{FF2B5EF4-FFF2-40B4-BE49-F238E27FC236}">
                <a16:creationId xmlns:a16="http://schemas.microsoft.com/office/drawing/2014/main" id="{81A3E81F-BC31-4060-AE3B-CB5DB4E55C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74" t="9091" r="32162" b="-1"/>
          <a:stretch/>
        </p:blipFill>
        <p:spPr bwMode="auto">
          <a:xfrm>
            <a:off x="3523485" y="-112532"/>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B0CD93-C96E-4E44-B1A6-00584098F9BB}"/>
              </a:ext>
            </a:extLst>
          </p:cNvPr>
          <p:cNvSpPr>
            <a:spLocks noGrp="1"/>
          </p:cNvSpPr>
          <p:nvPr>
            <p:ph type="ctrTitle"/>
          </p:nvPr>
        </p:nvSpPr>
        <p:spPr>
          <a:xfrm>
            <a:off x="173809" y="1279832"/>
            <a:ext cx="5031237" cy="3204134"/>
          </a:xfrm>
        </p:spPr>
        <p:txBody>
          <a:bodyPr anchor="b">
            <a:noAutofit/>
          </a:bodyPr>
          <a:lstStyle/>
          <a:p>
            <a:pPr algn="l"/>
            <a:r>
              <a:rPr lang="en-US" sz="3600" dirty="0">
                <a:latin typeface="+mn-lt"/>
              </a:rPr>
              <a:t>Not to Worry.</a:t>
            </a:r>
            <a:br>
              <a:rPr lang="en-US" sz="3600" dirty="0">
                <a:latin typeface="+mn-lt"/>
              </a:rPr>
            </a:br>
            <a:br>
              <a:rPr lang="en-US" sz="3600" dirty="0">
                <a:latin typeface="+mn-lt"/>
              </a:rPr>
            </a:br>
            <a:r>
              <a:rPr lang="en-US" sz="3600" dirty="0">
                <a:latin typeface="+mn-lt"/>
              </a:rPr>
              <a:t>We have Many Tools available in Market.</a:t>
            </a:r>
            <a:br>
              <a:rPr lang="en-US" sz="3600" dirty="0">
                <a:latin typeface="+mn-lt"/>
              </a:rPr>
            </a:br>
            <a:r>
              <a:rPr lang="en-US" sz="3600" dirty="0">
                <a:latin typeface="+mn-lt"/>
              </a:rPr>
              <a:t> </a:t>
            </a:r>
            <a:r>
              <a:rPr lang="en-GB" sz="3600" dirty="0">
                <a:latin typeface="+mn-lt"/>
              </a:rPr>
              <a:t>Trello, Wrike, Teamwork, ClickUp, Asana, Wrike etc.</a:t>
            </a:r>
          </a:p>
        </p:txBody>
      </p:sp>
      <p:sp>
        <p:nvSpPr>
          <p:cNvPr id="3" name="Subtitle 2">
            <a:extLst>
              <a:ext uri="{FF2B5EF4-FFF2-40B4-BE49-F238E27FC236}">
                <a16:creationId xmlns:a16="http://schemas.microsoft.com/office/drawing/2014/main" id="{8467CD64-3C5F-44DD-9DFB-987B594F5A62}"/>
              </a:ext>
            </a:extLst>
          </p:cNvPr>
          <p:cNvSpPr>
            <a:spLocks noGrp="1"/>
          </p:cNvSpPr>
          <p:nvPr>
            <p:ph type="subTitle" idx="1"/>
          </p:nvPr>
        </p:nvSpPr>
        <p:spPr>
          <a:xfrm>
            <a:off x="325894" y="4844786"/>
            <a:ext cx="4727066" cy="1208141"/>
          </a:xfrm>
        </p:spPr>
        <p:txBody>
          <a:bodyPr>
            <a:noAutofit/>
          </a:bodyPr>
          <a:lstStyle/>
          <a:p>
            <a:pPr algn="l"/>
            <a:r>
              <a:rPr lang="en-US" sz="3600" dirty="0"/>
              <a:t>Let’s go for most widely used tool called - </a:t>
            </a:r>
            <a:r>
              <a:rPr lang="en-US" sz="3600" dirty="0">
                <a:solidFill>
                  <a:schemeClr val="accent2">
                    <a:lumMod val="75000"/>
                  </a:schemeClr>
                </a:solidFill>
              </a:rPr>
              <a:t>JIRA</a:t>
            </a:r>
            <a:endParaRPr lang="en-GB" sz="3600" dirty="0">
              <a:solidFill>
                <a:schemeClr val="accent2">
                  <a:lumMod val="75000"/>
                </a:schemeClr>
              </a:solidFill>
            </a:endParaRP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1004"/>
      </p:ext>
    </p:extLst>
  </p:cSld>
  <p:clrMapOvr>
    <a:overrideClrMapping bg1="dk1" tx1="lt1" bg2="dk2" tx2="lt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6FC4-12B2-4597-8385-CE757D721A24}"/>
              </a:ext>
            </a:extLst>
          </p:cNvPr>
          <p:cNvSpPr>
            <a:spLocks noGrp="1"/>
          </p:cNvSpPr>
          <p:nvPr>
            <p:ph type="title"/>
          </p:nvPr>
        </p:nvSpPr>
        <p:spPr>
          <a:xfrm>
            <a:off x="762001" y="803325"/>
            <a:ext cx="5314536" cy="1325563"/>
          </a:xfrm>
        </p:spPr>
        <p:txBody>
          <a:bodyPr>
            <a:normAutofit/>
          </a:bodyPr>
          <a:lstStyle/>
          <a:p>
            <a:r>
              <a:rPr lang="en-US" b="1" i="0" dirty="0">
                <a:effectLst/>
                <a:latin typeface="+mn-lt"/>
              </a:rPr>
              <a:t>What is JIRA? </a:t>
            </a:r>
            <a:br>
              <a:rPr lang="en-US" b="1" dirty="0"/>
            </a:br>
            <a:endParaRPr lang="en-GB" dirty="0"/>
          </a:p>
        </p:txBody>
      </p:sp>
      <p:sp>
        <p:nvSpPr>
          <p:cNvPr id="22" name="Content Placeholder 2">
            <a:extLst>
              <a:ext uri="{FF2B5EF4-FFF2-40B4-BE49-F238E27FC236}">
                <a16:creationId xmlns:a16="http://schemas.microsoft.com/office/drawing/2014/main" id="{438302BE-98CB-419B-9D4D-AFAB37E6ECDD}"/>
              </a:ext>
            </a:extLst>
          </p:cNvPr>
          <p:cNvSpPr>
            <a:spLocks noGrp="1"/>
          </p:cNvSpPr>
          <p:nvPr>
            <p:ph idx="1"/>
          </p:nvPr>
        </p:nvSpPr>
        <p:spPr>
          <a:xfrm>
            <a:off x="1553277" y="1874694"/>
            <a:ext cx="4685711" cy="1348391"/>
          </a:xfrm>
        </p:spPr>
        <p:txBody>
          <a:bodyPr anchor="t">
            <a:noAutofit/>
          </a:bodyPr>
          <a:lstStyle/>
          <a:p>
            <a:pPr marL="0" indent="0">
              <a:buNone/>
            </a:pPr>
            <a:r>
              <a:rPr lang="en-US" sz="2000" dirty="0"/>
              <a:t>JIRA is powerful Work management Tool.</a:t>
            </a:r>
          </a:p>
          <a:p>
            <a:pPr marL="0" indent="0">
              <a:buNone/>
            </a:pPr>
            <a:r>
              <a:rPr lang="en-US" sz="2000" dirty="0"/>
              <a:t>Jira is great at helping your team plan and track all the work.</a:t>
            </a:r>
            <a:endParaRPr lang="en-GB" sz="2000" dirty="0"/>
          </a:p>
        </p:txBody>
      </p:sp>
      <p:sp>
        <p:nvSpPr>
          <p:cNvPr id="23"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Graphic 6" descr="Gears">
            <a:extLst>
              <a:ext uri="{FF2B5EF4-FFF2-40B4-BE49-F238E27FC236}">
                <a16:creationId xmlns:a16="http://schemas.microsoft.com/office/drawing/2014/main" id="{A973E935-B642-4F02-AE5A-DF200AB3AB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
        <p:nvSpPr>
          <p:cNvPr id="26" name="Rectangle 25" descr="Statistics">
            <a:extLst>
              <a:ext uri="{FF2B5EF4-FFF2-40B4-BE49-F238E27FC236}">
                <a16:creationId xmlns:a16="http://schemas.microsoft.com/office/drawing/2014/main" id="{9DA31419-2488-48A1-8F91-33BF1B526632}"/>
              </a:ext>
            </a:extLst>
          </p:cNvPr>
          <p:cNvSpPr/>
          <p:nvPr/>
        </p:nvSpPr>
        <p:spPr>
          <a:xfrm>
            <a:off x="333828" y="3989500"/>
            <a:ext cx="1043437" cy="104343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descr="Tools">
            <a:extLst>
              <a:ext uri="{FF2B5EF4-FFF2-40B4-BE49-F238E27FC236}">
                <a16:creationId xmlns:a16="http://schemas.microsoft.com/office/drawing/2014/main" id="{2C56E455-0531-48B4-8EFA-EA28FC93F6C7}"/>
              </a:ext>
            </a:extLst>
          </p:cNvPr>
          <p:cNvSpPr/>
          <p:nvPr/>
        </p:nvSpPr>
        <p:spPr>
          <a:xfrm>
            <a:off x="333828" y="1874694"/>
            <a:ext cx="1043437" cy="104343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8" name="TextBox 27">
            <a:extLst>
              <a:ext uri="{FF2B5EF4-FFF2-40B4-BE49-F238E27FC236}">
                <a16:creationId xmlns:a16="http://schemas.microsoft.com/office/drawing/2014/main" id="{D0C687F7-DB4E-4103-89C7-2A9525544603}"/>
              </a:ext>
            </a:extLst>
          </p:cNvPr>
          <p:cNvSpPr txBox="1"/>
          <p:nvPr/>
        </p:nvSpPr>
        <p:spPr>
          <a:xfrm>
            <a:off x="1531989" y="3989500"/>
            <a:ext cx="4878895"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It can help teams work faster, communicate more effectively due to its well-managed workflow, Mapping and issue tracking ability with minimal effort.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054201"/>
      </p:ext>
    </p:extLst>
  </p:cSld>
  <p:clrMapOvr>
    <a:overrideClrMapping bg1="dk1" tx1="lt1" bg2="dk2" tx2="lt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9C02-7F05-4FD2-8297-44BB6066C40F}"/>
              </a:ext>
            </a:extLst>
          </p:cNvPr>
          <p:cNvSpPr>
            <a:spLocks noGrp="1"/>
          </p:cNvSpPr>
          <p:nvPr>
            <p:ph type="title"/>
          </p:nvPr>
        </p:nvSpPr>
        <p:spPr>
          <a:xfrm>
            <a:off x="344715" y="160794"/>
            <a:ext cx="10515600" cy="592818"/>
          </a:xfrm>
        </p:spPr>
        <p:txBody>
          <a:bodyPr>
            <a:normAutofit fontScale="90000"/>
          </a:bodyPr>
          <a:lstStyle/>
          <a:p>
            <a:r>
              <a:rPr lang="en-US" dirty="0">
                <a:solidFill>
                  <a:schemeClr val="bg1"/>
                </a:solidFill>
              </a:rPr>
              <a:t>Jira – Default Roles</a:t>
            </a:r>
            <a:endParaRPr lang="en-GB" dirty="0">
              <a:solidFill>
                <a:schemeClr val="bg1"/>
              </a:solidFill>
            </a:endParaRPr>
          </a:p>
        </p:txBody>
      </p:sp>
      <p:graphicFrame>
        <p:nvGraphicFramePr>
          <p:cNvPr id="7" name="Content Placeholder 2">
            <a:extLst>
              <a:ext uri="{FF2B5EF4-FFF2-40B4-BE49-F238E27FC236}">
                <a16:creationId xmlns:a16="http://schemas.microsoft.com/office/drawing/2014/main" id="{3B81C72F-A16D-4B92-9AAC-1C375261E6BF}"/>
              </a:ext>
            </a:extLst>
          </p:cNvPr>
          <p:cNvGraphicFramePr>
            <a:graphicFrameLocks noGrp="1"/>
          </p:cNvGraphicFramePr>
          <p:nvPr>
            <p:ph idx="1"/>
          </p:nvPr>
        </p:nvGraphicFramePr>
        <p:xfrm>
          <a:off x="442686" y="2245626"/>
          <a:ext cx="11306627" cy="3946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BD7A3DCD-3E1D-4039-B0E9-3FC27D308738}"/>
              </a:ext>
            </a:extLst>
          </p:cNvPr>
          <p:cNvSpPr txBox="1"/>
          <p:nvPr/>
        </p:nvSpPr>
        <p:spPr>
          <a:xfrm>
            <a:off x="344715" y="991787"/>
            <a:ext cx="731338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 Administrators (people who administer a given 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 Developers (people who work on issues in each 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 Users (people who log issues on a given project).</a:t>
            </a:r>
          </a:p>
        </p:txBody>
      </p:sp>
    </p:spTree>
    <p:extLst>
      <p:ext uri="{BB962C8B-B14F-4D97-AF65-F5344CB8AC3E}">
        <p14:creationId xmlns:p14="http://schemas.microsoft.com/office/powerpoint/2010/main" val="345160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C6C9C1A-9A1A-446B-BBD9-80FD19EF28B7}"/>
              </a:ext>
            </a:extLst>
          </p:cNvPr>
          <p:cNvSpPr/>
          <p:nvPr/>
        </p:nvSpPr>
        <p:spPr>
          <a:xfrm>
            <a:off x="1026356" y="6105086"/>
            <a:ext cx="10647171" cy="548640"/>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Setup Project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ACBDF4F0-50A1-4CB7-9589-2C05228FD70B}"/>
              </a:ext>
            </a:extLst>
          </p:cNvPr>
          <p:cNvSpPr/>
          <p:nvPr/>
        </p:nvSpPr>
        <p:spPr>
          <a:xfrm>
            <a:off x="4945071" y="4363529"/>
            <a:ext cx="6728457" cy="548640"/>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Plan and Manage Sprints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8222CF32-7F8B-4870-B29D-4167F3AE5130}"/>
              </a:ext>
            </a:extLst>
          </p:cNvPr>
          <p:cNvSpPr/>
          <p:nvPr/>
        </p:nvSpPr>
        <p:spPr>
          <a:xfrm>
            <a:off x="6095999" y="3499294"/>
            <a:ext cx="5577529" cy="548640"/>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Manage Backlog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D467F7E0-28B9-4DBA-86C0-D96C5EC07014}"/>
              </a:ext>
            </a:extLst>
          </p:cNvPr>
          <p:cNvSpPr/>
          <p:nvPr/>
        </p:nvSpPr>
        <p:spPr>
          <a:xfrm>
            <a:off x="3285030" y="5190253"/>
            <a:ext cx="8388497" cy="548640"/>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Plan and Manage Stories (User Story, Bug)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47E92DAB-0E6B-4549-B4DD-324913E3F390}"/>
              </a:ext>
            </a:extLst>
          </p:cNvPr>
          <p:cNvSpPr/>
          <p:nvPr/>
        </p:nvSpPr>
        <p:spPr>
          <a:xfrm>
            <a:off x="9284677" y="859661"/>
            <a:ext cx="2388850" cy="548640"/>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Configure Boards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179D676-A2A8-477D-A585-F58B298EAFE8}"/>
              </a:ext>
            </a:extLst>
          </p:cNvPr>
          <p:cNvSpPr/>
          <p:nvPr/>
        </p:nvSpPr>
        <p:spPr>
          <a:xfrm>
            <a:off x="7072200" y="2576904"/>
            <a:ext cx="4601329" cy="548640"/>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Get Active Sprint Data</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2E566CCE-B80C-4578-9D45-2F2F443DCAD5}"/>
              </a:ext>
            </a:extLst>
          </p:cNvPr>
          <p:cNvPicPr>
            <a:picLocks noChangeAspect="1"/>
          </p:cNvPicPr>
          <p:nvPr/>
        </p:nvPicPr>
        <p:blipFill rotWithShape="1">
          <a:blip r:embed="rId2"/>
          <a:srcRect l="4533" r="24147" b="3046"/>
          <a:stretch/>
        </p:blipFill>
        <p:spPr>
          <a:xfrm>
            <a:off x="1335314" y="3141609"/>
            <a:ext cx="1195406" cy="2771061"/>
          </a:xfrm>
          <a:prstGeom prst="rect">
            <a:avLst/>
          </a:prstGeom>
        </p:spPr>
      </p:pic>
      <p:sp>
        <p:nvSpPr>
          <p:cNvPr id="9" name="TextBox 8">
            <a:extLst>
              <a:ext uri="{FF2B5EF4-FFF2-40B4-BE49-F238E27FC236}">
                <a16:creationId xmlns:a16="http://schemas.microsoft.com/office/drawing/2014/main" id="{C20198B7-6E89-407B-B1A7-F7382FE8A0F0}"/>
              </a:ext>
            </a:extLst>
          </p:cNvPr>
          <p:cNvSpPr txBox="1"/>
          <p:nvPr/>
        </p:nvSpPr>
        <p:spPr>
          <a:xfrm>
            <a:off x="253942" y="204274"/>
            <a:ext cx="6096000"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200" b="0" i="0" u="none" strike="noStrike" kern="1200" cap="none" spc="0" normalizeH="0" baseline="0" noProof="0" dirty="0">
                <a:ln>
                  <a:noFill/>
                </a:ln>
                <a:solidFill>
                  <a:prstClr val="white"/>
                </a:solidFill>
                <a:effectLst/>
                <a:uLnTx/>
                <a:uFillTx/>
                <a:latin typeface="Calibri Light" panose="020F0302020204030204"/>
                <a:ea typeface="+mn-ea"/>
                <a:cs typeface="+mn-cs"/>
              </a:rPr>
              <a:t>Jira - Activities</a:t>
            </a:r>
            <a:endParaRPr kumimoji="0" lang="en-GB" sz="4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0" name="Rectangle: Rounded Corners 9">
            <a:extLst>
              <a:ext uri="{FF2B5EF4-FFF2-40B4-BE49-F238E27FC236}">
                <a16:creationId xmlns:a16="http://schemas.microsoft.com/office/drawing/2014/main" id="{8BB0AF2A-86AA-4C5A-968A-275518C2F46F}"/>
              </a:ext>
            </a:extLst>
          </p:cNvPr>
          <p:cNvSpPr/>
          <p:nvPr/>
        </p:nvSpPr>
        <p:spPr>
          <a:xfrm>
            <a:off x="8088923" y="1667747"/>
            <a:ext cx="3584604" cy="548640"/>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Configure and Generate Reports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101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80">
                                          <p:stCondLst>
                                            <p:cond delay="0"/>
                                          </p:stCondLst>
                                        </p:cTn>
                                        <p:tgtEl>
                                          <p:spTgt spid="4"/>
                                        </p:tgtEl>
                                      </p:cBhvr>
                                    </p:animEffect>
                                    <p:anim calcmode="lin" valueType="num">
                                      <p:cBhvr>
                                        <p:cTn id="4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gtEl>
                                      </p:cBhvr>
                                      <p:to x="100000" y="60000"/>
                                    </p:animScale>
                                    <p:animScale>
                                      <p:cBhvr>
                                        <p:cTn id="50" dur="166" decel="50000">
                                          <p:stCondLst>
                                            <p:cond delay="676"/>
                                          </p:stCondLst>
                                        </p:cTn>
                                        <p:tgtEl>
                                          <p:spTgt spid="4"/>
                                        </p:tgtEl>
                                      </p:cBhvr>
                                      <p:to x="100000" y="100000"/>
                                    </p:animScale>
                                    <p:animScale>
                                      <p:cBhvr>
                                        <p:cTn id="51" dur="26">
                                          <p:stCondLst>
                                            <p:cond delay="1312"/>
                                          </p:stCondLst>
                                        </p:cTn>
                                        <p:tgtEl>
                                          <p:spTgt spid="4"/>
                                        </p:tgtEl>
                                      </p:cBhvr>
                                      <p:to x="100000" y="80000"/>
                                    </p:animScale>
                                    <p:animScale>
                                      <p:cBhvr>
                                        <p:cTn id="52" dur="166" decel="50000">
                                          <p:stCondLst>
                                            <p:cond delay="1338"/>
                                          </p:stCondLst>
                                        </p:cTn>
                                        <p:tgtEl>
                                          <p:spTgt spid="4"/>
                                        </p:tgtEl>
                                      </p:cBhvr>
                                      <p:to x="100000" y="100000"/>
                                    </p:animScale>
                                    <p:animScale>
                                      <p:cBhvr>
                                        <p:cTn id="53" dur="26">
                                          <p:stCondLst>
                                            <p:cond delay="1642"/>
                                          </p:stCondLst>
                                        </p:cTn>
                                        <p:tgtEl>
                                          <p:spTgt spid="4"/>
                                        </p:tgtEl>
                                      </p:cBhvr>
                                      <p:to x="100000" y="90000"/>
                                    </p:animScale>
                                    <p:animScale>
                                      <p:cBhvr>
                                        <p:cTn id="54" dur="166" decel="50000">
                                          <p:stCondLst>
                                            <p:cond delay="1668"/>
                                          </p:stCondLst>
                                        </p:cTn>
                                        <p:tgtEl>
                                          <p:spTgt spid="4"/>
                                        </p:tgtEl>
                                      </p:cBhvr>
                                      <p:to x="100000" y="100000"/>
                                    </p:animScale>
                                    <p:animScale>
                                      <p:cBhvr>
                                        <p:cTn id="55" dur="26">
                                          <p:stCondLst>
                                            <p:cond delay="1808"/>
                                          </p:stCondLst>
                                        </p:cTn>
                                        <p:tgtEl>
                                          <p:spTgt spid="4"/>
                                        </p:tgtEl>
                                      </p:cBhvr>
                                      <p:to x="100000" y="95000"/>
                                    </p:animScale>
                                    <p:animScale>
                                      <p:cBhvr>
                                        <p:cTn id="56" dur="166" decel="50000">
                                          <p:stCondLst>
                                            <p:cond delay="1834"/>
                                          </p:stCondLst>
                                        </p:cTn>
                                        <p:tgtEl>
                                          <p:spTgt spid="4"/>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down)">
                                      <p:cBhvr>
                                        <p:cTn id="59" dur="580">
                                          <p:stCondLst>
                                            <p:cond delay="0"/>
                                          </p:stCondLst>
                                        </p:cTn>
                                        <p:tgtEl>
                                          <p:spTgt spid="5"/>
                                        </p:tgtEl>
                                      </p:cBhvr>
                                    </p:animEffect>
                                    <p:anim calcmode="lin" valueType="num">
                                      <p:cBhvr>
                                        <p:cTn id="6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5" dur="26">
                                          <p:stCondLst>
                                            <p:cond delay="650"/>
                                          </p:stCondLst>
                                        </p:cTn>
                                        <p:tgtEl>
                                          <p:spTgt spid="5"/>
                                        </p:tgtEl>
                                      </p:cBhvr>
                                      <p:to x="100000" y="60000"/>
                                    </p:animScale>
                                    <p:animScale>
                                      <p:cBhvr>
                                        <p:cTn id="66" dur="166" decel="50000">
                                          <p:stCondLst>
                                            <p:cond delay="676"/>
                                          </p:stCondLst>
                                        </p:cTn>
                                        <p:tgtEl>
                                          <p:spTgt spid="5"/>
                                        </p:tgtEl>
                                      </p:cBhvr>
                                      <p:to x="100000" y="100000"/>
                                    </p:animScale>
                                    <p:animScale>
                                      <p:cBhvr>
                                        <p:cTn id="67" dur="26">
                                          <p:stCondLst>
                                            <p:cond delay="1312"/>
                                          </p:stCondLst>
                                        </p:cTn>
                                        <p:tgtEl>
                                          <p:spTgt spid="5"/>
                                        </p:tgtEl>
                                      </p:cBhvr>
                                      <p:to x="100000" y="80000"/>
                                    </p:animScale>
                                    <p:animScale>
                                      <p:cBhvr>
                                        <p:cTn id="68" dur="166" decel="50000">
                                          <p:stCondLst>
                                            <p:cond delay="1338"/>
                                          </p:stCondLst>
                                        </p:cTn>
                                        <p:tgtEl>
                                          <p:spTgt spid="5"/>
                                        </p:tgtEl>
                                      </p:cBhvr>
                                      <p:to x="100000" y="100000"/>
                                    </p:animScale>
                                    <p:animScale>
                                      <p:cBhvr>
                                        <p:cTn id="69" dur="26">
                                          <p:stCondLst>
                                            <p:cond delay="1642"/>
                                          </p:stCondLst>
                                        </p:cTn>
                                        <p:tgtEl>
                                          <p:spTgt spid="5"/>
                                        </p:tgtEl>
                                      </p:cBhvr>
                                      <p:to x="100000" y="90000"/>
                                    </p:animScale>
                                    <p:animScale>
                                      <p:cBhvr>
                                        <p:cTn id="70" dur="166" decel="50000">
                                          <p:stCondLst>
                                            <p:cond delay="1668"/>
                                          </p:stCondLst>
                                        </p:cTn>
                                        <p:tgtEl>
                                          <p:spTgt spid="5"/>
                                        </p:tgtEl>
                                      </p:cBhvr>
                                      <p:to x="100000" y="100000"/>
                                    </p:animScale>
                                    <p:animScale>
                                      <p:cBhvr>
                                        <p:cTn id="71" dur="26">
                                          <p:stCondLst>
                                            <p:cond delay="1808"/>
                                          </p:stCondLst>
                                        </p:cTn>
                                        <p:tgtEl>
                                          <p:spTgt spid="5"/>
                                        </p:tgtEl>
                                      </p:cBhvr>
                                      <p:to x="100000" y="95000"/>
                                    </p:animScale>
                                    <p:animScale>
                                      <p:cBhvr>
                                        <p:cTn id="72" dur="166" decel="50000">
                                          <p:stCondLst>
                                            <p:cond delay="1834"/>
                                          </p:stCondLst>
                                        </p:cTn>
                                        <p:tgtEl>
                                          <p:spTgt spid="5"/>
                                        </p:tgtEl>
                                      </p:cBhvr>
                                      <p:to x="100000" y="100000"/>
                                    </p:animScale>
                                  </p:childTnLst>
                                </p:cTn>
                              </p:par>
                              <p:par>
                                <p:cTn id="73" presetID="26" presetClass="entr" presetSubtype="0" fill="hold" grpId="0"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80">
                                          <p:stCondLst>
                                            <p:cond delay="0"/>
                                          </p:stCondLst>
                                        </p:cTn>
                                        <p:tgtEl>
                                          <p:spTgt spid="8"/>
                                        </p:tgtEl>
                                      </p:cBhvr>
                                    </p:animEffect>
                                    <p:anim calcmode="lin" valueType="num">
                                      <p:cBhvr>
                                        <p:cTn id="7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1" dur="26">
                                          <p:stCondLst>
                                            <p:cond delay="650"/>
                                          </p:stCondLst>
                                        </p:cTn>
                                        <p:tgtEl>
                                          <p:spTgt spid="8"/>
                                        </p:tgtEl>
                                      </p:cBhvr>
                                      <p:to x="100000" y="60000"/>
                                    </p:animScale>
                                    <p:animScale>
                                      <p:cBhvr>
                                        <p:cTn id="82" dur="166" decel="50000">
                                          <p:stCondLst>
                                            <p:cond delay="676"/>
                                          </p:stCondLst>
                                        </p:cTn>
                                        <p:tgtEl>
                                          <p:spTgt spid="8"/>
                                        </p:tgtEl>
                                      </p:cBhvr>
                                      <p:to x="100000" y="100000"/>
                                    </p:animScale>
                                    <p:animScale>
                                      <p:cBhvr>
                                        <p:cTn id="83" dur="26">
                                          <p:stCondLst>
                                            <p:cond delay="1312"/>
                                          </p:stCondLst>
                                        </p:cTn>
                                        <p:tgtEl>
                                          <p:spTgt spid="8"/>
                                        </p:tgtEl>
                                      </p:cBhvr>
                                      <p:to x="100000" y="80000"/>
                                    </p:animScale>
                                    <p:animScale>
                                      <p:cBhvr>
                                        <p:cTn id="84" dur="166" decel="50000">
                                          <p:stCondLst>
                                            <p:cond delay="1338"/>
                                          </p:stCondLst>
                                        </p:cTn>
                                        <p:tgtEl>
                                          <p:spTgt spid="8"/>
                                        </p:tgtEl>
                                      </p:cBhvr>
                                      <p:to x="100000" y="100000"/>
                                    </p:animScale>
                                    <p:animScale>
                                      <p:cBhvr>
                                        <p:cTn id="85" dur="26">
                                          <p:stCondLst>
                                            <p:cond delay="1642"/>
                                          </p:stCondLst>
                                        </p:cTn>
                                        <p:tgtEl>
                                          <p:spTgt spid="8"/>
                                        </p:tgtEl>
                                      </p:cBhvr>
                                      <p:to x="100000" y="90000"/>
                                    </p:animScale>
                                    <p:animScale>
                                      <p:cBhvr>
                                        <p:cTn id="86" dur="166" decel="50000">
                                          <p:stCondLst>
                                            <p:cond delay="1668"/>
                                          </p:stCondLst>
                                        </p:cTn>
                                        <p:tgtEl>
                                          <p:spTgt spid="8"/>
                                        </p:tgtEl>
                                      </p:cBhvr>
                                      <p:to x="100000" y="100000"/>
                                    </p:animScale>
                                    <p:animScale>
                                      <p:cBhvr>
                                        <p:cTn id="87" dur="26">
                                          <p:stCondLst>
                                            <p:cond delay="1808"/>
                                          </p:stCondLst>
                                        </p:cTn>
                                        <p:tgtEl>
                                          <p:spTgt spid="8"/>
                                        </p:tgtEl>
                                      </p:cBhvr>
                                      <p:to x="100000" y="95000"/>
                                    </p:animScale>
                                    <p:animScale>
                                      <p:cBhvr>
                                        <p:cTn id="88" dur="166" decel="50000">
                                          <p:stCondLst>
                                            <p:cond delay="1834"/>
                                          </p:stCondLst>
                                        </p:cTn>
                                        <p:tgtEl>
                                          <p:spTgt spid="8"/>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down)">
                                      <p:cBhvr>
                                        <p:cTn id="91" dur="580">
                                          <p:stCondLst>
                                            <p:cond delay="0"/>
                                          </p:stCondLst>
                                        </p:cTn>
                                        <p:tgtEl>
                                          <p:spTgt spid="7"/>
                                        </p:tgtEl>
                                      </p:cBhvr>
                                    </p:animEffect>
                                    <p:anim calcmode="lin" valueType="num">
                                      <p:cBhvr>
                                        <p:cTn id="9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97" dur="26">
                                          <p:stCondLst>
                                            <p:cond delay="650"/>
                                          </p:stCondLst>
                                        </p:cTn>
                                        <p:tgtEl>
                                          <p:spTgt spid="7"/>
                                        </p:tgtEl>
                                      </p:cBhvr>
                                      <p:to x="100000" y="60000"/>
                                    </p:animScale>
                                    <p:animScale>
                                      <p:cBhvr>
                                        <p:cTn id="98" dur="166" decel="50000">
                                          <p:stCondLst>
                                            <p:cond delay="676"/>
                                          </p:stCondLst>
                                        </p:cTn>
                                        <p:tgtEl>
                                          <p:spTgt spid="7"/>
                                        </p:tgtEl>
                                      </p:cBhvr>
                                      <p:to x="100000" y="100000"/>
                                    </p:animScale>
                                    <p:animScale>
                                      <p:cBhvr>
                                        <p:cTn id="99" dur="26">
                                          <p:stCondLst>
                                            <p:cond delay="1312"/>
                                          </p:stCondLst>
                                        </p:cTn>
                                        <p:tgtEl>
                                          <p:spTgt spid="7"/>
                                        </p:tgtEl>
                                      </p:cBhvr>
                                      <p:to x="100000" y="80000"/>
                                    </p:animScale>
                                    <p:animScale>
                                      <p:cBhvr>
                                        <p:cTn id="100" dur="166" decel="50000">
                                          <p:stCondLst>
                                            <p:cond delay="1338"/>
                                          </p:stCondLst>
                                        </p:cTn>
                                        <p:tgtEl>
                                          <p:spTgt spid="7"/>
                                        </p:tgtEl>
                                      </p:cBhvr>
                                      <p:to x="100000" y="100000"/>
                                    </p:animScale>
                                    <p:animScale>
                                      <p:cBhvr>
                                        <p:cTn id="101" dur="26">
                                          <p:stCondLst>
                                            <p:cond delay="1642"/>
                                          </p:stCondLst>
                                        </p:cTn>
                                        <p:tgtEl>
                                          <p:spTgt spid="7"/>
                                        </p:tgtEl>
                                      </p:cBhvr>
                                      <p:to x="100000" y="90000"/>
                                    </p:animScale>
                                    <p:animScale>
                                      <p:cBhvr>
                                        <p:cTn id="102" dur="166" decel="50000">
                                          <p:stCondLst>
                                            <p:cond delay="1668"/>
                                          </p:stCondLst>
                                        </p:cTn>
                                        <p:tgtEl>
                                          <p:spTgt spid="7"/>
                                        </p:tgtEl>
                                      </p:cBhvr>
                                      <p:to x="100000" y="100000"/>
                                    </p:animScale>
                                    <p:animScale>
                                      <p:cBhvr>
                                        <p:cTn id="103" dur="26">
                                          <p:stCondLst>
                                            <p:cond delay="1808"/>
                                          </p:stCondLst>
                                        </p:cTn>
                                        <p:tgtEl>
                                          <p:spTgt spid="7"/>
                                        </p:tgtEl>
                                      </p:cBhvr>
                                      <p:to x="100000" y="95000"/>
                                    </p:animScale>
                                    <p:animScale>
                                      <p:cBhvr>
                                        <p:cTn id="104" dur="166" decel="50000">
                                          <p:stCondLst>
                                            <p:cond delay="1834"/>
                                          </p:stCondLst>
                                        </p:cTn>
                                        <p:tgtEl>
                                          <p:spTgt spid="7"/>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wipe(down)">
                                      <p:cBhvr>
                                        <p:cTn id="107" dur="580">
                                          <p:stCondLst>
                                            <p:cond delay="0"/>
                                          </p:stCondLst>
                                        </p:cTn>
                                        <p:tgtEl>
                                          <p:spTgt spid="10"/>
                                        </p:tgtEl>
                                      </p:cBhvr>
                                    </p:animEffect>
                                    <p:anim calcmode="lin" valueType="num">
                                      <p:cBhvr>
                                        <p:cTn id="10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13" dur="26">
                                          <p:stCondLst>
                                            <p:cond delay="650"/>
                                          </p:stCondLst>
                                        </p:cTn>
                                        <p:tgtEl>
                                          <p:spTgt spid="10"/>
                                        </p:tgtEl>
                                      </p:cBhvr>
                                      <p:to x="100000" y="60000"/>
                                    </p:animScale>
                                    <p:animScale>
                                      <p:cBhvr>
                                        <p:cTn id="114" dur="166" decel="50000">
                                          <p:stCondLst>
                                            <p:cond delay="676"/>
                                          </p:stCondLst>
                                        </p:cTn>
                                        <p:tgtEl>
                                          <p:spTgt spid="10"/>
                                        </p:tgtEl>
                                      </p:cBhvr>
                                      <p:to x="100000" y="100000"/>
                                    </p:animScale>
                                    <p:animScale>
                                      <p:cBhvr>
                                        <p:cTn id="115" dur="26">
                                          <p:stCondLst>
                                            <p:cond delay="1312"/>
                                          </p:stCondLst>
                                        </p:cTn>
                                        <p:tgtEl>
                                          <p:spTgt spid="10"/>
                                        </p:tgtEl>
                                      </p:cBhvr>
                                      <p:to x="100000" y="80000"/>
                                    </p:animScale>
                                    <p:animScale>
                                      <p:cBhvr>
                                        <p:cTn id="116" dur="166" decel="50000">
                                          <p:stCondLst>
                                            <p:cond delay="1338"/>
                                          </p:stCondLst>
                                        </p:cTn>
                                        <p:tgtEl>
                                          <p:spTgt spid="10"/>
                                        </p:tgtEl>
                                      </p:cBhvr>
                                      <p:to x="100000" y="100000"/>
                                    </p:animScale>
                                    <p:animScale>
                                      <p:cBhvr>
                                        <p:cTn id="117" dur="26">
                                          <p:stCondLst>
                                            <p:cond delay="1642"/>
                                          </p:stCondLst>
                                        </p:cTn>
                                        <p:tgtEl>
                                          <p:spTgt spid="10"/>
                                        </p:tgtEl>
                                      </p:cBhvr>
                                      <p:to x="100000" y="90000"/>
                                    </p:animScale>
                                    <p:animScale>
                                      <p:cBhvr>
                                        <p:cTn id="118" dur="166" decel="50000">
                                          <p:stCondLst>
                                            <p:cond delay="1668"/>
                                          </p:stCondLst>
                                        </p:cTn>
                                        <p:tgtEl>
                                          <p:spTgt spid="10"/>
                                        </p:tgtEl>
                                      </p:cBhvr>
                                      <p:to x="100000" y="100000"/>
                                    </p:animScale>
                                    <p:animScale>
                                      <p:cBhvr>
                                        <p:cTn id="119" dur="26">
                                          <p:stCondLst>
                                            <p:cond delay="1808"/>
                                          </p:stCondLst>
                                        </p:cTn>
                                        <p:tgtEl>
                                          <p:spTgt spid="10"/>
                                        </p:tgtEl>
                                      </p:cBhvr>
                                      <p:to x="100000" y="95000"/>
                                    </p:animScale>
                                    <p:animScale>
                                      <p:cBhvr>
                                        <p:cTn id="1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515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-Objectives</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193825" y="733803"/>
            <a:ext cx="11430000" cy="5909310"/>
          </a:xfrm>
          <a:prstGeom prst="rect">
            <a:avLst/>
          </a:prstGeom>
        </p:spPr>
        <p:txBody>
          <a:bodyPr wrap="square">
            <a:spAutoFit/>
          </a:bodyPr>
          <a:lstStyle/>
          <a:p>
            <a:pPr marL="285750" indent="-285750" algn="l" fontAlgn="base">
              <a:buFont typeface="Arial" panose="020B0604020202020204" pitchFamily="34" charset="0"/>
              <a:buChar char="•"/>
            </a:pPr>
            <a:r>
              <a:rPr lang="en-US" b="1" i="0" dirty="0">
                <a:effectLst/>
              </a:rPr>
              <a:t>Maintainability –</a:t>
            </a:r>
            <a:r>
              <a:rPr lang="en-US" b="0" i="0" dirty="0">
                <a:effectLst/>
              </a:rPr>
              <a:t>  It should be feasible for the software to evolve to meet changing requirements.</a:t>
            </a:r>
          </a:p>
          <a:p>
            <a:pPr marL="285750" indent="-285750" algn="l" fontAlgn="base">
              <a:buFont typeface="Arial" panose="020B0604020202020204" pitchFamily="34" charset="0"/>
              <a:buChar char="•"/>
            </a:pPr>
            <a:endParaRPr lang="en-US" b="0" i="0" dirty="0">
              <a:effectLst/>
            </a:endParaRPr>
          </a:p>
          <a:p>
            <a:pPr marL="285750" indent="-285750" algn="l" fontAlgn="base">
              <a:buFont typeface="Arial" panose="020B0604020202020204" pitchFamily="34" charset="0"/>
              <a:buChar char="•"/>
            </a:pPr>
            <a:r>
              <a:rPr lang="en-US" b="1" i="0" dirty="0">
                <a:effectLst/>
              </a:rPr>
              <a:t>Efficiency –  </a:t>
            </a:r>
            <a:r>
              <a:rPr lang="en-US" b="0" i="0" dirty="0">
                <a:effectLst/>
              </a:rPr>
              <a:t>The software should not make wasteful use of computing devices such as memory, processor cycles, etc.</a:t>
            </a:r>
          </a:p>
          <a:p>
            <a:pPr marL="285750" indent="-285750" algn="l" fontAlgn="base">
              <a:buFont typeface="Arial" panose="020B0604020202020204" pitchFamily="34" charset="0"/>
              <a:buChar char="•"/>
            </a:pPr>
            <a:endParaRPr lang="en-US" b="0" i="0" dirty="0">
              <a:effectLst/>
            </a:endParaRPr>
          </a:p>
          <a:p>
            <a:pPr marL="285750" indent="-285750" algn="l" fontAlgn="base">
              <a:buFont typeface="Arial" panose="020B0604020202020204" pitchFamily="34" charset="0"/>
              <a:buChar char="•"/>
            </a:pPr>
            <a:r>
              <a:rPr lang="en-US" b="1" i="0" dirty="0">
                <a:effectLst/>
              </a:rPr>
              <a:t>Correctness –</a:t>
            </a:r>
            <a:r>
              <a:rPr lang="en-US" b="0" i="0" dirty="0">
                <a:effectLst/>
              </a:rPr>
              <a:t> A software product is correct if the different requirements as specified in the SRS document have been correctly implemented.</a:t>
            </a:r>
          </a:p>
          <a:p>
            <a:pPr marL="285750" indent="-285750" algn="l" fontAlgn="base">
              <a:buFont typeface="Arial" panose="020B0604020202020204" pitchFamily="34" charset="0"/>
              <a:buChar char="•"/>
            </a:pPr>
            <a:endParaRPr lang="en-US" b="0" i="0" dirty="0">
              <a:effectLst/>
            </a:endParaRPr>
          </a:p>
          <a:p>
            <a:pPr marL="285750" indent="-285750" algn="l" fontAlgn="base">
              <a:buFont typeface="Arial" panose="020B0604020202020204" pitchFamily="34" charset="0"/>
              <a:buChar char="•"/>
            </a:pPr>
            <a:r>
              <a:rPr lang="en-US" b="1" i="0" dirty="0">
                <a:effectLst/>
              </a:rPr>
              <a:t>Reusability –</a:t>
            </a:r>
            <a:r>
              <a:rPr lang="en-US" b="0" i="0" dirty="0">
                <a:effectLst/>
              </a:rPr>
              <a:t> A software product has good reusability if the different modules of the product can easily be reused to develop new products.</a:t>
            </a:r>
          </a:p>
          <a:p>
            <a:pPr marL="285750" indent="-285750" algn="l" fontAlgn="base">
              <a:buFont typeface="Arial" panose="020B0604020202020204" pitchFamily="34" charset="0"/>
              <a:buChar char="•"/>
            </a:pPr>
            <a:endParaRPr lang="en-US" b="0" i="0" dirty="0">
              <a:effectLst/>
            </a:endParaRPr>
          </a:p>
          <a:p>
            <a:pPr marL="285750" indent="-285750" algn="l" fontAlgn="base">
              <a:buFont typeface="Arial" panose="020B0604020202020204" pitchFamily="34" charset="0"/>
              <a:buChar char="•"/>
            </a:pPr>
            <a:r>
              <a:rPr lang="en-US" b="1" i="0" dirty="0">
                <a:effectLst/>
              </a:rPr>
              <a:t>Testability –</a:t>
            </a:r>
            <a:r>
              <a:rPr lang="en-US" b="0" i="0" dirty="0">
                <a:effectLst/>
              </a:rPr>
              <a:t> Here software facilitates both the establishment of test criteria and the evaluation of the software with respect to those criteria</a:t>
            </a:r>
          </a:p>
          <a:p>
            <a:pPr marL="285750" indent="-285750" algn="l" fontAlgn="base">
              <a:buFont typeface="Arial" panose="020B0604020202020204" pitchFamily="34" charset="0"/>
              <a:buChar char="•"/>
            </a:pPr>
            <a:endParaRPr lang="en-US" b="0" i="0" dirty="0">
              <a:effectLst/>
            </a:endParaRPr>
          </a:p>
          <a:p>
            <a:pPr marL="285750" indent="-285750" algn="l" fontAlgn="base">
              <a:buFont typeface="Arial" panose="020B0604020202020204" pitchFamily="34" charset="0"/>
              <a:buChar char="•"/>
            </a:pPr>
            <a:r>
              <a:rPr lang="en-US" b="1" i="0" dirty="0">
                <a:effectLst/>
              </a:rPr>
              <a:t>Reliability –</a:t>
            </a:r>
            <a:r>
              <a:rPr lang="en-US" b="0" i="0" dirty="0">
                <a:effectLst/>
              </a:rPr>
              <a:t> It is an attribute of software quality. The extent to which a program can be expected to perform its desired function, over an arbitrary time period.</a:t>
            </a:r>
          </a:p>
          <a:p>
            <a:pPr marL="285750" indent="-285750" algn="l" fontAlgn="base">
              <a:buFont typeface="Arial" panose="020B0604020202020204" pitchFamily="34" charset="0"/>
              <a:buChar char="•"/>
            </a:pPr>
            <a:endParaRPr lang="en-US" b="0" i="0" dirty="0">
              <a:effectLst/>
            </a:endParaRPr>
          </a:p>
          <a:p>
            <a:pPr marL="285750" indent="-285750" algn="l" fontAlgn="base">
              <a:buFont typeface="Arial" panose="020B0604020202020204" pitchFamily="34" charset="0"/>
              <a:buChar char="•"/>
            </a:pPr>
            <a:r>
              <a:rPr lang="en-US" b="1" i="0" dirty="0">
                <a:effectLst/>
              </a:rPr>
              <a:t>Portability –</a:t>
            </a:r>
            <a:r>
              <a:rPr lang="en-US" b="0" i="0" dirty="0">
                <a:effectLst/>
              </a:rPr>
              <a:t> In this case, the software can be transferred from one computer system or environment to another.</a:t>
            </a:r>
          </a:p>
          <a:p>
            <a:pPr marL="285750" indent="-285750" algn="l" fontAlgn="base">
              <a:buFont typeface="Arial" panose="020B0604020202020204" pitchFamily="34" charset="0"/>
              <a:buChar char="•"/>
            </a:pPr>
            <a:endParaRPr lang="en-US" b="0" i="0" dirty="0">
              <a:effectLst/>
            </a:endParaRPr>
          </a:p>
          <a:p>
            <a:pPr marL="285750" indent="-285750" algn="l" fontAlgn="base">
              <a:buFont typeface="Arial" panose="020B0604020202020204" pitchFamily="34" charset="0"/>
              <a:buChar char="•"/>
            </a:pPr>
            <a:r>
              <a:rPr lang="en-US" b="1" i="0" dirty="0">
                <a:effectLst/>
              </a:rPr>
              <a:t>Adaptability –</a:t>
            </a:r>
            <a:r>
              <a:rPr lang="en-US" dirty="0"/>
              <a:t>  T</a:t>
            </a:r>
            <a:r>
              <a:rPr lang="en-US" b="0" i="0" dirty="0">
                <a:effectLst/>
              </a:rPr>
              <a:t>he software allows differing system constraints</a:t>
            </a:r>
            <a:endParaRPr lang="en-US" dirty="0"/>
          </a:p>
          <a:p>
            <a:pPr marL="285750" indent="-285750" algn="l" fontAlgn="base">
              <a:buFont typeface="Arial" panose="020B0604020202020204" pitchFamily="34" charset="0"/>
              <a:buChar char="•"/>
            </a:pPr>
            <a:endParaRPr lang="en-US" b="0" i="0" dirty="0">
              <a:effectLst/>
            </a:endParaRPr>
          </a:p>
          <a:p>
            <a:pPr marL="285750" indent="-285750" algn="l" fontAlgn="base">
              <a:buFont typeface="Arial" panose="020B0604020202020204" pitchFamily="34" charset="0"/>
              <a:buChar char="•"/>
            </a:pPr>
            <a:r>
              <a:rPr lang="en-US" b="1" i="0" dirty="0">
                <a:effectLst/>
              </a:rPr>
              <a:t>Interoperability </a:t>
            </a:r>
            <a:r>
              <a:rPr lang="en-US" b="0" i="0" dirty="0">
                <a:effectLst/>
              </a:rPr>
              <a:t>– Capability of 2 or more functional units to process data cooperatively.</a:t>
            </a:r>
          </a:p>
        </p:txBody>
      </p:sp>
    </p:spTree>
    <p:extLst>
      <p:ext uri="{BB962C8B-B14F-4D97-AF65-F5344CB8AC3E}">
        <p14:creationId xmlns:p14="http://schemas.microsoft.com/office/powerpoint/2010/main" val="3843645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F7FFE5FC-A59B-4B32-B86E-69131C4E4961}"/>
              </a:ext>
            </a:extLst>
          </p:cNvPr>
          <p:cNvSpPr/>
          <p:nvPr/>
        </p:nvSpPr>
        <p:spPr>
          <a:xfrm>
            <a:off x="1519741" y="1731672"/>
            <a:ext cx="6048535" cy="4534955"/>
          </a:xfrm>
          <a:prstGeom prst="rect">
            <a:avLst/>
          </a:prstGeom>
          <a:solidFill>
            <a:srgbClr val="EAF1F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4" name="Title 1">
            <a:extLst>
              <a:ext uri="{FF2B5EF4-FFF2-40B4-BE49-F238E27FC236}">
                <a16:creationId xmlns:a16="http://schemas.microsoft.com/office/drawing/2014/main" id="{AF6003C3-EFE5-4A19-A326-7C17B0939201}"/>
              </a:ext>
            </a:extLst>
          </p:cNvPr>
          <p:cNvSpPr txBox="1">
            <a:spLocks/>
          </p:cNvSpPr>
          <p:nvPr/>
        </p:nvSpPr>
        <p:spPr>
          <a:xfrm>
            <a:off x="50184" y="389422"/>
            <a:ext cx="10515600" cy="591621"/>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prstClr val="white"/>
                </a:solidFill>
                <a:effectLst/>
                <a:uLnTx/>
                <a:uFillTx/>
                <a:latin typeface="Calibri Light" panose="020F0302020204030204"/>
                <a:ea typeface="+mj-ea"/>
                <a:cs typeface="+mj-cs"/>
              </a:rPr>
              <a:t>JIRA Hierarchy and Story definition</a:t>
            </a:r>
          </a:p>
        </p:txBody>
      </p:sp>
      <p:grpSp>
        <p:nvGrpSpPr>
          <p:cNvPr id="155" name="Group 154">
            <a:extLst>
              <a:ext uri="{FF2B5EF4-FFF2-40B4-BE49-F238E27FC236}">
                <a16:creationId xmlns:a16="http://schemas.microsoft.com/office/drawing/2014/main" id="{1B256053-129C-4B75-A993-06C1C2EF8DAA}"/>
              </a:ext>
            </a:extLst>
          </p:cNvPr>
          <p:cNvGrpSpPr/>
          <p:nvPr/>
        </p:nvGrpSpPr>
        <p:grpSpPr>
          <a:xfrm>
            <a:off x="1519741" y="1731674"/>
            <a:ext cx="2824161" cy="3875631"/>
            <a:chOff x="833357" y="1271587"/>
            <a:chExt cx="2824161" cy="3875631"/>
          </a:xfrm>
        </p:grpSpPr>
        <p:pic>
          <p:nvPicPr>
            <p:cNvPr id="156" name="Picture 155">
              <a:extLst>
                <a:ext uri="{FF2B5EF4-FFF2-40B4-BE49-F238E27FC236}">
                  <a16:creationId xmlns:a16="http://schemas.microsoft.com/office/drawing/2014/main" id="{38E764D2-4FB1-4DE6-91A3-11878CCEA5A7}"/>
                </a:ext>
              </a:extLst>
            </p:cNvPr>
            <p:cNvPicPr>
              <a:picLocks noChangeAspect="1"/>
            </p:cNvPicPr>
            <p:nvPr/>
          </p:nvPicPr>
          <p:blipFill>
            <a:blip r:embed="rId2"/>
            <a:stretch>
              <a:fillRect/>
            </a:stretch>
          </p:blipFill>
          <p:spPr>
            <a:xfrm>
              <a:off x="1528681" y="2195512"/>
              <a:ext cx="1390650" cy="895350"/>
            </a:xfrm>
            <a:prstGeom prst="rect">
              <a:avLst/>
            </a:prstGeom>
          </p:spPr>
        </p:pic>
        <p:pic>
          <p:nvPicPr>
            <p:cNvPr id="157" name="Picture 156">
              <a:extLst>
                <a:ext uri="{FF2B5EF4-FFF2-40B4-BE49-F238E27FC236}">
                  <a16:creationId xmlns:a16="http://schemas.microsoft.com/office/drawing/2014/main" id="{8553AA0F-7502-483E-AC7D-B89249BC1BF0}"/>
                </a:ext>
              </a:extLst>
            </p:cNvPr>
            <p:cNvPicPr>
              <a:picLocks noChangeAspect="1"/>
            </p:cNvPicPr>
            <p:nvPr/>
          </p:nvPicPr>
          <p:blipFill>
            <a:blip r:embed="rId3"/>
            <a:stretch>
              <a:fillRect/>
            </a:stretch>
          </p:blipFill>
          <p:spPr>
            <a:xfrm>
              <a:off x="833357" y="1271587"/>
              <a:ext cx="1390650" cy="923925"/>
            </a:xfrm>
            <a:prstGeom prst="rect">
              <a:avLst/>
            </a:prstGeom>
          </p:spPr>
        </p:pic>
        <p:pic>
          <p:nvPicPr>
            <p:cNvPr id="158" name="Picture 157">
              <a:extLst>
                <a:ext uri="{FF2B5EF4-FFF2-40B4-BE49-F238E27FC236}">
                  <a16:creationId xmlns:a16="http://schemas.microsoft.com/office/drawing/2014/main" id="{73173C18-7A73-477A-A9FF-CA19B70EF8A8}"/>
                </a:ext>
              </a:extLst>
            </p:cNvPr>
            <p:cNvPicPr>
              <a:picLocks noChangeAspect="1"/>
            </p:cNvPicPr>
            <p:nvPr/>
          </p:nvPicPr>
          <p:blipFill>
            <a:blip r:embed="rId4"/>
            <a:stretch>
              <a:fillRect/>
            </a:stretch>
          </p:blipFill>
          <p:spPr>
            <a:xfrm>
              <a:off x="2238293" y="3090862"/>
              <a:ext cx="1362075" cy="962025"/>
            </a:xfrm>
            <a:prstGeom prst="rect">
              <a:avLst/>
            </a:prstGeom>
          </p:spPr>
        </p:pic>
        <p:pic>
          <p:nvPicPr>
            <p:cNvPr id="159" name="Picture 158">
              <a:extLst>
                <a:ext uri="{FF2B5EF4-FFF2-40B4-BE49-F238E27FC236}">
                  <a16:creationId xmlns:a16="http://schemas.microsoft.com/office/drawing/2014/main" id="{A715D17C-49A1-4C18-84D9-BD2585121657}"/>
                </a:ext>
              </a:extLst>
            </p:cNvPr>
            <p:cNvPicPr>
              <a:picLocks noChangeAspect="1"/>
            </p:cNvPicPr>
            <p:nvPr/>
          </p:nvPicPr>
          <p:blipFill rotWithShape="1">
            <a:blip r:embed="rId5"/>
            <a:srcRect l="38327"/>
            <a:stretch/>
          </p:blipFill>
          <p:spPr>
            <a:xfrm>
              <a:off x="2795587" y="4042208"/>
              <a:ext cx="804781" cy="857250"/>
            </a:xfrm>
            <a:prstGeom prst="rect">
              <a:avLst/>
            </a:prstGeom>
          </p:spPr>
        </p:pic>
        <p:pic>
          <p:nvPicPr>
            <p:cNvPr id="160" name="Picture 159">
              <a:extLst>
                <a:ext uri="{FF2B5EF4-FFF2-40B4-BE49-F238E27FC236}">
                  <a16:creationId xmlns:a16="http://schemas.microsoft.com/office/drawing/2014/main" id="{52E958C1-7EB5-44A5-AABF-8DEE918A51D4}"/>
                </a:ext>
              </a:extLst>
            </p:cNvPr>
            <p:cNvPicPr>
              <a:picLocks noChangeAspect="1"/>
            </p:cNvPicPr>
            <p:nvPr/>
          </p:nvPicPr>
          <p:blipFill rotWithShape="1">
            <a:blip r:embed="rId6"/>
            <a:srcRect l="28422" t="13118" b="19069"/>
            <a:stretch/>
          </p:blipFill>
          <p:spPr>
            <a:xfrm>
              <a:off x="3255127" y="4744212"/>
              <a:ext cx="402391" cy="403006"/>
            </a:xfrm>
            <a:prstGeom prst="rect">
              <a:avLst/>
            </a:prstGeom>
          </p:spPr>
        </p:pic>
      </p:grpSp>
      <p:sp>
        <p:nvSpPr>
          <p:cNvPr id="161" name="Rectangle 160">
            <a:extLst>
              <a:ext uri="{FF2B5EF4-FFF2-40B4-BE49-F238E27FC236}">
                <a16:creationId xmlns:a16="http://schemas.microsoft.com/office/drawing/2014/main" id="{DC9C6CD1-6B9E-46EE-8F35-BE5459B31A67}"/>
              </a:ext>
            </a:extLst>
          </p:cNvPr>
          <p:cNvSpPr/>
          <p:nvPr/>
        </p:nvSpPr>
        <p:spPr>
          <a:xfrm rot="16200000">
            <a:off x="17490" y="4754083"/>
            <a:ext cx="2715678" cy="309402"/>
          </a:xfrm>
          <a:prstGeom prst="rect">
            <a:avLst/>
          </a:prstGeom>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HP Simplified Light"/>
                <a:ea typeface="+mn-ea"/>
                <a:cs typeface="+mn-cs"/>
              </a:rPr>
              <a:t>JIRA Projects</a:t>
            </a:r>
          </a:p>
        </p:txBody>
      </p:sp>
      <p:sp>
        <p:nvSpPr>
          <p:cNvPr id="162" name="Rectangle 161">
            <a:extLst>
              <a:ext uri="{FF2B5EF4-FFF2-40B4-BE49-F238E27FC236}">
                <a16:creationId xmlns:a16="http://schemas.microsoft.com/office/drawing/2014/main" id="{154461F3-0B0E-420C-8A27-DD3F400E525E}"/>
              </a:ext>
            </a:extLst>
          </p:cNvPr>
          <p:cNvSpPr/>
          <p:nvPr/>
        </p:nvSpPr>
        <p:spPr>
          <a:xfrm>
            <a:off x="1519741" y="1833272"/>
            <a:ext cx="6048535" cy="1819275"/>
          </a:xfrm>
          <a:prstGeom prst="rect">
            <a:avLst/>
          </a:prstGeom>
          <a:noFill/>
          <a:ln w="19050">
            <a:solidFill>
              <a:schemeClr val="accent2">
                <a:lumMod val="40000"/>
                <a:lumOff val="60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65D3D180-060D-4B7A-8941-E90B58E9D245}"/>
              </a:ext>
            </a:extLst>
          </p:cNvPr>
          <p:cNvSpPr/>
          <p:nvPr/>
        </p:nvSpPr>
        <p:spPr>
          <a:xfrm rot="16200000">
            <a:off x="469689" y="2486609"/>
            <a:ext cx="1819275" cy="309401"/>
          </a:xfrm>
          <a:prstGeom prst="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HP Simplified Light"/>
                <a:ea typeface="+mn-ea"/>
                <a:cs typeface="+mn-cs"/>
              </a:rPr>
              <a:t>JIRA Portfolio</a:t>
            </a:r>
          </a:p>
        </p:txBody>
      </p:sp>
      <p:sp>
        <p:nvSpPr>
          <p:cNvPr id="164" name="TextBox 163">
            <a:extLst>
              <a:ext uri="{FF2B5EF4-FFF2-40B4-BE49-F238E27FC236}">
                <a16:creationId xmlns:a16="http://schemas.microsoft.com/office/drawing/2014/main" id="{3D24D683-64C7-4444-A315-84573AA17EE8}"/>
              </a:ext>
            </a:extLst>
          </p:cNvPr>
          <p:cNvSpPr txBox="1"/>
          <p:nvPr/>
        </p:nvSpPr>
        <p:spPr>
          <a:xfrm>
            <a:off x="2900867" y="1991854"/>
            <a:ext cx="3076735" cy="484247"/>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Portfolio Epic</a:t>
            </a:r>
          </a:p>
        </p:txBody>
      </p:sp>
      <p:cxnSp>
        <p:nvCxnSpPr>
          <p:cNvPr id="165" name="Straight Connector 164">
            <a:extLst>
              <a:ext uri="{FF2B5EF4-FFF2-40B4-BE49-F238E27FC236}">
                <a16:creationId xmlns:a16="http://schemas.microsoft.com/office/drawing/2014/main" id="{629A6F98-4566-4C94-8A6D-B067C2B91C1E}"/>
              </a:ext>
            </a:extLst>
          </p:cNvPr>
          <p:cNvCxnSpPr>
            <a:stCxn id="163" idx="2"/>
            <a:endCxn id="162" idx="3"/>
          </p:cNvCxnSpPr>
          <p:nvPr/>
        </p:nvCxnSpPr>
        <p:spPr>
          <a:xfrm>
            <a:off x="1534027" y="2641309"/>
            <a:ext cx="6034249" cy="101601"/>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D27838D-DCDD-45F0-A2DB-CBEE258115B9}"/>
              </a:ext>
            </a:extLst>
          </p:cNvPr>
          <p:cNvCxnSpPr/>
          <p:nvPr/>
        </p:nvCxnSpPr>
        <p:spPr>
          <a:xfrm>
            <a:off x="1553075" y="4513493"/>
            <a:ext cx="6034249" cy="1"/>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046E7D54-EA73-4F82-9302-3355E159915F}"/>
              </a:ext>
            </a:extLst>
          </p:cNvPr>
          <p:cNvSpPr txBox="1"/>
          <p:nvPr/>
        </p:nvSpPr>
        <p:spPr>
          <a:xfrm>
            <a:off x="3605714" y="2915864"/>
            <a:ext cx="3076735" cy="484247"/>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Initiative</a:t>
            </a:r>
          </a:p>
        </p:txBody>
      </p:sp>
      <p:sp>
        <p:nvSpPr>
          <p:cNvPr id="168" name="TextBox 167">
            <a:extLst>
              <a:ext uri="{FF2B5EF4-FFF2-40B4-BE49-F238E27FC236}">
                <a16:creationId xmlns:a16="http://schemas.microsoft.com/office/drawing/2014/main" id="{F47CE94A-2DD2-44E8-B5C5-654E59F75797}"/>
              </a:ext>
            </a:extLst>
          </p:cNvPr>
          <p:cNvSpPr txBox="1"/>
          <p:nvPr/>
        </p:nvSpPr>
        <p:spPr>
          <a:xfrm>
            <a:off x="4246311" y="3849833"/>
            <a:ext cx="3076735" cy="484247"/>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Epic</a:t>
            </a:r>
          </a:p>
        </p:txBody>
      </p:sp>
      <p:sp>
        <p:nvSpPr>
          <p:cNvPr id="169" name="TextBox 168">
            <a:extLst>
              <a:ext uri="{FF2B5EF4-FFF2-40B4-BE49-F238E27FC236}">
                <a16:creationId xmlns:a16="http://schemas.microsoft.com/office/drawing/2014/main" id="{38B99857-A73B-4960-9DE5-83CCAB104B04}"/>
              </a:ext>
            </a:extLst>
          </p:cNvPr>
          <p:cNvSpPr txBox="1"/>
          <p:nvPr/>
        </p:nvSpPr>
        <p:spPr>
          <a:xfrm>
            <a:off x="4246311" y="4714415"/>
            <a:ext cx="3076735" cy="484247"/>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Story</a:t>
            </a:r>
          </a:p>
        </p:txBody>
      </p:sp>
      <p:sp>
        <p:nvSpPr>
          <p:cNvPr id="170" name="TextBox 169">
            <a:extLst>
              <a:ext uri="{FF2B5EF4-FFF2-40B4-BE49-F238E27FC236}">
                <a16:creationId xmlns:a16="http://schemas.microsoft.com/office/drawing/2014/main" id="{D88530D1-5809-492C-B4EB-414BF5E25228}"/>
              </a:ext>
            </a:extLst>
          </p:cNvPr>
          <p:cNvSpPr txBox="1"/>
          <p:nvPr/>
        </p:nvSpPr>
        <p:spPr>
          <a:xfrm>
            <a:off x="4378391" y="5281862"/>
            <a:ext cx="3076735" cy="484247"/>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Sub Task</a:t>
            </a:r>
          </a:p>
        </p:txBody>
      </p:sp>
      <p:cxnSp>
        <p:nvCxnSpPr>
          <p:cNvPr id="171" name="Straight Connector 170">
            <a:extLst>
              <a:ext uri="{FF2B5EF4-FFF2-40B4-BE49-F238E27FC236}">
                <a16:creationId xmlns:a16="http://schemas.microsoft.com/office/drawing/2014/main" id="{C42015DC-C37C-47FB-9ACE-B2487CA8C3CF}"/>
              </a:ext>
            </a:extLst>
          </p:cNvPr>
          <p:cNvCxnSpPr/>
          <p:nvPr/>
        </p:nvCxnSpPr>
        <p:spPr>
          <a:xfrm>
            <a:off x="7492076" y="3550945"/>
            <a:ext cx="2895600" cy="0"/>
          </a:xfrm>
          <a:prstGeom prst="line">
            <a:avLst/>
          </a:prstGeom>
          <a:ln w="19050">
            <a:solidFill>
              <a:schemeClr val="accent2">
                <a:lumMod val="40000"/>
                <a:lumOff val="60000"/>
              </a:schemeClr>
            </a:solidFill>
            <a:prstDash val="dash"/>
            <a:miter lim="800000"/>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BCA33D68-8861-49A6-AC3B-9AFCD0FD1AD6}"/>
              </a:ext>
            </a:extLst>
          </p:cNvPr>
          <p:cNvSpPr txBox="1"/>
          <p:nvPr/>
        </p:nvSpPr>
        <p:spPr>
          <a:xfrm>
            <a:off x="7863391" y="2100563"/>
            <a:ext cx="4006737" cy="1450378"/>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Portfolio Epic and Initiative set by PMO and/or Lead BA/Product Owner</a:t>
            </a:r>
          </a:p>
        </p:txBody>
      </p:sp>
      <p:sp>
        <p:nvSpPr>
          <p:cNvPr id="173" name="TextBox 172">
            <a:extLst>
              <a:ext uri="{FF2B5EF4-FFF2-40B4-BE49-F238E27FC236}">
                <a16:creationId xmlns:a16="http://schemas.microsoft.com/office/drawing/2014/main" id="{A931B727-29C3-4013-BB1E-EC638ADDCF77}"/>
              </a:ext>
            </a:extLst>
          </p:cNvPr>
          <p:cNvSpPr txBox="1"/>
          <p:nvPr/>
        </p:nvSpPr>
        <p:spPr>
          <a:xfrm>
            <a:off x="7858789" y="3523988"/>
            <a:ext cx="3722183" cy="300225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Epics set by Asset BA/ Product Owner</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User Story Types:</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Development Story [</a:t>
            </a:r>
            <a:r>
              <a:rPr kumimoji="0" lang="en-US"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BA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Technical Debt Story [</a:t>
            </a:r>
            <a:r>
              <a:rPr kumimoji="0" lang="en-US"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Dev Lead</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Automated Test story [</a:t>
            </a:r>
            <a:r>
              <a:rPr kumimoji="0" lang="en-US"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Dev/QA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QA Development story [</a:t>
            </a:r>
            <a:r>
              <a:rPr kumimoji="0" lang="en-US"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QA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SIT Test story [</a:t>
            </a:r>
            <a:r>
              <a:rPr kumimoji="0" lang="en-US"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E2E QA Lead</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UAT Test story [</a:t>
            </a:r>
            <a:r>
              <a:rPr kumimoji="0" lang="en-US" sz="1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BA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No Spike or Chore Issue types</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4" name="Content Placeholder 8" descr="Meeting">
            <a:extLst>
              <a:ext uri="{FF2B5EF4-FFF2-40B4-BE49-F238E27FC236}">
                <a16:creationId xmlns:a16="http://schemas.microsoft.com/office/drawing/2014/main" id="{768E7C02-8A95-48DE-9E5C-A8A5B10142F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8834" y="2365007"/>
            <a:ext cx="475862" cy="475862"/>
          </a:xfrm>
          <a:prstGeom prst="rect">
            <a:avLst/>
          </a:prstGeom>
        </p:spPr>
      </p:pic>
      <p:pic>
        <p:nvPicPr>
          <p:cNvPr id="175" name="Graphic 174" descr="Group of people">
            <a:extLst>
              <a:ext uri="{FF2B5EF4-FFF2-40B4-BE49-F238E27FC236}">
                <a16:creationId xmlns:a16="http://schemas.microsoft.com/office/drawing/2014/main" id="{CB84E112-CCB9-4DED-B901-DA403EBF47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0825" y="4139077"/>
            <a:ext cx="914400" cy="914400"/>
          </a:xfrm>
          <a:prstGeom prst="rect">
            <a:avLst/>
          </a:prstGeom>
        </p:spPr>
      </p:pic>
      <p:pic>
        <p:nvPicPr>
          <p:cNvPr id="176" name="Picture 175">
            <a:extLst>
              <a:ext uri="{FF2B5EF4-FFF2-40B4-BE49-F238E27FC236}">
                <a16:creationId xmlns:a16="http://schemas.microsoft.com/office/drawing/2014/main" id="{EC8C9648-7880-4DF8-BCAB-FA88C08765AF}"/>
              </a:ext>
            </a:extLst>
          </p:cNvPr>
          <p:cNvPicPr>
            <a:picLocks noChangeAspect="1"/>
          </p:cNvPicPr>
          <p:nvPr/>
        </p:nvPicPr>
        <p:blipFill rotWithShape="1">
          <a:blip r:embed="rId11"/>
          <a:srcRect t="7073" r="13531" b="18657"/>
          <a:stretch/>
        </p:blipFill>
        <p:spPr>
          <a:xfrm>
            <a:off x="3448704" y="5643564"/>
            <a:ext cx="753410" cy="604553"/>
          </a:xfrm>
          <a:prstGeom prst="rect">
            <a:avLst/>
          </a:prstGeom>
        </p:spPr>
      </p:pic>
      <p:cxnSp>
        <p:nvCxnSpPr>
          <p:cNvPr id="177" name="Straight Connector 176">
            <a:extLst>
              <a:ext uri="{FF2B5EF4-FFF2-40B4-BE49-F238E27FC236}">
                <a16:creationId xmlns:a16="http://schemas.microsoft.com/office/drawing/2014/main" id="{2022538B-E185-4656-8863-588564564788}"/>
              </a:ext>
            </a:extLst>
          </p:cNvPr>
          <p:cNvCxnSpPr/>
          <p:nvPr/>
        </p:nvCxnSpPr>
        <p:spPr>
          <a:xfrm>
            <a:off x="1519741" y="5608400"/>
            <a:ext cx="6034249" cy="1"/>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F5F49286-4EA7-42C4-B4E2-823C4BAF5FA6}"/>
              </a:ext>
            </a:extLst>
          </p:cNvPr>
          <p:cNvSpPr txBox="1"/>
          <p:nvPr/>
        </p:nvSpPr>
        <p:spPr>
          <a:xfrm>
            <a:off x="4246311" y="5763876"/>
            <a:ext cx="3076735" cy="484247"/>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Bug</a:t>
            </a:r>
          </a:p>
        </p:txBody>
      </p:sp>
    </p:spTree>
    <p:extLst>
      <p:ext uri="{BB962C8B-B14F-4D97-AF65-F5344CB8AC3E}">
        <p14:creationId xmlns:p14="http://schemas.microsoft.com/office/powerpoint/2010/main" val="9336148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9C02-7F05-4FD2-8297-44BB6066C40F}"/>
              </a:ext>
            </a:extLst>
          </p:cNvPr>
          <p:cNvSpPr>
            <a:spLocks noGrp="1"/>
          </p:cNvSpPr>
          <p:nvPr>
            <p:ph type="title"/>
          </p:nvPr>
        </p:nvSpPr>
        <p:spPr>
          <a:xfrm>
            <a:off x="301171" y="263526"/>
            <a:ext cx="10515600" cy="781502"/>
          </a:xfrm>
        </p:spPr>
        <p:txBody>
          <a:bodyPr>
            <a:normAutofit/>
          </a:bodyPr>
          <a:lstStyle/>
          <a:p>
            <a:r>
              <a:rPr lang="en-US" sz="4000" dirty="0">
                <a:solidFill>
                  <a:schemeClr val="bg1"/>
                </a:solidFill>
              </a:rPr>
              <a:t>Plan and Manage Sprints</a:t>
            </a:r>
            <a:endParaRPr lang="en-GB" sz="4000" dirty="0">
              <a:solidFill>
                <a:schemeClr val="bg1"/>
              </a:solidFill>
            </a:endParaRPr>
          </a:p>
        </p:txBody>
      </p:sp>
      <p:graphicFrame>
        <p:nvGraphicFramePr>
          <p:cNvPr id="5" name="Content Placeholder 2">
            <a:extLst>
              <a:ext uri="{FF2B5EF4-FFF2-40B4-BE49-F238E27FC236}">
                <a16:creationId xmlns:a16="http://schemas.microsoft.com/office/drawing/2014/main" id="{FE7B8D3F-4D2E-4BBC-9215-A7B608E9D5F5}"/>
              </a:ext>
            </a:extLst>
          </p:cNvPr>
          <p:cNvGraphicFramePr>
            <a:graphicFrameLocks noGrp="1"/>
          </p:cNvGraphicFramePr>
          <p:nvPr>
            <p:ph idx="1"/>
          </p:nvPr>
        </p:nvGraphicFramePr>
        <p:xfrm>
          <a:off x="838200" y="1291773"/>
          <a:ext cx="10515600" cy="5036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9811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9C02-7F05-4FD2-8297-44BB6066C40F}"/>
              </a:ext>
            </a:extLst>
          </p:cNvPr>
          <p:cNvSpPr>
            <a:spLocks noGrp="1"/>
          </p:cNvSpPr>
          <p:nvPr>
            <p:ph type="title"/>
          </p:nvPr>
        </p:nvSpPr>
        <p:spPr>
          <a:xfrm>
            <a:off x="344715" y="160794"/>
            <a:ext cx="10515600" cy="592818"/>
          </a:xfrm>
        </p:spPr>
        <p:txBody>
          <a:bodyPr>
            <a:normAutofit fontScale="90000"/>
          </a:bodyPr>
          <a:lstStyle/>
          <a:p>
            <a:r>
              <a:rPr lang="en-US" dirty="0">
                <a:solidFill>
                  <a:schemeClr val="bg1"/>
                </a:solidFill>
              </a:rPr>
              <a:t>Jira – Configure and Generate Reports</a:t>
            </a:r>
            <a:endParaRPr lang="en-GB" dirty="0">
              <a:solidFill>
                <a:schemeClr val="bg1"/>
              </a:solidFill>
            </a:endParaRPr>
          </a:p>
        </p:txBody>
      </p:sp>
      <p:graphicFrame>
        <p:nvGraphicFramePr>
          <p:cNvPr id="7" name="Content Placeholder 2">
            <a:extLst>
              <a:ext uri="{FF2B5EF4-FFF2-40B4-BE49-F238E27FC236}">
                <a16:creationId xmlns:a16="http://schemas.microsoft.com/office/drawing/2014/main" id="{3B81C72F-A16D-4B92-9AAC-1C375261E6BF}"/>
              </a:ext>
            </a:extLst>
          </p:cNvPr>
          <p:cNvGraphicFramePr>
            <a:graphicFrameLocks noGrp="1"/>
          </p:cNvGraphicFramePr>
          <p:nvPr>
            <p:ph idx="1"/>
          </p:nvPr>
        </p:nvGraphicFramePr>
        <p:xfrm>
          <a:off x="504373" y="1741714"/>
          <a:ext cx="6520542" cy="3309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FBAB3E86-606C-4D77-A3F5-139411A919F5}"/>
              </a:ext>
            </a:extLst>
          </p:cNvPr>
          <p:cNvPicPr>
            <a:picLocks noChangeAspect="1"/>
          </p:cNvPicPr>
          <p:nvPr/>
        </p:nvPicPr>
        <p:blipFill>
          <a:blip r:embed="rId7"/>
          <a:stretch>
            <a:fillRect/>
          </a:stretch>
        </p:blipFill>
        <p:spPr>
          <a:xfrm>
            <a:off x="344714" y="885373"/>
            <a:ext cx="11542486" cy="5297063"/>
          </a:xfrm>
          <a:prstGeom prst="rect">
            <a:avLst/>
          </a:prstGeom>
          <a:solidFill>
            <a:schemeClr val="tx1">
              <a:lumMod val="65000"/>
              <a:lumOff val="35000"/>
            </a:schemeClr>
          </a:solidFill>
        </p:spPr>
      </p:pic>
    </p:spTree>
    <p:extLst>
      <p:ext uri="{BB962C8B-B14F-4D97-AF65-F5344CB8AC3E}">
        <p14:creationId xmlns:p14="http://schemas.microsoft.com/office/powerpoint/2010/main" val="4783639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087476"/>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12861"/>
            <a:ext cx="6975476" cy="744389"/>
          </a:xfrm>
        </p:spPr>
        <p:txBody>
          <a:bodyPr anchor="ctr">
            <a:noAutofit/>
          </a:bodyPr>
          <a:lstStyle/>
          <a:p>
            <a:pPr algn="l"/>
            <a:r>
              <a:rPr lang="en-GB" sz="3600" dirty="0">
                <a:solidFill>
                  <a:srgbClr val="FF0000"/>
                </a:solidFill>
                <a:cs typeface="Times New Roman" pitchFamily="18" charset="0"/>
              </a:rPr>
              <a:t>Software Testing– An Introduction</a:t>
            </a:r>
            <a:endParaRPr lang="en-GB" sz="3600" dirty="0">
              <a:solidFill>
                <a:schemeClr val="tx1">
                  <a:lumMod val="85000"/>
                  <a:lumOff val="15000"/>
                </a:schemeClr>
              </a:solidFill>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861491C-8D0E-44B7-A585-2DDF38317C9D}"/>
              </a:ext>
            </a:extLst>
          </p:cNvPr>
          <p:cNvSpPr txBox="1"/>
          <p:nvPr/>
        </p:nvSpPr>
        <p:spPr>
          <a:xfrm>
            <a:off x="184731" y="1030326"/>
            <a:ext cx="11245269" cy="4677947"/>
          </a:xfrm>
          <a:prstGeom prst="rect">
            <a:avLst/>
          </a:prstGeom>
          <a:noFill/>
        </p:spPr>
        <p:txBody>
          <a:bodyPr wrap="square">
            <a:spAutoFit/>
          </a:bodyPr>
          <a:lstStyle/>
          <a:p>
            <a:pPr marL="228600" marR="0">
              <a:lnSpc>
                <a:spcPct val="107000"/>
              </a:lnSpc>
              <a:spcBef>
                <a:spcPts val="0"/>
              </a:spcBef>
              <a:spcAft>
                <a:spcPts val="0"/>
              </a:spcAft>
            </a:pPr>
            <a:r>
              <a:rPr lang="en-GB" spc="60" dirty="0">
                <a:cs typeface="Times New Roman" panose="02020603050405020304" pitchFamily="18" charset="0"/>
              </a:rPr>
              <a:t>Software testing </a:t>
            </a:r>
            <a:r>
              <a:rPr lang="en-GB" spc="60" dirty="0">
                <a:effectLst/>
                <a:ea typeface="Calibri" panose="020F0502020204030204" pitchFamily="34" charset="0"/>
                <a:cs typeface="Times New Roman" panose="02020603050405020304" pitchFamily="18" charset="0"/>
              </a:rPr>
              <a:t>is a process of checking software applications and products is Bugs/Defect free to ensure their performance is efficient. And whether the actual software product matches expected requirements.</a:t>
            </a:r>
          </a:p>
          <a:p>
            <a:pPr marL="228600" marR="0">
              <a:lnSpc>
                <a:spcPct val="107000"/>
              </a:lnSpc>
              <a:spcBef>
                <a:spcPts val="0"/>
              </a:spcBef>
              <a:spcAft>
                <a:spcPts val="0"/>
              </a:spcAft>
            </a:pPr>
            <a:endParaRPr lang="en-GB" spc="60" dirty="0">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pc="60" dirty="0">
                <a:effectLst/>
                <a:ea typeface="Calibri" panose="020F0502020204030204" pitchFamily="34" charset="0"/>
                <a:cs typeface="Times New Roman" panose="02020603050405020304" pitchFamily="18" charset="0"/>
              </a:rPr>
              <a:t>It is more important toa demonstrate that the software is not doing what it is not supposed to do.</a:t>
            </a:r>
          </a:p>
          <a:p>
            <a:pPr marL="228600" marR="0">
              <a:lnSpc>
                <a:spcPts val="1800"/>
              </a:lnSpc>
              <a:spcBef>
                <a:spcPts val="0"/>
              </a:spcBef>
              <a:spcAft>
                <a:spcPts val="0"/>
              </a:spcAft>
            </a:pPr>
            <a:endParaRPr lang="en-GB" spc="60" dirty="0">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pc="60" dirty="0">
                <a:effectLst/>
                <a:ea typeface="Calibri" panose="020F0502020204030204" pitchFamily="34" charset="0"/>
                <a:cs typeface="Times New Roman" panose="02020603050405020304" pitchFamily="18" charset="0"/>
              </a:rPr>
              <a:t>Testing in software engineering is a fundamental process of creating reliable – and usable – software products</a:t>
            </a:r>
          </a:p>
          <a:p>
            <a:pPr marL="228600" marR="0">
              <a:lnSpc>
                <a:spcPts val="1800"/>
              </a:lnSpc>
              <a:spcBef>
                <a:spcPts val="0"/>
              </a:spcBef>
              <a:spcAft>
                <a:spcPts val="0"/>
              </a:spcAft>
            </a:pPr>
            <a:endParaRPr lang="en-GB" spc="60" dirty="0">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dirty="0">
                <a:effectLst/>
                <a:ea typeface="Times New Roman" panose="02020603050405020304" pitchFamily="18" charset="0"/>
                <a:cs typeface="Times New Roman" panose="02020603050405020304" pitchFamily="18" charset="0"/>
              </a:rPr>
              <a:t>The goal of software testing is to find errors, gaps, or missing requirements in comparison to the actual requirements</a:t>
            </a:r>
            <a:br>
              <a:rPr lang="en-GB" dirty="0">
                <a:effectLst/>
                <a:ea typeface="Times New Roman" panose="02020603050405020304" pitchFamily="18" charset="0"/>
                <a:cs typeface="Times New Roman" panose="02020603050405020304" pitchFamily="18" charset="0"/>
              </a:rPr>
            </a:br>
            <a:br>
              <a:rPr lang="en-GB" dirty="0">
                <a:effectLst/>
                <a:ea typeface="Times New Roman" panose="02020603050405020304" pitchFamily="18" charset="0"/>
                <a:cs typeface="Times New Roman" panose="02020603050405020304" pitchFamily="18" charset="0"/>
              </a:rPr>
            </a:br>
            <a:r>
              <a:rPr lang="en-GB" dirty="0">
                <a:effectLst/>
                <a:ea typeface="Times New Roman" panose="02020603050405020304" pitchFamily="18" charset="0"/>
                <a:cs typeface="Times New Roman" panose="02020603050405020304" pitchFamily="18" charset="0"/>
              </a:rPr>
              <a:t>Testing is a DESTRUCTIVE PROCESS : A CREATIVE DESTRUCTION.</a:t>
            </a:r>
            <a:endParaRPr lang="en-GB" spc="60" dirty="0">
              <a:effectLst/>
              <a:ea typeface="Times New Roman" panose="02020603050405020304" pitchFamily="18" charset="0"/>
              <a:cs typeface="Times New Roman" panose="02020603050405020304" pitchFamily="18" charset="0"/>
            </a:endParaRPr>
          </a:p>
          <a:p>
            <a:pPr marL="228600" marR="0">
              <a:lnSpc>
                <a:spcPts val="1800"/>
              </a:lnSpc>
              <a:spcBef>
                <a:spcPts val="0"/>
              </a:spcBef>
              <a:spcAft>
                <a:spcPts val="0"/>
              </a:spcAft>
            </a:pPr>
            <a:endParaRPr lang="en-GB" spc="60" dirty="0">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pc="60" dirty="0">
                <a:effectLst/>
                <a:ea typeface="Calibri" panose="020F0502020204030204" pitchFamily="34" charset="0"/>
                <a:cs typeface="Times New Roman" panose="02020603050405020304" pitchFamily="18" charset="0"/>
              </a:rPr>
              <a:t>Testing Need a Negative approach</a:t>
            </a:r>
          </a:p>
          <a:p>
            <a:pPr marL="228600" marR="0">
              <a:lnSpc>
                <a:spcPts val="1800"/>
              </a:lnSpc>
              <a:spcBef>
                <a:spcPts val="0"/>
              </a:spcBef>
              <a:spcAft>
                <a:spcPts val="0"/>
              </a:spcAft>
            </a:pPr>
            <a:endParaRPr lang="en-GB" spc="60" dirty="0">
              <a:effectLst/>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pc="60" dirty="0">
                <a:ea typeface="Calibri" panose="020F0502020204030204" pitchFamily="34" charset="0"/>
                <a:cs typeface="Times New Roman" panose="02020603050405020304" pitchFamily="18" charset="0"/>
              </a:rPr>
              <a:t>Successful testing requires a methodical approach</a:t>
            </a:r>
          </a:p>
          <a:p>
            <a:pPr marL="228600" marR="0">
              <a:lnSpc>
                <a:spcPts val="1800"/>
              </a:lnSpc>
              <a:spcBef>
                <a:spcPts val="0"/>
              </a:spcBef>
              <a:spcAft>
                <a:spcPts val="0"/>
              </a:spcAft>
            </a:pPr>
            <a:endParaRPr lang="en-GB" spc="60" dirty="0">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pc="60" dirty="0">
                <a:effectLst/>
                <a:ea typeface="Calibri" panose="020F0502020204030204" pitchFamily="34" charset="0"/>
                <a:cs typeface="Times New Roman" panose="02020603050405020304" pitchFamily="18" charset="0"/>
              </a:rPr>
              <a:t>Establishing the proper “Test to Break” mental attitude has a profound effect on testing success.</a:t>
            </a:r>
          </a:p>
          <a:p>
            <a:pPr marL="228600" marR="0">
              <a:lnSpc>
                <a:spcPts val="1800"/>
              </a:lnSpc>
              <a:spcBef>
                <a:spcPts val="0"/>
              </a:spcBef>
              <a:spcAft>
                <a:spcPts val="0"/>
              </a:spcAft>
            </a:pPr>
            <a:endParaRPr lang="en-GB"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41392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540553"/>
          </a:xfrm>
        </p:spPr>
        <p:txBody>
          <a:bodyPr anchor="ctr">
            <a:no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930562"/>
            <a:ext cx="11368260" cy="4996875"/>
          </a:xfrm>
        </p:spPr>
        <p:txBody>
          <a:bodyPr>
            <a:noAutofit/>
          </a:bodyPr>
          <a:lstStyle/>
          <a:p>
            <a:pPr algn="l"/>
            <a:r>
              <a:rPr lang="en-US" sz="1800" b="1" i="0" u="sng" dirty="0">
                <a:effectLst/>
                <a:latin typeface="+mn-lt"/>
              </a:rPr>
              <a:t>7 Principles Of Software Testing</a:t>
            </a:r>
            <a:br>
              <a:rPr lang="en-US" sz="1800" b="1" i="0" dirty="0">
                <a:effectLst/>
                <a:latin typeface="+mn-lt"/>
              </a:rPr>
            </a:br>
            <a:br>
              <a:rPr lang="en-GB" sz="1800" dirty="0">
                <a:effectLst/>
                <a:latin typeface="+mn-lt"/>
                <a:ea typeface="Calibri" panose="020F0502020204030204" pitchFamily="34" charset="0"/>
                <a:cs typeface="Times New Roman" panose="02020603050405020304" pitchFamily="18" charset="0"/>
              </a:rPr>
            </a:br>
            <a:r>
              <a:rPr lang="en-US" sz="1800" b="1" i="0" dirty="0">
                <a:effectLst/>
                <a:latin typeface="+mn-lt"/>
              </a:rPr>
              <a:t>Testing Shows the Presence of Defects -</a:t>
            </a:r>
            <a:br>
              <a:rPr lang="en-US" sz="1800" b="1" i="0" dirty="0">
                <a:effectLst/>
                <a:latin typeface="+mn-lt"/>
              </a:rPr>
            </a:br>
            <a:r>
              <a:rPr lang="en-US" sz="1800" b="0" i="0" dirty="0">
                <a:effectLst/>
                <a:latin typeface="+mn-lt"/>
              </a:rPr>
              <a:t>Every application or product is released into production after enough testing by different teams or passes through different phases like System Integration Testing, User Acceptance Testing, and Beta Testing etc.</a:t>
            </a:r>
            <a:br>
              <a:rPr lang="en-US" sz="1800" b="0" i="0" dirty="0">
                <a:effectLst/>
                <a:latin typeface="+mn-lt"/>
              </a:rPr>
            </a:br>
            <a:r>
              <a:rPr lang="en-US" sz="1800" b="0" i="0" dirty="0">
                <a:effectLst/>
                <a:latin typeface="+mn-lt"/>
              </a:rPr>
              <a:t>So, </a:t>
            </a:r>
            <a:r>
              <a:rPr lang="en-US" sz="1800" b="0" i="1" dirty="0">
                <a:effectLst/>
                <a:latin typeface="+mn-lt"/>
              </a:rPr>
              <a:t>have you ever seen or heard from any of the testing team that they have tested the software fully and there is no defect in the software</a:t>
            </a:r>
            <a:r>
              <a:rPr lang="en-US" sz="1800" b="0" i="0" dirty="0">
                <a:effectLst/>
                <a:latin typeface="+mn-lt"/>
              </a:rPr>
              <a:t>? Instead of that, every testing team confirms that the software meets all business requirements, and it is functioning as per the needs of the end user.</a:t>
            </a:r>
            <a:br>
              <a:rPr lang="en-US" sz="1800" b="0" i="0" dirty="0">
                <a:effectLst/>
                <a:latin typeface="+mn-lt"/>
              </a:rPr>
            </a:br>
            <a:r>
              <a:rPr lang="en-US" sz="1800" b="0" i="0" dirty="0">
                <a:effectLst/>
                <a:latin typeface="+mn-lt"/>
              </a:rPr>
              <a:t>In the software testing industry, no one will say that there is </a:t>
            </a:r>
            <a:r>
              <a:rPr lang="en-US" sz="1800" b="1" i="0" dirty="0">
                <a:effectLst/>
                <a:latin typeface="+mn-lt"/>
              </a:rPr>
              <a:t>no defect</a:t>
            </a:r>
            <a:r>
              <a:rPr lang="en-US" sz="1800" b="0" i="0" dirty="0">
                <a:effectLst/>
                <a:latin typeface="+mn-lt"/>
              </a:rPr>
              <a:t> in the software, which is quite true as testing cannot prove that the software is error-free or defect-free.</a:t>
            </a:r>
            <a:br>
              <a:rPr lang="en-US" sz="1800" b="0" i="0" dirty="0">
                <a:effectLst/>
                <a:latin typeface="+mn-lt"/>
              </a:rPr>
            </a:br>
            <a:r>
              <a:rPr lang="en-US" sz="1800" b="0" i="0" dirty="0">
                <a:effectLst/>
                <a:latin typeface="+mn-lt"/>
              </a:rPr>
              <a:t>However, the objective of testing is to find more and more hidden defects using different techniques and methods. Testing can reveal undiscovered defects and if no defects are found then it does not mean that the software is defect free.</a:t>
            </a:r>
            <a:br>
              <a:rPr lang="en-US" sz="1800" b="0" i="0" dirty="0">
                <a:effectLst/>
                <a:latin typeface="+mn-lt"/>
              </a:rPr>
            </a:br>
            <a:br>
              <a:rPr lang="en-US" sz="1800" b="0" i="0" dirty="0">
                <a:effectLst/>
                <a:latin typeface="+mn-lt"/>
              </a:rPr>
            </a:br>
            <a:r>
              <a:rPr lang="en-GB" sz="1800" b="1" i="0" dirty="0">
                <a:effectLst/>
                <a:latin typeface="+mn-lt"/>
              </a:rPr>
              <a:t>Early Testing – </a:t>
            </a:r>
            <a:br>
              <a:rPr lang="en-GB" sz="1800" b="1" i="0" dirty="0">
                <a:effectLst/>
                <a:latin typeface="+mn-lt"/>
              </a:rPr>
            </a:br>
            <a:r>
              <a:rPr lang="en-US" sz="1800" b="0" i="0" dirty="0">
                <a:effectLst/>
                <a:latin typeface="+mn-lt"/>
              </a:rPr>
              <a:t>Testers need to get involved at an early stage of the Software Development Life Cycle (SDLC). Thus, the defects during the requirement analysis phase or any documentation defects can be identified. The cost involved in fixing such defects is very less when compared to those that are found during the later stages of testing.</a:t>
            </a:r>
            <a:br>
              <a:rPr lang="en-GB" sz="1800" b="1" i="0" dirty="0">
                <a:effectLst/>
                <a:latin typeface="+mn-lt"/>
              </a:rPr>
            </a:br>
            <a:endParaRPr lang="en-GB" sz="1800" dirty="0">
              <a:latin typeface="+mn-lt"/>
            </a:endParaRPr>
          </a:p>
        </p:txBody>
      </p:sp>
    </p:spTree>
    <p:extLst>
      <p:ext uri="{BB962C8B-B14F-4D97-AF65-F5344CB8AC3E}">
        <p14:creationId xmlns:p14="http://schemas.microsoft.com/office/powerpoint/2010/main" val="27351892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919" y="0"/>
            <a:ext cx="6080966" cy="918345"/>
          </a:xfrm>
        </p:spPr>
        <p:txBody>
          <a:bodyPr anchor="ctr">
            <a:norm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Importance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153180" y="1210869"/>
            <a:ext cx="11368260" cy="3799281"/>
          </a:xfrm>
        </p:spPr>
        <p:txBody>
          <a:bodyPr>
            <a:noAutofit/>
          </a:bodyPr>
          <a:lstStyle/>
          <a:p>
            <a:pPr marL="228600" marR="0" algn="l">
              <a:lnSpc>
                <a:spcPct val="107000"/>
              </a:lnSpc>
              <a:spcBef>
                <a:spcPts val="0"/>
              </a:spcBef>
              <a:spcAft>
                <a:spcPts val="800"/>
              </a:spcAft>
            </a:pPr>
            <a:r>
              <a:rPr lang="en-GB" sz="1800" dirty="0">
                <a:effectLst/>
                <a:latin typeface="+mn-lt"/>
                <a:ea typeface="Times New Roman" panose="02020603050405020304" pitchFamily="18" charset="0"/>
                <a:cs typeface="Times New Roman" panose="02020603050405020304" pitchFamily="18" charset="0"/>
              </a:rPr>
              <a:t>Testing is important because software bugs could be expensive or even dangerous. </a:t>
            </a:r>
            <a:br>
              <a:rPr lang="en-GB" sz="1800" dirty="0">
                <a:effectLst/>
                <a:latin typeface="+mn-lt"/>
                <a:ea typeface="Calibri" panose="020F0502020204030204" pitchFamily="34" charset="0"/>
                <a:cs typeface="Times New Roman" panose="02020603050405020304" pitchFamily="18" charset="0"/>
              </a:rPr>
            </a:b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Times New Roman" panose="02020603050405020304" pitchFamily="18" charset="0"/>
                <a:cs typeface="Times New Roman" panose="02020603050405020304" pitchFamily="18" charset="0"/>
              </a:rPr>
              <a:t>Software testing is required to </a:t>
            </a:r>
            <a:r>
              <a:rPr lang="en-GB" sz="1800" spc="60" dirty="0">
                <a:effectLst/>
                <a:latin typeface="+mn-lt"/>
                <a:ea typeface="Times New Roman" panose="02020603050405020304" pitchFamily="18" charset="0"/>
                <a:cs typeface="Calibri" panose="020F0502020204030204" pitchFamily="34" charset="0"/>
              </a:rPr>
              <a:t>identify errors &gt;&gt; R</a:t>
            </a:r>
            <a:r>
              <a:rPr lang="en-GB" sz="1800" dirty="0">
                <a:effectLst/>
                <a:latin typeface="+mn-lt"/>
                <a:ea typeface="Times New Roman" panose="02020603050405020304" pitchFamily="18" charset="0"/>
                <a:cs typeface="Calibri" panose="020F0502020204030204" pitchFamily="34" charset="0"/>
              </a:rPr>
              <a:t>educe flaws in the component or system.</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Times New Roman" panose="02020603050405020304" pitchFamily="18" charset="0"/>
                <a:cs typeface="Times New Roman" panose="02020603050405020304" pitchFamily="18" charset="0"/>
              </a:rPr>
              <a:t>Software testing is required to </a:t>
            </a:r>
            <a:r>
              <a:rPr lang="en-GB" sz="1800" spc="60" dirty="0">
                <a:effectLst/>
                <a:latin typeface="+mn-lt"/>
                <a:ea typeface="Times New Roman" panose="02020603050405020304" pitchFamily="18" charset="0"/>
                <a:cs typeface="Calibri" panose="020F0502020204030204" pitchFamily="34" charset="0"/>
              </a:rPr>
              <a:t>Increase the overall quality of the system &gt;&gt; Gain customer. confidence, Satisfaction.</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Times New Roman" panose="02020603050405020304" pitchFamily="18" charset="0"/>
                <a:cs typeface="Times New Roman" panose="02020603050405020304" pitchFamily="18" charset="0"/>
              </a:rPr>
              <a:t>Software testing is required to </a:t>
            </a:r>
            <a:r>
              <a:rPr lang="en-GB" sz="1800" spc="60" dirty="0">
                <a:effectLst/>
                <a:latin typeface="+mn-lt"/>
                <a:ea typeface="Times New Roman" panose="02020603050405020304" pitchFamily="18" charset="0"/>
                <a:cs typeface="Calibri" panose="020F0502020204030204" pitchFamily="34" charset="0"/>
              </a:rPr>
              <a:t>check software adaptability &gt;&gt; To accelerate software development and adding new features.</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Times New Roman" panose="02020603050405020304" pitchFamily="18" charset="0"/>
                <a:cs typeface="Times New Roman" panose="02020603050405020304" pitchFamily="18" charset="0"/>
              </a:rPr>
              <a:t>Software testing is required to </a:t>
            </a:r>
            <a:r>
              <a:rPr lang="en-GB" sz="1800" spc="60" dirty="0">
                <a:effectLst/>
                <a:latin typeface="+mn-lt"/>
                <a:ea typeface="Times New Roman" panose="02020603050405020304" pitchFamily="18" charset="0"/>
                <a:cs typeface="Calibri" panose="020F0502020204030204" pitchFamily="34" charset="0"/>
              </a:rPr>
              <a:t>avoid risks.</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Times New Roman" panose="02020603050405020304" pitchFamily="18" charset="0"/>
                <a:cs typeface="Times New Roman" panose="02020603050405020304" pitchFamily="18" charset="0"/>
              </a:rPr>
              <a:t>Software testing is required to </a:t>
            </a:r>
            <a:r>
              <a:rPr lang="en-GB" sz="1800" spc="60" dirty="0">
                <a:effectLst/>
                <a:latin typeface="+mn-lt"/>
                <a:ea typeface="Times New Roman" panose="02020603050405020304" pitchFamily="18" charset="0"/>
                <a:cs typeface="Calibri" panose="020F0502020204030204" pitchFamily="34" charset="0"/>
              </a:rPr>
              <a:t>avoid extra costs &gt;&gt; To optimise business.</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Times New Roman" panose="02020603050405020304" pitchFamily="18" charset="0"/>
                <a:cs typeface="Times New Roman" panose="02020603050405020304" pitchFamily="18" charset="0"/>
              </a:rPr>
              <a:t>Software testing is required to d</a:t>
            </a:r>
            <a:r>
              <a:rPr lang="en-GB" sz="1800" spc="60" dirty="0">
                <a:effectLst/>
                <a:latin typeface="+mn-lt"/>
                <a:ea typeface="Times New Roman" panose="02020603050405020304" pitchFamily="18" charset="0"/>
                <a:cs typeface="Calibri" panose="020F0502020204030204" pitchFamily="34" charset="0"/>
              </a:rPr>
              <a:t>etermining Software performance.</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Times New Roman" panose="02020603050405020304" pitchFamily="18" charset="0"/>
                <a:cs typeface="Times New Roman" panose="02020603050405020304" pitchFamily="18" charset="0"/>
              </a:rPr>
              <a:t>Software testing is required to </a:t>
            </a:r>
            <a:r>
              <a:rPr lang="en-GB" sz="1800" spc="60" dirty="0">
                <a:latin typeface="+mn-lt"/>
                <a:ea typeface="Times New Roman" panose="02020603050405020304" pitchFamily="18" charset="0"/>
                <a:cs typeface="Calibri" panose="020F0502020204030204" pitchFamily="34" charset="0"/>
              </a:rPr>
              <a:t>d</a:t>
            </a:r>
            <a:r>
              <a:rPr lang="en-GB" sz="1800" spc="60" dirty="0">
                <a:effectLst/>
                <a:latin typeface="+mn-lt"/>
                <a:ea typeface="Times New Roman" panose="02020603050405020304" pitchFamily="18" charset="0"/>
                <a:cs typeface="Calibri" panose="020F0502020204030204" pitchFamily="34" charset="0"/>
              </a:rPr>
              <a:t>etermining Software Security.</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Times New Roman" panose="02020603050405020304" pitchFamily="18" charset="0"/>
                <a:cs typeface="Times New Roman" panose="02020603050405020304" pitchFamily="18" charset="0"/>
              </a:rPr>
              <a:t>Software testing is required to check the reliability of the software.</a:t>
            </a:r>
            <a:br>
              <a:rPr lang="en-GB" sz="1800" dirty="0">
                <a:effectLst/>
                <a:latin typeface="+mn-lt"/>
                <a:ea typeface="Calibri" panose="020F0502020204030204" pitchFamily="34" charset="0"/>
                <a:cs typeface="Times New Roman" panose="02020603050405020304" pitchFamily="18" charset="0"/>
              </a:rPr>
            </a:br>
            <a:r>
              <a:rPr lang="en-GB" sz="1800" dirty="0">
                <a:effectLst/>
                <a:latin typeface="+mn-lt"/>
                <a:ea typeface="Times New Roman" panose="02020603050405020304" pitchFamily="18" charset="0"/>
                <a:cs typeface="Times New Roman" panose="02020603050405020304" pitchFamily="18" charset="0"/>
              </a:rPr>
              <a:t>Software testing is required to make sure that the final product is user friendly.</a:t>
            </a:r>
            <a:endParaRPr lang="en-GB" sz="1800" dirty="0">
              <a:latin typeface="+mn-lt"/>
            </a:endParaRPr>
          </a:p>
        </p:txBody>
      </p:sp>
    </p:spTree>
    <p:extLst>
      <p:ext uri="{BB962C8B-B14F-4D97-AF65-F5344CB8AC3E}">
        <p14:creationId xmlns:p14="http://schemas.microsoft.com/office/powerpoint/2010/main" val="19965479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90101"/>
            <a:ext cx="6080966" cy="674174"/>
          </a:xfrm>
        </p:spPr>
        <p:txBody>
          <a:bodyPr anchor="ctr">
            <a:norm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930562"/>
            <a:ext cx="11368260" cy="4996875"/>
          </a:xfrm>
        </p:spPr>
        <p:txBody>
          <a:bodyPr>
            <a:noAutofit/>
          </a:bodyPr>
          <a:lstStyle/>
          <a:p>
            <a:pPr algn="l"/>
            <a:r>
              <a:rPr lang="en-US" sz="1800" b="1" i="0" dirty="0">
                <a:effectLst/>
                <a:latin typeface="+mn-lt"/>
              </a:rPr>
              <a:t>Exhaustive Testing is Not Possible – </a:t>
            </a:r>
            <a:br>
              <a:rPr lang="en-US" sz="1800" b="1" i="0" dirty="0">
                <a:effectLst/>
                <a:latin typeface="+mn-lt"/>
              </a:rPr>
            </a:br>
            <a:r>
              <a:rPr lang="en-US" sz="1800" b="0" i="0" dirty="0">
                <a:effectLst/>
                <a:latin typeface="+mn-lt"/>
              </a:rPr>
              <a:t>It is not possible to test all the functionalities with all valid and invalid combinations of input data during actual testing. Instead of this approach, testing of a few combinations is considered based on priority using different techniques. Exhaustive testing is not possible. Instead, we need the optimal amount of testing based on the risk assessment of the application.</a:t>
            </a:r>
            <a:br>
              <a:rPr lang="en-US" sz="1800" b="0" i="0" dirty="0">
                <a:effectLst/>
                <a:latin typeface="+mn-lt"/>
              </a:rPr>
            </a:br>
            <a:br>
              <a:rPr lang="en-US" sz="1800" b="1" i="0" dirty="0">
                <a:effectLst/>
                <a:latin typeface="+mn-lt"/>
              </a:rPr>
            </a:br>
            <a:r>
              <a:rPr lang="en-GB" sz="1800" b="1" i="0" dirty="0">
                <a:effectLst/>
                <a:latin typeface="+mn-lt"/>
              </a:rPr>
              <a:t>Testing is Context-Dependent – </a:t>
            </a:r>
            <a:br>
              <a:rPr lang="en-GB" sz="1800" b="1" i="0" dirty="0">
                <a:effectLst/>
                <a:latin typeface="+mn-lt"/>
              </a:rPr>
            </a:br>
            <a:r>
              <a:rPr lang="en-US" sz="1800" b="0" i="0" dirty="0">
                <a:effectLst/>
                <a:latin typeface="+mn-lt"/>
              </a:rPr>
              <a:t>There are several domains available in the market like Banking, Insurance, Medical, Travel, Advertisement etc. and each domain has several applications. Also, for each domain, their applications have different requirements, functions, different testing purpose, risk, techniques etc.</a:t>
            </a:r>
            <a:br>
              <a:rPr lang="en-US" sz="1800" b="0" i="0" dirty="0">
                <a:effectLst/>
                <a:latin typeface="+mn-lt"/>
              </a:rPr>
            </a:br>
            <a:r>
              <a:rPr lang="en-US" sz="1800" b="0" i="0" dirty="0">
                <a:effectLst/>
                <a:latin typeface="+mn-lt"/>
              </a:rPr>
              <a:t>Different domains are tested differently, thus testing is purely based on the context of the domain or application.</a:t>
            </a:r>
            <a:br>
              <a:rPr lang="en-US" sz="1800" b="0" i="0" dirty="0">
                <a:effectLst/>
                <a:latin typeface="+mn-lt"/>
              </a:rPr>
            </a:br>
            <a:r>
              <a:rPr lang="en-US" sz="1800" i="0" u="sng" dirty="0">
                <a:effectLst/>
                <a:latin typeface="+mn-lt"/>
              </a:rPr>
              <a:t>For Example,</a:t>
            </a:r>
            <a:r>
              <a:rPr lang="en-US" sz="1800" i="0" dirty="0">
                <a:effectLst/>
                <a:latin typeface="+mn-lt"/>
              </a:rPr>
              <a:t> </a:t>
            </a:r>
            <a:r>
              <a:rPr lang="en-US" sz="1800" b="0" i="0" dirty="0">
                <a:effectLst/>
                <a:latin typeface="+mn-lt"/>
              </a:rPr>
              <a:t>testing a banking application is different than testing any e-commerce or advertising application. The risk associated with each type of application is different, thus it is not effective to use the same method, technique, and testing type to test all types of application.</a:t>
            </a:r>
            <a:br>
              <a:rPr lang="en-US" sz="1800" b="0" i="0" dirty="0">
                <a:effectLst/>
                <a:latin typeface="+mn-lt"/>
              </a:rPr>
            </a:br>
            <a:br>
              <a:rPr lang="en-US" sz="1800" b="0" i="0" dirty="0">
                <a:effectLst/>
                <a:latin typeface="+mn-lt"/>
              </a:rPr>
            </a:br>
            <a:r>
              <a:rPr lang="en-GB" sz="1800" b="1" i="0" dirty="0">
                <a:effectLst/>
                <a:latin typeface="+mn-lt"/>
              </a:rPr>
              <a:t>Defect Clustering – </a:t>
            </a:r>
            <a:br>
              <a:rPr lang="en-GB" sz="1800" b="1" i="0" dirty="0">
                <a:effectLst/>
                <a:latin typeface="+mn-lt"/>
              </a:rPr>
            </a:br>
            <a:r>
              <a:rPr lang="en-US" sz="1800" b="0" i="0" dirty="0">
                <a:effectLst/>
                <a:latin typeface="+mn-lt"/>
              </a:rPr>
              <a:t>Defect Clustering which states that a small number of modules contain most of the defects detected. This is the application of the Pareto Principle to software testing: approximately 80% of the problems are found in 20% of the modules.</a:t>
            </a:r>
            <a:endParaRPr lang="en-GB" sz="1800" dirty="0">
              <a:latin typeface="+mn-lt"/>
            </a:endParaRPr>
          </a:p>
        </p:txBody>
      </p:sp>
    </p:spTree>
    <p:extLst>
      <p:ext uri="{BB962C8B-B14F-4D97-AF65-F5344CB8AC3E}">
        <p14:creationId xmlns:p14="http://schemas.microsoft.com/office/powerpoint/2010/main" val="4975499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540553"/>
          </a:xfrm>
        </p:spPr>
        <p:txBody>
          <a:bodyPr anchor="ctr">
            <a:no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1069029"/>
            <a:ext cx="10890252" cy="4074471"/>
          </a:xfrm>
        </p:spPr>
        <p:txBody>
          <a:bodyPr>
            <a:noAutofit/>
          </a:bodyPr>
          <a:lstStyle/>
          <a:p>
            <a:pPr algn="l"/>
            <a:r>
              <a:rPr lang="en-GB" sz="1800" b="1" i="0" dirty="0">
                <a:effectLst/>
                <a:latin typeface="+mn-lt"/>
              </a:rPr>
              <a:t>Pesticide Paradox -</a:t>
            </a:r>
            <a:br>
              <a:rPr lang="en-GB" sz="1800" b="1" i="0" dirty="0">
                <a:effectLst/>
                <a:latin typeface="+mn-lt"/>
              </a:rPr>
            </a:br>
            <a:r>
              <a:rPr lang="en-US" sz="1800" b="0" i="0" dirty="0">
                <a:effectLst/>
                <a:latin typeface="+mn-lt"/>
              </a:rPr>
              <a:t>Pesticide Paradox principle says that if the same set of test cases are executed again and again over the period then these set of tests are not capable enough to identify new defects in the system.</a:t>
            </a:r>
            <a:br>
              <a:rPr lang="en-US" sz="1800" b="0" i="0" dirty="0">
                <a:effectLst/>
                <a:latin typeface="+mn-lt"/>
              </a:rPr>
            </a:br>
            <a:r>
              <a:rPr lang="en-US" sz="1800" b="0" i="0" dirty="0">
                <a:effectLst/>
                <a:latin typeface="+mn-lt"/>
              </a:rPr>
              <a:t>In order to overcome this “Pesticide Paradox”, the set of test cases needs to be regularly reviewed and revised. If required a new set of test cases can be added and the existing test cases can be deleted if they are not able to find any more defects from the system.</a:t>
            </a:r>
            <a:br>
              <a:rPr lang="en-US" sz="1800" b="0" i="0" dirty="0">
                <a:effectLst/>
                <a:latin typeface="+mn-lt"/>
              </a:rPr>
            </a:br>
            <a:br>
              <a:rPr lang="en-GB" sz="1800" b="1" i="0" dirty="0">
                <a:effectLst/>
                <a:latin typeface="+mn-lt"/>
              </a:rPr>
            </a:br>
            <a:r>
              <a:rPr lang="en-GB" sz="1800" b="1" i="0" dirty="0">
                <a:effectLst/>
                <a:latin typeface="+mn-lt"/>
              </a:rPr>
              <a:t>Absence of Error -</a:t>
            </a:r>
            <a:br>
              <a:rPr lang="en-GB" sz="1800" b="1" i="0" dirty="0">
                <a:effectLst/>
                <a:latin typeface="+mn-lt"/>
              </a:rPr>
            </a:br>
            <a:r>
              <a:rPr lang="en-US" sz="1800" b="0" i="0" dirty="0">
                <a:effectLst/>
                <a:latin typeface="+mn-lt"/>
              </a:rPr>
              <a:t>If the software is tested fully and if no defects are found before release, then we can say that the software is 99% defect free. But what if this software is tested against wrong requirements? In such cases, even finding defects and fixing them on time would not help as testing is performed on wrong requirements which are not as per needs of the end user.</a:t>
            </a:r>
            <a:br>
              <a:rPr lang="en-US" sz="1800" b="0" i="0" dirty="0">
                <a:effectLst/>
                <a:latin typeface="+mn-lt"/>
              </a:rPr>
            </a:br>
            <a:r>
              <a:rPr lang="en-US" sz="1800" i="0" u="sng" dirty="0">
                <a:effectLst/>
                <a:latin typeface="+mn-lt"/>
              </a:rPr>
              <a:t>For Example,</a:t>
            </a:r>
            <a:r>
              <a:rPr lang="en-US" sz="1800" i="0" dirty="0">
                <a:effectLst/>
                <a:latin typeface="+mn-lt"/>
              </a:rPr>
              <a:t> </a:t>
            </a:r>
            <a:r>
              <a:rPr lang="en-US" sz="1800" b="0" i="0" dirty="0">
                <a:effectLst/>
                <a:latin typeface="+mn-lt"/>
              </a:rPr>
              <a:t>suppose the application is related to an e-commerce site and the requirements against “Shopping Cart or Shopping Basket” functionality which is wrongly interpreted and tested. Here, even finding more defects does not help to move the application into the next phase or in the production environment.</a:t>
            </a:r>
            <a:br>
              <a:rPr lang="en-GB" sz="1800" dirty="0">
                <a:effectLst/>
                <a:latin typeface="+mn-lt"/>
                <a:ea typeface="Calibri" panose="020F0502020204030204" pitchFamily="34" charset="0"/>
                <a:cs typeface="Times New Roman" panose="02020603050405020304" pitchFamily="18" charset="0"/>
              </a:rPr>
            </a:br>
            <a:endParaRPr lang="en-GB" sz="1800" dirty="0">
              <a:latin typeface="+mn-lt"/>
            </a:endParaRPr>
          </a:p>
        </p:txBody>
      </p:sp>
    </p:spTree>
    <p:extLst>
      <p:ext uri="{BB962C8B-B14F-4D97-AF65-F5344CB8AC3E}">
        <p14:creationId xmlns:p14="http://schemas.microsoft.com/office/powerpoint/2010/main" val="3871277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Quality Concepts – Cost of Quality</a:t>
            </a:r>
            <a:endParaRPr lang="en-US" dirty="0">
              <a:solidFill>
                <a:srgbClr val="FF0000"/>
              </a:solidFill>
              <a:latin typeface="+mn-lt"/>
            </a:endParaRPr>
          </a:p>
        </p:txBody>
      </p:sp>
      <p:sp>
        <p:nvSpPr>
          <p:cNvPr id="9" name="Rectangle 2">
            <a:extLst>
              <a:ext uri="{FF2B5EF4-FFF2-40B4-BE49-F238E27FC236}">
                <a16:creationId xmlns:a16="http://schemas.microsoft.com/office/drawing/2014/main" id="{B9961D13-27CA-4E12-885D-F0250D1F7509}"/>
              </a:ext>
            </a:extLst>
          </p:cNvPr>
          <p:cNvSpPr>
            <a:spLocks noChangeArrowheads="1"/>
          </p:cNvSpPr>
          <p:nvPr/>
        </p:nvSpPr>
        <p:spPr bwMode="auto">
          <a:xfrm>
            <a:off x="406399" y="671362"/>
            <a:ext cx="10972800" cy="4358116"/>
          </a:xfrm>
          <a:prstGeom prst="rect">
            <a:avLst/>
          </a:prstGeom>
          <a:noFill/>
          <a:ln w="9525">
            <a:noFill/>
            <a:miter lim="800000"/>
            <a:headEnd/>
            <a:tailEnd/>
          </a:ln>
        </p:spPr>
        <p:txBody>
          <a:bodyPr wrap="square">
            <a:spAutoFit/>
          </a:bodyPr>
          <a:lstStyle/>
          <a:p>
            <a:pPr>
              <a:buFontTx/>
              <a:buNone/>
            </a:pPr>
            <a:endParaRPr lang="en-US" dirty="0"/>
          </a:p>
          <a:p>
            <a:pPr lvl="0">
              <a:lnSpc>
                <a:spcPct val="80000"/>
              </a:lnSpc>
              <a:spcBef>
                <a:spcPct val="0"/>
              </a:spcBef>
              <a:defRPr/>
            </a:pPr>
            <a:r>
              <a:rPr lang="en-US" b="1" dirty="0"/>
              <a:t>COQ --	Cost of Quality</a:t>
            </a:r>
          </a:p>
          <a:p>
            <a:pPr lvl="0">
              <a:lnSpc>
                <a:spcPct val="80000"/>
              </a:lnSpc>
              <a:spcBef>
                <a:spcPct val="0"/>
              </a:spcBef>
              <a:defRPr/>
            </a:pPr>
            <a:endParaRPr lang="en-US" dirty="0"/>
          </a:p>
          <a:p>
            <a:pPr lvl="0">
              <a:lnSpc>
                <a:spcPct val="80000"/>
              </a:lnSpc>
              <a:spcBef>
                <a:spcPct val="0"/>
              </a:spcBef>
              <a:defRPr/>
            </a:pPr>
            <a:r>
              <a:rPr lang="en-US" dirty="0"/>
              <a:t>Prevention Cost</a:t>
            </a:r>
          </a:p>
          <a:p>
            <a:pPr lvl="1">
              <a:lnSpc>
                <a:spcPct val="80000"/>
              </a:lnSpc>
              <a:spcBef>
                <a:spcPct val="0"/>
              </a:spcBef>
              <a:defRPr/>
            </a:pPr>
            <a:r>
              <a:rPr lang="en-US" dirty="0"/>
              <a:t>Money required to prevent errors and to do the job right the first time. money spent on establishing methods and procedures</a:t>
            </a:r>
          </a:p>
          <a:p>
            <a:pPr lvl="0">
              <a:lnSpc>
                <a:spcPct val="80000"/>
              </a:lnSpc>
              <a:spcBef>
                <a:spcPct val="0"/>
              </a:spcBef>
              <a:defRPr/>
            </a:pPr>
            <a:endParaRPr lang="en-US" dirty="0"/>
          </a:p>
          <a:p>
            <a:pPr lvl="0">
              <a:lnSpc>
                <a:spcPct val="80000"/>
              </a:lnSpc>
              <a:spcBef>
                <a:spcPct val="0"/>
              </a:spcBef>
              <a:defRPr/>
            </a:pPr>
            <a:r>
              <a:rPr lang="en-US" dirty="0"/>
              <a:t>Appraisal Cost</a:t>
            </a:r>
          </a:p>
          <a:p>
            <a:pPr lvl="1">
              <a:lnSpc>
                <a:spcPct val="80000"/>
              </a:lnSpc>
              <a:spcBef>
                <a:spcPct val="0"/>
              </a:spcBef>
              <a:defRPr/>
            </a:pPr>
            <a:r>
              <a:rPr lang="en-US" dirty="0"/>
              <a:t>Money spent to review completed products against requirements. Appraisal includes the cost of inspections, testing, and reviews. This money is spent after the product is built but before it is shipped to the user or moved into production.</a:t>
            </a:r>
          </a:p>
          <a:p>
            <a:pPr>
              <a:lnSpc>
                <a:spcPct val="80000"/>
              </a:lnSpc>
              <a:spcBef>
                <a:spcPct val="0"/>
              </a:spcBef>
              <a:defRPr/>
            </a:pPr>
            <a:endParaRPr lang="en-US" dirty="0"/>
          </a:p>
          <a:p>
            <a:r>
              <a:rPr lang="en-US" dirty="0"/>
              <a:t>Failure Cost</a:t>
            </a:r>
          </a:p>
          <a:p>
            <a:pPr lvl="1">
              <a:lnSpc>
                <a:spcPct val="80000"/>
              </a:lnSpc>
              <a:spcBef>
                <a:spcPct val="0"/>
              </a:spcBef>
              <a:defRPr/>
            </a:pPr>
            <a:r>
              <a:rPr lang="en-US" dirty="0"/>
              <a:t>All costs associated with defective products that have been delivered to the user or moved into production.</a:t>
            </a:r>
          </a:p>
          <a:p>
            <a:pPr lvl="1">
              <a:lnSpc>
                <a:spcPct val="80000"/>
              </a:lnSpc>
              <a:spcBef>
                <a:spcPct val="0"/>
              </a:spcBef>
              <a:defRPr/>
            </a:pPr>
            <a:endParaRPr lang="en-US" dirty="0"/>
          </a:p>
          <a:p>
            <a:pPr>
              <a:buFontTx/>
              <a:buNone/>
            </a:pPr>
            <a:endParaRPr lang="en-US" b="1" dirty="0"/>
          </a:p>
          <a:p>
            <a:pPr lvl="1"/>
            <a:r>
              <a:rPr lang="en-US" dirty="0"/>
              <a:t>		</a:t>
            </a:r>
          </a:p>
          <a:p>
            <a:pPr>
              <a:buFontTx/>
              <a:buNone/>
            </a:pPr>
            <a:endParaRPr lang="en-US" dirty="0"/>
          </a:p>
        </p:txBody>
      </p:sp>
    </p:spTree>
    <p:extLst>
      <p:ext uri="{BB962C8B-B14F-4D97-AF65-F5344CB8AC3E}">
        <p14:creationId xmlns:p14="http://schemas.microsoft.com/office/powerpoint/2010/main" val="42624972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622439"/>
          </a:xfrm>
        </p:spPr>
        <p:txBody>
          <a:bodyPr anchor="ctr">
            <a:normAutofit fontScale="77500" lnSpcReduction="20000"/>
          </a:bodyPr>
          <a:lstStyle/>
          <a:p>
            <a:pPr algn="l"/>
            <a:r>
              <a:rPr lang="en-US" sz="4800" dirty="0">
                <a:solidFill>
                  <a:srgbClr val="FF0000"/>
                </a:solidFill>
              </a:rPr>
              <a:t>Software Testing Life Cycle</a:t>
            </a:r>
            <a:endParaRPr lang="en-GB" sz="3600" dirty="0">
              <a:solidFill>
                <a:schemeClr val="tx1">
                  <a:lumMod val="85000"/>
                  <a:lumOff val="15000"/>
                </a:schemeClr>
              </a:solidFill>
            </a:endParaRPr>
          </a:p>
        </p:txBody>
      </p:sp>
      <p:pic>
        <p:nvPicPr>
          <p:cNvPr id="6" name="Picture 2" descr="http://qaquestions.net/wp-content/uploads/2010/12/STLC.jpg">
            <a:extLst>
              <a:ext uri="{FF2B5EF4-FFF2-40B4-BE49-F238E27FC236}">
                <a16:creationId xmlns:a16="http://schemas.microsoft.com/office/drawing/2014/main" id="{630D1082-F40F-49AA-8B24-6C7B149B923F}"/>
              </a:ext>
            </a:extLst>
          </p:cNvPr>
          <p:cNvPicPr>
            <a:picLocks noChangeAspect="1" noChangeArrowheads="1"/>
          </p:cNvPicPr>
          <p:nvPr/>
        </p:nvPicPr>
        <p:blipFill>
          <a:blip r:embed="rId2" cstate="print"/>
          <a:srcRect/>
          <a:stretch>
            <a:fillRect/>
          </a:stretch>
        </p:blipFill>
        <p:spPr bwMode="auto">
          <a:xfrm>
            <a:off x="695601" y="964646"/>
            <a:ext cx="10550154" cy="5601393"/>
          </a:xfrm>
          <a:prstGeom prst="rect">
            <a:avLst/>
          </a:prstGeom>
          <a:noFill/>
        </p:spPr>
      </p:pic>
    </p:spTree>
    <p:extLst>
      <p:ext uri="{BB962C8B-B14F-4D97-AF65-F5344CB8AC3E}">
        <p14:creationId xmlns:p14="http://schemas.microsoft.com/office/powerpoint/2010/main" val="115782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17242"/>
            <a:ext cx="11125199" cy="60929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IN" sz="3600" dirty="0">
                <a:solidFill>
                  <a:srgbClr val="FF0000"/>
                </a:solidFill>
                <a:latin typeface="+mn-lt"/>
              </a:rPr>
              <a:t>Classification of Software</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6" y="1065613"/>
            <a:ext cx="11430000" cy="3416320"/>
          </a:xfrm>
          <a:prstGeom prst="rect">
            <a:avLst/>
          </a:prstGeom>
        </p:spPr>
        <p:txBody>
          <a:bodyPr wrap="square">
            <a:spAutoFit/>
          </a:bodyPr>
          <a:lstStyle/>
          <a:p>
            <a:r>
              <a:rPr lang="en-IN" b="1" dirty="0"/>
              <a:t>Types of Project /Classification of Software</a:t>
            </a:r>
          </a:p>
          <a:p>
            <a:endParaRPr lang="en-IN" dirty="0"/>
          </a:p>
          <a:p>
            <a:pPr marL="800100" lvl="1" indent="-342900">
              <a:buFont typeface="Arial" panose="020B0604020202020204" pitchFamily="34" charset="0"/>
              <a:buChar char="•"/>
            </a:pPr>
            <a:r>
              <a:rPr lang="en-IN" dirty="0"/>
              <a:t>Web based project development</a:t>
            </a:r>
          </a:p>
          <a:p>
            <a:pPr marL="800100" lvl="1" indent="-342900">
              <a:buFont typeface="Arial" panose="020B0604020202020204" pitchFamily="34" charset="0"/>
              <a:buChar char="•"/>
            </a:pPr>
            <a:r>
              <a:rPr lang="en-IN" dirty="0"/>
              <a:t>Standalone/Desktop based programs/applications</a:t>
            </a:r>
          </a:p>
          <a:p>
            <a:pPr marL="800100" lvl="1" indent="-342900">
              <a:buFont typeface="Arial" panose="020B0604020202020204" pitchFamily="34" charset="0"/>
              <a:buChar char="•"/>
            </a:pPr>
            <a:r>
              <a:rPr lang="en-IN" dirty="0"/>
              <a:t>Jobs/Schedules</a:t>
            </a:r>
          </a:p>
          <a:p>
            <a:pPr marL="800100" lvl="1" indent="-342900">
              <a:buFont typeface="Arial" panose="020B0604020202020204" pitchFamily="34" charset="0"/>
              <a:buChar char="•"/>
            </a:pPr>
            <a:r>
              <a:rPr lang="en-IN" dirty="0"/>
              <a:t>Enterprise projects (ERP systems)</a:t>
            </a:r>
          </a:p>
          <a:p>
            <a:pPr marL="800100" lvl="1" indent="-342900">
              <a:buFont typeface="Arial" panose="020B0604020202020204" pitchFamily="34" charset="0"/>
              <a:buChar char="•"/>
            </a:pPr>
            <a:r>
              <a:rPr lang="en-IN" dirty="0"/>
              <a:t>Database oriented applications</a:t>
            </a:r>
          </a:p>
          <a:p>
            <a:pPr marL="800100" lvl="1" indent="-342900">
              <a:buFont typeface="Arial" panose="020B0604020202020204" pitchFamily="34" charset="0"/>
              <a:buChar char="•"/>
            </a:pPr>
            <a:r>
              <a:rPr lang="en-IN" dirty="0"/>
              <a:t>Reporting/Analytics applications</a:t>
            </a:r>
          </a:p>
          <a:p>
            <a:pPr marL="800100" lvl="1" indent="-342900">
              <a:buFont typeface="Arial" panose="020B0604020202020204" pitchFamily="34" charset="0"/>
              <a:buChar char="•"/>
            </a:pPr>
            <a:r>
              <a:rPr lang="en-GB" dirty="0"/>
              <a:t>Artificial Intelligence Software</a:t>
            </a:r>
          </a:p>
          <a:p>
            <a:pPr marL="800100" lvl="1" indent="-342900">
              <a:buFont typeface="Arial" panose="020B0604020202020204" pitchFamily="34" charset="0"/>
              <a:buChar char="•"/>
            </a:pPr>
            <a:r>
              <a:rPr lang="en-GB" dirty="0"/>
              <a:t>Scientific Software</a:t>
            </a:r>
          </a:p>
          <a:p>
            <a:pPr marL="800100" lvl="1" indent="-342900">
              <a:buFont typeface="Arial" panose="020B0604020202020204" pitchFamily="34" charset="0"/>
              <a:buChar char="•"/>
            </a:pPr>
            <a:r>
              <a:rPr lang="en-GB" dirty="0"/>
              <a:t>Embedded Software</a:t>
            </a:r>
            <a:endParaRPr lang="en-IN" dirty="0"/>
          </a:p>
          <a:p>
            <a:pPr marL="800100" lvl="1" indent="-342900">
              <a:buFont typeface="Arial" panose="020B0604020202020204" pitchFamily="34" charset="0"/>
              <a:buChar char="•"/>
            </a:pPr>
            <a:r>
              <a:rPr lang="en-IN" dirty="0"/>
              <a:t>Cloud based projects</a:t>
            </a:r>
          </a:p>
        </p:txBody>
      </p:sp>
    </p:spTree>
    <p:extLst>
      <p:ext uri="{BB962C8B-B14F-4D97-AF65-F5344CB8AC3E}">
        <p14:creationId xmlns:p14="http://schemas.microsoft.com/office/powerpoint/2010/main" val="25546972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12861"/>
            <a:ext cx="6430499" cy="505784"/>
          </a:xfrm>
        </p:spPr>
        <p:txBody>
          <a:bodyPr anchor="ctr">
            <a:noAutofit/>
          </a:bodyPr>
          <a:lstStyle/>
          <a:p>
            <a:pPr algn="l"/>
            <a:r>
              <a:rPr lang="en-US" sz="3600" dirty="0">
                <a:solidFill>
                  <a:srgbClr val="FF0000"/>
                </a:solidFill>
              </a:rPr>
              <a:t>Software Testing – At a Glance</a:t>
            </a:r>
            <a:endParaRPr lang="en-GB" sz="3600" dirty="0">
              <a:solidFill>
                <a:srgbClr val="FF0000"/>
              </a:solidFill>
            </a:endParaRPr>
          </a:p>
        </p:txBody>
      </p:sp>
      <p:pic>
        <p:nvPicPr>
          <p:cNvPr id="13" name="Picture 12">
            <a:extLst>
              <a:ext uri="{FF2B5EF4-FFF2-40B4-BE49-F238E27FC236}">
                <a16:creationId xmlns:a16="http://schemas.microsoft.com/office/drawing/2014/main" id="{6EAE504C-C9CA-4B36-9C0A-307768FFDB3C}"/>
              </a:ext>
            </a:extLst>
          </p:cNvPr>
          <p:cNvPicPr>
            <a:picLocks noChangeAspect="1"/>
          </p:cNvPicPr>
          <p:nvPr/>
        </p:nvPicPr>
        <p:blipFill>
          <a:blip r:embed="rId2"/>
          <a:stretch>
            <a:fillRect/>
          </a:stretch>
        </p:blipFill>
        <p:spPr>
          <a:xfrm>
            <a:off x="9270093" y="996973"/>
            <a:ext cx="2152650" cy="390525"/>
          </a:xfrm>
          <a:prstGeom prst="rect">
            <a:avLst/>
          </a:prstGeom>
        </p:spPr>
      </p:pic>
      <p:pic>
        <p:nvPicPr>
          <p:cNvPr id="2" name="Picture 1" descr="Timeline&#10;&#10;Description automatically generated with medium confidence">
            <a:extLst>
              <a:ext uri="{FF2B5EF4-FFF2-40B4-BE49-F238E27FC236}">
                <a16:creationId xmlns:a16="http://schemas.microsoft.com/office/drawing/2014/main" id="{882A8CBC-AB45-C970-B976-766230F4AB45}"/>
              </a:ext>
            </a:extLst>
          </p:cNvPr>
          <p:cNvPicPr>
            <a:picLocks noChangeAspect="1"/>
          </p:cNvPicPr>
          <p:nvPr/>
        </p:nvPicPr>
        <p:blipFill rotWithShape="1">
          <a:blip r:embed="rId3"/>
          <a:srcRect l="17462" t="22347" r="19099" b="9256"/>
          <a:stretch/>
        </p:blipFill>
        <p:spPr bwMode="auto">
          <a:xfrm>
            <a:off x="759655" y="829994"/>
            <a:ext cx="10663088" cy="58337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77383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2656155"/>
            <a:ext cx="5689602" cy="1729880"/>
          </a:xfrm>
        </p:spPr>
        <p:txBody>
          <a:bodyPr anchor="ctr">
            <a:noAutofit/>
          </a:bodyPr>
          <a:lstStyle/>
          <a:p>
            <a:pPr algn="l"/>
            <a:r>
              <a:rPr lang="en-US" sz="1800" b="1" i="0" dirty="0">
                <a:effectLst/>
                <a:latin typeface="+mn-lt"/>
              </a:rPr>
              <a:t>White-box testing</a:t>
            </a:r>
            <a:br>
              <a:rPr lang="en-US" sz="1800" b="0" i="0" dirty="0">
                <a:effectLst/>
                <a:latin typeface="+mn-lt"/>
              </a:rPr>
            </a:br>
            <a:r>
              <a:rPr lang="en-US" sz="1800" b="0" i="0" dirty="0">
                <a:effectLst/>
                <a:latin typeface="+mn-lt"/>
              </a:rPr>
              <a:t>The white box testing is done by Developer, where they check every line of a code before giving it to the Test Engineer. Since the code is visible for the Developer during the testing, that's why it is also known as White box testing.</a:t>
            </a:r>
            <a:br>
              <a:rPr lang="en-US" sz="1800" b="0" i="0" dirty="0">
                <a:effectLst/>
                <a:latin typeface="+mn-lt"/>
              </a:rPr>
            </a:br>
            <a:br>
              <a:rPr lang="en-US" sz="1800" b="0" i="0" dirty="0">
                <a:effectLst/>
                <a:latin typeface="+mn-lt"/>
              </a:rPr>
            </a:br>
            <a:r>
              <a:rPr lang="en-US" sz="1800" b="1" i="0" dirty="0">
                <a:effectLst/>
                <a:latin typeface="+mn-lt"/>
              </a:rPr>
              <a:t>Black box testing</a:t>
            </a:r>
            <a:br>
              <a:rPr lang="en-US" sz="1800" b="0" i="0" dirty="0">
                <a:effectLst/>
                <a:latin typeface="+mn-lt"/>
              </a:rPr>
            </a:br>
            <a:r>
              <a:rPr lang="en-US" sz="1800" b="0" i="0" dirty="0">
                <a:effectLst/>
                <a:latin typeface="+mn-lt"/>
              </a:rPr>
              <a:t>The black box testing is done by the Test Engineer, where they can check the functionality of an application or the software according to the customer /client's needs. In this, the code is not visible while performing the testing; that's why it is known as black-box testing.</a:t>
            </a:r>
            <a:br>
              <a:rPr lang="en-US" sz="1800" b="0" i="0" dirty="0">
                <a:effectLst/>
                <a:latin typeface="+mn-lt"/>
              </a:rPr>
            </a:br>
            <a:br>
              <a:rPr lang="en-US" sz="1800" b="1" i="0" dirty="0">
                <a:effectLst/>
                <a:latin typeface="+mn-lt"/>
              </a:rPr>
            </a:br>
            <a:r>
              <a:rPr lang="en-US" sz="1800" b="1" i="0" dirty="0">
                <a:effectLst/>
                <a:latin typeface="+mn-lt"/>
              </a:rPr>
              <a:t>Gray Box testing</a:t>
            </a:r>
            <a:br>
              <a:rPr lang="en-US" sz="1800" b="0" i="0" dirty="0">
                <a:effectLst/>
                <a:latin typeface="+mn-lt"/>
              </a:rPr>
            </a:br>
            <a:r>
              <a:rPr lang="en-US" sz="1800" b="0" i="0" dirty="0">
                <a:effectLst/>
                <a:latin typeface="+mn-lt"/>
              </a:rPr>
              <a:t>Gray box testing is a combination of white box and Black box testing. It can be performed by a person who knew both coding and testing. And if the single person performs white box, as well as black-box testing for the application, is known as Gray box testing.</a:t>
            </a:r>
            <a:endParaRPr lang="en-GB" sz="1800" dirty="0">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92932"/>
            <a:ext cx="6604001" cy="774298"/>
          </a:xfrm>
        </p:spPr>
        <p:txBody>
          <a:bodyPr anchor="ctr">
            <a:noAutofit/>
          </a:bodyPr>
          <a:lstStyle/>
          <a:p>
            <a:pPr algn="l"/>
            <a:r>
              <a:rPr lang="en-GB" sz="3600" dirty="0">
                <a:solidFill>
                  <a:srgbClr val="FF0000"/>
                </a:solidFill>
                <a:cs typeface="Times New Roman" pitchFamily="18" charset="0"/>
              </a:rPr>
              <a:t>Software Testing Methodologies</a:t>
            </a:r>
            <a:endParaRPr lang="en-GB" sz="3600" dirty="0">
              <a:solidFill>
                <a:schemeClr val="tx1">
                  <a:lumMod val="85000"/>
                  <a:lumOff val="15000"/>
                </a:schemeClr>
              </a:solidFill>
            </a:endParaRPr>
          </a:p>
        </p:txBody>
      </p:sp>
      <p:pic>
        <p:nvPicPr>
          <p:cNvPr id="7170" name="Picture 2" descr="Manual Testing">
            <a:extLst>
              <a:ext uri="{FF2B5EF4-FFF2-40B4-BE49-F238E27FC236}">
                <a16:creationId xmlns:a16="http://schemas.microsoft.com/office/drawing/2014/main" id="{9540F1FB-46D7-4CB8-A048-C29EA43864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086"/>
          <a:stretch/>
        </p:blipFill>
        <p:spPr bwMode="auto">
          <a:xfrm>
            <a:off x="6467476" y="1226269"/>
            <a:ext cx="5156202" cy="371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1776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628303"/>
            <a:ext cx="11591777" cy="4628271"/>
          </a:xfrm>
        </p:spPr>
        <p:txBody>
          <a:bodyPr anchor="ctr">
            <a:noAutofit/>
          </a:bodyPr>
          <a:lstStyle/>
          <a:p>
            <a:pPr algn="l" fontAlgn="base"/>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endParaRPr lang="en-GB" sz="20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55578"/>
            <a:ext cx="5689601" cy="716240"/>
          </a:xfrm>
        </p:spPr>
        <p:txBody>
          <a:bodyPr anchor="ctr">
            <a:normAutofit/>
          </a:bodyPr>
          <a:lstStyle/>
          <a:p>
            <a:pPr indent="-227013" algn="l">
              <a:spcBef>
                <a:spcPct val="20000"/>
              </a:spcBef>
              <a:buClr>
                <a:schemeClr val="accent1"/>
              </a:buClr>
              <a:defRPr/>
            </a:pPr>
            <a:r>
              <a:rPr lang="en-US" sz="3600" dirty="0">
                <a:solidFill>
                  <a:srgbClr val="FF0000"/>
                </a:solidFill>
              </a:rPr>
              <a:t>Levels of Software Testing</a:t>
            </a:r>
          </a:p>
        </p:txBody>
      </p:sp>
      <p:pic>
        <p:nvPicPr>
          <p:cNvPr id="4104" name="Picture 8" descr="Levels Of Testing">
            <a:extLst>
              <a:ext uri="{FF2B5EF4-FFF2-40B4-BE49-F238E27FC236}">
                <a16:creationId xmlns:a16="http://schemas.microsoft.com/office/drawing/2014/main" id="{2212A76F-6C65-408B-982B-C4652C29A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9" y="1049376"/>
            <a:ext cx="5495777" cy="5505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137E86-70C9-4E5C-850D-53952C3386FA}"/>
              </a:ext>
            </a:extLst>
          </p:cNvPr>
          <p:cNvSpPr txBox="1"/>
          <p:nvPr/>
        </p:nvSpPr>
        <p:spPr>
          <a:xfrm>
            <a:off x="6105375" y="969366"/>
            <a:ext cx="5689601" cy="5909310"/>
          </a:xfrm>
          <a:prstGeom prst="rect">
            <a:avLst/>
          </a:prstGeom>
          <a:noFill/>
        </p:spPr>
        <p:txBody>
          <a:bodyPr wrap="square">
            <a:spAutoFit/>
          </a:bodyPr>
          <a:lstStyle/>
          <a:p>
            <a:r>
              <a:rPr lang="en-US" b="1" dirty="0"/>
              <a:t>Unit Testing :</a:t>
            </a:r>
            <a:br>
              <a:rPr lang="en-US" dirty="0"/>
            </a:br>
            <a:r>
              <a:rPr lang="en-US" dirty="0"/>
              <a:t>In this type of testing, errors are detected individually from every component or unit by individually testing the components or units of software to ensure that if they are fit for use by the developers. It is the smallest testable part of the software.</a:t>
            </a:r>
          </a:p>
          <a:p>
            <a:r>
              <a:rPr lang="en-US" b="1" dirty="0"/>
              <a:t>Integration Testing :</a:t>
            </a:r>
            <a:br>
              <a:rPr lang="en-US" dirty="0"/>
            </a:br>
            <a:r>
              <a:rPr lang="en-US" dirty="0"/>
              <a:t>Two or more modules which are unit tested are integrated to test i.e., technique interacting components and are then verified if these integrated modules work as per the expectation or not and interface errors are also detected.</a:t>
            </a:r>
          </a:p>
          <a:p>
            <a:r>
              <a:rPr lang="en-US" b="1" dirty="0"/>
              <a:t>System Testing :</a:t>
            </a:r>
            <a:br>
              <a:rPr lang="en-US" dirty="0"/>
            </a:br>
            <a:r>
              <a:rPr lang="en-US" dirty="0"/>
              <a:t>In system testing, complete and integrated Software's are tested i.e., all the system elements forming the system is tested as a whole to meet the requirements of the system.</a:t>
            </a:r>
          </a:p>
          <a:p>
            <a:r>
              <a:rPr lang="en-US" b="1" dirty="0"/>
              <a:t>Acceptance Testing :</a:t>
            </a:r>
            <a:br>
              <a:rPr lang="en-US" b="0" i="0" dirty="0">
                <a:effectLst/>
              </a:rPr>
            </a:br>
            <a:r>
              <a:rPr lang="en-US" b="0" i="0" dirty="0">
                <a:effectLst/>
              </a:rPr>
              <a:t>It is a kind of testing conducted to ensure whether the requirement of the users are fulfilled prior to its delivery and the software works correctly in the user’s working environment.</a:t>
            </a:r>
          </a:p>
          <a:p>
            <a:endParaRPr lang="en-GB" dirty="0"/>
          </a:p>
        </p:txBody>
      </p:sp>
    </p:spTree>
    <p:extLst>
      <p:ext uri="{BB962C8B-B14F-4D97-AF65-F5344CB8AC3E}">
        <p14:creationId xmlns:p14="http://schemas.microsoft.com/office/powerpoint/2010/main" val="20084061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32971" y="2408371"/>
            <a:ext cx="11326057" cy="3011353"/>
          </a:xfrm>
        </p:spPr>
        <p:txBody>
          <a:bodyPr anchor="ctr">
            <a:noAutofit/>
          </a:bodyPr>
          <a:lstStyle/>
          <a:p>
            <a:pPr algn="l"/>
            <a:br>
              <a:rPr lang="en-US" sz="1800" b="0" i="0" dirty="0">
                <a:effectLst/>
                <a:latin typeface="+mn-lt"/>
              </a:rPr>
            </a:br>
            <a:r>
              <a:rPr lang="en-US" sz="1800" b="1" i="0" dirty="0">
                <a:effectLst/>
                <a:latin typeface="+mn-lt"/>
              </a:rPr>
              <a:t>Sanity Testing </a:t>
            </a:r>
            <a:br>
              <a:rPr lang="en-US" sz="1800" b="1" i="0" dirty="0">
                <a:effectLst/>
                <a:latin typeface="+mn-lt"/>
              </a:rPr>
            </a:br>
            <a:r>
              <a:rPr lang="en-US" sz="1800" dirty="0">
                <a:latin typeface="+mn-lt"/>
              </a:rPr>
              <a:t>Sanity testing is a stoppage to check whether testing for the build can proceed or not. The focus of the team during sanity testing process is to validate the functionality of the application and not detailed testing. Sanity testing is generally performed on build where the production deployment is required immediately like a critical bug fix.</a:t>
            </a:r>
            <a:br>
              <a:rPr lang="en-US" sz="1800" b="0" i="0" dirty="0">
                <a:effectLst/>
                <a:latin typeface="urw-din"/>
              </a:rPr>
            </a:br>
            <a:br>
              <a:rPr lang="en-US" sz="1800" b="0" i="0" dirty="0">
                <a:effectLst/>
                <a:latin typeface="+mn-lt"/>
              </a:rPr>
            </a:br>
            <a:r>
              <a:rPr lang="en-US" sz="1800" b="1" i="0" dirty="0">
                <a:effectLst/>
                <a:latin typeface="+mn-lt"/>
              </a:rPr>
              <a:t>Smoke Testing</a:t>
            </a:r>
            <a:br>
              <a:rPr lang="en-US" sz="1800" b="1" i="0" dirty="0">
                <a:effectLst/>
                <a:latin typeface="+mn-lt"/>
              </a:rPr>
            </a:br>
            <a:r>
              <a:rPr lang="en-US" sz="1800" b="0" i="0" dirty="0">
                <a:effectLst/>
                <a:latin typeface="+mn-lt"/>
              </a:rPr>
              <a:t>This test is done to make sure that software under testing is ready or stable for further testing </a:t>
            </a:r>
            <a:br>
              <a:rPr lang="en-US" sz="1800" b="0" i="0" dirty="0">
                <a:effectLst/>
                <a:latin typeface="+mn-lt"/>
              </a:rPr>
            </a:br>
            <a:r>
              <a:rPr lang="en-US" sz="1800" b="0" i="0" dirty="0">
                <a:effectLst/>
                <a:latin typeface="+mn-lt"/>
              </a:rPr>
              <a:t>It is called a smoke test as the testing an initial pass is done to check if it did not catch the fire or smoke in the initial switch on.   </a:t>
            </a:r>
            <a:br>
              <a:rPr lang="en-US" sz="1800" b="0" i="0" dirty="0">
                <a:effectLst/>
                <a:latin typeface="+mn-lt"/>
              </a:rPr>
            </a:br>
            <a:br>
              <a:rPr lang="en-US" sz="1800" b="0" i="0" dirty="0">
                <a:effectLst/>
                <a:latin typeface="+mn-lt"/>
              </a:rPr>
            </a:br>
            <a:r>
              <a:rPr lang="en-US" sz="1800" b="1" i="0" dirty="0">
                <a:effectLst/>
                <a:latin typeface="+mn-lt"/>
              </a:rPr>
              <a:t>Regression Testing</a:t>
            </a:r>
            <a:br>
              <a:rPr lang="en-US" sz="1800" b="1" i="0" dirty="0">
                <a:effectLst/>
                <a:latin typeface="+mn-lt"/>
              </a:rPr>
            </a:br>
            <a:r>
              <a:rPr lang="en-US" sz="1800" b="0" i="0" dirty="0">
                <a:effectLst/>
                <a:latin typeface="+mn-lt"/>
              </a:rPr>
              <a:t>Every time a new module is added leads to changes in the program. This type of testing makes sure that the whole system works properly even after adding or changing components to the complete program. (Impact)</a:t>
            </a:r>
            <a:br>
              <a:rPr lang="en-US" sz="1800" b="0" i="0" dirty="0">
                <a:effectLst/>
                <a:latin typeface="+mn-lt"/>
              </a:rPr>
            </a:br>
            <a:br>
              <a:rPr lang="en-US" sz="1800" b="0" i="0" dirty="0">
                <a:effectLst/>
                <a:latin typeface="+mn-lt"/>
              </a:rPr>
            </a:br>
            <a:r>
              <a:rPr lang="en-US" sz="1800" b="1" i="0" dirty="0">
                <a:effectLst/>
                <a:latin typeface="+mn-lt"/>
              </a:rPr>
              <a:t>Parallel Testing: </a:t>
            </a:r>
            <a:r>
              <a:rPr lang="en-US" sz="1800" b="0" i="0" dirty="0">
                <a:effectLst/>
                <a:latin typeface="+mn-lt"/>
              </a:rPr>
              <a:t>Testing technique which has the purpose to ensure that a new application which has replaced its older version has been installed and is running correctly. It is conducted by the testing team.</a:t>
            </a:r>
            <a:br>
              <a:rPr lang="en-US" sz="1800" b="0" i="0" dirty="0">
                <a:effectLst/>
                <a:latin typeface="+mn-lt"/>
              </a:rPr>
            </a:br>
            <a:br>
              <a:rPr lang="en-US" sz="1800" b="0" i="0" dirty="0">
                <a:effectLst/>
                <a:latin typeface="+mn-lt"/>
              </a:rPr>
            </a:br>
            <a:r>
              <a:rPr lang="en-US" sz="1800" b="1" dirty="0">
                <a:effectLst/>
                <a:latin typeface="+mn-lt"/>
              </a:rPr>
              <a:t>Exploratory Testing: </a:t>
            </a:r>
            <a:r>
              <a:rPr lang="en-US" sz="1800" b="0" dirty="0">
                <a:effectLst/>
                <a:latin typeface="+mn-lt"/>
              </a:rPr>
              <a:t>Black box testing technique performed without planning and documentation. It is usually performed by manual testers.</a:t>
            </a:r>
            <a:br>
              <a:rPr lang="en-US" sz="1800" b="0" dirty="0">
                <a:effectLst/>
                <a:latin typeface="+mn-lt"/>
              </a:rPr>
            </a:br>
            <a:br>
              <a:rPr lang="en-US" sz="1800" b="0" dirty="0">
                <a:effectLst/>
                <a:latin typeface="+mn-lt"/>
              </a:rPr>
            </a:br>
            <a:r>
              <a:rPr lang="en-US" sz="1800" b="1" dirty="0">
                <a:effectLst/>
                <a:latin typeface="+mn-lt"/>
              </a:rPr>
              <a:t>Ad-hoc Testing:</a:t>
            </a:r>
            <a:br>
              <a:rPr lang="en-US" sz="1800" b="0" dirty="0">
                <a:effectLst/>
                <a:latin typeface="+mn-lt"/>
              </a:rPr>
            </a:br>
            <a:br>
              <a:rPr lang="en-US" sz="1800" b="0" dirty="0">
                <a:effectLst/>
                <a:latin typeface="+mn-lt"/>
              </a:rPr>
            </a:br>
            <a:br>
              <a:rPr lang="en-US" sz="1800" b="0" dirty="0">
                <a:effectLst/>
                <a:latin typeface="+mn-lt"/>
              </a:rPr>
            </a:br>
            <a:r>
              <a:rPr lang="en-US" sz="1800" b="0" dirty="0">
                <a:effectLst/>
                <a:latin typeface="+mn-lt"/>
              </a:rPr>
              <a:t> </a:t>
            </a:r>
            <a:br>
              <a:rPr lang="en-US" sz="1800" b="0" dirty="0">
                <a:effectLst/>
                <a:latin typeface="+mn-lt"/>
              </a:rPr>
            </a:br>
            <a:endParaRPr lang="en-GB" sz="1800" dirty="0">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0"/>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9236024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30199" y="1751438"/>
            <a:ext cx="11326057" cy="3011353"/>
          </a:xfrm>
        </p:spPr>
        <p:txBody>
          <a:bodyPr anchor="ctr">
            <a:noAutofit/>
          </a:bodyPr>
          <a:lstStyle/>
          <a:p>
            <a:pPr algn="l"/>
            <a:br>
              <a:rPr lang="en-US" sz="1800" b="0" i="0" dirty="0">
                <a:effectLst/>
                <a:latin typeface="+mn-lt"/>
              </a:rPr>
            </a:br>
            <a:br>
              <a:rPr lang="en-US" sz="1800" b="0" i="0" dirty="0">
                <a:effectLst/>
                <a:latin typeface="+mn-lt"/>
              </a:rPr>
            </a:br>
            <a:br>
              <a:rPr lang="en-US" sz="1800" b="0" i="0" dirty="0">
                <a:effectLst/>
                <a:latin typeface="inter-regular"/>
              </a:rPr>
            </a:br>
            <a:endParaRPr lang="en-GB" sz="1800" dirty="0">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12861"/>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5512704-63E9-44F4-A165-3F0C186A2A19}"/>
              </a:ext>
            </a:extLst>
          </p:cNvPr>
          <p:cNvSpPr txBox="1"/>
          <p:nvPr/>
        </p:nvSpPr>
        <p:spPr>
          <a:xfrm>
            <a:off x="406399" y="1160798"/>
            <a:ext cx="10941881" cy="3693319"/>
          </a:xfrm>
          <a:prstGeom prst="rect">
            <a:avLst/>
          </a:prstGeom>
          <a:noFill/>
        </p:spPr>
        <p:txBody>
          <a:bodyPr wrap="square">
            <a:spAutoFit/>
          </a:bodyPr>
          <a:lstStyle/>
          <a:p>
            <a:r>
              <a:rPr lang="en-US" sz="1800" b="1" dirty="0">
                <a:effectLst/>
                <a:latin typeface="+mn-lt"/>
              </a:rPr>
              <a:t>Usability Testing: </a:t>
            </a:r>
            <a:r>
              <a:rPr lang="en-US" sz="1800" b="0" dirty="0">
                <a:effectLst/>
                <a:latin typeface="+mn-lt"/>
              </a:rPr>
              <a:t>Testing technique which verifies the ease with which a user can learn to operate, prepare inputs for, and interpret outputs of a system or component. It is usually performed by end users.</a:t>
            </a:r>
            <a:br>
              <a:rPr lang="en-US" sz="1800" b="0" dirty="0">
                <a:effectLst/>
                <a:latin typeface="+mn-lt"/>
              </a:rPr>
            </a:br>
            <a:br>
              <a:rPr lang="en-US" sz="1800" b="0" dirty="0">
                <a:effectLst/>
                <a:latin typeface="+mn-lt"/>
              </a:rPr>
            </a:br>
            <a:r>
              <a:rPr lang="en-US" sz="1800" b="1" i="0" dirty="0">
                <a:effectLst/>
                <a:latin typeface="+mn-lt"/>
              </a:rPr>
              <a:t>Mutation Testing: </a:t>
            </a:r>
            <a:r>
              <a:rPr lang="en-US" sz="1800" b="0" i="0" dirty="0">
                <a:effectLst/>
                <a:latin typeface="+mn-lt"/>
              </a:rPr>
              <a:t>Method of software testing which involves modifying programs’ source code or byte code in small ways in order to test sections of the code that are seldom or never accessed during normal tests execution. It is normally conducted by testers</a:t>
            </a:r>
            <a:br>
              <a:rPr lang="en-US" sz="1800" b="0" dirty="0">
                <a:effectLst/>
                <a:latin typeface="+mn-lt"/>
              </a:rPr>
            </a:br>
            <a:endParaRPr lang="en-US" sz="1800" b="0" dirty="0">
              <a:effectLst/>
              <a:latin typeface="+mn-lt"/>
            </a:endParaRPr>
          </a:p>
          <a:p>
            <a:r>
              <a:rPr lang="en-US" sz="1800" b="1" i="0" dirty="0">
                <a:effectLst/>
                <a:latin typeface="+mn-lt"/>
              </a:rPr>
              <a:t>End to End Testing </a:t>
            </a:r>
            <a:br>
              <a:rPr lang="en-US" sz="1800" b="1" i="0" dirty="0">
                <a:effectLst/>
                <a:latin typeface="+mn-lt"/>
              </a:rPr>
            </a:br>
            <a:r>
              <a:rPr lang="en-US" sz="1800" b="0" i="0" dirty="0">
                <a:effectLst/>
                <a:latin typeface="+mn-lt"/>
              </a:rPr>
              <a:t>Like system testing, involves testing of a complete application environment in a situation that mimics real-world use, such as interacting with a database, using network communications, or interacting with other hardware, applications, or systems if appropriate. It is performed by QA teams:</a:t>
            </a:r>
          </a:p>
          <a:p>
            <a:endParaRPr lang="en-US" dirty="0"/>
          </a:p>
          <a:p>
            <a:r>
              <a:rPr lang="en-US" dirty="0"/>
              <a:t>Localization Testing</a:t>
            </a:r>
          </a:p>
        </p:txBody>
      </p:sp>
    </p:spTree>
    <p:extLst>
      <p:ext uri="{BB962C8B-B14F-4D97-AF65-F5344CB8AC3E}">
        <p14:creationId xmlns:p14="http://schemas.microsoft.com/office/powerpoint/2010/main" val="9991013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73074" y="2513286"/>
            <a:ext cx="11424530" cy="3011353"/>
          </a:xfrm>
        </p:spPr>
        <p:txBody>
          <a:bodyPr anchor="ctr">
            <a:noAutofit/>
          </a:bodyPr>
          <a:lstStyle/>
          <a:p>
            <a:pPr algn="l"/>
            <a:r>
              <a:rPr lang="en-US" sz="1800" b="1" i="0" dirty="0">
                <a:effectLst/>
                <a:latin typeface="+mn-lt"/>
              </a:rPr>
              <a:t>Load Testing: </a:t>
            </a:r>
            <a:r>
              <a:rPr lang="en-US" sz="1800" b="0" i="0" dirty="0">
                <a:effectLst/>
                <a:latin typeface="+mn-lt"/>
              </a:rPr>
              <a:t>Testing technique that puts demand on a system or device and measures its response. It is usually conducted by the performance engineers.</a:t>
            </a:r>
            <a:br>
              <a:rPr lang="en-US" sz="1800" b="0" i="0" dirty="0">
                <a:effectLst/>
                <a:latin typeface="+mn-lt"/>
              </a:rPr>
            </a:br>
            <a:r>
              <a:rPr lang="en-US" sz="1800" b="0" i="0" dirty="0">
                <a:effectLst/>
                <a:latin typeface="+mn-lt"/>
              </a:rPr>
              <a:t> </a:t>
            </a:r>
            <a:br>
              <a:rPr lang="en-US" sz="1800" b="0" i="0" dirty="0">
                <a:effectLst/>
                <a:latin typeface="+mn-lt"/>
              </a:rPr>
            </a:br>
            <a:r>
              <a:rPr lang="en-US" sz="1800" b="1" i="0" dirty="0">
                <a:effectLst/>
                <a:latin typeface="+mn-lt"/>
              </a:rPr>
              <a:t>Stress Testing</a:t>
            </a:r>
            <a:br>
              <a:rPr lang="en-US" sz="1800" b="1" i="0" dirty="0">
                <a:effectLst/>
                <a:latin typeface="+mn-lt"/>
              </a:rPr>
            </a:br>
            <a:r>
              <a:rPr lang="en-US" sz="1800" b="0" i="0" dirty="0">
                <a:effectLst/>
                <a:latin typeface="+mn-lt"/>
              </a:rPr>
              <a:t>In this, we give unfavorable conditions to the system and check how they perform in those conditions. </a:t>
            </a:r>
            <a:br>
              <a:rPr lang="en-US" sz="1800" b="0" i="0" dirty="0">
                <a:effectLst/>
                <a:latin typeface="+mn-lt"/>
              </a:rPr>
            </a:br>
            <a:br>
              <a:rPr lang="en-US" sz="1800" b="0" i="0" dirty="0">
                <a:effectLst/>
                <a:latin typeface="+mn-lt"/>
              </a:rPr>
            </a:br>
            <a:r>
              <a:rPr lang="en-US" sz="1800" b="1" i="0" dirty="0">
                <a:effectLst/>
                <a:latin typeface="+mn-lt"/>
              </a:rPr>
              <a:t>Performance Testing</a:t>
            </a:r>
            <a:br>
              <a:rPr lang="en-US" sz="1800" b="1" i="0" dirty="0">
                <a:effectLst/>
                <a:latin typeface="+mn-lt"/>
              </a:rPr>
            </a:br>
            <a:r>
              <a:rPr lang="en-US" sz="1800" b="0" i="0" dirty="0">
                <a:effectLst/>
                <a:latin typeface="+mn-lt"/>
              </a:rPr>
              <a:t>It is designed to test the run-time performance of software within the context of an integrated system. It is used to test the speed and effectiveness of the program. It is also called load testing. In it we check, what is the performance of the system in the given load.</a:t>
            </a:r>
            <a:br>
              <a:rPr lang="en-US" sz="1800" b="0" i="0" dirty="0">
                <a:effectLst/>
                <a:latin typeface="+mn-lt"/>
              </a:rPr>
            </a:br>
            <a:br>
              <a:rPr lang="en-US" sz="1800" b="0" i="0" dirty="0">
                <a:effectLst/>
                <a:latin typeface="+mn-lt"/>
              </a:rPr>
            </a:br>
            <a:r>
              <a:rPr lang="en-US" sz="1800" b="1" i="0" dirty="0">
                <a:effectLst/>
                <a:latin typeface="+mn-lt"/>
              </a:rPr>
              <a:t>Volume Testing: </a:t>
            </a:r>
            <a:r>
              <a:rPr lang="en-US" sz="1800" b="0" i="0" dirty="0">
                <a:effectLst/>
                <a:latin typeface="+mn-lt"/>
              </a:rPr>
              <a:t>Testing which confirms that any values that may become large over time (such as accumulated counts, logs, and data files), can be accommodated by the program and will not cause the program to stop working or degrade its operation in any manner. It is usually conducted by the performance engineer. </a:t>
            </a:r>
            <a:br>
              <a:rPr lang="en-US" sz="1800" b="0" i="0" dirty="0">
                <a:effectLst/>
                <a:latin typeface="+mn-lt"/>
              </a:rPr>
            </a:br>
            <a:br>
              <a:rPr lang="en-US" sz="1800" b="0" i="0" dirty="0">
                <a:effectLst/>
                <a:latin typeface="+mn-lt"/>
              </a:rPr>
            </a:br>
            <a:r>
              <a:rPr lang="en-US" sz="1800" b="1" i="0" dirty="0">
                <a:effectLst/>
                <a:latin typeface="+mn-lt"/>
              </a:rPr>
              <a:t>Recovery Testing: </a:t>
            </a:r>
            <a:r>
              <a:rPr lang="en-US" sz="1800" b="0" i="0" dirty="0">
                <a:effectLst/>
                <a:latin typeface="+mn-lt"/>
              </a:rPr>
              <a:t>Testing technique which evaluates how well a system recovers from crashes, hardware failures, or other catastrophic problems. It is performed by the testing teams</a:t>
            </a:r>
            <a:br>
              <a:rPr lang="en-US" sz="1800" b="0" i="0" dirty="0">
                <a:effectLst/>
                <a:latin typeface="+mn-lt"/>
              </a:rPr>
            </a:br>
            <a:br>
              <a:rPr lang="en-US" sz="1800" b="0" i="0" dirty="0">
                <a:effectLst/>
                <a:latin typeface="+mn-lt"/>
              </a:rPr>
            </a:br>
            <a:r>
              <a:rPr lang="en-US" sz="1800" b="1" i="0" dirty="0">
                <a:effectLst/>
                <a:latin typeface="+mn-lt"/>
              </a:rPr>
              <a:t>Security Testing </a:t>
            </a:r>
            <a:br>
              <a:rPr lang="en-US" sz="1800" b="1" i="0" dirty="0">
                <a:effectLst/>
                <a:latin typeface="+mn-lt"/>
              </a:rPr>
            </a:br>
            <a:r>
              <a:rPr lang="en-US" sz="1800" b="0" i="0" dirty="0">
                <a:effectLst/>
                <a:latin typeface="+mn-lt"/>
              </a:rPr>
              <a:t>Security testing unveils the vulnerabilities of the system to ensure that the software system and application are free from any threats or risks. These tests aim to find any potential flaws and weaknesses in the software system that could lead to a loss of data, revenue, or reputation per employees or outsides of a company. </a:t>
            </a:r>
            <a:br>
              <a:rPr lang="en-US" sz="1800" b="0" i="0" dirty="0">
                <a:effectLst/>
                <a:latin typeface="+mn-lt"/>
              </a:rPr>
            </a:br>
            <a:br>
              <a:rPr lang="en-US" sz="1800" b="0" i="0" dirty="0">
                <a:effectLst/>
                <a:latin typeface="+mn-lt"/>
              </a:rPr>
            </a:br>
            <a:br>
              <a:rPr lang="en-US" sz="1800" b="0" i="0" dirty="0">
                <a:effectLst/>
                <a:latin typeface="+mn-lt"/>
              </a:rPr>
            </a:br>
            <a:endParaRPr lang="en-GB" sz="1800" dirty="0">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0"/>
            <a:ext cx="5689601" cy="70716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20854139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47038" y="2255086"/>
            <a:ext cx="11297921" cy="3011353"/>
          </a:xfrm>
        </p:spPr>
        <p:txBody>
          <a:bodyPr anchor="ctr">
            <a:noAutofit/>
          </a:bodyPr>
          <a:lstStyle/>
          <a:p>
            <a:pPr algn="l"/>
            <a:r>
              <a:rPr lang="en-US" sz="1800" b="1" i="0" dirty="0">
                <a:effectLst/>
                <a:latin typeface="+mn-lt"/>
              </a:rPr>
              <a:t>Scalability Testing: </a:t>
            </a:r>
            <a:r>
              <a:rPr lang="en-US" sz="1800" b="0" i="0" dirty="0">
                <a:effectLst/>
                <a:latin typeface="+mn-lt"/>
              </a:rPr>
              <a:t>Part of the battery of non-functional tests which tests a software application for measuring its capability to scale up – be it the user load supported, the number of transactions, the data volume etc. It is conducted by the performance engineer.</a:t>
            </a:r>
            <a:br>
              <a:rPr lang="en-US" sz="1800" b="0" i="0" dirty="0">
                <a:effectLst/>
                <a:latin typeface="+mn-lt"/>
              </a:rPr>
            </a:br>
            <a:br>
              <a:rPr lang="en-US" sz="1800" b="0" i="0" dirty="0">
                <a:effectLst/>
                <a:latin typeface="+mn-lt"/>
              </a:rPr>
            </a:br>
            <a:r>
              <a:rPr lang="en-US" sz="1800" b="1" dirty="0">
                <a:effectLst/>
                <a:latin typeface="+mn-lt"/>
              </a:rPr>
              <a:t>Compatibility Testing: </a:t>
            </a:r>
            <a:r>
              <a:rPr lang="en-US" sz="1800" b="0" dirty="0">
                <a:effectLst/>
                <a:latin typeface="+mn-lt"/>
              </a:rPr>
              <a:t>Testing technique that validates how well a software performs in a particular hardware/software/operating system/network environment. It is performed by the testing teams.</a:t>
            </a:r>
            <a:br>
              <a:rPr lang="en-US" sz="1800" b="0" dirty="0">
                <a:effectLst/>
                <a:latin typeface="+mn-lt"/>
              </a:rPr>
            </a:br>
            <a:br>
              <a:rPr lang="en-US" sz="1800" b="0" dirty="0">
                <a:effectLst/>
                <a:latin typeface="+mn-lt"/>
              </a:rPr>
            </a:br>
            <a:r>
              <a:rPr lang="en-US" sz="1800" b="1" i="0" dirty="0">
                <a:effectLst/>
                <a:latin typeface="+mn-lt"/>
              </a:rPr>
              <a:t>Penetration Testing: </a:t>
            </a:r>
            <a:r>
              <a:rPr lang="en-US" sz="1800" b="0" i="0" dirty="0">
                <a:effectLst/>
                <a:latin typeface="+mn-lt"/>
              </a:rPr>
              <a:t>Testing method which evaluates the security of a computer system or network by simulating an attack from a malicious source. Usually, they are conducted by specialized penetration testing companies.</a:t>
            </a:r>
            <a:br>
              <a:rPr lang="en-US" sz="1800" b="0" i="0" dirty="0">
                <a:effectLst/>
                <a:latin typeface="+mn-lt"/>
              </a:rPr>
            </a:br>
            <a:br>
              <a:rPr lang="en-US" sz="1800" b="0" i="0" dirty="0">
                <a:effectLst/>
                <a:latin typeface="+mn-lt"/>
              </a:rPr>
            </a:br>
            <a:r>
              <a:rPr lang="en-US" sz="1800" b="1" i="0" dirty="0">
                <a:effectLst/>
                <a:latin typeface="+mn-lt"/>
              </a:rPr>
              <a:t>Acceptance Testing: </a:t>
            </a:r>
            <a:r>
              <a:rPr lang="en-US" sz="1800" b="0" i="0" dirty="0">
                <a:effectLst/>
                <a:latin typeface="+mn-lt"/>
              </a:rPr>
              <a:t>Formal testing conducted to determine whether or not a system satisfies its acceptance criteria and to enable the customer to determine whether or not to accept the system. It is usually performed by the customer. </a:t>
            </a:r>
            <a:br>
              <a:rPr lang="en-US" sz="1800" b="0" i="0" dirty="0">
                <a:effectLst/>
                <a:latin typeface="+mn-lt"/>
              </a:rPr>
            </a:br>
            <a:br>
              <a:rPr lang="en-US" sz="1800" b="0" i="0" dirty="0">
                <a:effectLst/>
                <a:latin typeface="+mn-lt"/>
              </a:rPr>
            </a:br>
            <a:r>
              <a:rPr lang="en-US" sz="1800" b="1" dirty="0">
                <a:effectLst/>
                <a:latin typeface="+mn-lt"/>
              </a:rPr>
              <a:t>Alpha Testing</a:t>
            </a:r>
            <a:br>
              <a:rPr lang="en-US" sz="1800" b="1" dirty="0">
                <a:effectLst/>
                <a:latin typeface="+mn-lt"/>
              </a:rPr>
            </a:br>
            <a:r>
              <a:rPr lang="en-US" sz="1800" i="0" dirty="0">
                <a:effectLst/>
                <a:latin typeface="+mn-lt"/>
              </a:rPr>
              <a:t>Alpha Testing is </a:t>
            </a:r>
            <a:r>
              <a:rPr lang="en-US" sz="1800" b="0" i="0" dirty="0">
                <a:effectLst/>
                <a:latin typeface="+mn-lt"/>
              </a:rPr>
              <a:t>a type of software testing performed to identify bugs before releasing the software product to the real users or pubic,</a:t>
            </a:r>
            <a:r>
              <a:rPr lang="en-US" sz="1800" b="0" dirty="0">
                <a:effectLst/>
                <a:latin typeface="+mn-lt"/>
              </a:rPr>
              <a:t> It is a type of acceptance testing which is done before the product is released to </a:t>
            </a:r>
            <a:r>
              <a:rPr lang="en-US" sz="1800" dirty="0">
                <a:latin typeface="+mn-lt"/>
              </a:rPr>
              <a:t>end user and performed in controlled environment</a:t>
            </a:r>
            <a:r>
              <a:rPr lang="en-US" sz="1800" b="0" dirty="0">
                <a:effectLst/>
                <a:latin typeface="+mn-lt"/>
              </a:rPr>
              <a:t>. It is typically done by QA people. </a:t>
            </a:r>
            <a:br>
              <a:rPr lang="en-US" sz="1800" b="0" dirty="0">
                <a:effectLst/>
                <a:latin typeface="+mn-lt"/>
              </a:rPr>
            </a:br>
            <a:br>
              <a:rPr lang="en-US" sz="1800" b="0" dirty="0">
                <a:effectLst/>
                <a:latin typeface="+mn-lt"/>
              </a:rPr>
            </a:br>
            <a:r>
              <a:rPr lang="en-US" sz="1800" b="1" dirty="0">
                <a:effectLst/>
                <a:latin typeface="+mn-lt"/>
              </a:rPr>
              <a:t>Beta Testing</a:t>
            </a:r>
            <a:br>
              <a:rPr lang="en-US" sz="1800" b="1" dirty="0">
                <a:effectLst/>
                <a:latin typeface="+mn-lt"/>
              </a:rPr>
            </a:br>
            <a:r>
              <a:rPr lang="en-US" sz="1800" b="0" dirty="0">
                <a:effectLst/>
                <a:latin typeface="+mn-lt"/>
              </a:rPr>
              <a:t>The beta test is conducted at one or more customer sites by the end-user of the software. This version is released for a limited number of users for testing in a real-time environment </a:t>
            </a:r>
            <a:br>
              <a:rPr lang="en-US" sz="1800" b="0" i="0" dirty="0">
                <a:effectLst/>
                <a:latin typeface="+mn-lt"/>
              </a:rPr>
            </a:br>
            <a:endParaRPr lang="en-GB" sz="1800" dirty="0">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0"/>
            <a:ext cx="5689601" cy="704850"/>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9181388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918345"/>
          </a:xfrm>
        </p:spPr>
        <p:txBody>
          <a:bodyPr anchor="ctr">
            <a:normAutofit/>
          </a:bodyPr>
          <a:lstStyle/>
          <a:p>
            <a:pPr algn="l"/>
            <a:r>
              <a:rPr lang="en-GB" sz="3600" dirty="0">
                <a:solidFill>
                  <a:srgbClr val="FF0000"/>
                </a:solidFill>
                <a:cs typeface="Times New Roman" pitchFamily="18" charset="0"/>
              </a:rPr>
              <a:t>Test Case - Process</a:t>
            </a:r>
            <a:endParaRPr lang="en-GB" sz="3600" dirty="0">
              <a:solidFill>
                <a:schemeClr val="tx1">
                  <a:lumMod val="85000"/>
                  <a:lumOff val="15000"/>
                </a:schemeClr>
              </a:solidFill>
            </a:endParaRPr>
          </a:p>
        </p:txBody>
      </p:sp>
      <p:pic>
        <p:nvPicPr>
          <p:cNvPr id="6146" name="Picture 2" descr="Test Case">
            <a:extLst>
              <a:ext uri="{FF2B5EF4-FFF2-40B4-BE49-F238E27FC236}">
                <a16:creationId xmlns:a16="http://schemas.microsoft.com/office/drawing/2014/main" id="{166AAA0A-7470-4571-9EF0-C30748DC6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365" y="169131"/>
            <a:ext cx="5590457" cy="662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5455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330199" y="0"/>
            <a:ext cx="7977946" cy="918345"/>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a:ln>
                  <a:noFill/>
                </a:ln>
                <a:solidFill>
                  <a:srgbClr val="FF0000"/>
                </a:solidFill>
                <a:effectLst/>
                <a:latin typeface="+mn-lt"/>
              </a:rPr>
              <a:t>Best Practices To Write Good Test Case</a:t>
            </a:r>
          </a:p>
        </p:txBody>
      </p:sp>
      <p:sp>
        <p:nvSpPr>
          <p:cNvPr id="2" name="Rectangle 1">
            <a:extLst>
              <a:ext uri="{FF2B5EF4-FFF2-40B4-BE49-F238E27FC236}">
                <a16:creationId xmlns:a16="http://schemas.microsoft.com/office/drawing/2014/main" id="{E77A0563-60D8-4B9A-B796-4B5232D18212}"/>
              </a:ext>
            </a:extLst>
          </p:cNvPr>
          <p:cNvSpPr>
            <a:spLocks noChangeArrowheads="1"/>
          </p:cNvSpPr>
          <p:nvPr/>
        </p:nvSpPr>
        <p:spPr bwMode="auto">
          <a:xfrm>
            <a:off x="499890" y="914259"/>
            <a:ext cx="11015835" cy="50294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Easy to understand and execute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Create Test Cases with End User’s perspective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Unique Test case Identifiers must be used. It allows us to track them easily.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Prerequisites should be listed clearly. Helps to execute the test case without any issues.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Test data should be defined to evaluate each functional area.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Test case description should be concise.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Test Steps should be in detail and clear.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Specify the exact expected result.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Position condition should be listed if any.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Test cases should neither too simple nor too complex.</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Test cases must be distinctive. There should not be no repeated test cases.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Test cases should be written by following test case design techniques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Test cases must be comprehensible. So that any tester (even a newly appointed testers) can understand them by perusing once.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Needs to provide clear environment details where we need to execute them.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Test cases should be reusable &amp; maintainable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 Get peer review.</a:t>
            </a:r>
          </a:p>
        </p:txBody>
      </p:sp>
    </p:spTree>
    <p:extLst>
      <p:ext uri="{BB962C8B-B14F-4D97-AF65-F5344CB8AC3E}">
        <p14:creationId xmlns:p14="http://schemas.microsoft.com/office/powerpoint/2010/main" val="21526734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345462" y="79530"/>
            <a:ext cx="5689601" cy="703385"/>
          </a:xfrm>
        </p:spPr>
        <p:txBody>
          <a:bodyPr anchor="ctr">
            <a:normAutofit/>
          </a:bodyPr>
          <a:lstStyle/>
          <a:p>
            <a:pPr algn="l"/>
            <a:r>
              <a:rPr lang="en-GB" sz="3600" dirty="0">
                <a:solidFill>
                  <a:srgbClr val="FF0000"/>
                </a:solidFill>
                <a:cs typeface="Times New Roman" pitchFamily="18" charset="0"/>
              </a:rPr>
              <a:t>Test Case –Execution Flow</a:t>
            </a:r>
            <a:endParaRPr lang="en-GB" sz="3600" dirty="0">
              <a:solidFill>
                <a:schemeClr val="tx1">
                  <a:lumMod val="85000"/>
                  <a:lumOff val="15000"/>
                </a:schemeClr>
              </a:solidFill>
            </a:endParaRPr>
          </a:p>
        </p:txBody>
      </p:sp>
      <p:grpSp>
        <p:nvGrpSpPr>
          <p:cNvPr id="4" name="Group 6">
            <a:extLst>
              <a:ext uri="{FF2B5EF4-FFF2-40B4-BE49-F238E27FC236}">
                <a16:creationId xmlns:a16="http://schemas.microsoft.com/office/drawing/2014/main" id="{6AB05839-6323-4F08-9D22-F0D377B46E0F}"/>
              </a:ext>
            </a:extLst>
          </p:cNvPr>
          <p:cNvGrpSpPr>
            <a:grpSpLocks/>
          </p:cNvGrpSpPr>
          <p:nvPr/>
        </p:nvGrpSpPr>
        <p:grpSpPr bwMode="auto">
          <a:xfrm>
            <a:off x="4285828" y="701259"/>
            <a:ext cx="6321211" cy="5841698"/>
            <a:chOff x="2676" y="912"/>
            <a:chExt cx="3235" cy="4254"/>
          </a:xfrm>
        </p:grpSpPr>
        <p:sp>
          <p:nvSpPr>
            <p:cNvPr id="6" name="AutoShape 13">
              <a:hlinkClick r:id="rId2" highlightClick="1"/>
              <a:extLst>
                <a:ext uri="{FF2B5EF4-FFF2-40B4-BE49-F238E27FC236}">
                  <a16:creationId xmlns:a16="http://schemas.microsoft.com/office/drawing/2014/main" id="{31C56540-D046-40F4-A442-894798929FF1}"/>
                </a:ext>
              </a:extLst>
            </p:cNvPr>
            <p:cNvSpPr>
              <a:spLocks noChangeArrowheads="1"/>
            </p:cNvSpPr>
            <p:nvPr/>
          </p:nvSpPr>
          <p:spPr bwMode="auto">
            <a:xfrm>
              <a:off x="4608" y="2928"/>
              <a:ext cx="1303" cy="480"/>
            </a:xfrm>
            <a:prstGeom prst="round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Store test Logs</a:t>
              </a:r>
            </a:p>
          </p:txBody>
        </p:sp>
        <p:sp>
          <p:nvSpPr>
            <p:cNvPr id="7" name="AutoShape 14">
              <a:hlinkClick r:id="rId3" highlightClick="1"/>
              <a:extLst>
                <a:ext uri="{FF2B5EF4-FFF2-40B4-BE49-F238E27FC236}">
                  <a16:creationId xmlns:a16="http://schemas.microsoft.com/office/drawing/2014/main" id="{CE33C52A-24D1-497B-B551-32FE815FB4E0}"/>
                </a:ext>
              </a:extLst>
            </p:cNvPr>
            <p:cNvSpPr>
              <a:spLocks noChangeArrowheads="1"/>
            </p:cNvSpPr>
            <p:nvPr/>
          </p:nvSpPr>
          <p:spPr bwMode="auto">
            <a:xfrm>
              <a:off x="2676" y="3840"/>
              <a:ext cx="1836" cy="480"/>
            </a:xfrm>
            <a:prstGeom prst="round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sz="2800" dirty="0">
                  <a:solidFill>
                    <a:schemeClr val="tx2"/>
                  </a:solidFill>
                </a:rPr>
                <a:t>Generate Error Report</a:t>
              </a:r>
            </a:p>
          </p:txBody>
        </p:sp>
        <p:sp>
          <p:nvSpPr>
            <p:cNvPr id="8" name="AutoShape 15">
              <a:extLst>
                <a:ext uri="{FF2B5EF4-FFF2-40B4-BE49-F238E27FC236}">
                  <a16:creationId xmlns:a16="http://schemas.microsoft.com/office/drawing/2014/main" id="{E3AA314E-706B-43FE-B51D-8438A09930F4}"/>
                </a:ext>
              </a:extLst>
            </p:cNvPr>
            <p:cNvSpPr>
              <a:spLocks noChangeArrowheads="1"/>
            </p:cNvSpPr>
            <p:nvPr/>
          </p:nvSpPr>
          <p:spPr bwMode="auto">
            <a:xfrm>
              <a:off x="3792" y="912"/>
              <a:ext cx="1484" cy="432"/>
            </a:xfrm>
            <a:prstGeom prst="flowChartMagneticDisk">
              <a:avLst/>
            </a:prstGeom>
            <a:solidFill>
              <a:schemeClr val="accent1"/>
            </a:solidFill>
            <a:ln w="19050">
              <a:solidFill>
                <a:srgbClr val="050B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Generate Tests</a:t>
              </a:r>
            </a:p>
          </p:txBody>
        </p:sp>
        <p:sp>
          <p:nvSpPr>
            <p:cNvPr id="9" name="AutoShape 20">
              <a:extLst>
                <a:ext uri="{FF2B5EF4-FFF2-40B4-BE49-F238E27FC236}">
                  <a16:creationId xmlns:a16="http://schemas.microsoft.com/office/drawing/2014/main" id="{D6DE9A91-2B7B-4A12-8812-0846E7289D12}"/>
                </a:ext>
              </a:extLst>
            </p:cNvPr>
            <p:cNvSpPr>
              <a:spLocks noChangeArrowheads="1"/>
            </p:cNvSpPr>
            <p:nvPr/>
          </p:nvSpPr>
          <p:spPr bwMode="auto">
            <a:xfrm>
              <a:off x="2736" y="4734"/>
              <a:ext cx="1248" cy="432"/>
            </a:xfrm>
            <a:prstGeom prst="flowChartMagneticDisk">
              <a:avLst/>
            </a:prstGeom>
            <a:noFill/>
            <a:ln w="19050">
              <a:solidFill>
                <a:srgbClr val="050B1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endParaRPr lang="en-US" sz="2400">
                <a:solidFill>
                  <a:srgbClr val="050B11"/>
                </a:solidFill>
                <a:latin typeface="Arial Unicode MS" panose="020B0604020202020204" pitchFamily="34" charset="-128"/>
              </a:endParaRPr>
            </a:p>
          </p:txBody>
        </p:sp>
        <p:sp>
          <p:nvSpPr>
            <p:cNvPr id="10" name="AutoShape 21">
              <a:hlinkClick r:id="rId4" highlightClick="1"/>
              <a:extLst>
                <a:ext uri="{FF2B5EF4-FFF2-40B4-BE49-F238E27FC236}">
                  <a16:creationId xmlns:a16="http://schemas.microsoft.com/office/drawing/2014/main" id="{ECA528F5-7954-4D6C-9E84-F767CC2EEF48}"/>
                </a:ext>
              </a:extLst>
            </p:cNvPr>
            <p:cNvSpPr>
              <a:spLocks noChangeArrowheads="1"/>
            </p:cNvSpPr>
            <p:nvPr/>
          </p:nvSpPr>
          <p:spPr bwMode="auto">
            <a:xfrm>
              <a:off x="2832" y="4854"/>
              <a:ext cx="1056" cy="192"/>
            </a:xfrm>
            <a:prstGeom prst="actionButtonBlank">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Bug Tracking</a:t>
              </a:r>
            </a:p>
          </p:txBody>
        </p:sp>
      </p:grpSp>
      <p:sp>
        <p:nvSpPr>
          <p:cNvPr id="11" name="Rounded Rectangle 21">
            <a:extLst>
              <a:ext uri="{FF2B5EF4-FFF2-40B4-BE49-F238E27FC236}">
                <a16:creationId xmlns:a16="http://schemas.microsoft.com/office/drawing/2014/main" id="{BF0782B7-B3BF-4350-AB40-24172340DB00}"/>
              </a:ext>
            </a:extLst>
          </p:cNvPr>
          <p:cNvSpPr/>
          <p:nvPr/>
        </p:nvSpPr>
        <p:spPr>
          <a:xfrm>
            <a:off x="6388722" y="2016829"/>
            <a:ext cx="2747122"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0"/>
              </a:spcAft>
            </a:pPr>
            <a:r>
              <a:rPr lang="en-IN" sz="2800" dirty="0">
                <a:solidFill>
                  <a:schemeClr val="tx2"/>
                </a:solidFill>
              </a:rPr>
              <a:t>Execute Tests</a:t>
            </a:r>
          </a:p>
        </p:txBody>
      </p:sp>
      <p:sp>
        <p:nvSpPr>
          <p:cNvPr id="12" name="Rounded Rectangle 22">
            <a:extLst>
              <a:ext uri="{FF2B5EF4-FFF2-40B4-BE49-F238E27FC236}">
                <a16:creationId xmlns:a16="http://schemas.microsoft.com/office/drawing/2014/main" id="{E5BCA822-7DC3-47F4-A14B-C52EF30483BE}"/>
              </a:ext>
            </a:extLst>
          </p:cNvPr>
          <p:cNvSpPr/>
          <p:nvPr/>
        </p:nvSpPr>
        <p:spPr>
          <a:xfrm>
            <a:off x="4987045" y="3411093"/>
            <a:ext cx="2747122"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0"/>
              </a:spcAft>
            </a:pPr>
            <a:r>
              <a:rPr lang="en-IN" sz="2800" dirty="0">
                <a:solidFill>
                  <a:schemeClr val="tx2"/>
                </a:solidFill>
              </a:rPr>
              <a:t>Verify results</a:t>
            </a:r>
          </a:p>
        </p:txBody>
      </p:sp>
      <p:sp>
        <p:nvSpPr>
          <p:cNvPr id="13" name="Down Arrow 33">
            <a:extLst>
              <a:ext uri="{FF2B5EF4-FFF2-40B4-BE49-F238E27FC236}">
                <a16:creationId xmlns:a16="http://schemas.microsoft.com/office/drawing/2014/main" id="{A58A206F-3EC3-46CD-B749-DCCBF8F03FE2}"/>
              </a:ext>
            </a:extLst>
          </p:cNvPr>
          <p:cNvSpPr/>
          <p:nvPr/>
        </p:nvSpPr>
        <p:spPr>
          <a:xfrm>
            <a:off x="7596199" y="1376289"/>
            <a:ext cx="236698"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35">
            <a:extLst>
              <a:ext uri="{FF2B5EF4-FFF2-40B4-BE49-F238E27FC236}">
                <a16:creationId xmlns:a16="http://schemas.microsoft.com/office/drawing/2014/main" id="{CD7E4CBE-0DC0-4D5A-888F-A4E0A1A69382}"/>
              </a:ext>
            </a:extLst>
          </p:cNvPr>
          <p:cNvSpPr/>
          <p:nvPr/>
        </p:nvSpPr>
        <p:spPr>
          <a:xfrm>
            <a:off x="5560145" y="5429199"/>
            <a:ext cx="217495"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urved Right Arrow 36">
            <a:extLst>
              <a:ext uri="{FF2B5EF4-FFF2-40B4-BE49-F238E27FC236}">
                <a16:creationId xmlns:a16="http://schemas.microsoft.com/office/drawing/2014/main" id="{9FAD2789-80A7-4D17-9EDF-FC928C6F28FE}"/>
              </a:ext>
            </a:extLst>
          </p:cNvPr>
          <p:cNvSpPr/>
          <p:nvPr/>
        </p:nvSpPr>
        <p:spPr>
          <a:xfrm>
            <a:off x="5682553" y="2368523"/>
            <a:ext cx="705021" cy="10898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urved Left Arrow 37">
            <a:extLst>
              <a:ext uri="{FF2B5EF4-FFF2-40B4-BE49-F238E27FC236}">
                <a16:creationId xmlns:a16="http://schemas.microsoft.com/office/drawing/2014/main" id="{0A233F4D-68C8-4A60-8156-C59CFFF12261}"/>
              </a:ext>
            </a:extLst>
          </p:cNvPr>
          <p:cNvSpPr/>
          <p:nvPr/>
        </p:nvSpPr>
        <p:spPr>
          <a:xfrm>
            <a:off x="8803676" y="2368523"/>
            <a:ext cx="635175" cy="104257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Down Arrow 38">
            <a:extLst>
              <a:ext uri="{FF2B5EF4-FFF2-40B4-BE49-F238E27FC236}">
                <a16:creationId xmlns:a16="http://schemas.microsoft.com/office/drawing/2014/main" id="{96F38F2E-BFEC-431E-B5D6-74CC6E689BF8}"/>
              </a:ext>
            </a:extLst>
          </p:cNvPr>
          <p:cNvSpPr/>
          <p:nvPr/>
        </p:nvSpPr>
        <p:spPr>
          <a:xfrm>
            <a:off x="5590796" y="4083040"/>
            <a:ext cx="142463"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2575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44622</TotalTime>
  <Words>11658</Words>
  <Application>Microsoft Office PowerPoint</Application>
  <PresentationFormat>Widescreen</PresentationFormat>
  <Paragraphs>928</Paragraphs>
  <Slides>103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103</vt:i4>
      </vt:variant>
    </vt:vector>
  </HeadingPairs>
  <TitlesOfParts>
    <vt:vector size="120" baseType="lpstr">
      <vt:lpstr>Arial</vt:lpstr>
      <vt:lpstr>Arial Unicode MS</vt:lpstr>
      <vt:lpstr>Calibri</vt:lpstr>
      <vt:lpstr>Calibri Light</vt:lpstr>
      <vt:lpstr>Comic Sans MS</vt:lpstr>
      <vt:lpstr>erdana</vt:lpstr>
      <vt:lpstr>Europa</vt:lpstr>
      <vt:lpstr>GraphikRegular</vt:lpstr>
      <vt:lpstr>HP Simplified Light</vt:lpstr>
      <vt:lpstr>inter-regular</vt:lpstr>
      <vt:lpstr>Nunito</vt:lpstr>
      <vt:lpstr>Source Sans Pro</vt:lpstr>
      <vt:lpstr>Symbol</vt:lpstr>
      <vt:lpstr>urw-din</vt:lpstr>
      <vt:lpstr>Verdana</vt:lpstr>
      <vt:lpstr>Wingdings</vt:lpstr>
      <vt:lpstr>Office Theme</vt:lpstr>
      <vt:lpstr>PowerPoint Presentation</vt:lpstr>
      <vt:lpstr>   </vt:lpstr>
      <vt:lpstr>   </vt:lpstr>
      <vt:lpstr>PowerPoint Presentation</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   </vt:lpstr>
      <vt:lpstr>   </vt:lpstr>
      <vt:lpstr>   </vt:lpstr>
      <vt:lpstr>PowerPoint Presentation</vt:lpstr>
      <vt:lpstr>What is Requirement ?  (1) A condition or capability needed by a user to solve a problem or achieve an objective.  (2) A condition or capability that must be met or possessed by a system or system component to satisfy a contract, standard, specification, or other formally imposed documents.  Type of Requirements –  Business Requirements Customer Requirements Functional Requirements Non-functional Requirements Quality / Testing Requirements Technology requirement Requirements Implementation/Transition Requirements</vt:lpstr>
      <vt:lpstr>PowerPoint Presentation</vt:lpstr>
      <vt:lpstr>PowerPoint Presentation</vt:lpstr>
      <vt:lpstr>   Explanation of Use Case Contents  This section will provide explanations for each element of the Use Case.  Name of Use Case: Provide a short name for the use case which should lend itself to the objective of the system.  Description: This section should provide a description of both the reason for using the use case and the expected outcome of the use case.  Actors: Actors may be primary or secondary. Primary actors are the people who will be initiating the system described in the use case. Secondary actors are those will participate in the completion of the use case.  Precondition: This section should describe any conditions that must be true or activities that must be completed prior to executing the use case.  Postcondition: This section should describe the state of the system at the conclusion of the use case. Postconditions may include conditions for both successful and unsuccessful execution of the use case.</vt:lpstr>
      <vt:lpstr>Explanation of Use Case Contents   Flow: This section should describe all actions of the user and the expected system responses for planned normal execution of the use case. The description should be sequential and provide adequate detail to understand all user actions and system responses.  Alternative Flows: Many use cases have varying or special extensions or conditions which are separate from the main flow but also necessary. Alternative flows are usually the result of options or exceptions built into the use case which may alter the primary flow.  Exceptions: When use cases are executed, there may be various conditions which result in errors. This section should describe any errors that may result during use case execution and how the system will react or respond to those errors.  Requirements: This section should describe any non-functional or special requirements for the system as the use case is executed. These requirements may consist of legal or regulatory requirements, quality standards, or organizational requirements that are outside of the functional requirements the system is expected to perform.</vt:lpstr>
      <vt:lpstr>As shown in the Fig No: UC 01 it represents a diagram where Rectangle represents a ‘System’, oval represent a ‘Use Case’, Arrow represents a ‘Relationship’ and the Man represents a ‘User/Actor’. It Shows a system/application, then it shows the organization/people who interact with it and shows the basic flow of ‘What the system does?’  </vt:lpstr>
      <vt:lpstr>This is the Use case diagram of ‘Login’ case. Here, we have more than one actor, they are all placed outside the system. Students, teachers, and parents are considered as primary actors. That is why they all are placed on the left side of the rectangle.  Admin and Staff are considered as secondary actors, so we place them on the right side of the rectangle. Actors can log in to the system, so we connect the actors and login case with a connector.  Other functionality found in the system are Reset Password and Forgot password. They are all related to login case, so we connect them to the connector.</vt:lpstr>
      <vt:lpstr>PowerPoint Presentation</vt:lpstr>
      <vt:lpstr>PowerPoint Presentation</vt:lpstr>
      <vt:lpstr> Login’ to a ‘School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Principles</vt:lpstr>
      <vt:lpstr>   </vt:lpstr>
      <vt:lpstr>   </vt:lpstr>
      <vt:lpstr>   </vt:lpstr>
      <vt:lpstr>   </vt:lpstr>
      <vt:lpstr>PowerPoint Presentation</vt:lpstr>
      <vt:lpstr>   </vt:lpstr>
      <vt:lpstr>Software Configuration Management(SCM)  SCM is a process to systematically manage, organize, and control the changes in the documents, codes, and other entities during the Software Development Life Cycle.  The primary goal is to increase productivity with minimal mistakes.   SCM is part of cross-disciplinary field of configuration management, and it can accurately determine who made which revision.   Configuration management is considered a subset of systems management, a process for keeping servers, systems, and software functioning consistently within a set of established parameters.  The process ensures the system, and its resources perform as expected, despite updates, additions, and deletions. So, configuration management ensures that all the devices in your network infrastructure march to the same beat, keeping everyone in line. </vt:lpstr>
      <vt:lpstr>Enforcement:  With enforcement feature execution daily, ensures that the system is configured to the desired state.  Cooperating Enablement:  This feature helps to make the change configuration throughout the infrastructure with one change.  Version Control Friendly:  With this feature, the user can take their choice of version for their work.  Enable Change Control Processes:  As Software Configuration Management tools are version control and textual friendly, we can make changes in code. Changes can be made as a merge request and send for review.  Tasks in SCM process  1. Planning and Identification Process 2. Version Control Process or Baselines 3. Change Control Process 4.Configuration Release Process 5. Configuration Auditing Process 6. Review and Status Reporting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 Concepts  – I know Agile concepts.  All set for Applied Agile. </vt:lpstr>
      <vt:lpstr>PowerPoint Presentation</vt:lpstr>
      <vt:lpstr>Not to Worry.  We have Many Tools available in Market.  Trello, Wrike, Teamwork, ClickUp, Asana, Wrike etc.</vt:lpstr>
      <vt:lpstr>What is JIRA?  </vt:lpstr>
      <vt:lpstr>Jira – Default Roles</vt:lpstr>
      <vt:lpstr>PowerPoint Presentation</vt:lpstr>
      <vt:lpstr>PowerPoint Presentation</vt:lpstr>
      <vt:lpstr>Plan and Manage Sprints</vt:lpstr>
      <vt:lpstr>Jira – Configure and Generate Reports</vt:lpstr>
      <vt:lpstr>   </vt:lpstr>
      <vt:lpstr>7 Principles Of Software Testing  Testing Shows the Presence of Defects - Every application or product is released into production after enough testing by different teams or passes through different phases like System Integration Testing, User Acceptance Testing, and Beta Testing etc. So, have you ever seen or heard from any of the testing team that they have tested the software fully and there is no defect in the software? Instead of that, every testing team confirms that the software meets all business requirements, and it is functioning as per the needs of the end user. In the software testing industry, no one will say that there is no defect in the software, which is quite true as testing cannot prove that the software is error-free or defect-free. However, the objective of testing is to find more and more hidden defects using different techniques and methods. Testing can reveal undiscovered defects and if no defects are found then it does not mean that the software is defect free.  Early Testing –  Testers need to get involved at an early stage of the Software Development Life Cycle (SDLC). Thus, the defects during the requirement analysis phase or any documentation defects can be identified. The cost involved in fixing such defects is very less when compared to those that are found during the later stages of testing. </vt:lpstr>
      <vt:lpstr>Testing is important because software bugs could be expensive or even dangerous.   Software testing is required to identify errors &gt;&gt; Reduce flaws in the component or system. Software testing is required to Increase the overall quality of the system &gt;&gt; Gain customer. confidence, Satisfaction. Software testing is required to check software adaptability &gt;&gt; To accelerate software development and adding new features. Software testing is required to avoid risks. Software testing is required to avoid extra costs &gt;&gt; To optimise business. Software testing is required to determining Software performance. Software testing is required to determining Software Security. Software testing is required to check the reliability of the software. Software testing is required to make sure that the final product is user friendly.</vt:lpstr>
      <vt:lpstr>Exhaustive Testing is Not Possible –  It is not possible to test all the functionalities with all valid and invalid combinations of input data during actual testing. Instead of this approach, testing of a few combinations is considered based on priority using different techniques. Exhaustive testing is not possible. Instead, we need the optimal amount of testing based on the risk assessment of the application.  Testing is Context-Dependent –  There are several domains available in the market like Banking, Insurance, Medical, Travel, Advertisement etc. and each domain has several applications. Also, for each domain, their applications have different requirements, functions, different testing purpose, risk, techniques etc. Different domains are tested differently, thus testing is purely based on the context of the domain or application. For Example, testing a banking application is different than testing any e-commerce or advertising application. The risk associated with each type of application is different, thus it is not effective to use the same method, technique, and testing type to test all types of application.  Defect Clustering –  Defect Clustering which states that a small number of modules contain most of the defects detected. This is the application of the Pareto Principle to software testing: approximately 80% of the problems are found in 20% of the modules.</vt:lpstr>
      <vt:lpstr>Pesticide Paradox - Pesticide Paradox principle says that if the same set of test cases are executed again and again over the period then these set of tests are not capable enough to identify new defects in the system. In order to overcome this “Pesticide Paradox”, the set of test cases needs to be regularly reviewed and revised. If required a new set of test cases can be added and the existing test cases can be deleted if they are not able to find any more defects from the system.  Absence of Error - If the software is tested fully and if no defects are found before release, then we can say that the software is 99% defect free. But what if this software is tested against wrong requirements? In such cases, even finding defects and fixing them on time would not help as testing is performed on wrong requirements which are not as per needs of the end user. For Example, suppose the application is related to an e-commerce site and the requirements against “Shopping Cart or Shopping Basket” functionality which is wrongly interpreted and tested. Here, even finding more defects does not help to move the application into the next phase or in the production environment. </vt:lpstr>
      <vt:lpstr>   </vt:lpstr>
      <vt:lpstr>PowerPoint Presentation</vt:lpstr>
      <vt:lpstr>PowerPoint Presentation</vt:lpstr>
      <vt:lpstr>White-box testing The white box testing is done by Developer, where they check every line of a code before giving it to the Test Engineer. Since the code is visible for the Developer during the testing, that's why it is also known as White box testing.  Black box testing The black box testing is done by the Test Engineer, where they can check the functionality of an application or the software according to the customer /client's needs. In this, the code is not visible while performing the testing; that's why it is known as black-box testing.  Gray Box testing Gray box testing is a combination of white box and Black box testing. It can be performed by a person who knew both coding and testing. And if the single person performs white box, as well as black-box testing for the application, is known as Gray box testing.</vt:lpstr>
      <vt:lpstr>      </vt:lpstr>
      <vt:lpstr> Sanity Testing  Sanity testing is a stoppage to check whether testing for the build can proceed or not. The focus of the team during sanity testing process is to validate the functionality of the application and not detailed testing. Sanity testing is generally performed on build where the production deployment is required immediately like a critical bug fix.  Smoke Testing This test is done to make sure that software under testing is ready or stable for further testing  It is called a smoke test as the testing an initial pass is done to check if it did not catch the fire or smoke in the initial switch on.     Regression Testing Every time a new module is added leads to changes in the program. This type of testing makes sure that the whole system works properly even after adding or changing components to the complete program. (Impact)  Parallel Testing: Testing technique which has the purpose to ensure that a new application which has replaced its older version has been installed and is running correctly. It is conducted by the testing team.  Exploratory Testing: Black box testing technique performed without planning and documentation. It is usually performed by manual testers.  Ad-hoc Testing:     </vt:lpstr>
      <vt:lpstr>   </vt:lpstr>
      <vt:lpstr>Load Testing: Testing technique that puts demand on a system or device and measures its response. It is usually conducted by the performance engineers.   Stress Testing In this, we give unfavorable conditions to the system and check how they perform in those conditions.   Performance Testing It is designed to test the run-time performance of software within the context of an integrated system. It is used to test the speed and effectiveness of the program. It is also called load testing. In it we check, what is the performance of the system in the given load.  Volume Testing: Testing which confirms that any values that may become large over time (such as accumulated counts, logs, and data files), can be accommodated by the program and will not cause the program to stop working or degrade its operation in any manner. It is usually conducted by the performance engineer.   Recovery Testing: Testing technique which evaluates how well a system recovers from crashes, hardware failures, or other catastrophic problems. It is performed by the testing teams  Security Testing  Security testing unveils the vulnerabilities of the system to ensure that the software system and application are free from any threats or risks. These tests aim to find any potential flaws and weaknesses in the software system that could lead to a loss of data, revenue, or reputation per employees or outsides of a company.    </vt:lpstr>
      <vt:lpstr>Scalability Testing: Part of the battery of non-functional tests which tests a software application for measuring its capability to scale up – be it the user load supported, the number of transactions, the data volume etc. It is conducted by the performance engineer.  Compatibility Testing: Testing technique that validates how well a software performs in a particular hardware/software/operating system/network environment. It is performed by the testing teams.  Penetration Testing: Testing method which evaluates the security of a computer system or network by simulating an attack from a malicious source. Usually, they are conducted by specialized penetration testing companies.  Acceptance Testing: Formal testing conducted to determine whether or not a system satisfies its acceptance criteria and to enable the customer to determine whether or not to accept the system. It is usually performed by the customer.   Alpha Testing Alpha Testing is a type of software testing performed to identify bugs before releasing the software product to the real users or pubic, It is a type of acceptance testing which is done before the product is released to end user and performed in controlled environment. It is typically done by QA people.   Beta Testing The beta test is conducted at one or more customer sites by the end-user of the software. This version is released for a limited number of users for testing in a real-time environment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Requirement ? (1) A condition or capability needed by a user to solve a problem or achieve an objective.  (2) A condition or capability that must be met or possessed by a system or system component to satisfy a contract, standard, specification, or other formally imposed documents.  Type of Requirements –  Business Requirements Customer Requirements Functional Requirements Non-functional Requirements Quality / Testing Requirements Technology requirement Requirements Implementation/Transition Requirements</dc:title>
  <dc:creator>Godbole, Girish (CW)</dc:creator>
  <cp:lastModifiedBy>Girish Godbole</cp:lastModifiedBy>
  <cp:revision>297</cp:revision>
  <dcterms:created xsi:type="dcterms:W3CDTF">2021-12-23T01:02:47Z</dcterms:created>
  <dcterms:modified xsi:type="dcterms:W3CDTF">2023-12-26T08:46:40Z</dcterms:modified>
</cp:coreProperties>
</file>