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A2EC6-973F-4C43-BB35-4348AE029CD2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2F2C9-254D-499E-81BA-483FD6810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12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24B6B-6E09-394B-A6FE-4FF57B90A5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4602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BA6A-C1E8-4837-AE27-9F3BAA9C3176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6F14-89B8-43C3-8D9B-376A7D4DA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31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BA6A-C1E8-4837-AE27-9F3BAA9C3176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6F14-89B8-43C3-8D9B-376A7D4DA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BA6A-C1E8-4837-AE27-9F3BAA9C3176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6F14-89B8-43C3-8D9B-376A7D4DA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5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 S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3177" y="924762"/>
            <a:ext cx="4997591" cy="725056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3177" y="1759527"/>
            <a:ext cx="5478780" cy="4417436"/>
          </a:xfrm>
        </p:spPr>
        <p:txBody>
          <a:bodyPr>
            <a:noAutofit/>
          </a:bodyPr>
          <a:lstStyle>
            <a:lvl1pPr marL="0" indent="0">
              <a:spcBef>
                <a:spcPts val="1600"/>
              </a:spcBef>
              <a:spcAft>
                <a:spcPts val="600"/>
              </a:spcAft>
              <a:buNone/>
              <a:defRPr lang="en-US" sz="20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115888" indent="-115888">
              <a:lnSpc>
                <a:spcPct val="110000"/>
              </a:lnSpc>
              <a:buClr>
                <a:schemeClr val="accent3"/>
              </a:buClr>
              <a:buFont typeface="Arial" pitchFamily="34" charset="0"/>
              <a:buChar char="•"/>
              <a:tabLst/>
              <a:defRPr sz="1100"/>
            </a:lvl2pPr>
            <a:lvl3pPr marL="346075" indent="-112713">
              <a:lnSpc>
                <a:spcPct val="110000"/>
              </a:lnSpc>
              <a:buFont typeface="Arial" pitchFamily="34" charset="0"/>
              <a:buChar char="-"/>
              <a:tabLst/>
              <a:defRPr sz="900"/>
            </a:lvl3pPr>
            <a:lvl4pPr marL="511175" indent="-111125">
              <a:lnSpc>
                <a:spcPct val="110000"/>
              </a:lnSpc>
              <a:tabLst/>
              <a:defRPr sz="900"/>
            </a:lvl4pPr>
            <a:lvl5pPr marL="684213" indent="-107950">
              <a:lnSpc>
                <a:spcPct val="110000"/>
              </a:lnSpc>
              <a:tabLst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="" xmlns:a16="http://schemas.microsoft.com/office/drawing/2014/main" id="{3C8DA527-38D8-DD43-ABC7-5A5D9AB83A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3704" y="95563"/>
            <a:ext cx="7171781" cy="585920"/>
          </a:xfrm>
        </p:spPr>
        <p:txBody>
          <a:bodyPr anchor="ctr">
            <a:normAutofit/>
          </a:bodyPr>
          <a:lstStyle>
            <a:lvl1pPr marL="0" indent="0">
              <a:buNone/>
              <a:defRPr sz="23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Page Heading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6483177" y="6648872"/>
            <a:ext cx="20795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79C7C16D-3FCE-4FD9-B5D5-8D283AC2A2D0}" type="datetime4">
              <a:rPr lang="en-US" sz="900" smtClean="0">
                <a:solidFill>
                  <a:schemeClr val="bg1"/>
                </a:solidFill>
              </a:rPr>
              <a:t>July 7, 2022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03068" y="6648872"/>
            <a:ext cx="33451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13DD8D3D-9F5D-40B5-8723-5F4A9233747C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9128072" y="6648872"/>
            <a:ext cx="20795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 dirty="0">
                <a:solidFill>
                  <a:schemeClr val="bg1"/>
                </a:solidFill>
              </a:rPr>
              <a:t>© 2018 EXLSERVICE HOLDINGS, INC</a:t>
            </a:r>
          </a:p>
        </p:txBody>
      </p:sp>
      <p:sp>
        <p:nvSpPr>
          <p:cNvPr id="7" name="Freeform 6"/>
          <p:cNvSpPr/>
          <p:nvPr userDrawn="1"/>
        </p:nvSpPr>
        <p:spPr>
          <a:xfrm>
            <a:off x="774551" y="763793"/>
            <a:ext cx="5486400" cy="6107185"/>
          </a:xfrm>
          <a:custGeom>
            <a:avLst/>
            <a:gdLst>
              <a:gd name="connsiteX0" fmla="*/ 5461233 w 5461233"/>
              <a:gd name="connsiteY0" fmla="*/ 0 h 6107185"/>
              <a:gd name="connsiteX1" fmla="*/ 0 w 5461233"/>
              <a:gd name="connsiteY1" fmla="*/ 0 h 6107185"/>
              <a:gd name="connsiteX2" fmla="*/ 0 w 5461233"/>
              <a:gd name="connsiteY2" fmla="*/ 6107185 h 6107185"/>
              <a:gd name="connsiteX3" fmla="*/ 1434517 w 5461233"/>
              <a:gd name="connsiteY3" fmla="*/ 6107185 h 6107185"/>
              <a:gd name="connsiteX4" fmla="*/ 5461233 w 5461233"/>
              <a:gd name="connsiteY4" fmla="*/ 0 h 610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1233" h="6107185">
                <a:moveTo>
                  <a:pt x="5461233" y="0"/>
                </a:moveTo>
                <a:lnTo>
                  <a:pt x="0" y="0"/>
                </a:lnTo>
                <a:lnTo>
                  <a:pt x="0" y="6107185"/>
                </a:lnTo>
                <a:lnTo>
                  <a:pt x="1434517" y="6107185"/>
                </a:lnTo>
                <a:lnTo>
                  <a:pt x="5461233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 userDrawn="1"/>
        </p:nvSpPr>
        <p:spPr>
          <a:xfrm>
            <a:off x="-1" y="763793"/>
            <a:ext cx="6260757" cy="6108192"/>
          </a:xfrm>
          <a:custGeom>
            <a:avLst/>
            <a:gdLst>
              <a:gd name="connsiteX0" fmla="*/ 6260757 w 6260757"/>
              <a:gd name="connsiteY0" fmla="*/ 0 h 6096000"/>
              <a:gd name="connsiteX1" fmla="*/ 0 w 6260757"/>
              <a:gd name="connsiteY1" fmla="*/ 0 h 6096000"/>
              <a:gd name="connsiteX2" fmla="*/ 0 w 6260757"/>
              <a:gd name="connsiteY2" fmla="*/ 6096000 h 6096000"/>
              <a:gd name="connsiteX3" fmla="*/ 2224216 w 6260757"/>
              <a:gd name="connsiteY3" fmla="*/ 6096000 h 6096000"/>
              <a:gd name="connsiteX4" fmla="*/ 6260757 w 6260757"/>
              <a:gd name="connsiteY4" fmla="*/ 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0757" h="6096000">
                <a:moveTo>
                  <a:pt x="6260757" y="0"/>
                </a:moveTo>
                <a:lnTo>
                  <a:pt x="0" y="0"/>
                </a:lnTo>
                <a:lnTo>
                  <a:pt x="0" y="6096000"/>
                </a:lnTo>
                <a:lnTo>
                  <a:pt x="2224216" y="6096000"/>
                </a:lnTo>
                <a:lnTo>
                  <a:pt x="6260757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ooter Placeholder 7">
            <a:extLst>
              <a:ext uri="{FF2B5EF4-FFF2-40B4-BE49-F238E27FC236}">
                <a16:creationId xmlns="" xmlns:a16="http://schemas.microsoft.com/office/drawing/2014/main" id="{42CBC1E3-173B-48E2-BF50-43361911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1527" y="6630664"/>
            <a:ext cx="4590473" cy="227336"/>
          </a:xfrm>
        </p:spPr>
        <p:txBody>
          <a:bodyPr/>
          <a:lstStyle/>
          <a:p>
            <a:r>
              <a:rPr lang="en-US" dirty="0"/>
              <a:t>©2021 </a:t>
            </a:r>
            <a:r>
              <a:rPr lang="en-US" dirty="0" err="1"/>
              <a:t>ExlService</a:t>
            </a:r>
            <a:r>
              <a:rPr lang="en-US" dirty="0"/>
              <a:t> Holdings,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3722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BA6A-C1E8-4837-AE27-9F3BAA9C3176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6F14-89B8-43C3-8D9B-376A7D4DA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61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BA6A-C1E8-4837-AE27-9F3BAA9C3176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6F14-89B8-43C3-8D9B-376A7D4DA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04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BA6A-C1E8-4837-AE27-9F3BAA9C3176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6F14-89B8-43C3-8D9B-376A7D4DA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74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BA6A-C1E8-4837-AE27-9F3BAA9C3176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6F14-89B8-43C3-8D9B-376A7D4DA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46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BA6A-C1E8-4837-AE27-9F3BAA9C3176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6F14-89B8-43C3-8D9B-376A7D4DA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81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BA6A-C1E8-4837-AE27-9F3BAA9C3176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6F14-89B8-43C3-8D9B-376A7D4DA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31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BA6A-C1E8-4837-AE27-9F3BAA9C3176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6F14-89B8-43C3-8D9B-376A7D4DA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64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BA6A-C1E8-4837-AE27-9F3BAA9C3176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6F14-89B8-43C3-8D9B-376A7D4DA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47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CBA6A-C1E8-4837-AE27-9F3BAA9C3176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D6F14-89B8-43C3-8D9B-376A7D4DA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3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statista.com/statistics/1193597/airbnb-average-nights-per-booking-by-region-worldwide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209211" y="1483482"/>
            <a:ext cx="5982789" cy="2208624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dirty="0" smtClean="0"/>
              <a:t>Decide </a:t>
            </a:r>
            <a:r>
              <a:rPr lang="en-US" b="1" dirty="0"/>
              <a:t>upon a minimum number of images to </a:t>
            </a:r>
            <a:r>
              <a:rPr lang="en-US" b="1" dirty="0" smtClean="0"/>
              <a:t>be made </a:t>
            </a:r>
            <a:r>
              <a:rPr lang="en-US" b="1" dirty="0"/>
              <a:t>mandatory for a listing that would ensure bookings.</a:t>
            </a:r>
          </a:p>
          <a:p>
            <a:r>
              <a:rPr lang="en-US" b="1" dirty="0" smtClean="0"/>
              <a:t>2.Come </a:t>
            </a:r>
            <a:r>
              <a:rPr lang="en-US" b="1" dirty="0"/>
              <a:t>up with an optimal number of images that </a:t>
            </a:r>
            <a:r>
              <a:rPr lang="en-US" b="1" dirty="0" smtClean="0"/>
              <a:t>the host can post along </a:t>
            </a:r>
            <a:r>
              <a:rPr lang="en-US" b="1" dirty="0"/>
              <a:t>with a listing that would attract the most bookings and ensure success.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37877" y="129396"/>
            <a:ext cx="7171781" cy="54948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AIRBNB Analytics Case Study</a:t>
            </a:r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760" y="6051879"/>
            <a:ext cx="596212" cy="59960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209211" y="1025910"/>
            <a:ext cx="1308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OBJECTIVES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209211" y="3999147"/>
            <a:ext cx="2726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CONCLUSION OF ANALYSIS</a:t>
            </a:r>
            <a:endParaRPr lang="en-IN" dirty="0"/>
          </a:p>
        </p:txBody>
      </p:sp>
      <p:sp>
        <p:nvSpPr>
          <p:cNvPr id="11" name="Content Placeholder 11"/>
          <p:cNvSpPr txBox="1">
            <a:spLocks/>
          </p:cNvSpPr>
          <p:nvPr/>
        </p:nvSpPr>
        <p:spPr>
          <a:xfrm>
            <a:off x="6209211" y="4390494"/>
            <a:ext cx="5982789" cy="1639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0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115888" indent="-115888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3"/>
              </a:buClr>
              <a:buFont typeface="Arial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6075" indent="-112713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itchFamily="34" charset="0"/>
              <a:buChar char="-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1175" indent="-111125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213" indent="-10795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1. </a:t>
            </a:r>
            <a:r>
              <a:rPr lang="en-US" dirty="0" smtClean="0"/>
              <a:t>M</a:t>
            </a:r>
            <a:r>
              <a:rPr lang="en-US" dirty="0" smtClean="0">
                <a:cs typeface="Calibri" panose="020F0502020204030204" pitchFamily="34" charset="0"/>
              </a:rPr>
              <a:t>andatory </a:t>
            </a:r>
            <a:r>
              <a:rPr lang="en-US" dirty="0">
                <a:cs typeface="Calibri" panose="020F0502020204030204" pitchFamily="34" charset="0"/>
              </a:rPr>
              <a:t>number of images for a listing to ensure booking should be </a:t>
            </a:r>
            <a:r>
              <a:rPr lang="en-US" b="1" u="sng" dirty="0">
                <a:cs typeface="Calibri" panose="020F0502020204030204" pitchFamily="34" charset="0"/>
              </a:rPr>
              <a:t>at least 6</a:t>
            </a:r>
          </a:p>
          <a:p>
            <a:r>
              <a:rPr lang="en-US" b="1" dirty="0" smtClean="0"/>
              <a:t>2.</a:t>
            </a:r>
            <a:r>
              <a:rPr lang="en-US" b="1" dirty="0">
                <a:cs typeface="Calibri" panose="020F0502020204030204" pitchFamily="34" charset="0"/>
              </a:rPr>
              <a:t> </a:t>
            </a:r>
            <a:r>
              <a:rPr lang="en-US" dirty="0" smtClean="0">
                <a:cs typeface="Calibri" panose="020F0502020204030204" pitchFamily="34" charset="0"/>
              </a:rPr>
              <a:t>Optimum </a:t>
            </a:r>
            <a:r>
              <a:rPr lang="en-US" dirty="0">
                <a:cs typeface="Calibri" panose="020F0502020204030204" pitchFamily="34" charset="0"/>
              </a:rPr>
              <a:t>number of images for </a:t>
            </a:r>
            <a:r>
              <a:rPr lang="en-US" dirty="0" smtClean="0">
                <a:cs typeface="Calibri" panose="020F0502020204030204" pitchFamily="34" charset="0"/>
              </a:rPr>
              <a:t>a listing to attract most bookings should </a:t>
            </a:r>
            <a:r>
              <a:rPr lang="en-US" dirty="0">
                <a:cs typeface="Calibri" panose="020F0502020204030204" pitchFamily="34" charset="0"/>
              </a:rPr>
              <a:t>be </a:t>
            </a:r>
            <a:r>
              <a:rPr lang="en-US" b="1" u="sng" dirty="0">
                <a:cs typeface="Calibri" panose="020F0502020204030204" pitchFamily="34" charset="0"/>
              </a:rPr>
              <a:t>around 14-15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03202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588" y="724619"/>
            <a:ext cx="2889991" cy="59867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7021" y="724619"/>
            <a:ext cx="2372532" cy="59867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60569" y="724619"/>
            <a:ext cx="3658917" cy="5986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95185" y="724619"/>
            <a:ext cx="2533983" cy="59889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22289" y="882225"/>
            <a:ext cx="131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ASSUMPTIONS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3644" y="882224"/>
            <a:ext cx="1219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CLEANING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7588" y="1578336"/>
            <a:ext cx="28899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solidFill>
                  <a:srgbClr val="414141"/>
                </a:solidFill>
              </a:rPr>
              <a:t># </a:t>
            </a:r>
            <a:r>
              <a:rPr lang="en-US" sz="1200" b="1" dirty="0" smtClean="0">
                <a:solidFill>
                  <a:srgbClr val="414141"/>
                </a:solidFill>
              </a:rPr>
              <a:t>Photos/Listing </a:t>
            </a:r>
            <a:r>
              <a:rPr lang="en-US" sz="1200" b="1" dirty="0">
                <a:solidFill>
                  <a:srgbClr val="414141"/>
                </a:solidFill>
              </a:rPr>
              <a:t>size is same</a:t>
            </a:r>
            <a:r>
              <a:rPr lang="en-US" sz="1200" dirty="0">
                <a:solidFill>
                  <a:srgbClr val="414141"/>
                </a:solidFill>
              </a:rPr>
              <a:t>: </a:t>
            </a:r>
            <a:r>
              <a:rPr lang="en-US" sz="1200" dirty="0" smtClean="0">
                <a:solidFill>
                  <a:srgbClr val="414141"/>
                </a:solidFill>
              </a:rPr>
              <a:t/>
            </a:r>
            <a:br>
              <a:rPr lang="en-US" sz="1200" dirty="0" smtClean="0">
                <a:solidFill>
                  <a:srgbClr val="414141"/>
                </a:solidFill>
              </a:rPr>
            </a:br>
            <a:r>
              <a:rPr lang="en-US" sz="1200" dirty="0" smtClean="0">
                <a:solidFill>
                  <a:srgbClr val="414141"/>
                </a:solidFill>
              </a:rPr>
              <a:t>According </a:t>
            </a:r>
            <a:r>
              <a:rPr lang="en-US" sz="1200" dirty="0">
                <a:solidFill>
                  <a:srgbClr val="414141"/>
                </a:solidFill>
              </a:rPr>
              <a:t>to different size of listings, </a:t>
            </a:r>
            <a:r>
              <a:rPr lang="en-US" sz="1200" dirty="0" smtClean="0">
                <a:solidFill>
                  <a:srgbClr val="414141"/>
                </a:solidFill>
              </a:rPr>
              <a:t>optimal number </a:t>
            </a:r>
            <a:r>
              <a:rPr lang="en-US" sz="1200" dirty="0">
                <a:solidFill>
                  <a:srgbClr val="414141"/>
                </a:solidFill>
              </a:rPr>
              <a:t>of photos might </a:t>
            </a:r>
            <a:r>
              <a:rPr lang="en-US" sz="1200" dirty="0" smtClean="0">
                <a:solidFill>
                  <a:srgbClr val="414141"/>
                </a:solidFill>
              </a:rPr>
              <a:t>increase/decrease. </a:t>
            </a:r>
            <a:br>
              <a:rPr lang="en-US" sz="1200" dirty="0" smtClean="0">
                <a:solidFill>
                  <a:srgbClr val="414141"/>
                </a:solidFill>
              </a:rPr>
            </a:br>
            <a:r>
              <a:rPr lang="en-US" sz="1200" dirty="0" err="1" smtClean="0">
                <a:solidFill>
                  <a:srgbClr val="414141"/>
                </a:solidFill>
              </a:rPr>
              <a:t>Eg</a:t>
            </a:r>
            <a:r>
              <a:rPr lang="en-US" sz="1200" dirty="0">
                <a:solidFill>
                  <a:srgbClr val="414141"/>
                </a:solidFill>
              </a:rPr>
              <a:t>) A </a:t>
            </a:r>
            <a:r>
              <a:rPr lang="en-US" sz="1200" dirty="0" smtClean="0">
                <a:solidFill>
                  <a:srgbClr val="414141"/>
                </a:solidFill>
              </a:rPr>
              <a:t>2-room </a:t>
            </a:r>
            <a:r>
              <a:rPr lang="en-US" sz="1200" dirty="0">
                <a:solidFill>
                  <a:srgbClr val="414141"/>
                </a:solidFill>
              </a:rPr>
              <a:t>listing </a:t>
            </a:r>
            <a:r>
              <a:rPr lang="en-US" sz="1200" dirty="0" smtClean="0">
                <a:solidFill>
                  <a:srgbClr val="414141"/>
                </a:solidFill>
              </a:rPr>
              <a:t>require different </a:t>
            </a:r>
            <a:r>
              <a:rPr lang="en-US" sz="1200" dirty="0">
                <a:solidFill>
                  <a:srgbClr val="414141"/>
                </a:solidFill>
              </a:rPr>
              <a:t>number </a:t>
            </a:r>
            <a:r>
              <a:rPr lang="en-US" sz="1200" dirty="0" smtClean="0">
                <a:solidFill>
                  <a:srgbClr val="414141"/>
                </a:solidFill>
              </a:rPr>
              <a:t>of optimal photos compared </a:t>
            </a:r>
            <a:r>
              <a:rPr lang="en-US" sz="1200" dirty="0">
                <a:solidFill>
                  <a:srgbClr val="414141"/>
                </a:solidFill>
              </a:rPr>
              <a:t>to a 7 room Villa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r>
              <a:rPr lang="en-US" sz="1200" b="1" dirty="0" smtClean="0">
                <a:solidFill>
                  <a:srgbClr val="414141"/>
                </a:solidFill>
              </a:rPr>
              <a:t>Average </a:t>
            </a:r>
            <a:r>
              <a:rPr lang="en-US" sz="1200" b="1" dirty="0">
                <a:solidFill>
                  <a:srgbClr val="414141"/>
                </a:solidFill>
              </a:rPr>
              <a:t>duration for each Booking </a:t>
            </a:r>
            <a:r>
              <a:rPr lang="en-US" sz="1200" dirty="0" smtClean="0">
                <a:solidFill>
                  <a:srgbClr val="414141"/>
                </a:solidFill>
              </a:rPr>
              <a:t>in </a:t>
            </a:r>
            <a:r>
              <a:rPr lang="en-US" sz="1200" dirty="0">
                <a:solidFill>
                  <a:srgbClr val="414141"/>
                </a:solidFill>
              </a:rPr>
              <a:t>a span of 5 years </a:t>
            </a:r>
            <a:r>
              <a:rPr lang="en-US" sz="1200" dirty="0" smtClean="0">
                <a:solidFill>
                  <a:srgbClr val="414141"/>
                </a:solidFill>
              </a:rPr>
              <a:t>is assumed 3 days for Asia Pacific cities &amp; 4 days for rest cities across world.</a:t>
            </a:r>
            <a:r>
              <a:rPr lang="en-US" sz="1200" dirty="0">
                <a:solidFill>
                  <a:srgbClr val="414141"/>
                </a:solidFill>
                <a:latin typeface="Calibri" panose="020F0502020204030204"/>
              </a:rPr>
              <a:t/>
            </a:r>
            <a:br>
              <a:rPr lang="en-US" sz="1200" dirty="0">
                <a:solidFill>
                  <a:srgbClr val="414141"/>
                </a:solidFill>
                <a:latin typeface="Calibri" panose="020F0502020204030204"/>
              </a:rPr>
            </a:br>
            <a:r>
              <a:rPr lang="en-US" sz="1200" dirty="0" smtClean="0">
                <a:solidFill>
                  <a:srgbClr val="414141"/>
                </a:solidFill>
                <a:latin typeface="Calibri" panose="020F0502020204030204"/>
              </a:rPr>
              <a:t>Source – </a:t>
            </a:r>
            <a:r>
              <a:rPr lang="en-US" sz="1200" dirty="0" smtClean="0">
                <a:solidFill>
                  <a:srgbClr val="414141"/>
                </a:solidFill>
                <a:latin typeface="Calibri" panose="020F0502020204030204"/>
                <a:hlinkClick r:id="rId2"/>
              </a:rPr>
              <a:t>Link</a:t>
            </a:r>
            <a:r>
              <a:rPr lang="en-US" sz="1200" dirty="0">
                <a:solidFill>
                  <a:srgbClr val="414141"/>
                </a:solidFill>
              </a:rPr>
              <a:t/>
            </a:r>
            <a:br>
              <a:rPr lang="en-US" sz="1200" dirty="0">
                <a:solidFill>
                  <a:srgbClr val="414141"/>
                </a:solidFill>
              </a:rPr>
            </a:br>
            <a:r>
              <a:rPr lang="en-US" sz="1200" dirty="0" smtClean="0">
                <a:solidFill>
                  <a:srgbClr val="414141"/>
                </a:solidFill>
              </a:rPr>
              <a:t>This will be used to calculate </a:t>
            </a:r>
            <a:br>
              <a:rPr lang="en-US" sz="1200" dirty="0" smtClean="0">
                <a:solidFill>
                  <a:srgbClr val="414141"/>
                </a:solidFill>
              </a:rPr>
            </a:br>
            <a:r>
              <a:rPr lang="en-US" sz="1200" dirty="0" smtClean="0">
                <a:solidFill>
                  <a:srgbClr val="414141"/>
                </a:solidFill>
              </a:rPr>
              <a:t>Booked Days = </a:t>
            </a:r>
            <a:br>
              <a:rPr lang="en-US" sz="1200" dirty="0" smtClean="0">
                <a:solidFill>
                  <a:srgbClr val="414141"/>
                </a:solidFill>
              </a:rPr>
            </a:br>
            <a:r>
              <a:rPr lang="en-US" sz="1200" dirty="0" smtClean="0">
                <a:solidFill>
                  <a:srgbClr val="414141"/>
                </a:solidFill>
              </a:rPr>
              <a:t>#Bookings * </a:t>
            </a:r>
            <a:r>
              <a:rPr lang="en-US" sz="1200" dirty="0" err="1" smtClean="0">
                <a:solidFill>
                  <a:srgbClr val="414141"/>
                </a:solidFill>
              </a:rPr>
              <a:t>AvgnightsPerBooking</a:t>
            </a:r>
            <a:endParaRPr lang="en-US" sz="1200" dirty="0" smtClean="0">
              <a:solidFill>
                <a:srgbClr val="414141"/>
              </a:solidFill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rgbClr val="414141"/>
              </a:solidFill>
              <a:latin typeface="Calibri" panose="020F0502020204030204"/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r>
              <a:rPr lang="en-US" sz="1200" b="1" dirty="0" err="1" smtClean="0">
                <a:solidFill>
                  <a:srgbClr val="414141"/>
                </a:solidFill>
                <a:latin typeface="Calibri" panose="020F0502020204030204"/>
              </a:rPr>
              <a:t>SuperHosts</a:t>
            </a:r>
            <a:r>
              <a:rPr lang="en-US" sz="1200" b="1" dirty="0" smtClean="0">
                <a:solidFill>
                  <a:srgbClr val="414141"/>
                </a:solidFill>
                <a:latin typeface="Calibri" panose="020F0502020204030204"/>
              </a:rPr>
              <a:t> </a:t>
            </a:r>
            <a:r>
              <a:rPr lang="en-US" sz="1200" dirty="0" smtClean="0">
                <a:solidFill>
                  <a:srgbClr val="414141"/>
                </a:solidFill>
                <a:latin typeface="Calibri" panose="020F0502020204030204"/>
              </a:rPr>
              <a:t>are hosts who have higher than average Ratings &amp; good number of reviews on their Listings, compared to Regular Host</a:t>
            </a: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endParaRPr lang="en-US" sz="1200" b="1" dirty="0">
              <a:solidFill>
                <a:srgbClr val="414141"/>
              </a:solidFill>
              <a:latin typeface="Calibri" panose="020F0502020204030204"/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414141"/>
                </a:solidFill>
                <a:latin typeface="Calibri" panose="020F0502020204030204"/>
              </a:rPr>
              <a:t>Total Listings in </a:t>
            </a:r>
            <a:r>
              <a:rPr lang="en-US" sz="1200" b="1" dirty="0" err="1" smtClean="0">
                <a:solidFill>
                  <a:srgbClr val="414141"/>
                </a:solidFill>
                <a:latin typeface="Calibri" panose="020F0502020204030204"/>
              </a:rPr>
              <a:t>Redundant_Listings</a:t>
            </a:r>
            <a:r>
              <a:rPr lang="en-US" sz="1200" dirty="0" smtClean="0">
                <a:solidFill>
                  <a:srgbClr val="414141"/>
                </a:solidFill>
                <a:latin typeface="Calibri" panose="020F0502020204030204"/>
              </a:rPr>
              <a:t> table is for same time period as in </a:t>
            </a:r>
            <a:r>
              <a:rPr lang="en-US" sz="1200" b="1" dirty="0" err="1" smtClean="0">
                <a:solidFill>
                  <a:srgbClr val="414141"/>
                </a:solidFill>
                <a:latin typeface="Calibri" panose="020F0502020204030204"/>
              </a:rPr>
              <a:t>Open_Listings</a:t>
            </a:r>
            <a:r>
              <a:rPr lang="en-US" sz="1200" dirty="0" smtClean="0">
                <a:solidFill>
                  <a:srgbClr val="414141"/>
                </a:solidFill>
                <a:latin typeface="Calibri" panose="020F0502020204030204"/>
              </a:rPr>
              <a:t> table, </a:t>
            </a:r>
            <a:br>
              <a:rPr lang="en-US" sz="1200" dirty="0" smtClean="0">
                <a:solidFill>
                  <a:srgbClr val="414141"/>
                </a:solidFill>
                <a:latin typeface="Calibri" panose="020F0502020204030204"/>
              </a:rPr>
            </a:br>
            <a:r>
              <a:rPr lang="en-US" sz="1200" dirty="0" err="1" smtClean="0">
                <a:solidFill>
                  <a:srgbClr val="414141"/>
                </a:solidFill>
                <a:latin typeface="Calibri" panose="020F0502020204030204"/>
              </a:rPr>
              <a:t>i.e</a:t>
            </a:r>
            <a:r>
              <a:rPr lang="en-US" sz="1200" dirty="0" smtClean="0">
                <a:solidFill>
                  <a:srgbClr val="414141"/>
                </a:solidFill>
                <a:latin typeface="Calibri" panose="020F0502020204030204"/>
              </a:rPr>
              <a:t> 1 year before Aug 31, 2019.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60578" y="1578336"/>
            <a:ext cx="22432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Unorganized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Posting_Date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Listing table :</a:t>
            </a:r>
            <a:b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Around 40% of dates data showed</a:t>
            </a:r>
            <a:r>
              <a:rPr kumimoji="0" lang="en-US" sz="1200" i="0" u="none" strike="noStrike" kern="1200" cap="none" spc="0" normalizeH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Month as Day and vice-versa. This had to be transformed to get the correct Listing age of the </a:t>
            </a:r>
            <a:r>
              <a:rPr lang="en-US" sz="1200" dirty="0" smtClean="0">
                <a:solidFill>
                  <a:srgbClr val="414141"/>
                </a:solidFill>
                <a:latin typeface="Calibri" panose="020F0502020204030204"/>
              </a:rPr>
              <a:t>Airbnb.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92616" y="882224"/>
            <a:ext cx="2106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solidFill>
                  <a:srgbClr val="414141"/>
                </a:solidFill>
                <a:latin typeface="Calibri" panose="020F0502020204030204"/>
              </a:rPr>
              <a:t>FEATURE ENGINEERING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66102" y="882224"/>
            <a:ext cx="1853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noProof="0" dirty="0" smtClean="0">
                <a:solidFill>
                  <a:srgbClr val="414141"/>
                </a:solidFill>
                <a:latin typeface="Calibri" panose="020F0502020204030204"/>
              </a:rPr>
              <a:t>SOFTWARES USED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48995" y="1578336"/>
            <a:ext cx="35299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Listings Table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Listing Age:  </a:t>
            </a: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of </a:t>
            </a:r>
            <a:r>
              <a:rPr kumimoji="0" lang="en-US" sz="1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AirBnb</a:t>
            </a: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listing on the platform  is calculated as</a:t>
            </a:r>
            <a:r>
              <a:rPr kumimoji="0" lang="en-US" sz="1200" i="0" u="none" strike="noStrike" kern="1200" cap="none" spc="0" normalizeH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en-US" sz="1200" i="0" u="none" strike="noStrike" kern="1200" cap="none" spc="0" normalizeH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i="0" u="none" strike="noStrike" kern="1200" cap="none" spc="0" normalizeH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</a:t>
            </a:r>
            <a:r>
              <a:rPr kumimoji="0" lang="en-US" sz="1200" i="0" u="none" strike="noStrike" kern="1200" cap="none" spc="0" normalizeH="0" baseline="3000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US" sz="1200" i="0" u="none" strike="noStrike" kern="1200" cap="none" spc="0" normalizeH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Aug, 2019 – </a:t>
            </a:r>
            <a:r>
              <a:rPr kumimoji="0" lang="en-US" sz="1200" i="0" u="none" strike="noStrike" kern="1200" cap="none" spc="0" normalizeH="0" noProof="0" dirty="0" err="1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Posting_Date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Booked Days: </a:t>
            </a: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Booked Days of a listing is calculated</a:t>
            </a:r>
            <a:r>
              <a:rPr kumimoji="0" lang="en-US" sz="1200" i="0" u="none" strike="noStrike" kern="1200" cap="none" spc="0" normalizeH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as #Bookings * </a:t>
            </a:r>
            <a:r>
              <a:rPr kumimoji="0" lang="en-US" sz="1200" i="0" u="none" strike="noStrike" kern="1200" cap="none" spc="0" normalizeH="0" noProof="0" dirty="0" err="1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AvgNightsperBooking</a:t>
            </a:r>
            <a:r>
              <a:rPr kumimoji="0" lang="en-US" sz="1200" i="0" u="none" strike="noStrike" kern="1200" cap="none" spc="0" normalizeH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that city.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aseline="0" dirty="0">
              <a:solidFill>
                <a:srgbClr val="414141"/>
              </a:solidFill>
              <a:latin typeface="Calibri" panose="020F050202020403020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Occupancy Rate: </a:t>
            </a: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Percent Occupancy of any Listing over its lifetime is calculated</a:t>
            </a:r>
            <a:r>
              <a:rPr kumimoji="0" lang="en-US" sz="1200" i="0" u="none" strike="noStrike" kern="1200" cap="none" spc="0" normalizeH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as Total Booked days/Listing age.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aseline="0" dirty="0">
              <a:solidFill>
                <a:srgbClr val="414141"/>
              </a:solidFill>
              <a:latin typeface="Calibri" panose="020F050202020403020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noProof="0" dirty="0" err="1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Avg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Booking Frequency: </a:t>
            </a:r>
            <a:r>
              <a:rPr kumimoji="0" lang="en-US" sz="1200" i="0" u="none" strike="noStrike" kern="1200" cap="none" spc="0" normalizeH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This is calculated as</a:t>
            </a:r>
            <a:br>
              <a:rPr kumimoji="0" lang="en-US" sz="1200" i="0" u="none" strike="noStrike" kern="1200" cap="none" spc="0" normalizeH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i="0" u="none" strike="noStrike" kern="1200" cap="none" spc="0" normalizeH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Listing Age/#Bookings of any listing.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1" baseline="0" dirty="0">
              <a:solidFill>
                <a:srgbClr val="414141"/>
              </a:solidFill>
              <a:latin typeface="Calibri" panose="020F0502020204030204"/>
            </a:endParaRPr>
          </a:p>
          <a:p>
            <a:pPr lvl="0" algn="ctr" defTabSz="457200">
              <a:defRPr/>
            </a:pPr>
            <a:r>
              <a:rPr lang="en-US" sz="1200" b="1" dirty="0">
                <a:solidFill>
                  <a:srgbClr val="414141"/>
                </a:solidFill>
              </a:rPr>
              <a:t> </a:t>
            </a:r>
            <a:r>
              <a:rPr lang="en-US" sz="1200" b="1" dirty="0" err="1" smtClean="0">
                <a:solidFill>
                  <a:srgbClr val="414141"/>
                </a:solidFill>
              </a:rPr>
              <a:t>Redundant_Listings</a:t>
            </a:r>
            <a:r>
              <a:rPr lang="en-US" sz="1200" b="1" dirty="0" smtClean="0">
                <a:solidFill>
                  <a:srgbClr val="414141"/>
                </a:solidFill>
              </a:rPr>
              <a:t> </a:t>
            </a:r>
            <a:r>
              <a:rPr lang="en-US" sz="1200" b="1" dirty="0">
                <a:solidFill>
                  <a:srgbClr val="414141"/>
                </a:solidFill>
              </a:rPr>
              <a:t>Table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Booking Percent: </a:t>
            </a:r>
            <a:r>
              <a:rPr kumimoji="0" lang="en-US" sz="1200" i="0" u="none" strike="noStrike" kern="1200" cap="none" spc="0" normalizeH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each image category, Booking percent is </a:t>
            </a:r>
            <a:br>
              <a:rPr kumimoji="0" lang="en-US" sz="1200" i="0" u="none" strike="noStrike" kern="1200" cap="none" spc="0" normalizeH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i="0" u="none" strike="noStrike" kern="1200" cap="none" spc="0" normalizeH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- Redundant listings/Total listings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aseline="0" dirty="0">
              <a:solidFill>
                <a:srgbClr val="414141"/>
              </a:solidFill>
              <a:latin typeface="Calibri" panose="020F0502020204030204"/>
            </a:endParaRPr>
          </a:p>
          <a:p>
            <a:pPr lvl="0" algn="ctr" defTabSz="457200">
              <a:defRPr/>
            </a:pPr>
            <a:r>
              <a:rPr kumimoji="0" lang="en-US" sz="1200" b="1" i="0" u="none" strike="noStrike" kern="1200" cap="none" spc="0" normalizeH="0" noProof="0" dirty="0" err="1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Open_Listings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200" b="1" dirty="0">
                <a:solidFill>
                  <a:srgbClr val="414141"/>
                </a:solidFill>
              </a:rPr>
              <a:t>Table</a:t>
            </a:r>
            <a:endParaRPr lang="en-US" sz="1200" b="1" dirty="0">
              <a:solidFill>
                <a:srgbClr val="414141"/>
              </a:solidFill>
              <a:latin typeface="Calibri" panose="020F0502020204030204"/>
            </a:endParaRPr>
          </a:p>
          <a:p>
            <a:pPr marL="171450" marR="0" lvl="0" indent="-1714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 Percent by Image category:</a:t>
            </a:r>
            <a:b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sz="1200" dirty="0" smtClean="0">
                <a:solidFill>
                  <a:srgbClr val="414141"/>
                </a:solidFill>
                <a:latin typeface="Calibri" panose="020F0502020204030204"/>
              </a:rPr>
              <a:t>Calculated as #Open listings for particular image category / Total open listings across all image categories for given date</a:t>
            </a:r>
            <a:endParaRPr kumimoji="0" lang="en-US" sz="1200" b="1" i="0" u="none" strike="noStrike" kern="1200" cap="none" spc="0" normalizeH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1" i="0" u="none" strike="noStrike" kern="1200" cap="none" spc="0" normalizeH="0" noProof="0" dirty="0" smtClean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25743" y="1578336"/>
            <a:ext cx="25339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Python:</a:t>
            </a:r>
            <a:b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all Cleaning</a:t>
            </a:r>
            <a:r>
              <a:rPr kumimoji="0" lang="en-US" sz="1200" i="0" u="none" strike="noStrike" kern="1200" cap="none" spc="0" normalizeH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Data Manipulation and Feature Engineering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aseline="0" dirty="0">
              <a:solidFill>
                <a:srgbClr val="414141"/>
              </a:solidFill>
              <a:latin typeface="Calibri" panose="020F050202020403020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Excel:</a:t>
            </a:r>
            <a:b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i="0" u="none" strike="noStrike" kern="1200" cap="none" spc="0" normalizeH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exploratory data analysis and calculating percentages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aseline="0" dirty="0">
              <a:solidFill>
                <a:srgbClr val="414141"/>
              </a:solidFill>
              <a:latin typeface="Calibri" panose="020F050202020403020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Tableau:</a:t>
            </a:r>
            <a:b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i="0" u="none" strike="noStrike" kern="1200" cap="none" spc="0" normalizeH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making charts and Visualizations and generating insights out of data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770" y="79703"/>
            <a:ext cx="508956" cy="511856"/>
          </a:xfrm>
          <a:prstGeom prst="rect">
            <a:avLst/>
          </a:prstGeom>
        </p:spPr>
      </p:pic>
      <p:sp>
        <p:nvSpPr>
          <p:cNvPr id="19" name="Text Placeholder 3"/>
          <p:cNvSpPr txBox="1">
            <a:spLocks/>
          </p:cNvSpPr>
          <p:nvPr/>
        </p:nvSpPr>
        <p:spPr>
          <a:xfrm>
            <a:off x="447588" y="79703"/>
            <a:ext cx="10982411" cy="511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ln/>
                <a:solidFill>
                  <a:schemeClr val="accent2"/>
                </a:solidFill>
              </a:rPr>
              <a:t>Assumptions and Methodology Used</a:t>
            </a:r>
            <a:endParaRPr lang="en-US" b="1" dirty="0">
              <a:ln/>
              <a:solidFill>
                <a:schemeClr val="accent2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0" y="141515"/>
            <a:ext cx="374073" cy="3879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3134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588" y="1738235"/>
            <a:ext cx="11594886" cy="40328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5655733" y="1585104"/>
            <a:ext cx="880534" cy="3062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4E0B"/>
                </a:solidFill>
                <a:effectLst/>
                <a:uLnTx/>
                <a:uFillTx/>
                <a:latin typeface="Calibri Light" panose="020F0302020204030204"/>
                <a:ea typeface="+mn-ea"/>
                <a:cs typeface="Calibri" panose="020F0502020204030204" pitchFamily="34" charset="0"/>
              </a:rPr>
              <a:t>Process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FB4E0B"/>
              </a:solidFill>
              <a:effectLst/>
              <a:uLnTx/>
              <a:uFillTx/>
              <a:latin typeface="Calibri Light" panose="020F0302020204030204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47588" y="116735"/>
            <a:ext cx="9281142" cy="374971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System Font Regular"/>
              <a:buNone/>
              <a:defRPr sz="2300" b="1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593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–"/>
              <a:tabLst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80803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–"/>
              <a:tabLst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–"/>
              <a:tabLst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3731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–"/>
              <a:tabLst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B4D0A"/>
              </a:buClr>
              <a:buSzTx/>
              <a:buFont typeface="System Font Regular"/>
              <a:buNone/>
              <a:tabLst/>
              <a:defRPr/>
            </a:pPr>
            <a:r>
              <a:rPr lang="en-US" sz="2800" dirty="0" smtClean="0">
                <a:solidFill>
                  <a:srgbClr val="FB4E0B"/>
                </a:solidFill>
                <a:latin typeface="Calibri Light" panose="020F0302020204030204"/>
              </a:rPr>
              <a:t>LISTINGS</a:t>
            </a:r>
            <a:r>
              <a:rPr kumimoji="0" 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FB4E0B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srgbClr val="FB4E0B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visualization &amp; </a:t>
            </a:r>
            <a:r>
              <a:rPr kumimoji="0" 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FB4E0B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INSIGHTS</a:t>
            </a:r>
            <a:endParaRPr kumimoji="0" lang="en-US" sz="2800" b="1" i="0" u="none" strike="noStrike" kern="1200" cap="all" spc="0" normalizeH="0" baseline="0" noProof="0" dirty="0">
              <a:ln>
                <a:noFill/>
              </a:ln>
              <a:solidFill>
                <a:srgbClr val="FB4E0B"/>
              </a:solidFill>
              <a:effectLst/>
              <a:uLnTx/>
              <a:uFillTx/>
              <a:latin typeface="Calibri Light" panose="020F0302020204030204"/>
              <a:ea typeface="+mn-ea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F0AD2F0-FCEA-4415-8128-8F09B25A0B07}"/>
              </a:ext>
            </a:extLst>
          </p:cNvPr>
          <p:cNvSpPr txBox="1"/>
          <p:nvPr/>
        </p:nvSpPr>
        <p:spPr>
          <a:xfrm>
            <a:off x="435369" y="550971"/>
            <a:ext cx="115948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5425" marR="0" lvl="0" indent="-171450" algn="l" defTabSz="457200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check for the optimal number of images that can assure Hosts to attract most Bookings.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5425" marR="0" lvl="0" indent="-171450" algn="l" defTabSz="457200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B4D0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B4D0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Insights: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Listings with images b/w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10-20 have the Highest Bookings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&amp; these Bookings decreases once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listings posts 20+ images.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68375" marR="0" lvl="2" indent="0" algn="l" defTabSz="457200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Listing, more users have posted &lt;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/>
              </a:rPr>
              <a:t>5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images, but their </a:t>
            </a:r>
            <a:r>
              <a:rPr kumimoji="0" lang="en-US" sz="1200" b="1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avg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Bookings is very low </a:t>
            </a:r>
            <a:r>
              <a:rPr kumimoji="0" lang="en-US" sz="120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(faded Red Line)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compared to less no. of hosts who posted b/w 11 to 20 images.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68375" marR="0" lvl="2" indent="0" algn="l" defTabSz="457200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/>
              </a:rPr>
              <a:t>   3. </a:t>
            </a:r>
            <a:r>
              <a:rPr lang="en-US" sz="1200" b="1" dirty="0" smtClean="0">
                <a:solidFill>
                  <a:srgbClr val="000000"/>
                </a:solidFill>
                <a:latin typeface="Calibri" panose="020F0502020204030204"/>
              </a:rPr>
              <a:t>Median Bookings and Occupancy Rate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/>
              </a:rPr>
              <a:t> of Super Hosts are </a:t>
            </a:r>
            <a:r>
              <a:rPr lang="en-US" sz="1200" b="1" dirty="0" smtClean="0">
                <a:solidFill>
                  <a:srgbClr val="000000"/>
                </a:solidFill>
                <a:latin typeface="Calibri" panose="020F0502020204030204"/>
              </a:rPr>
              <a:t>higher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/>
              </a:rPr>
              <a:t> compared to Regular Hosts, deduced by higher number of Images for Super Hosts, that is 18.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68375" marR="0" lvl="2" indent="0" algn="l" defTabSz="457200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7970" y="6020290"/>
            <a:ext cx="1130968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 bwMode="auto">
          <a:xfrm>
            <a:off x="5088159" y="5924202"/>
            <a:ext cx="1737360" cy="2741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Calibri" panose="020F0502020204030204" pitchFamily="34" charset="0"/>
              </a:rPr>
              <a:t>Conclusions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769" y="121327"/>
            <a:ext cx="491705" cy="4945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70" y="1891365"/>
            <a:ext cx="11309684" cy="3750309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577970" y="1935207"/>
            <a:ext cx="198407" cy="197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577970" y="3907780"/>
            <a:ext cx="198407" cy="1811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Calibri" panose="020F0502020204030204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007526" y="1840267"/>
            <a:ext cx="198407" cy="197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Calibri" panose="020F0502020204030204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F0AD2F0-FCEA-4415-8128-8F09B25A0B07}"/>
              </a:ext>
            </a:extLst>
          </p:cNvPr>
          <p:cNvSpPr txBox="1"/>
          <p:nvPr/>
        </p:nvSpPr>
        <p:spPr>
          <a:xfrm>
            <a:off x="447588" y="6351470"/>
            <a:ext cx="1159488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B4D0A"/>
                </a:solidFill>
                <a:effectLst/>
                <a:uLnTx/>
                <a:uFillTx/>
                <a:latin typeface="Calibri Light" panose="020F0302020204030204"/>
                <a:ea typeface="+mn-ea"/>
                <a:cs typeface="Calibri" panose="020F0502020204030204" pitchFamily="34" charset="0"/>
              </a:rPr>
              <a:t> </a:t>
            </a:r>
            <a:r>
              <a:rPr lang="en-US" sz="1600" b="1" dirty="0" smtClean="0">
                <a:latin typeface="Calibri Light" panose="020F0302020204030204"/>
                <a:cs typeface="Calibri" panose="020F0502020204030204" pitchFamily="34" charset="0"/>
              </a:rPr>
              <a:t>One can conclude from here that the optimum number of images for any listing should be around 14-15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  <a:cs typeface="Calibri" panose="020F0502020204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0" y="103776"/>
            <a:ext cx="374073" cy="3879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Calibri" panose="020F0502020204030204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32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588" y="1738235"/>
            <a:ext cx="11594886" cy="40328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5655733" y="1585104"/>
            <a:ext cx="880534" cy="3062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4E0B"/>
                </a:solidFill>
                <a:effectLst/>
                <a:uLnTx/>
                <a:uFillTx/>
                <a:latin typeface="Calibri Light" panose="020F0302020204030204"/>
                <a:ea typeface="+mn-ea"/>
                <a:cs typeface="Calibri" panose="020F0502020204030204" pitchFamily="34" charset="0"/>
              </a:rPr>
              <a:t>Process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FB4E0B"/>
              </a:solidFill>
              <a:effectLst/>
              <a:uLnTx/>
              <a:uFillTx/>
              <a:latin typeface="Calibri Light" panose="020F0302020204030204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47588" y="116736"/>
            <a:ext cx="9281142" cy="283792"/>
          </a:xfrm>
          <a:prstGeom prst="rect">
            <a:avLst/>
          </a:prstGeom>
        </p:spPr>
        <p:txBody>
          <a:bodyPr vert="horz" lIns="0" tIns="0" rIns="0" bIns="0" rtlCol="0" anchor="ctr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System Font Regular"/>
              <a:buNone/>
              <a:defRPr sz="2300" b="1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593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–"/>
              <a:tabLst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80803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–"/>
              <a:tabLst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–"/>
              <a:tabLst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3731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–"/>
              <a:tabLst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B4D0A"/>
              </a:buClr>
              <a:buSzTx/>
              <a:buFont typeface="System Font Regular"/>
              <a:buNone/>
              <a:tabLst/>
              <a:defRPr/>
            </a:pPr>
            <a:r>
              <a:rPr lang="en-US" sz="2800" dirty="0" smtClean="0">
                <a:solidFill>
                  <a:srgbClr val="FB4E0B"/>
                </a:solidFill>
                <a:latin typeface="Calibri Light" panose="020F0302020204030204"/>
              </a:rPr>
              <a:t>Segmentation of listings using k-means</a:t>
            </a:r>
            <a:endParaRPr kumimoji="0" lang="en-US" sz="2800" b="1" i="0" u="none" strike="noStrike" kern="1200" cap="all" spc="0" normalizeH="0" baseline="0" noProof="0" dirty="0">
              <a:ln>
                <a:noFill/>
              </a:ln>
              <a:solidFill>
                <a:srgbClr val="FB4E0B"/>
              </a:solidFill>
              <a:effectLst/>
              <a:uLnTx/>
              <a:uFillTx/>
              <a:latin typeface="Calibri Light" panose="020F0302020204030204"/>
              <a:ea typeface="+mn-ea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F0AD2F0-FCEA-4415-8128-8F09B25A0B07}"/>
              </a:ext>
            </a:extLst>
          </p:cNvPr>
          <p:cNvSpPr txBox="1"/>
          <p:nvPr/>
        </p:nvSpPr>
        <p:spPr>
          <a:xfrm>
            <a:off x="447588" y="576464"/>
            <a:ext cx="11594886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5425" marR="0" lvl="0" indent="-171450" algn="l" defTabSz="457200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B4D0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Insights: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Listings 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/>
              </a:rPr>
              <a:t>with average 5 images have lower booking and very low Occupancy rate as well.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53975" marR="0" lvl="0" algn="l" defTabSz="457200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/>
              </a:rPr>
              <a:t>		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Listings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with 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 15 images had the highest Bookings 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average and also had similar highest Occupancy Rate as for listings with average 25 images </a:t>
            </a:r>
          </a:p>
          <a:p>
            <a:pPr marL="53975" marR="0" lvl="0" algn="l" defTabSz="457200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/>
              </a:rPr>
              <a:t>	    3. As the average images for a listing increases to 25, occupancy rate remains same, though we see a </a:t>
            </a:r>
            <a:r>
              <a:rPr lang="en-US" sz="1200" b="1" dirty="0" smtClean="0">
                <a:solidFill>
                  <a:srgbClr val="000000"/>
                </a:solidFill>
                <a:latin typeface="Calibri" panose="020F0502020204030204"/>
              </a:rPr>
              <a:t>decrease in average Bookings.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  <a:p>
            <a:pPr marL="968375" marR="0" lvl="2" indent="0" algn="l" defTabSz="457200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7970" y="6020290"/>
            <a:ext cx="1130968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 bwMode="auto">
          <a:xfrm>
            <a:off x="5088159" y="5924202"/>
            <a:ext cx="1737360" cy="2741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Calibri" panose="020F0502020204030204" pitchFamily="34" charset="0"/>
              </a:rPr>
              <a:t>Conclusions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769" y="11378"/>
            <a:ext cx="491705" cy="4945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F0AD2F0-FCEA-4415-8128-8F09B25A0B07}"/>
              </a:ext>
            </a:extLst>
          </p:cNvPr>
          <p:cNvSpPr txBox="1"/>
          <p:nvPr/>
        </p:nvSpPr>
        <p:spPr>
          <a:xfrm>
            <a:off x="447588" y="6351470"/>
            <a:ext cx="1159488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B4D0A"/>
                </a:solidFill>
                <a:effectLst/>
                <a:uLnTx/>
                <a:uFillTx/>
                <a:latin typeface="Calibri Light" panose="020F0302020204030204"/>
                <a:ea typeface="+mn-ea"/>
                <a:cs typeface="Calibri" panose="020F0502020204030204" pitchFamily="34" charset="0"/>
              </a:rPr>
              <a:t> </a:t>
            </a:r>
            <a:r>
              <a:rPr lang="en-US" sz="1600" b="1" dirty="0" smtClean="0">
                <a:latin typeface="Calibri Light" panose="020F0302020204030204"/>
                <a:cs typeface="Calibri" panose="020F0502020204030204" pitchFamily="34" charset="0"/>
              </a:rPr>
              <a:t>One can conclude from here that the optimum number of images for any listing should be around 14-15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57" y="1881621"/>
            <a:ext cx="11378697" cy="384847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0" y="22945"/>
            <a:ext cx="374073" cy="3879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rgbClr val="FFFFFF"/>
                </a:solidFill>
                <a:latin typeface="Calibri" panose="020F0502020204030204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622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588" y="1648143"/>
            <a:ext cx="11594886" cy="441336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5655733" y="1507453"/>
            <a:ext cx="880534" cy="3062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4E0B"/>
                </a:solidFill>
                <a:effectLst/>
                <a:uLnTx/>
                <a:uFillTx/>
                <a:latin typeface="Calibri Light" panose="020F0302020204030204"/>
                <a:ea typeface="+mn-ea"/>
                <a:cs typeface="Calibri" panose="020F0502020204030204" pitchFamily="34" charset="0"/>
              </a:rPr>
              <a:t>Process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FB4E0B"/>
              </a:solidFill>
              <a:effectLst/>
              <a:uLnTx/>
              <a:uFillTx/>
              <a:latin typeface="Calibri Light" panose="020F0302020204030204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47588" y="116736"/>
            <a:ext cx="9281142" cy="283792"/>
          </a:xfrm>
          <a:prstGeom prst="rect">
            <a:avLst/>
          </a:prstGeom>
        </p:spPr>
        <p:txBody>
          <a:bodyPr vert="horz" lIns="0" tIns="0" rIns="0" bIns="0" rtlCol="0" anchor="ctr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System Font Regular"/>
              <a:buNone/>
              <a:defRPr sz="2300" b="1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593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–"/>
              <a:tabLst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80803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–"/>
              <a:tabLst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–"/>
              <a:tabLst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3731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–"/>
              <a:tabLst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B4D0A"/>
              </a:buClr>
              <a:buSzTx/>
              <a:buFont typeface="System Font Regular"/>
              <a:buNone/>
              <a:tabLst/>
              <a:defRPr/>
            </a:pPr>
            <a:r>
              <a:rPr lang="en-US" sz="2800" dirty="0" smtClean="0">
                <a:solidFill>
                  <a:srgbClr val="FB4E0B"/>
                </a:solidFill>
                <a:latin typeface="Calibri Light" panose="020F0302020204030204"/>
              </a:rPr>
              <a:t>Open &amp; Redundant Listings </a:t>
            </a:r>
            <a:r>
              <a:rPr kumimoji="0" 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FB4E0B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INSIGHTS</a:t>
            </a:r>
            <a:endParaRPr kumimoji="0" lang="en-US" sz="2800" b="1" i="0" u="none" strike="noStrike" kern="1200" cap="all" spc="0" normalizeH="0" baseline="0" noProof="0" dirty="0">
              <a:ln>
                <a:noFill/>
              </a:ln>
              <a:solidFill>
                <a:srgbClr val="FB4E0B"/>
              </a:solidFill>
              <a:effectLst/>
              <a:uLnTx/>
              <a:uFillTx/>
              <a:latin typeface="Calibri Light" panose="020F0302020204030204"/>
              <a:ea typeface="+mn-ea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F0AD2F0-FCEA-4415-8128-8F09B25A0B07}"/>
              </a:ext>
            </a:extLst>
          </p:cNvPr>
          <p:cNvSpPr txBox="1"/>
          <p:nvPr/>
        </p:nvSpPr>
        <p:spPr>
          <a:xfrm>
            <a:off x="435368" y="561937"/>
            <a:ext cx="11594886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5425" marR="0" lvl="0" indent="-171450" algn="l" defTabSz="457200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B4D0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Insights: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/>
              </a:rPr>
              <a:t>There is a</a:t>
            </a:r>
            <a:r>
              <a:rPr lang="en-US" sz="1200" b="1" dirty="0" smtClean="0">
                <a:solidFill>
                  <a:srgbClr val="000000"/>
                </a:solidFill>
                <a:latin typeface="Calibri" panose="020F0502020204030204"/>
              </a:rPr>
              <a:t> sharp 30% increase 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/>
              </a:rPr>
              <a:t>in the Booking Rate as the posted images moves to </a:t>
            </a:r>
            <a:r>
              <a:rPr lang="en-US" sz="1200" b="1" dirty="0" smtClean="0">
                <a:solidFill>
                  <a:srgbClr val="000000"/>
                </a:solidFill>
                <a:latin typeface="Calibri" panose="020F0502020204030204"/>
              </a:rPr>
              <a:t>6-10 category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/>
              </a:rPr>
              <a:t> and then remains almost constant for further increase in images.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3975" marR="0" lvl="0" algn="l" defTabSz="457200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/>
              </a:rPr>
              <a:t>	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Out of total Listings for given image category, 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 Open/Redundant Listings are relatively higher 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ones with 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 than 6 images.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68375" marR="0" lvl="2" indent="0" algn="l" defTabSz="457200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/>
              </a:rPr>
              <a:t>  3. Across whole year, Average Open Listings are </a:t>
            </a:r>
            <a:r>
              <a:rPr lang="en-US" sz="1200" b="1" dirty="0" smtClean="0">
                <a:solidFill>
                  <a:srgbClr val="000000"/>
                </a:solidFill>
                <a:latin typeface="Calibri" panose="020F0502020204030204"/>
              </a:rPr>
              <a:t>highest for ones with &lt;5 images 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/>
              </a:rPr>
              <a:t>and</a:t>
            </a:r>
            <a:r>
              <a:rPr lang="en-US" sz="1200" b="1" dirty="0" smtClean="0">
                <a:solidFill>
                  <a:srgbClr val="000000"/>
                </a:solidFill>
                <a:latin typeface="Calibri" panose="020F0502020204030204"/>
              </a:rPr>
              <a:t> lowest for ones with 11-15 images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/>
              </a:rPr>
              <a:t>.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  <a:p>
            <a:pPr marL="968375" marR="0" lvl="2" indent="0" algn="l" defTabSz="457200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7969" y="6330842"/>
            <a:ext cx="1130968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 bwMode="auto">
          <a:xfrm>
            <a:off x="5222354" y="6193773"/>
            <a:ext cx="1737360" cy="2741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Calibri" panose="020F0502020204030204" pitchFamily="34" charset="0"/>
              </a:rPr>
              <a:t>Conclusions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769" y="11378"/>
            <a:ext cx="491705" cy="4945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F0AD2F0-FCEA-4415-8128-8F09B25A0B07}"/>
              </a:ext>
            </a:extLst>
          </p:cNvPr>
          <p:cNvSpPr txBox="1"/>
          <p:nvPr/>
        </p:nvSpPr>
        <p:spPr>
          <a:xfrm>
            <a:off x="293591" y="6526508"/>
            <a:ext cx="1159488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B4D0A"/>
                </a:solidFill>
                <a:effectLst/>
                <a:uLnTx/>
                <a:uFillTx/>
                <a:latin typeface="Calibri Light" panose="020F0302020204030204"/>
                <a:ea typeface="+mn-ea"/>
                <a:cs typeface="Calibri" panose="020F0502020204030204" pitchFamily="34" charset="0"/>
              </a:rPr>
              <a:t> </a:t>
            </a:r>
            <a:r>
              <a:rPr lang="en-US" sz="1600" b="1" dirty="0" smtClean="0">
                <a:latin typeface="Calibri Light" panose="020F0302020204030204"/>
                <a:cs typeface="Calibri" panose="020F0502020204030204" pitchFamily="34" charset="0"/>
              </a:rPr>
              <a:t>One can conclude from here mandatory number of images for a listing to ensure booking should be at least 6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  <a:cs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70" y="1800688"/>
            <a:ext cx="11309683" cy="41946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F0AD2F0-FCEA-4415-8128-8F09B25A0B07}"/>
              </a:ext>
            </a:extLst>
          </p:cNvPr>
          <p:cNvSpPr txBox="1"/>
          <p:nvPr/>
        </p:nvSpPr>
        <p:spPr>
          <a:xfrm>
            <a:off x="573506" y="2648647"/>
            <a:ext cx="118136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Calibri Light" panose="020F0302020204030204"/>
                <a:cs typeface="Calibri" panose="020F0502020204030204" pitchFamily="34" charset="0"/>
              </a:rPr>
              <a:t>Image 0-2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F0AD2F0-FCEA-4415-8128-8F09B25A0B07}"/>
              </a:ext>
            </a:extLst>
          </p:cNvPr>
          <p:cNvSpPr txBox="1"/>
          <p:nvPr/>
        </p:nvSpPr>
        <p:spPr>
          <a:xfrm>
            <a:off x="2049755" y="2648646"/>
            <a:ext cx="118136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Calibri Light" panose="020F0302020204030204"/>
                <a:cs typeface="Calibri" panose="020F0502020204030204" pitchFamily="34" charset="0"/>
              </a:rPr>
              <a:t>Image 3-5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F0AD2F0-FCEA-4415-8128-8F09B25A0B07}"/>
              </a:ext>
            </a:extLst>
          </p:cNvPr>
          <p:cNvSpPr txBox="1"/>
          <p:nvPr/>
        </p:nvSpPr>
        <p:spPr>
          <a:xfrm>
            <a:off x="3433421" y="2656627"/>
            <a:ext cx="118136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Calibri Light" panose="020F0302020204030204"/>
                <a:cs typeface="Calibri" panose="020F0502020204030204" pitchFamily="34" charset="0"/>
              </a:rPr>
              <a:t>Image 6-10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F0AD2F0-FCEA-4415-8128-8F09B25A0B07}"/>
              </a:ext>
            </a:extLst>
          </p:cNvPr>
          <p:cNvSpPr txBox="1"/>
          <p:nvPr/>
        </p:nvSpPr>
        <p:spPr>
          <a:xfrm>
            <a:off x="4909670" y="2648645"/>
            <a:ext cx="118136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Calibri Light" panose="020F0302020204030204"/>
                <a:cs typeface="Calibri" panose="020F0502020204030204" pitchFamily="34" charset="0"/>
              </a:rPr>
              <a:t>Image 11-15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F0AD2F0-FCEA-4415-8128-8F09B25A0B07}"/>
              </a:ext>
            </a:extLst>
          </p:cNvPr>
          <p:cNvSpPr txBox="1"/>
          <p:nvPr/>
        </p:nvSpPr>
        <p:spPr>
          <a:xfrm>
            <a:off x="6284144" y="2656627"/>
            <a:ext cx="118136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Calibri Light" panose="020F0302020204030204"/>
                <a:cs typeface="Calibri" panose="020F0502020204030204" pitchFamily="34" charset="0"/>
              </a:rPr>
              <a:t>Image 15-20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F0AD2F0-FCEA-4415-8128-8F09B25A0B07}"/>
              </a:ext>
            </a:extLst>
          </p:cNvPr>
          <p:cNvSpPr txBox="1"/>
          <p:nvPr/>
        </p:nvSpPr>
        <p:spPr>
          <a:xfrm>
            <a:off x="7735787" y="2656627"/>
            <a:ext cx="118136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Calibri Light" panose="020F0302020204030204"/>
                <a:cs typeface="Calibri" panose="020F0502020204030204" pitchFamily="34" charset="0"/>
              </a:rPr>
              <a:t>Image 21-25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F0AD2F0-FCEA-4415-8128-8F09B25A0B07}"/>
              </a:ext>
            </a:extLst>
          </p:cNvPr>
          <p:cNvSpPr txBox="1"/>
          <p:nvPr/>
        </p:nvSpPr>
        <p:spPr>
          <a:xfrm>
            <a:off x="9178238" y="2656626"/>
            <a:ext cx="118136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Calibri Light" panose="020F0302020204030204"/>
                <a:cs typeface="Calibri" panose="020F0502020204030204" pitchFamily="34" charset="0"/>
              </a:rPr>
              <a:t>Image 26-30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F0AD2F0-FCEA-4415-8128-8F09B25A0B07}"/>
              </a:ext>
            </a:extLst>
          </p:cNvPr>
          <p:cNvSpPr txBox="1"/>
          <p:nvPr/>
        </p:nvSpPr>
        <p:spPr>
          <a:xfrm>
            <a:off x="10615257" y="2656625"/>
            <a:ext cx="118136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Calibri Light" panose="020F0302020204030204"/>
                <a:cs typeface="Calibri" panose="020F0502020204030204" pitchFamily="34" charset="0"/>
              </a:rPr>
              <a:t>Image 30+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/>
              <a:cs typeface="Calibri" panose="020F050202020403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73506" y="1771755"/>
            <a:ext cx="198407" cy="197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573506" y="3034485"/>
            <a:ext cx="198407" cy="197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Calibri" panose="020F0502020204030204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964680" y="3029494"/>
            <a:ext cx="198407" cy="197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Calibri" panose="020F0502020204030204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919" y="30472"/>
            <a:ext cx="374073" cy="3879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rgbClr val="FFFFFF"/>
                </a:solidFill>
                <a:latin typeface="Calibri" panose="020F0502020204030204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57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410</Words>
  <Application>Microsoft Office PowerPoint</Application>
  <PresentationFormat>Widescreen</PresentationFormat>
  <Paragraphs>80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System Font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52</cp:revision>
  <dcterms:created xsi:type="dcterms:W3CDTF">2022-07-06T21:51:26Z</dcterms:created>
  <dcterms:modified xsi:type="dcterms:W3CDTF">2022-07-07T13:14:48Z</dcterms:modified>
</cp:coreProperties>
</file>