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26" autoAdjust="0"/>
    <p:restoredTop sz="94660"/>
  </p:normalViewPr>
  <p:slideViewPr>
    <p:cSldViewPr snapToGrid="0">
      <p:cViewPr varScale="1">
        <p:scale>
          <a:sx n="74" d="100"/>
          <a:sy n="74" d="100"/>
        </p:scale>
        <p:origin x="-582" y="-9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7/20/2016</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7/20/2016</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7/20/2016</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7/20/2016</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7/20/2016</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7/20/2016</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7/20/2016</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7/20/2016</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7/20/2016</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7/20/2016</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7/20/2016</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7/20/2016</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7/20/2016</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7/20/2016</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7/20/2016</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7/20/2016</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7/20/2016</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7/20/2016</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a:t>
              </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MACHINE LEARNING</a:t>
            </a:r>
            <a:endParaRPr lang="en-IN" dirty="0"/>
          </a:p>
        </p:txBody>
      </p:sp>
      <p:sp>
        <p:nvSpPr>
          <p:cNvPr id="3" name="Subtitle 2"/>
          <p:cNvSpPr>
            <a:spLocks noGrp="1"/>
          </p:cNvSpPr>
          <p:nvPr>
            <p:ph type="subTitle" idx="1"/>
          </p:nvPr>
        </p:nvSpPr>
        <p:spPr/>
        <p:txBody>
          <a:bodyPr/>
          <a:lstStyle/>
          <a:p>
            <a:r>
              <a:rPr lang="en-US" dirty="0" smtClean="0"/>
              <a:t>A CASE STUDY</a:t>
            </a:r>
            <a:endParaRPr lang="en-IN" dirty="0"/>
          </a:p>
        </p:txBody>
      </p:sp>
    </p:spTree>
    <p:extLst>
      <p:ext uri="{BB962C8B-B14F-4D97-AF65-F5344CB8AC3E}">
        <p14:creationId xmlns:p14="http://schemas.microsoft.com/office/powerpoint/2010/main" val="3970925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dirty="0" smtClean="0"/>
              <a:t>DEMONSTRATION PROJECT: GRUPO BIMBO INVENTORY DEMAND</a:t>
            </a:r>
            <a:endParaRPr lang="en-IN" sz="3600" dirty="0"/>
          </a:p>
        </p:txBody>
      </p:sp>
      <p:sp>
        <p:nvSpPr>
          <p:cNvPr id="3" name="Text Placeholder 2"/>
          <p:cNvSpPr>
            <a:spLocks noGrp="1"/>
          </p:cNvSpPr>
          <p:nvPr>
            <p:ph type="body" sz="half" idx="2"/>
          </p:nvPr>
        </p:nvSpPr>
        <p:spPr>
          <a:xfrm>
            <a:off x="1167832" y="4109970"/>
            <a:ext cx="8825659" cy="2476500"/>
          </a:xfrm>
        </p:spPr>
        <p:txBody>
          <a:bodyPr>
            <a:noAutofit/>
          </a:bodyPr>
          <a:lstStyle/>
          <a:p>
            <a:pPr marL="457200" indent="-457200">
              <a:buFont typeface="Wingdings" panose="05000000000000000000" pitchFamily="2" charset="2"/>
              <a:buChar char="Ø"/>
            </a:pPr>
            <a:r>
              <a:rPr lang="en-US" sz="2800" dirty="0"/>
              <a:t>THE </a:t>
            </a:r>
            <a:r>
              <a:rPr lang="en-US" sz="2800" dirty="0" smtClean="0"/>
              <a:t>PROBLEM</a:t>
            </a:r>
          </a:p>
          <a:p>
            <a:r>
              <a:rPr lang="en-IN" sz="2400" dirty="0"/>
              <a:t>T</a:t>
            </a:r>
            <a:r>
              <a:rPr lang="en-IN" sz="2400" dirty="0" smtClean="0"/>
              <a:t>o </a:t>
            </a:r>
            <a:r>
              <a:rPr lang="en-IN" sz="2400" dirty="0"/>
              <a:t>develop a model to accurately forecast inventory demand based on historical sales data. Doing so will make sure consumers of </a:t>
            </a:r>
            <a:r>
              <a:rPr lang="en-IN" sz="2400" dirty="0" err="1" smtClean="0"/>
              <a:t>Grupo</a:t>
            </a:r>
            <a:r>
              <a:rPr lang="en-IN" sz="2400" dirty="0" smtClean="0"/>
              <a:t> BIMBO’s over </a:t>
            </a:r>
            <a:r>
              <a:rPr lang="en-IN" sz="2400" dirty="0"/>
              <a:t>100 bakery products aren’t staring at empty shelves, while also reducing the amount spent on refunds to store owners with surplus </a:t>
            </a:r>
            <a:r>
              <a:rPr lang="en-IN" sz="2400" dirty="0" smtClean="0"/>
              <a:t>product </a:t>
            </a:r>
            <a:r>
              <a:rPr lang="en-IN" sz="2400" dirty="0"/>
              <a:t>unfit for sale</a:t>
            </a:r>
            <a:r>
              <a:rPr lang="en-IN" sz="4000" dirty="0"/>
              <a:t>.</a:t>
            </a:r>
          </a:p>
          <a:p>
            <a:r>
              <a:rPr lang="en-IN" sz="2800" dirty="0"/>
              <a:t/>
            </a:r>
            <a:br>
              <a:rPr lang="en-IN" sz="2800" dirty="0"/>
            </a:br>
            <a:endParaRPr lang="en-US" sz="2800" dirty="0"/>
          </a:p>
        </p:txBody>
      </p:sp>
    </p:spTree>
    <p:extLst>
      <p:ext uri="{BB962C8B-B14F-4D97-AF65-F5344CB8AC3E}">
        <p14:creationId xmlns:p14="http://schemas.microsoft.com/office/powerpoint/2010/main" val="69482347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DATA</a:t>
            </a:r>
            <a:endParaRPr lang="en-IN" dirty="0"/>
          </a:p>
        </p:txBody>
      </p:sp>
      <p:sp>
        <p:nvSpPr>
          <p:cNvPr id="3" name="Text Placeholder 2"/>
          <p:cNvSpPr>
            <a:spLocks noGrp="1"/>
          </p:cNvSpPr>
          <p:nvPr>
            <p:ph type="body" idx="1"/>
          </p:nvPr>
        </p:nvSpPr>
        <p:spPr>
          <a:xfrm>
            <a:off x="6856922" y="1571223"/>
            <a:ext cx="4502244" cy="4700788"/>
          </a:xfrm>
        </p:spPr>
        <p:txBody>
          <a:bodyPr>
            <a:noAutofit/>
          </a:bodyPr>
          <a:lstStyle/>
          <a:p>
            <a:r>
              <a:rPr lang="en-US" sz="2400" dirty="0" smtClean="0">
                <a:solidFill>
                  <a:schemeClr val="tx1"/>
                </a:solidFill>
              </a:rPr>
              <a:t>Training set</a:t>
            </a:r>
          </a:p>
          <a:p>
            <a:endParaRPr lang="en-US" b="1" dirty="0" smtClean="0">
              <a:solidFill>
                <a:schemeClr val="tx1"/>
              </a:solidFill>
            </a:endParaRPr>
          </a:p>
          <a:p>
            <a:pPr marL="342900" indent="-342900">
              <a:buFont typeface="Arial" panose="020B0604020202020204" pitchFamily="34" charset="0"/>
              <a:buChar char="•"/>
            </a:pPr>
            <a:r>
              <a:rPr lang="en-US" sz="1500" dirty="0" err="1" smtClean="0">
                <a:solidFill>
                  <a:schemeClr val="tx1"/>
                </a:solidFill>
              </a:rPr>
              <a:t>Semana</a:t>
            </a:r>
            <a:r>
              <a:rPr lang="en-US" sz="1500" dirty="0" smtClean="0">
                <a:solidFill>
                  <a:schemeClr val="tx1"/>
                </a:solidFill>
              </a:rPr>
              <a:t> (week number)</a:t>
            </a:r>
          </a:p>
          <a:p>
            <a:pPr marL="342900" indent="-342900">
              <a:buFont typeface="Arial" panose="020B0604020202020204" pitchFamily="34" charset="0"/>
              <a:buChar char="•"/>
            </a:pPr>
            <a:r>
              <a:rPr lang="en-US" sz="1500" dirty="0" err="1" smtClean="0">
                <a:solidFill>
                  <a:schemeClr val="tx1"/>
                </a:solidFill>
              </a:rPr>
              <a:t>Agencia_id</a:t>
            </a:r>
            <a:r>
              <a:rPr lang="en-US" sz="1500" dirty="0" smtClean="0">
                <a:solidFill>
                  <a:schemeClr val="tx1"/>
                </a:solidFill>
              </a:rPr>
              <a:t> – sales depot id</a:t>
            </a:r>
          </a:p>
          <a:p>
            <a:pPr marL="342900" indent="-342900">
              <a:buFont typeface="Arial" panose="020B0604020202020204" pitchFamily="34" charset="0"/>
              <a:buChar char="•"/>
            </a:pPr>
            <a:r>
              <a:rPr lang="en-US" sz="1500" dirty="0" err="1" smtClean="0">
                <a:solidFill>
                  <a:schemeClr val="tx1"/>
                </a:solidFill>
              </a:rPr>
              <a:t>Canal_id</a:t>
            </a:r>
            <a:r>
              <a:rPr lang="en-US" sz="1500" dirty="0" smtClean="0">
                <a:solidFill>
                  <a:schemeClr val="tx1"/>
                </a:solidFill>
              </a:rPr>
              <a:t> – </a:t>
            </a:r>
            <a:r>
              <a:rPr lang="en-US" sz="1500" dirty="0" err="1" smtClean="0">
                <a:solidFill>
                  <a:schemeClr val="tx1"/>
                </a:solidFill>
              </a:rPr>
              <a:t>channel_id</a:t>
            </a:r>
            <a:endParaRPr lang="en-US" sz="1500" dirty="0" smtClean="0">
              <a:solidFill>
                <a:schemeClr val="tx1"/>
              </a:solidFill>
            </a:endParaRPr>
          </a:p>
          <a:p>
            <a:pPr marL="342900" indent="-342900">
              <a:buFont typeface="Arial" panose="020B0604020202020204" pitchFamily="34" charset="0"/>
              <a:buChar char="•"/>
            </a:pPr>
            <a:r>
              <a:rPr lang="en-US" sz="1500" dirty="0" err="1" smtClean="0">
                <a:solidFill>
                  <a:schemeClr val="tx1"/>
                </a:solidFill>
              </a:rPr>
              <a:t>Ruta-sak</a:t>
            </a:r>
            <a:r>
              <a:rPr lang="en-US" sz="1500" dirty="0" smtClean="0">
                <a:solidFill>
                  <a:schemeClr val="tx1"/>
                </a:solidFill>
              </a:rPr>
              <a:t> - route</a:t>
            </a:r>
          </a:p>
          <a:p>
            <a:pPr marL="342900" indent="-342900">
              <a:buFont typeface="Arial" panose="020B0604020202020204" pitchFamily="34" charset="0"/>
              <a:buChar char="•"/>
            </a:pPr>
            <a:r>
              <a:rPr lang="en-US" sz="1500" dirty="0" err="1" smtClean="0">
                <a:solidFill>
                  <a:schemeClr val="tx1"/>
                </a:solidFill>
              </a:rPr>
              <a:t>Cliente_id</a:t>
            </a:r>
            <a:r>
              <a:rPr lang="en-US" sz="1500" dirty="0" smtClean="0">
                <a:solidFill>
                  <a:schemeClr val="tx1"/>
                </a:solidFill>
              </a:rPr>
              <a:t> – client id</a:t>
            </a:r>
          </a:p>
          <a:p>
            <a:pPr marL="342900" indent="-342900">
              <a:buFont typeface="Arial" panose="020B0604020202020204" pitchFamily="34" charset="0"/>
              <a:buChar char="•"/>
            </a:pPr>
            <a:r>
              <a:rPr lang="en-US" sz="1500" dirty="0" err="1" smtClean="0">
                <a:solidFill>
                  <a:schemeClr val="tx1"/>
                </a:solidFill>
              </a:rPr>
              <a:t>Producto_id</a:t>
            </a:r>
            <a:r>
              <a:rPr lang="en-US" sz="1500" dirty="0" smtClean="0">
                <a:solidFill>
                  <a:schemeClr val="tx1"/>
                </a:solidFill>
              </a:rPr>
              <a:t> – product id</a:t>
            </a:r>
          </a:p>
          <a:p>
            <a:pPr marL="342900" indent="-342900">
              <a:buFont typeface="Arial" panose="020B0604020202020204" pitchFamily="34" charset="0"/>
              <a:buChar char="•"/>
            </a:pPr>
            <a:r>
              <a:rPr lang="en-US" sz="1500" dirty="0" err="1" smtClean="0">
                <a:solidFill>
                  <a:schemeClr val="tx1"/>
                </a:solidFill>
              </a:rPr>
              <a:t>Venta_uni_hoy</a:t>
            </a:r>
            <a:r>
              <a:rPr lang="en-US" sz="1500" dirty="0" smtClean="0">
                <a:solidFill>
                  <a:schemeClr val="tx1"/>
                </a:solidFill>
              </a:rPr>
              <a:t> – sales this week (</a:t>
            </a:r>
            <a:r>
              <a:rPr lang="en-US" sz="1500" dirty="0" err="1" smtClean="0">
                <a:solidFill>
                  <a:schemeClr val="tx1"/>
                </a:solidFill>
              </a:rPr>
              <a:t>int</a:t>
            </a:r>
            <a:r>
              <a:rPr lang="en-US" sz="1500" dirty="0" smtClean="0">
                <a:solidFill>
                  <a:schemeClr val="tx1"/>
                </a:solidFill>
              </a:rPr>
              <a:t>)</a:t>
            </a:r>
          </a:p>
          <a:p>
            <a:pPr marL="342900" indent="-342900">
              <a:buFont typeface="Arial" panose="020B0604020202020204" pitchFamily="34" charset="0"/>
              <a:buChar char="•"/>
            </a:pPr>
            <a:r>
              <a:rPr lang="en-US" sz="1500" dirty="0" err="1" smtClean="0">
                <a:solidFill>
                  <a:schemeClr val="tx1"/>
                </a:solidFill>
              </a:rPr>
              <a:t>Venta_hoy</a:t>
            </a:r>
            <a:r>
              <a:rPr lang="en-US" sz="1500" dirty="0" smtClean="0">
                <a:solidFill>
                  <a:schemeClr val="tx1"/>
                </a:solidFill>
              </a:rPr>
              <a:t> – sales this week (pesos)</a:t>
            </a:r>
          </a:p>
          <a:p>
            <a:pPr marL="342900" indent="-342900">
              <a:buFont typeface="Arial" panose="020B0604020202020204" pitchFamily="34" charset="0"/>
              <a:buChar char="•"/>
            </a:pPr>
            <a:r>
              <a:rPr lang="en-US" sz="1500" dirty="0" err="1" smtClean="0">
                <a:solidFill>
                  <a:schemeClr val="tx1"/>
                </a:solidFill>
              </a:rPr>
              <a:t>Dev_uni_proxima</a:t>
            </a:r>
            <a:r>
              <a:rPr lang="en-US" sz="1500" dirty="0" smtClean="0">
                <a:solidFill>
                  <a:schemeClr val="tx1"/>
                </a:solidFill>
              </a:rPr>
              <a:t> – returns next week (</a:t>
            </a:r>
            <a:r>
              <a:rPr lang="en-US" sz="1500" dirty="0" err="1" smtClean="0">
                <a:solidFill>
                  <a:schemeClr val="tx1"/>
                </a:solidFill>
              </a:rPr>
              <a:t>int</a:t>
            </a:r>
            <a:r>
              <a:rPr lang="en-US" sz="1500" dirty="0" smtClean="0">
                <a:solidFill>
                  <a:schemeClr val="tx1"/>
                </a:solidFill>
              </a:rPr>
              <a:t>)</a:t>
            </a:r>
          </a:p>
          <a:p>
            <a:pPr marL="342900" indent="-342900">
              <a:buFont typeface="Arial" panose="020B0604020202020204" pitchFamily="34" charset="0"/>
              <a:buChar char="•"/>
            </a:pPr>
            <a:r>
              <a:rPr lang="en-US" sz="1500" dirty="0" err="1" smtClean="0">
                <a:solidFill>
                  <a:schemeClr val="tx1"/>
                </a:solidFill>
              </a:rPr>
              <a:t>Dev_proxima</a:t>
            </a:r>
            <a:r>
              <a:rPr lang="en-US" sz="1500" dirty="0" smtClean="0">
                <a:solidFill>
                  <a:schemeClr val="tx1"/>
                </a:solidFill>
              </a:rPr>
              <a:t> – returns next week (pesos)</a:t>
            </a:r>
          </a:p>
          <a:p>
            <a:pPr marL="342900" indent="-342900">
              <a:lnSpc>
                <a:spcPct val="170000"/>
              </a:lnSpc>
              <a:buFont typeface="Arial" panose="020B0604020202020204" pitchFamily="34" charset="0"/>
              <a:buChar char="•"/>
            </a:pPr>
            <a:r>
              <a:rPr lang="en-US" sz="1500" dirty="0" err="1" smtClean="0">
                <a:solidFill>
                  <a:schemeClr val="tx1"/>
                </a:solidFill>
              </a:rPr>
              <a:t>Demanda_uni_equil</a:t>
            </a:r>
            <a:r>
              <a:rPr lang="en-US" sz="1500" dirty="0" smtClean="0">
                <a:solidFill>
                  <a:schemeClr val="tx1"/>
                </a:solidFill>
              </a:rPr>
              <a:t> – demand (to be predicted)</a:t>
            </a:r>
          </a:p>
          <a:p>
            <a:pPr marL="342900" indent="-342900">
              <a:buFont typeface="Arial" panose="020B0604020202020204" pitchFamily="34" charset="0"/>
              <a:buChar char="•"/>
            </a:pPr>
            <a:endParaRPr lang="en-US" dirty="0" smtClean="0"/>
          </a:p>
          <a:p>
            <a:pPr marL="342900" indent="-342900">
              <a:buFont typeface="Arial" panose="020B0604020202020204" pitchFamily="34" charset="0"/>
              <a:buChar char="•"/>
            </a:pPr>
            <a:endParaRPr lang="en-IN" dirty="0"/>
          </a:p>
        </p:txBody>
      </p:sp>
    </p:spTree>
    <p:extLst>
      <p:ext uri="{BB962C8B-B14F-4D97-AF65-F5344CB8AC3E}">
        <p14:creationId xmlns:p14="http://schemas.microsoft.com/office/powerpoint/2010/main" val="10242334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INTUITIONS</a:t>
            </a:r>
            <a:endParaRPr lang="en-IN" dirty="0"/>
          </a:p>
        </p:txBody>
      </p:sp>
      <p:sp>
        <p:nvSpPr>
          <p:cNvPr id="3" name="Text Placeholder 2"/>
          <p:cNvSpPr>
            <a:spLocks noGrp="1"/>
          </p:cNvSpPr>
          <p:nvPr>
            <p:ph type="body" sz="half" idx="2"/>
          </p:nvPr>
        </p:nvSpPr>
        <p:spPr/>
        <p:txBody>
          <a:bodyPr>
            <a:normAutofit/>
          </a:bodyPr>
          <a:lstStyle/>
          <a:p>
            <a:pPr algn="just"/>
            <a:r>
              <a:rPr lang="en-US" dirty="0" smtClean="0"/>
              <a:t>The Dataset for this problem is very large. The training set is a CSV file that takes up around 3.5 Gigabytes of memory! Therefore, the computing cost for such a problem is exponentially higher than the previous problem. Care must be taken to choose features wisely to save computational costs and time. </a:t>
            </a:r>
          </a:p>
          <a:p>
            <a:pPr algn="just"/>
            <a:r>
              <a:rPr lang="en-US" dirty="0" smtClean="0"/>
              <a:t>For all the models described henceforth, the following features were chosen to train the model.</a:t>
            </a:r>
          </a:p>
          <a:p>
            <a:endParaRPr lang="en-US" dirty="0"/>
          </a:p>
        </p:txBody>
      </p:sp>
    </p:spTree>
    <p:extLst>
      <p:ext uri="{BB962C8B-B14F-4D97-AF65-F5344CB8AC3E}">
        <p14:creationId xmlns:p14="http://schemas.microsoft.com/office/powerpoint/2010/main" val="241154847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INTUITIONS</a:t>
            </a:r>
            <a:endParaRPr lang="en-IN" dirty="0"/>
          </a:p>
        </p:txBody>
      </p:sp>
      <p:sp>
        <p:nvSpPr>
          <p:cNvPr id="3" name="Text Placeholder 2"/>
          <p:cNvSpPr>
            <a:spLocks noGrp="1"/>
          </p:cNvSpPr>
          <p:nvPr>
            <p:ph type="body" idx="1"/>
          </p:nvPr>
        </p:nvSpPr>
        <p:spPr>
          <a:xfrm>
            <a:off x="1154955" y="2603500"/>
            <a:ext cx="2618555" cy="576262"/>
          </a:xfrm>
        </p:spPr>
        <p:txBody>
          <a:bodyPr/>
          <a:lstStyle/>
          <a:p>
            <a:r>
              <a:rPr lang="en-US" dirty="0" smtClean="0"/>
              <a:t>FEATURE</a:t>
            </a:r>
            <a:endParaRPr lang="en-IN" dirty="0"/>
          </a:p>
        </p:txBody>
      </p:sp>
      <p:sp>
        <p:nvSpPr>
          <p:cNvPr id="4" name="Content Placeholder 3"/>
          <p:cNvSpPr>
            <a:spLocks noGrp="1"/>
          </p:cNvSpPr>
          <p:nvPr>
            <p:ph sz="half" idx="2"/>
          </p:nvPr>
        </p:nvSpPr>
        <p:spPr>
          <a:xfrm>
            <a:off x="1154954" y="3380457"/>
            <a:ext cx="2618556" cy="2840039"/>
          </a:xfrm>
        </p:spPr>
        <p:txBody>
          <a:bodyPr/>
          <a:lstStyle/>
          <a:p>
            <a:r>
              <a:rPr lang="en-US" dirty="0" smtClean="0"/>
              <a:t>SEMANA</a:t>
            </a:r>
          </a:p>
          <a:p>
            <a:endParaRPr lang="en-US" dirty="0"/>
          </a:p>
          <a:p>
            <a:r>
              <a:rPr lang="en-US" dirty="0" smtClean="0"/>
              <a:t>PRODUCTO_ID</a:t>
            </a:r>
          </a:p>
          <a:p>
            <a:r>
              <a:rPr lang="en-US" dirty="0" smtClean="0"/>
              <a:t>CLIENTE_ID</a:t>
            </a:r>
          </a:p>
          <a:p>
            <a:r>
              <a:rPr lang="en-US" dirty="0" smtClean="0"/>
              <a:t>AGENCIA_ID</a:t>
            </a:r>
          </a:p>
          <a:p>
            <a:endParaRPr lang="en-US" dirty="0"/>
          </a:p>
          <a:p>
            <a:r>
              <a:rPr lang="en-US" dirty="0" smtClean="0"/>
              <a:t>RUTA_SAK</a:t>
            </a:r>
            <a:endParaRPr lang="en-IN" dirty="0"/>
          </a:p>
        </p:txBody>
      </p:sp>
      <p:sp>
        <p:nvSpPr>
          <p:cNvPr id="5" name="Text Placeholder 4"/>
          <p:cNvSpPr>
            <a:spLocks noGrp="1"/>
          </p:cNvSpPr>
          <p:nvPr>
            <p:ph type="body" sz="quarter" idx="3"/>
          </p:nvPr>
        </p:nvSpPr>
        <p:spPr>
          <a:xfrm>
            <a:off x="4121239" y="2603500"/>
            <a:ext cx="6912633" cy="576262"/>
          </a:xfrm>
        </p:spPr>
        <p:txBody>
          <a:bodyPr/>
          <a:lstStyle/>
          <a:p>
            <a:r>
              <a:rPr lang="en-US" dirty="0" smtClean="0"/>
              <a:t>RELEVANCE</a:t>
            </a:r>
            <a:endParaRPr lang="en-IN" dirty="0"/>
          </a:p>
        </p:txBody>
      </p:sp>
      <p:sp>
        <p:nvSpPr>
          <p:cNvPr id="6" name="Content Placeholder 5"/>
          <p:cNvSpPr>
            <a:spLocks noGrp="1"/>
          </p:cNvSpPr>
          <p:nvPr>
            <p:ph sz="quarter" idx="4"/>
          </p:nvPr>
        </p:nvSpPr>
        <p:spPr>
          <a:xfrm>
            <a:off x="4121239" y="3380457"/>
            <a:ext cx="7868992" cy="3678238"/>
          </a:xfrm>
        </p:spPr>
        <p:txBody>
          <a:bodyPr>
            <a:normAutofit/>
          </a:bodyPr>
          <a:lstStyle/>
          <a:p>
            <a:pPr algn="just"/>
            <a:r>
              <a:rPr lang="en-US" dirty="0" smtClean="0"/>
              <a:t>Week number might be useful as with each successive week, the weather changes and so do people’s choices in food. </a:t>
            </a:r>
          </a:p>
          <a:p>
            <a:pPr algn="just"/>
            <a:r>
              <a:rPr lang="en-US" dirty="0" smtClean="0"/>
              <a:t>Demand for a product relies heavily on the product itself.</a:t>
            </a:r>
          </a:p>
          <a:p>
            <a:pPr algn="just"/>
            <a:r>
              <a:rPr lang="en-US" dirty="0" smtClean="0"/>
              <a:t>The demand from a particular client may be more/less depending on the population of the area.</a:t>
            </a:r>
            <a:endParaRPr lang="en-US" dirty="0"/>
          </a:p>
          <a:p>
            <a:pPr algn="just"/>
            <a:r>
              <a:rPr lang="en-US" dirty="0" smtClean="0"/>
              <a:t>One sales depot might be preferred over another because of trends in the market.</a:t>
            </a:r>
          </a:p>
          <a:p>
            <a:pPr algn="just"/>
            <a:r>
              <a:rPr lang="en-US" dirty="0" smtClean="0"/>
              <a:t>Routes affect the delivery of perishable and non-perishable items.</a:t>
            </a:r>
          </a:p>
          <a:p>
            <a:pPr marL="0" indent="0">
              <a:buNone/>
            </a:pPr>
            <a:endParaRPr lang="en-US" dirty="0"/>
          </a:p>
          <a:p>
            <a:pPr marL="0" indent="0">
              <a:buNone/>
            </a:pPr>
            <a:r>
              <a:rPr lang="en-US" dirty="0" smtClean="0"/>
              <a:t>	</a:t>
            </a:r>
            <a:endParaRPr lang="en-IN" dirty="0"/>
          </a:p>
        </p:txBody>
      </p:sp>
      <p:cxnSp>
        <p:nvCxnSpPr>
          <p:cNvPr id="8" name="Straight Connector 7"/>
          <p:cNvCxnSpPr/>
          <p:nvPr/>
        </p:nvCxnSpPr>
        <p:spPr>
          <a:xfrm>
            <a:off x="3902299" y="2446986"/>
            <a:ext cx="0" cy="377351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1494737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9198" y="843327"/>
            <a:ext cx="3865134" cy="1735667"/>
          </a:xfrm>
        </p:spPr>
        <p:txBody>
          <a:bodyPr/>
          <a:lstStyle/>
          <a:p>
            <a:r>
              <a:rPr lang="en-US" dirty="0" smtClean="0"/>
              <a:t>MODEL 1: MODE</a:t>
            </a:r>
            <a:endParaRPr lang="en-IN" dirty="0"/>
          </a:p>
        </p:txBody>
      </p:sp>
      <p:sp>
        <p:nvSpPr>
          <p:cNvPr id="4" name="Text Placeholder 3"/>
          <p:cNvSpPr>
            <a:spLocks noGrp="1"/>
          </p:cNvSpPr>
          <p:nvPr>
            <p:ph type="body" sz="half" idx="2"/>
          </p:nvPr>
        </p:nvSpPr>
        <p:spPr>
          <a:xfrm>
            <a:off x="862885" y="3065171"/>
            <a:ext cx="4546242" cy="2408350"/>
          </a:xfrm>
        </p:spPr>
        <p:txBody>
          <a:bodyPr>
            <a:normAutofit fontScale="92500" lnSpcReduction="10000"/>
          </a:bodyPr>
          <a:lstStyle/>
          <a:p>
            <a:pPr>
              <a:lnSpc>
                <a:spcPct val="120000"/>
              </a:lnSpc>
            </a:pPr>
            <a:r>
              <a:rPr lang="en-US" dirty="0" smtClean="0">
                <a:solidFill>
                  <a:schemeClr val="bg1"/>
                </a:solidFill>
              </a:rPr>
              <a:t>The first step to solving an ML problem is to quickly develop a model without putting a lot of thought into the parameters, features, etc.. This serves to set a benchmark score for all the future models and gives a ‘feel’ of the dataset. </a:t>
            </a:r>
          </a:p>
          <a:p>
            <a:pPr>
              <a:lnSpc>
                <a:spcPct val="120000"/>
              </a:lnSpc>
            </a:pPr>
            <a:r>
              <a:rPr lang="en-US" dirty="0" smtClean="0">
                <a:solidFill>
                  <a:schemeClr val="bg1"/>
                </a:solidFill>
              </a:rPr>
              <a:t>For this model, we compute the modal value of the demand column in the training set and set that value as the demand for each test example. This simple solution can be argued to be too naïve, but it does the job of setting a benchmark score.</a:t>
            </a:r>
            <a:endParaRPr lang="en-IN" dirty="0">
              <a:solidFill>
                <a:schemeClr val="bg1"/>
              </a:solidFill>
            </a:endParaRPr>
          </a:p>
        </p:txBody>
      </p:sp>
      <p:sp>
        <p:nvSpPr>
          <p:cNvPr id="6" name="Picture Placeholder 5"/>
          <p:cNvSpPr>
            <a:spLocks noGrp="1"/>
          </p:cNvSpPr>
          <p:nvPr>
            <p:ph type="pic" idx="1"/>
          </p:nvPr>
        </p:nvSpPr>
        <p:spPr/>
      </p:sp>
      <p:pic>
        <p:nvPicPr>
          <p:cNvPr id="2050" name="Picture 2" descr="C:\Users\rohan.raj\Desktop\Kaggle\Bimbo\mode graph.png"/>
          <p:cNvPicPr>
            <a:picLocks noChangeAspect="1" noChangeArrowheads="1"/>
          </p:cNvPicPr>
          <p:nvPr/>
        </p:nvPicPr>
        <p:blipFill rotWithShape="1">
          <a:blip r:embed="rId2">
            <a:extLst>
              <a:ext uri="{28A0092B-C50C-407E-A947-70E740481C1C}">
                <a14:useLocalDpi xmlns:a14="http://schemas.microsoft.com/office/drawing/2010/main" val="0"/>
              </a:ext>
            </a:extLst>
          </a:blip>
          <a:srcRect t="11279"/>
          <a:stretch/>
        </p:blipFill>
        <p:spPr bwMode="auto">
          <a:xfrm rot="5400000">
            <a:off x="4726451" y="1742224"/>
            <a:ext cx="6754813" cy="35999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135098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smtClean="0"/>
              <a:t>PYTHON CODE FOR MODEL 1</a:t>
            </a:r>
            <a:endParaRPr lang="en-IN" sz="3600" dirty="0"/>
          </a:p>
        </p:txBody>
      </p:sp>
      <p:sp>
        <p:nvSpPr>
          <p:cNvPr id="3" name="Picture Placeholder 2"/>
          <p:cNvSpPr>
            <a:spLocks noGrp="1"/>
          </p:cNvSpPr>
          <p:nvPr>
            <p:ph type="pic" idx="1"/>
          </p:nvPr>
        </p:nvSpPr>
        <p:spPr/>
      </p:sp>
      <p:sp>
        <p:nvSpPr>
          <p:cNvPr id="4" name="Text Placeholder 3"/>
          <p:cNvSpPr>
            <a:spLocks noGrp="1"/>
          </p:cNvSpPr>
          <p:nvPr>
            <p:ph type="body" sz="half" idx="2"/>
          </p:nvPr>
        </p:nvSpPr>
        <p:spPr/>
        <p:txBody>
          <a:bodyPr>
            <a:normAutofit/>
          </a:bodyPr>
          <a:lstStyle/>
          <a:p>
            <a:r>
              <a:rPr lang="en-US" sz="1400" dirty="0" smtClean="0">
                <a:solidFill>
                  <a:schemeClr val="bg1"/>
                </a:solidFill>
              </a:rPr>
              <a:t>This model generated an LB score of </a:t>
            </a:r>
            <a:r>
              <a:rPr lang="en-US" sz="1400" b="1" dirty="0" smtClean="0">
                <a:solidFill>
                  <a:schemeClr val="bg1"/>
                </a:solidFill>
              </a:rPr>
              <a:t>0.96080</a:t>
            </a:r>
            <a:r>
              <a:rPr lang="en-US" sz="1400" dirty="0" smtClean="0">
                <a:solidFill>
                  <a:schemeClr val="bg1"/>
                </a:solidFill>
              </a:rPr>
              <a:t>. There is a lot of room for improvement.</a:t>
            </a:r>
            <a:endParaRPr lang="en-IN" sz="1400" dirty="0">
              <a:solidFill>
                <a:schemeClr val="bg1"/>
              </a:solidFill>
            </a:endParaRPr>
          </a:p>
        </p:txBody>
      </p:sp>
      <p:pic>
        <p:nvPicPr>
          <p:cNvPr id="3074" name="Picture 2" descr="C:\Users\rohan.raj\Desktop\Kaggle\Bimbo\mode python code.png"/>
          <p:cNvPicPr>
            <a:picLocks noChangeAspect="1" noChangeArrowheads="1"/>
          </p:cNvPicPr>
          <p:nvPr/>
        </p:nvPicPr>
        <p:blipFill rotWithShape="1">
          <a:blip r:embed="rId2">
            <a:extLst>
              <a:ext uri="{28A0092B-C50C-407E-A947-70E740481C1C}">
                <a14:useLocalDpi xmlns:a14="http://schemas.microsoft.com/office/drawing/2010/main" val="0"/>
              </a:ext>
            </a:extLst>
          </a:blip>
          <a:srcRect l="4211"/>
          <a:stretch/>
        </p:blipFill>
        <p:spPr bwMode="auto">
          <a:xfrm>
            <a:off x="1287887" y="708338"/>
            <a:ext cx="8836191" cy="34515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420662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smtClean="0"/>
              <a:t>MODEL 2: SIMPLE REGRESSION TREE</a:t>
            </a:r>
            <a:endParaRPr lang="en-IN" sz="3600" dirty="0"/>
          </a:p>
        </p:txBody>
      </p:sp>
      <p:sp>
        <p:nvSpPr>
          <p:cNvPr id="3" name="Picture Placeholder 2"/>
          <p:cNvSpPr>
            <a:spLocks noGrp="1"/>
          </p:cNvSpPr>
          <p:nvPr>
            <p:ph type="pic" idx="1"/>
          </p:nvPr>
        </p:nvSpPr>
        <p:spPr/>
      </p:sp>
      <p:sp>
        <p:nvSpPr>
          <p:cNvPr id="4" name="Text Placeholder 3"/>
          <p:cNvSpPr>
            <a:spLocks noGrp="1"/>
          </p:cNvSpPr>
          <p:nvPr>
            <p:ph type="body" sz="half" idx="2"/>
          </p:nvPr>
        </p:nvSpPr>
        <p:spPr>
          <a:xfrm>
            <a:off x="1154954" y="5536664"/>
            <a:ext cx="9057992" cy="773984"/>
          </a:xfrm>
        </p:spPr>
        <p:txBody>
          <a:bodyPr>
            <a:normAutofit/>
          </a:bodyPr>
          <a:lstStyle/>
          <a:p>
            <a:r>
              <a:rPr lang="en-US" sz="1400" dirty="0" smtClean="0">
                <a:solidFill>
                  <a:schemeClr val="bg1"/>
                </a:solidFill>
              </a:rPr>
              <a:t>It was extremely time-consuming to train models on the entire dataset, so a number of training examples were randomly chosen from the training set. This model used 50,000 randomly selected training examples. Generated a score of </a:t>
            </a:r>
            <a:r>
              <a:rPr lang="en-US" sz="1400" b="1" dirty="0" smtClean="0">
                <a:solidFill>
                  <a:schemeClr val="bg1"/>
                </a:solidFill>
              </a:rPr>
              <a:t>0.91093. </a:t>
            </a:r>
            <a:r>
              <a:rPr lang="en-US" sz="1400" dirty="0" smtClean="0">
                <a:solidFill>
                  <a:schemeClr val="bg1"/>
                </a:solidFill>
              </a:rPr>
              <a:t>Still needs work.</a:t>
            </a:r>
            <a:endParaRPr lang="en-IN" sz="1400" b="1" dirty="0">
              <a:solidFill>
                <a:schemeClr val="bg1"/>
              </a:solidFill>
            </a:endParaRPr>
          </a:p>
        </p:txBody>
      </p:sp>
      <p:pic>
        <p:nvPicPr>
          <p:cNvPr id="4098" name="Picture 2" descr="C:\Users\rohan.raj\Desktop\Kaggle\F\simple regression tree knime workspace.png"/>
          <p:cNvPicPr>
            <a:picLocks noChangeAspect="1" noChangeArrowheads="1"/>
          </p:cNvPicPr>
          <p:nvPr/>
        </p:nvPicPr>
        <p:blipFill rotWithShape="1">
          <a:blip r:embed="rId2">
            <a:extLst>
              <a:ext uri="{28A0092B-C50C-407E-A947-70E740481C1C}">
                <a14:useLocalDpi xmlns:a14="http://schemas.microsoft.com/office/drawing/2010/main" val="0"/>
              </a:ext>
            </a:extLst>
          </a:blip>
          <a:srcRect l="2050" t="14892" r="25017" b="35205"/>
          <a:stretch/>
        </p:blipFill>
        <p:spPr bwMode="auto">
          <a:xfrm>
            <a:off x="940158" y="643944"/>
            <a:ext cx="9489304" cy="365050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593958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smtClean="0"/>
              <a:t>MODEL 3: NEURAL NETWORKS</a:t>
            </a:r>
            <a:endParaRPr lang="en-IN" sz="3600" dirty="0"/>
          </a:p>
        </p:txBody>
      </p:sp>
      <p:sp>
        <p:nvSpPr>
          <p:cNvPr id="3" name="Picture Placeholder 2"/>
          <p:cNvSpPr>
            <a:spLocks noGrp="1"/>
          </p:cNvSpPr>
          <p:nvPr>
            <p:ph type="pic" idx="1"/>
          </p:nvPr>
        </p:nvSpPr>
        <p:spPr/>
      </p:sp>
      <p:pic>
        <p:nvPicPr>
          <p:cNvPr id="5122" name="Picture 2" descr="C:\Users\rohan.raj\Desktop\Kaggle\F\Neural network knime workspace.png"/>
          <p:cNvPicPr>
            <a:picLocks noChangeAspect="1" noChangeArrowheads="1"/>
          </p:cNvPicPr>
          <p:nvPr/>
        </p:nvPicPr>
        <p:blipFill rotWithShape="1">
          <a:blip r:embed="rId2">
            <a:extLst>
              <a:ext uri="{28A0092B-C50C-407E-A947-70E740481C1C}">
                <a14:useLocalDpi xmlns:a14="http://schemas.microsoft.com/office/drawing/2010/main" val="0"/>
              </a:ext>
            </a:extLst>
          </a:blip>
          <a:srcRect l="2068" t="15028" r="16959" b="21928"/>
          <a:stretch/>
        </p:blipFill>
        <p:spPr bwMode="auto">
          <a:xfrm>
            <a:off x="923544" y="326825"/>
            <a:ext cx="10178043" cy="4455294"/>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4" name="Text Placeholder 3"/>
          <p:cNvSpPr>
            <a:spLocks noGrp="1"/>
          </p:cNvSpPr>
          <p:nvPr>
            <p:ph type="body" sz="half" idx="2"/>
          </p:nvPr>
        </p:nvSpPr>
        <p:spPr>
          <a:xfrm>
            <a:off x="1154953" y="5536665"/>
            <a:ext cx="9740573" cy="493712"/>
          </a:xfrm>
        </p:spPr>
        <p:txBody>
          <a:bodyPr>
            <a:normAutofit lnSpcReduction="10000"/>
          </a:bodyPr>
          <a:lstStyle/>
          <a:p>
            <a:r>
              <a:rPr lang="en-US" sz="1400" dirty="0" smtClean="0">
                <a:solidFill>
                  <a:schemeClr val="bg1"/>
                </a:solidFill>
              </a:rPr>
              <a:t>For this model, 1,00,000 training examples were randomly chosen from the training set to learn parameters. Number of hidden layers = 1; Number of neurons = 10. Generated a LB score of </a:t>
            </a:r>
            <a:r>
              <a:rPr lang="en-US" sz="1400" b="1" dirty="0" smtClean="0">
                <a:solidFill>
                  <a:schemeClr val="bg1"/>
                </a:solidFill>
              </a:rPr>
              <a:t>0.89458.</a:t>
            </a:r>
            <a:endParaRPr lang="en-IN" sz="1400" dirty="0">
              <a:solidFill>
                <a:schemeClr val="bg1"/>
              </a:solidFill>
            </a:endParaRPr>
          </a:p>
        </p:txBody>
      </p:sp>
    </p:spTree>
    <p:extLst>
      <p:ext uri="{BB962C8B-B14F-4D97-AF65-F5344CB8AC3E}">
        <p14:creationId xmlns:p14="http://schemas.microsoft.com/office/powerpoint/2010/main" val="275455004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smtClean="0"/>
              <a:t>MODEL 4: RANDOM FOREST</a:t>
            </a:r>
            <a:endParaRPr lang="en-IN" sz="3600" dirty="0"/>
          </a:p>
        </p:txBody>
      </p:sp>
      <p:sp>
        <p:nvSpPr>
          <p:cNvPr id="3" name="Picture Placeholder 2"/>
          <p:cNvSpPr>
            <a:spLocks noGrp="1"/>
          </p:cNvSpPr>
          <p:nvPr>
            <p:ph type="pic" idx="1"/>
          </p:nvPr>
        </p:nvSpPr>
        <p:spPr/>
      </p:sp>
      <p:sp>
        <p:nvSpPr>
          <p:cNvPr id="4" name="Text Placeholder 3"/>
          <p:cNvSpPr>
            <a:spLocks noGrp="1"/>
          </p:cNvSpPr>
          <p:nvPr>
            <p:ph type="body" sz="half" idx="2"/>
          </p:nvPr>
        </p:nvSpPr>
        <p:spPr>
          <a:xfrm>
            <a:off x="1154953" y="5536665"/>
            <a:ext cx="10204213" cy="619436"/>
          </a:xfrm>
        </p:spPr>
        <p:txBody>
          <a:bodyPr>
            <a:normAutofit lnSpcReduction="10000"/>
          </a:bodyPr>
          <a:lstStyle/>
          <a:p>
            <a:r>
              <a:rPr lang="en-US" sz="1400" dirty="0" smtClean="0">
                <a:solidFill>
                  <a:schemeClr val="bg1"/>
                </a:solidFill>
              </a:rPr>
              <a:t>Again, 100000 randomly selected training examples were chosen. This generated an LB score of </a:t>
            </a:r>
            <a:r>
              <a:rPr lang="en-US" sz="1400" b="1" dirty="0" smtClean="0">
                <a:solidFill>
                  <a:schemeClr val="bg1"/>
                </a:solidFill>
              </a:rPr>
              <a:t>0.83028. </a:t>
            </a:r>
          </a:p>
          <a:p>
            <a:r>
              <a:rPr lang="en-US" sz="1400" dirty="0" smtClean="0">
                <a:solidFill>
                  <a:schemeClr val="bg1"/>
                </a:solidFill>
              </a:rPr>
              <a:t>An improvement!</a:t>
            </a:r>
            <a:endParaRPr lang="en-IN" sz="1400" dirty="0">
              <a:solidFill>
                <a:schemeClr val="bg1"/>
              </a:solidFill>
            </a:endParaRPr>
          </a:p>
        </p:txBody>
      </p:sp>
      <p:pic>
        <p:nvPicPr>
          <p:cNvPr id="6146" name="Picture 2" descr="C:\Users\rohan.raj\Desktop\Kaggle\F\random forest knime workspace.png"/>
          <p:cNvPicPr>
            <a:picLocks noChangeAspect="1" noChangeArrowheads="1"/>
          </p:cNvPicPr>
          <p:nvPr/>
        </p:nvPicPr>
        <p:blipFill rotWithShape="1">
          <a:blip r:embed="rId2">
            <a:extLst>
              <a:ext uri="{28A0092B-C50C-407E-A947-70E740481C1C}">
                <a14:useLocalDpi xmlns:a14="http://schemas.microsoft.com/office/drawing/2010/main" val="0"/>
              </a:ext>
            </a:extLst>
          </a:blip>
          <a:srcRect t="15883" r="3299" b="16886"/>
          <a:stretch/>
        </p:blipFill>
        <p:spPr bwMode="auto">
          <a:xfrm>
            <a:off x="908250" y="798488"/>
            <a:ext cx="9626669" cy="3477297"/>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23214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It's not who has the best algorithm that wins</a:t>
            </a:r>
            <a:r>
              <a:rPr lang="en-IN" dirty="0" smtClean="0"/>
              <a:t>, It's </a:t>
            </a:r>
            <a:r>
              <a:rPr lang="en-IN" dirty="0"/>
              <a:t>who has the most data</a:t>
            </a:r>
          </a:p>
        </p:txBody>
      </p:sp>
      <p:sp>
        <p:nvSpPr>
          <p:cNvPr id="3" name="Text Placeholder 2"/>
          <p:cNvSpPr>
            <a:spLocks noGrp="1"/>
          </p:cNvSpPr>
          <p:nvPr>
            <p:ph type="body" sz="half" idx="13"/>
          </p:nvPr>
        </p:nvSpPr>
        <p:spPr/>
        <p:txBody>
          <a:bodyPr/>
          <a:lstStyle/>
          <a:p>
            <a:pPr algn="r"/>
            <a:r>
              <a:rPr lang="en-US" b="1" dirty="0" smtClean="0"/>
              <a:t>- Andrew Ng</a:t>
            </a:r>
            <a:endParaRPr lang="en-IN" b="1" dirty="0"/>
          </a:p>
        </p:txBody>
      </p:sp>
      <p:sp>
        <p:nvSpPr>
          <p:cNvPr id="4" name="Text Placeholder 3"/>
          <p:cNvSpPr>
            <a:spLocks noGrp="1"/>
          </p:cNvSpPr>
          <p:nvPr>
            <p:ph type="body" sz="half" idx="2"/>
          </p:nvPr>
        </p:nvSpPr>
        <p:spPr>
          <a:xfrm>
            <a:off x="1142075" y="4836015"/>
            <a:ext cx="10204212" cy="1577663"/>
          </a:xfrm>
        </p:spPr>
        <p:txBody>
          <a:bodyPr>
            <a:normAutofit/>
          </a:bodyPr>
          <a:lstStyle/>
          <a:p>
            <a:r>
              <a:rPr lang="en-US" sz="1600" dirty="0" smtClean="0">
                <a:solidFill>
                  <a:schemeClr val="tx1"/>
                </a:solidFill>
              </a:rPr>
              <a:t>For all the models that have been described so far, we chose a small randomly selected sample from the training set and made predictions based on that sample. This was done to get quicker results. However, this resulted in a trade-off between time and accuracy. </a:t>
            </a:r>
            <a:r>
              <a:rPr lang="en-US" sz="1600" b="1" dirty="0" smtClean="0">
                <a:solidFill>
                  <a:schemeClr val="tx1"/>
                </a:solidFill>
              </a:rPr>
              <a:t>Quicker the result, poorer the accuracy</a:t>
            </a:r>
            <a:r>
              <a:rPr lang="en-US" sz="1600" dirty="0" smtClean="0">
                <a:solidFill>
                  <a:schemeClr val="tx1"/>
                </a:solidFill>
              </a:rPr>
              <a:t>. If suppose, we trained our data on the entire dataset for all the previous models, </a:t>
            </a:r>
            <a:r>
              <a:rPr lang="en-US" sz="1600" b="1" dirty="0" smtClean="0">
                <a:solidFill>
                  <a:schemeClr val="tx1"/>
                </a:solidFill>
              </a:rPr>
              <a:t>we could improve our prediction accuracy by as much as 30%! </a:t>
            </a:r>
            <a:r>
              <a:rPr lang="en-US" sz="1600" dirty="0" smtClean="0">
                <a:solidFill>
                  <a:schemeClr val="tx1"/>
                </a:solidFill>
              </a:rPr>
              <a:t>This will be evident in the next model.</a:t>
            </a:r>
            <a:endParaRPr lang="en-IN" sz="1600" b="1" dirty="0">
              <a:solidFill>
                <a:schemeClr val="tx1"/>
              </a:solidFill>
            </a:endParaRPr>
          </a:p>
        </p:txBody>
      </p:sp>
    </p:spTree>
    <p:extLst>
      <p:ext uri="{BB962C8B-B14F-4D97-AF65-F5344CB8AC3E}">
        <p14:creationId xmlns:p14="http://schemas.microsoft.com/office/powerpoint/2010/main" val="36159525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PILOT PROJECT: PREDICT SURVIVAL ON THE TITANIC</a:t>
            </a:r>
            <a:endParaRPr lang="en-IN" dirty="0"/>
          </a:p>
        </p:txBody>
      </p:sp>
      <p:sp>
        <p:nvSpPr>
          <p:cNvPr id="3" name="Content Placeholder 2"/>
          <p:cNvSpPr>
            <a:spLocks noGrp="1"/>
          </p:cNvSpPr>
          <p:nvPr>
            <p:ph idx="1"/>
          </p:nvPr>
        </p:nvSpPr>
        <p:spPr/>
        <p:txBody>
          <a:bodyPr>
            <a:normAutofit/>
          </a:bodyPr>
          <a:lstStyle/>
          <a:p>
            <a:r>
              <a:rPr lang="en-US" sz="2800" dirty="0" smtClean="0"/>
              <a:t>THE PROBLEM</a:t>
            </a:r>
          </a:p>
          <a:p>
            <a:pPr marL="0" indent="0" algn="just">
              <a:buNone/>
            </a:pPr>
            <a:r>
              <a:rPr lang="en-IN" sz="2800" dirty="0" smtClean="0"/>
              <a:t>Analysis </a:t>
            </a:r>
            <a:r>
              <a:rPr lang="en-IN" sz="2800" dirty="0"/>
              <a:t>of </a:t>
            </a:r>
            <a:r>
              <a:rPr lang="en-IN" sz="2800" dirty="0" smtClean="0"/>
              <a:t>passengers that were likely to survive (or die) in the infamous sinking of the Titanic. </a:t>
            </a:r>
            <a:r>
              <a:rPr lang="en-IN" sz="2800" dirty="0"/>
              <a:t>In particular</a:t>
            </a:r>
            <a:r>
              <a:rPr lang="en-IN" sz="2800" dirty="0" smtClean="0"/>
              <a:t>, </a:t>
            </a:r>
            <a:r>
              <a:rPr lang="en-IN" sz="2800" dirty="0"/>
              <a:t>to apply the tools of machine learning to predict which passengers survived the tragedy.</a:t>
            </a:r>
          </a:p>
        </p:txBody>
      </p:sp>
    </p:spTree>
    <p:extLst>
      <p:ext uri="{BB962C8B-B14F-4D97-AF65-F5344CB8AC3E}">
        <p14:creationId xmlns:p14="http://schemas.microsoft.com/office/powerpoint/2010/main" val="275874899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5: LOG MEANS – A SUMMARY</a:t>
            </a:r>
            <a:endParaRPr lang="en-IN" dirty="0"/>
          </a:p>
        </p:txBody>
      </p:sp>
      <p:sp>
        <p:nvSpPr>
          <p:cNvPr id="3" name="Content Placeholder 2"/>
          <p:cNvSpPr>
            <a:spLocks noGrp="1"/>
          </p:cNvSpPr>
          <p:nvPr>
            <p:ph idx="1"/>
          </p:nvPr>
        </p:nvSpPr>
        <p:spPr/>
        <p:txBody>
          <a:bodyPr>
            <a:normAutofit/>
          </a:bodyPr>
          <a:lstStyle/>
          <a:p>
            <a:pPr marL="0" indent="0">
              <a:buNone/>
            </a:pPr>
            <a:r>
              <a:rPr lang="en-US" sz="1600" dirty="0" smtClean="0"/>
              <a:t>The most popular solution on </a:t>
            </a:r>
            <a:r>
              <a:rPr lang="en-US" sz="1600" dirty="0" err="1" smtClean="0"/>
              <a:t>Kaggle</a:t>
            </a:r>
            <a:r>
              <a:rPr lang="en-US" sz="1600" dirty="0" smtClean="0"/>
              <a:t>, this model makes predictions based on 1 criteria i.e., </a:t>
            </a:r>
            <a:r>
              <a:rPr lang="en-US" sz="1600" b="1" dirty="0" smtClean="0"/>
              <a:t>whether the data in the </a:t>
            </a:r>
            <a:r>
              <a:rPr lang="en-US" sz="1600" b="1" dirty="0" smtClean="0"/>
              <a:t>test set </a:t>
            </a:r>
            <a:r>
              <a:rPr lang="en-US" sz="1600" b="1" dirty="0" smtClean="0"/>
              <a:t>is present in the training set or not</a:t>
            </a:r>
            <a:r>
              <a:rPr lang="en-US" sz="1600" dirty="0" smtClean="0"/>
              <a:t>.</a:t>
            </a:r>
          </a:p>
          <a:p>
            <a:pPr marL="0" indent="0">
              <a:buNone/>
            </a:pPr>
            <a:r>
              <a:rPr lang="en-US" sz="1600" dirty="0" smtClean="0"/>
              <a:t>What this means is that, there are test examples which are somewhat identical to the ones in the training set. They might have the same ‘</a:t>
            </a:r>
            <a:r>
              <a:rPr lang="en-US" sz="1600" dirty="0" err="1" smtClean="0"/>
              <a:t>Producto_ID</a:t>
            </a:r>
            <a:r>
              <a:rPr lang="en-US" sz="1600" dirty="0" smtClean="0"/>
              <a:t>’, or the same ‘</a:t>
            </a:r>
            <a:r>
              <a:rPr lang="en-US" sz="1600" dirty="0" err="1" smtClean="0"/>
              <a:t>Producto_ID</a:t>
            </a:r>
            <a:r>
              <a:rPr lang="en-US" sz="1600" dirty="0" smtClean="0"/>
              <a:t>’ and ‘</a:t>
            </a:r>
            <a:r>
              <a:rPr lang="en-US" sz="1600" dirty="0" err="1" smtClean="0"/>
              <a:t>Agencia_ID</a:t>
            </a:r>
            <a:r>
              <a:rPr lang="en-US" sz="1600" dirty="0" smtClean="0"/>
              <a:t>’ or some other combination of the chosen features. If this is the case, then we predict the demand as equal to the demand in the corresponding training set. </a:t>
            </a:r>
          </a:p>
          <a:p>
            <a:pPr marL="0" indent="0">
              <a:buNone/>
            </a:pPr>
            <a:r>
              <a:rPr lang="en-US" sz="1600" dirty="0" smtClean="0"/>
              <a:t/>
            </a:r>
            <a:br>
              <a:rPr lang="en-US" sz="1600" dirty="0" smtClean="0"/>
            </a:br>
            <a:r>
              <a:rPr lang="en-US" sz="1600" dirty="0" smtClean="0"/>
              <a:t>There may be multiple hits for a test example in the training set, and to tackle this, we </a:t>
            </a:r>
            <a:r>
              <a:rPr lang="en-US" sz="1600" b="1" dirty="0" smtClean="0"/>
              <a:t>work in order of preference</a:t>
            </a:r>
            <a:r>
              <a:rPr lang="en-US" sz="1600" dirty="0" smtClean="0"/>
              <a:t>. A hit with 3 features common (say, ‘</a:t>
            </a:r>
            <a:r>
              <a:rPr lang="en-US" sz="1600" dirty="0" err="1" smtClean="0"/>
              <a:t>Producto_ID</a:t>
            </a:r>
            <a:r>
              <a:rPr lang="en-US" sz="1600" dirty="0" smtClean="0"/>
              <a:t>’, ‘</a:t>
            </a:r>
            <a:r>
              <a:rPr lang="en-US" sz="1600" dirty="0" err="1" smtClean="0"/>
              <a:t>Cliente_ID</a:t>
            </a:r>
            <a:r>
              <a:rPr lang="en-US" sz="1600" dirty="0" smtClean="0"/>
              <a:t>’, ‘</a:t>
            </a:r>
            <a:r>
              <a:rPr lang="en-US" sz="1600" dirty="0" err="1" smtClean="0"/>
              <a:t>Agencia_ID</a:t>
            </a:r>
            <a:r>
              <a:rPr lang="en-US" sz="1600" dirty="0" smtClean="0"/>
              <a:t>’) to both the test set and the training set is given preference over a hit with 2(or 1) features common.</a:t>
            </a:r>
            <a:endParaRPr lang="en-IN" sz="1600" dirty="0"/>
          </a:p>
        </p:txBody>
      </p:sp>
    </p:spTree>
    <p:extLst>
      <p:ext uri="{BB962C8B-B14F-4D97-AF65-F5344CB8AC3E}">
        <p14:creationId xmlns:p14="http://schemas.microsoft.com/office/powerpoint/2010/main" val="358298754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PYTHON CODE</a:t>
            </a:r>
            <a:endParaRPr lang="en-IN" dirty="0"/>
          </a:p>
        </p:txBody>
      </p:sp>
      <p:pic>
        <p:nvPicPr>
          <p:cNvPr id="4" name="Picture 2"/>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2522" t="23944" r="31503" b="52942"/>
          <a:stretch/>
        </p:blipFill>
        <p:spPr bwMode="auto">
          <a:xfrm>
            <a:off x="1056068" y="2730321"/>
            <a:ext cx="10526557" cy="20734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746975" y="5267459"/>
            <a:ext cx="10715221" cy="923330"/>
          </a:xfrm>
          <a:prstGeom prst="rect">
            <a:avLst/>
          </a:prstGeom>
          <a:noFill/>
        </p:spPr>
        <p:txBody>
          <a:bodyPr wrap="square" rtlCol="0">
            <a:spAutoFit/>
          </a:bodyPr>
          <a:lstStyle/>
          <a:p>
            <a:r>
              <a:rPr lang="en-US" dirty="0" smtClean="0"/>
              <a:t>This code snippet loads the data as a Pandas </a:t>
            </a:r>
            <a:r>
              <a:rPr lang="en-US" dirty="0" err="1" smtClean="0"/>
              <a:t>DataFrame</a:t>
            </a:r>
            <a:r>
              <a:rPr lang="en-US" dirty="0" smtClean="0"/>
              <a:t>. We can adjust the number of rows to be used from the training set using the ‘</a:t>
            </a:r>
            <a:r>
              <a:rPr lang="en-US" dirty="0" err="1" smtClean="0"/>
              <a:t>nrows</a:t>
            </a:r>
            <a:r>
              <a:rPr lang="en-US" dirty="0" smtClean="0"/>
              <a:t> = </a:t>
            </a:r>
            <a:r>
              <a:rPr lang="en-US" dirty="0" smtClean="0"/>
              <a:t>###‘ </a:t>
            </a:r>
            <a:r>
              <a:rPr lang="en-US" dirty="0" smtClean="0"/>
              <a:t>argument. </a:t>
            </a:r>
            <a:br>
              <a:rPr lang="en-US" dirty="0" smtClean="0"/>
            </a:br>
            <a:r>
              <a:rPr lang="en-US" dirty="0" smtClean="0"/>
              <a:t>An additional column, which outputs the logarithmic demand of each example is added.</a:t>
            </a:r>
            <a:endParaRPr lang="en-IN" dirty="0"/>
          </a:p>
        </p:txBody>
      </p:sp>
    </p:spTree>
    <p:extLst>
      <p:ext uri="{BB962C8B-B14F-4D97-AF65-F5344CB8AC3E}">
        <p14:creationId xmlns:p14="http://schemas.microsoft.com/office/powerpoint/2010/main" val="313183075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PYTHON CODE </a:t>
            </a:r>
            <a:r>
              <a:rPr lang="en-US" dirty="0" smtClean="0"/>
              <a:t>CONTD.</a:t>
            </a:r>
            <a:endParaRPr lang="en-IN" dirty="0"/>
          </a:p>
        </p:txBody>
      </p:sp>
      <p:sp>
        <p:nvSpPr>
          <p:cNvPr id="5" name="TextBox 4"/>
          <p:cNvSpPr txBox="1"/>
          <p:nvPr/>
        </p:nvSpPr>
        <p:spPr>
          <a:xfrm>
            <a:off x="746975" y="5267459"/>
            <a:ext cx="10715221" cy="923330"/>
          </a:xfrm>
          <a:prstGeom prst="rect">
            <a:avLst/>
          </a:prstGeom>
          <a:noFill/>
        </p:spPr>
        <p:txBody>
          <a:bodyPr wrap="square" rtlCol="0">
            <a:spAutoFit/>
          </a:bodyPr>
          <a:lstStyle/>
          <a:p>
            <a:r>
              <a:rPr lang="en-US" dirty="0" smtClean="0"/>
              <a:t>Next, we define a function which takes the product ID under inspection and the submission matrix as arguments. The next step is to group various features by mean for the particular example, which is then converted to a dictionary for faster results.</a:t>
            </a:r>
            <a:endParaRPr lang="en-IN" dirty="0"/>
          </a:p>
        </p:txBody>
      </p:sp>
      <p:sp>
        <p:nvSpPr>
          <p:cNvPr id="3" name="Content Placeholder 2"/>
          <p:cNvSpPr>
            <a:spLocks noGrp="1"/>
          </p:cNvSpPr>
          <p:nvPr>
            <p:ph idx="1"/>
          </p:nvPr>
        </p:nvSpPr>
        <p:spPr/>
        <p:txBody>
          <a:bodyPr/>
          <a:lstStyle/>
          <a:p>
            <a:endParaRPr lang="en-IN" dirty="0"/>
          </a:p>
        </p:txBody>
      </p:sp>
      <p:pic>
        <p:nvPicPr>
          <p:cNvPr id="819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529" t="40845" r="30414" b="41021"/>
          <a:stretch/>
        </p:blipFill>
        <p:spPr bwMode="auto">
          <a:xfrm>
            <a:off x="553792" y="2828871"/>
            <a:ext cx="11396494" cy="17828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4552123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PYTHON CODE </a:t>
            </a:r>
            <a:r>
              <a:rPr lang="en-US" dirty="0" smtClean="0"/>
              <a:t>CONTD.</a:t>
            </a:r>
            <a:endParaRPr lang="en-IN" dirty="0"/>
          </a:p>
        </p:txBody>
      </p:sp>
      <p:sp>
        <p:nvSpPr>
          <p:cNvPr id="5" name="TextBox 4"/>
          <p:cNvSpPr txBox="1"/>
          <p:nvPr/>
        </p:nvSpPr>
        <p:spPr>
          <a:xfrm>
            <a:off x="746975" y="5267459"/>
            <a:ext cx="10715221" cy="1200329"/>
          </a:xfrm>
          <a:prstGeom prst="rect">
            <a:avLst/>
          </a:prstGeom>
          <a:noFill/>
        </p:spPr>
        <p:txBody>
          <a:bodyPr wrap="square" rtlCol="0">
            <a:spAutoFit/>
          </a:bodyPr>
          <a:lstStyle/>
          <a:p>
            <a:r>
              <a:rPr lang="en-US" dirty="0" smtClean="0"/>
              <a:t>A for loop is run in zip format to iterate over multiple lists. As is visible, we have prioritized the demand value we want to work with, giving highest priority to the case where the ‘</a:t>
            </a:r>
            <a:r>
              <a:rPr lang="en-US" dirty="0" err="1" smtClean="0"/>
              <a:t>Producto_ID</a:t>
            </a:r>
            <a:r>
              <a:rPr lang="en-US" dirty="0" smtClean="0"/>
              <a:t>’, ‘</a:t>
            </a:r>
            <a:r>
              <a:rPr lang="en-US" dirty="0" err="1" smtClean="0"/>
              <a:t>Cliente_ID</a:t>
            </a:r>
            <a:r>
              <a:rPr lang="en-US" dirty="0" smtClean="0"/>
              <a:t>’ and ‘</a:t>
            </a:r>
            <a:r>
              <a:rPr lang="en-US" dirty="0" err="1" smtClean="0"/>
              <a:t>Agencia_ID</a:t>
            </a:r>
            <a:r>
              <a:rPr lang="en-US" dirty="0" smtClean="0"/>
              <a:t>’ match simultaneously. If no matches are found, we simply output a 1. </a:t>
            </a:r>
            <a:endParaRPr lang="en-IN" dirty="0"/>
          </a:p>
        </p:txBody>
      </p:sp>
      <p:sp>
        <p:nvSpPr>
          <p:cNvPr id="3" name="Content Placeholder 2"/>
          <p:cNvSpPr>
            <a:spLocks noGrp="1"/>
          </p:cNvSpPr>
          <p:nvPr>
            <p:ph idx="1"/>
          </p:nvPr>
        </p:nvSpPr>
        <p:spPr/>
        <p:txBody>
          <a:bodyPr/>
          <a:lstStyle/>
          <a:p>
            <a:endParaRPr lang="en-IN" dirty="0"/>
          </a:p>
        </p:txBody>
      </p:sp>
      <p:pic>
        <p:nvPicPr>
          <p:cNvPr id="9220" name="Picture 4"/>
          <p:cNvPicPr>
            <a:picLocks noChangeAspect="1" noChangeArrowheads="1"/>
          </p:cNvPicPr>
          <p:nvPr/>
        </p:nvPicPr>
        <p:blipFill rotWithShape="1">
          <a:blip r:embed="rId2">
            <a:extLst>
              <a:ext uri="{28A0092B-C50C-407E-A947-70E740481C1C}">
                <a14:useLocalDpi xmlns:a14="http://schemas.microsoft.com/office/drawing/2010/main" val="0"/>
              </a:ext>
            </a:extLst>
          </a:blip>
          <a:srcRect l="3148" t="45026" r="54388" b="34023"/>
          <a:stretch/>
        </p:blipFill>
        <p:spPr bwMode="auto">
          <a:xfrm>
            <a:off x="1879557" y="2691680"/>
            <a:ext cx="8450056" cy="23439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143097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VARYING THE TRAINING DATA SIZE</a:t>
            </a:r>
            <a:endParaRPr lang="en-IN" dirty="0"/>
          </a:p>
        </p:txBody>
      </p:sp>
      <p:sp>
        <p:nvSpPr>
          <p:cNvPr id="3" name="Content Placeholder 2"/>
          <p:cNvSpPr>
            <a:spLocks noGrp="1"/>
          </p:cNvSpPr>
          <p:nvPr>
            <p:ph sz="half" idx="1"/>
          </p:nvPr>
        </p:nvSpPr>
        <p:spPr/>
        <p:txBody>
          <a:bodyPr>
            <a:normAutofit lnSpcReduction="10000"/>
          </a:bodyPr>
          <a:lstStyle/>
          <a:p>
            <a:pPr marL="0" indent="0">
              <a:buNone/>
            </a:pPr>
            <a:r>
              <a:rPr lang="en-US" dirty="0" smtClean="0"/>
              <a:t>As discussed earlier, we can significantly improve our performance by increasing the training set size. For the first submission, we chose just</a:t>
            </a:r>
          </a:p>
          <a:p>
            <a:pPr>
              <a:buFont typeface="Wingdings" panose="05000000000000000000" pitchFamily="2" charset="2"/>
              <a:buChar char="§"/>
            </a:pPr>
            <a:r>
              <a:rPr lang="en-US" dirty="0" smtClean="0"/>
              <a:t>10,000 rows which generated an LB score of 0.89478</a:t>
            </a:r>
          </a:p>
          <a:p>
            <a:pPr>
              <a:buFont typeface="Wingdings" panose="05000000000000000000" pitchFamily="2" charset="2"/>
              <a:buChar char="§"/>
            </a:pPr>
            <a:r>
              <a:rPr lang="en-US" dirty="0" smtClean="0"/>
              <a:t>1,00,000 rows which generated an LB score of 0.96131 (Yes, the model actually performed worse.)</a:t>
            </a:r>
          </a:p>
          <a:p>
            <a:pPr>
              <a:buFont typeface="Wingdings" panose="05000000000000000000" pitchFamily="2" charset="2"/>
              <a:buChar char="§"/>
            </a:pPr>
            <a:r>
              <a:rPr lang="en-US" dirty="0" smtClean="0"/>
              <a:t>5,00,000 rows which generated an LB score of 0.70650. Our best yet!</a:t>
            </a:r>
            <a:endParaRPr lang="en-IN" dirty="0"/>
          </a:p>
        </p:txBody>
      </p:sp>
      <p:sp>
        <p:nvSpPr>
          <p:cNvPr id="4" name="Content Placeholder 3"/>
          <p:cNvSpPr>
            <a:spLocks noGrp="1"/>
          </p:cNvSpPr>
          <p:nvPr>
            <p:ph sz="half" idx="2"/>
          </p:nvPr>
        </p:nvSpPr>
        <p:spPr/>
        <p:txBody>
          <a:bodyPr>
            <a:normAutofit lnSpcReduction="10000"/>
          </a:bodyPr>
          <a:lstStyle/>
          <a:p>
            <a:endParaRPr lang="en-IN" dirty="0"/>
          </a:p>
        </p:txBody>
      </p:sp>
      <p:pic>
        <p:nvPicPr>
          <p:cNvPr id="1024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1482" t="13381" r="11410" b="18310"/>
          <a:stretch/>
        </p:blipFill>
        <p:spPr bwMode="auto">
          <a:xfrm>
            <a:off x="5862145" y="2665927"/>
            <a:ext cx="6102330" cy="30394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8" name="Straight Connector 7"/>
          <p:cNvCxnSpPr/>
          <p:nvPr/>
        </p:nvCxnSpPr>
        <p:spPr>
          <a:xfrm>
            <a:off x="5862145" y="2421228"/>
            <a:ext cx="0" cy="379926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828270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IN" dirty="0"/>
          </a:p>
        </p:txBody>
      </p:sp>
      <p:sp>
        <p:nvSpPr>
          <p:cNvPr id="3" name="Text Placeholder 2"/>
          <p:cNvSpPr>
            <a:spLocks noGrp="1"/>
          </p:cNvSpPr>
          <p:nvPr>
            <p:ph type="body" idx="1"/>
          </p:nvPr>
        </p:nvSpPr>
        <p:spPr>
          <a:xfrm>
            <a:off x="1154954" y="5024967"/>
            <a:ext cx="10551942" cy="1710684"/>
          </a:xfrm>
        </p:spPr>
        <p:txBody>
          <a:bodyPr>
            <a:normAutofit/>
          </a:bodyPr>
          <a:lstStyle/>
          <a:p>
            <a:r>
              <a:rPr lang="en-US" sz="1800" dirty="0" smtClean="0">
                <a:solidFill>
                  <a:schemeClr val="tx1"/>
                </a:solidFill>
              </a:rPr>
              <a:t>Our training data has millions of examples and by using all of them to train the models, we can achieve LB scores as high as 0.48! This was barely scraping the surface of what can be done with the data we have at our </a:t>
            </a:r>
            <a:r>
              <a:rPr lang="en-US" sz="1800" smtClean="0">
                <a:solidFill>
                  <a:schemeClr val="tx1"/>
                </a:solidFill>
              </a:rPr>
              <a:t>disposal.</a:t>
            </a:r>
          </a:p>
          <a:p>
            <a:r>
              <a:rPr lang="en-US" sz="1800" smtClean="0">
                <a:solidFill>
                  <a:schemeClr val="tx1"/>
                </a:solidFill>
              </a:rPr>
              <a:t>With </a:t>
            </a:r>
            <a:r>
              <a:rPr lang="en-US" sz="1800" dirty="0" smtClean="0">
                <a:solidFill>
                  <a:schemeClr val="tx1"/>
                </a:solidFill>
              </a:rPr>
              <a:t>more powerful computing and better algorithms we can do things that were a part of science fiction not too long ago!</a:t>
            </a:r>
            <a:endParaRPr lang="en-IN" sz="1800" dirty="0">
              <a:solidFill>
                <a:schemeClr val="tx1"/>
              </a:solidFill>
            </a:endParaRPr>
          </a:p>
        </p:txBody>
      </p:sp>
    </p:spTree>
    <p:extLst>
      <p:ext uri="{BB962C8B-B14F-4D97-AF65-F5344CB8AC3E}">
        <p14:creationId xmlns:p14="http://schemas.microsoft.com/office/powerpoint/2010/main" val="35231819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DATA</a:t>
            </a:r>
            <a:endParaRPr lang="en-IN" dirty="0"/>
          </a:p>
        </p:txBody>
      </p:sp>
      <p:sp>
        <p:nvSpPr>
          <p:cNvPr id="3" name="Text Placeholder 2"/>
          <p:cNvSpPr>
            <a:spLocks noGrp="1"/>
          </p:cNvSpPr>
          <p:nvPr>
            <p:ph type="body" idx="1"/>
          </p:nvPr>
        </p:nvSpPr>
        <p:spPr>
          <a:xfrm>
            <a:off x="6869801" y="1171978"/>
            <a:ext cx="4437850" cy="4700788"/>
          </a:xfrm>
        </p:spPr>
        <p:txBody>
          <a:bodyPr>
            <a:normAutofit fontScale="77500" lnSpcReduction="20000"/>
          </a:bodyPr>
          <a:lstStyle/>
          <a:p>
            <a:r>
              <a:rPr lang="en-US" sz="2400" dirty="0" smtClean="0">
                <a:solidFill>
                  <a:schemeClr val="tx1"/>
                </a:solidFill>
              </a:rPr>
              <a:t>Training set</a:t>
            </a:r>
          </a:p>
          <a:p>
            <a:endParaRPr lang="en-US" sz="2400" dirty="0" smtClean="0">
              <a:solidFill>
                <a:schemeClr val="tx1"/>
              </a:solidFill>
            </a:endParaRPr>
          </a:p>
          <a:p>
            <a:pPr marL="342900" indent="-342900">
              <a:buFont typeface="Arial" panose="020B0604020202020204" pitchFamily="34" charset="0"/>
              <a:buChar char="•"/>
            </a:pPr>
            <a:r>
              <a:rPr lang="en-US" dirty="0" smtClean="0">
                <a:solidFill>
                  <a:schemeClr val="tx1"/>
                </a:solidFill>
              </a:rPr>
              <a:t>Passenger ID</a:t>
            </a:r>
          </a:p>
          <a:p>
            <a:pPr marL="342900" indent="-342900">
              <a:buFont typeface="Arial" panose="020B0604020202020204" pitchFamily="34" charset="0"/>
              <a:buChar char="•"/>
            </a:pPr>
            <a:r>
              <a:rPr lang="en-US" dirty="0" smtClean="0">
                <a:solidFill>
                  <a:schemeClr val="tx1"/>
                </a:solidFill>
              </a:rPr>
              <a:t>Survival classification (o or 1)</a:t>
            </a:r>
          </a:p>
          <a:p>
            <a:pPr marL="342900" indent="-342900">
              <a:buFont typeface="Arial" panose="020B0604020202020204" pitchFamily="34" charset="0"/>
              <a:buChar char="•"/>
            </a:pPr>
            <a:r>
              <a:rPr lang="en-US" dirty="0" smtClean="0">
                <a:solidFill>
                  <a:schemeClr val="tx1"/>
                </a:solidFill>
              </a:rPr>
              <a:t>Passenger class (3,2 or 1)</a:t>
            </a:r>
          </a:p>
          <a:p>
            <a:pPr marL="342900" indent="-342900">
              <a:buFont typeface="Arial" panose="020B0604020202020204" pitchFamily="34" charset="0"/>
              <a:buChar char="•"/>
            </a:pPr>
            <a:r>
              <a:rPr lang="en-US" dirty="0" smtClean="0">
                <a:solidFill>
                  <a:schemeClr val="tx1"/>
                </a:solidFill>
              </a:rPr>
              <a:t>Name</a:t>
            </a:r>
          </a:p>
          <a:p>
            <a:pPr marL="342900" indent="-342900">
              <a:buFont typeface="Arial" panose="020B0604020202020204" pitchFamily="34" charset="0"/>
              <a:buChar char="•"/>
            </a:pPr>
            <a:r>
              <a:rPr lang="en-US" dirty="0" smtClean="0">
                <a:solidFill>
                  <a:schemeClr val="tx1"/>
                </a:solidFill>
              </a:rPr>
              <a:t>Sex</a:t>
            </a:r>
          </a:p>
          <a:p>
            <a:pPr marL="342900" indent="-342900">
              <a:buFont typeface="Arial" panose="020B0604020202020204" pitchFamily="34" charset="0"/>
              <a:buChar char="•"/>
            </a:pPr>
            <a:r>
              <a:rPr lang="en-US" dirty="0" smtClean="0">
                <a:solidFill>
                  <a:schemeClr val="tx1"/>
                </a:solidFill>
              </a:rPr>
              <a:t>Age</a:t>
            </a:r>
          </a:p>
          <a:p>
            <a:pPr marL="342900" indent="-342900">
              <a:buFont typeface="Arial" panose="020B0604020202020204" pitchFamily="34" charset="0"/>
              <a:buChar char="•"/>
            </a:pPr>
            <a:r>
              <a:rPr lang="en-US" dirty="0" smtClean="0">
                <a:solidFill>
                  <a:schemeClr val="tx1"/>
                </a:solidFill>
              </a:rPr>
              <a:t>Siblings (if any) aboard</a:t>
            </a:r>
          </a:p>
          <a:p>
            <a:pPr marL="342900" indent="-342900">
              <a:buFont typeface="Arial" panose="020B0604020202020204" pitchFamily="34" charset="0"/>
              <a:buChar char="•"/>
            </a:pPr>
            <a:r>
              <a:rPr lang="en-US" dirty="0" smtClean="0">
                <a:solidFill>
                  <a:schemeClr val="tx1"/>
                </a:solidFill>
              </a:rPr>
              <a:t>Parent-children aboard</a:t>
            </a:r>
          </a:p>
          <a:p>
            <a:pPr marL="342900" indent="-342900">
              <a:buFont typeface="Arial" panose="020B0604020202020204" pitchFamily="34" charset="0"/>
              <a:buChar char="•"/>
            </a:pPr>
            <a:r>
              <a:rPr lang="en-US" dirty="0" smtClean="0">
                <a:solidFill>
                  <a:schemeClr val="tx1"/>
                </a:solidFill>
              </a:rPr>
              <a:t>Ticket number</a:t>
            </a:r>
          </a:p>
          <a:p>
            <a:pPr marL="342900" indent="-342900">
              <a:buFont typeface="Arial" panose="020B0604020202020204" pitchFamily="34" charset="0"/>
              <a:buChar char="•"/>
            </a:pPr>
            <a:r>
              <a:rPr lang="en-US" dirty="0" smtClean="0">
                <a:solidFill>
                  <a:schemeClr val="tx1"/>
                </a:solidFill>
              </a:rPr>
              <a:t>Passenger Fare</a:t>
            </a:r>
          </a:p>
          <a:p>
            <a:pPr marL="342900" indent="-342900">
              <a:buFont typeface="Arial" panose="020B0604020202020204" pitchFamily="34" charset="0"/>
              <a:buChar char="•"/>
            </a:pPr>
            <a:r>
              <a:rPr lang="en-US" dirty="0" smtClean="0">
                <a:solidFill>
                  <a:schemeClr val="tx1"/>
                </a:solidFill>
              </a:rPr>
              <a:t>Cabin</a:t>
            </a:r>
          </a:p>
          <a:p>
            <a:pPr marL="342900" indent="-342900">
              <a:buFont typeface="Arial" panose="020B0604020202020204" pitchFamily="34" charset="0"/>
              <a:buChar char="•"/>
            </a:pPr>
            <a:r>
              <a:rPr lang="en-US" dirty="0" smtClean="0">
                <a:solidFill>
                  <a:schemeClr val="tx1"/>
                </a:solidFill>
              </a:rPr>
              <a:t>Port of embarkation</a:t>
            </a:r>
          </a:p>
          <a:p>
            <a:pPr marL="342900" indent="-342900">
              <a:buFont typeface="Arial" panose="020B0604020202020204" pitchFamily="34" charset="0"/>
              <a:buChar char="•"/>
            </a:pPr>
            <a:endParaRPr lang="en-US" dirty="0" smtClean="0"/>
          </a:p>
          <a:p>
            <a:pPr marL="342900" indent="-342900">
              <a:buFont typeface="Arial" panose="020B0604020202020204" pitchFamily="34" charset="0"/>
              <a:buChar char="•"/>
            </a:pPr>
            <a:endParaRPr lang="en-IN" dirty="0"/>
          </a:p>
        </p:txBody>
      </p:sp>
    </p:spTree>
    <p:extLst>
      <p:ext uri="{BB962C8B-B14F-4D97-AF65-F5344CB8AC3E}">
        <p14:creationId xmlns:p14="http://schemas.microsoft.com/office/powerpoint/2010/main" val="37281516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INTUITIONS</a:t>
            </a:r>
            <a:endParaRPr lang="en-IN" dirty="0"/>
          </a:p>
        </p:txBody>
      </p:sp>
      <p:sp>
        <p:nvSpPr>
          <p:cNvPr id="3" name="Content Placeholder 2"/>
          <p:cNvSpPr>
            <a:spLocks noGrp="1"/>
          </p:cNvSpPr>
          <p:nvPr>
            <p:ph idx="1"/>
          </p:nvPr>
        </p:nvSpPr>
        <p:spPr>
          <a:xfrm>
            <a:off x="1154954" y="2603499"/>
            <a:ext cx="9341328" cy="3913211"/>
          </a:xfrm>
        </p:spPr>
        <p:txBody>
          <a:bodyPr>
            <a:normAutofit/>
          </a:bodyPr>
          <a:lstStyle/>
          <a:p>
            <a:pPr marL="0" indent="0" algn="just">
              <a:buNone/>
            </a:pPr>
            <a:r>
              <a:rPr lang="en-US" dirty="0" smtClean="0"/>
              <a:t>Choosing the features to train a model is one of the most vital parts of solving a machine learning problem. Here we are given 11 features for each labelled training example. Our first step is to choose the relevant features, which we believe, will affect the survival of the people on the ill-fated boat.</a:t>
            </a:r>
          </a:p>
          <a:p>
            <a:pPr algn="just"/>
            <a:r>
              <a:rPr lang="en-US" dirty="0" smtClean="0"/>
              <a:t>Passenger ID – These are more or less random in nature and shouldn’t 					   		   really affect the chances of survival</a:t>
            </a:r>
          </a:p>
          <a:p>
            <a:pPr algn="just"/>
            <a:r>
              <a:rPr lang="en-US" dirty="0" smtClean="0"/>
              <a:t>Age – It is reasonable to believe that age played a major role in 				  		  determining whether a person survived the disaster or not. This is      		  		  because women and children are evacuated first in such events.</a:t>
            </a:r>
          </a:p>
          <a:p>
            <a:pPr algn="just"/>
            <a:r>
              <a:rPr lang="en-US" dirty="0" smtClean="0"/>
              <a:t>Sex – This is also a crucial feature in predicting the outcome for the same 		                       		 reason mentioned above.</a:t>
            </a:r>
          </a:p>
          <a:p>
            <a:endParaRPr lang="en-IN" dirty="0"/>
          </a:p>
        </p:txBody>
      </p:sp>
    </p:spTree>
    <p:extLst>
      <p:ext uri="{BB962C8B-B14F-4D97-AF65-F5344CB8AC3E}">
        <p14:creationId xmlns:p14="http://schemas.microsoft.com/office/powerpoint/2010/main" val="13934311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INTUITIONS</a:t>
            </a:r>
            <a:endParaRPr lang="en-IN" dirty="0"/>
          </a:p>
        </p:txBody>
      </p:sp>
      <p:sp>
        <p:nvSpPr>
          <p:cNvPr id="3" name="Text Placeholder 2"/>
          <p:cNvSpPr>
            <a:spLocks noGrp="1"/>
          </p:cNvSpPr>
          <p:nvPr>
            <p:ph type="body" idx="1"/>
          </p:nvPr>
        </p:nvSpPr>
        <p:spPr>
          <a:xfrm>
            <a:off x="1154955" y="2603500"/>
            <a:ext cx="2618555" cy="576262"/>
          </a:xfrm>
        </p:spPr>
        <p:txBody>
          <a:bodyPr/>
          <a:lstStyle/>
          <a:p>
            <a:r>
              <a:rPr lang="en-US" dirty="0" smtClean="0"/>
              <a:t>FEATURE</a:t>
            </a:r>
            <a:endParaRPr lang="en-IN" dirty="0"/>
          </a:p>
        </p:txBody>
      </p:sp>
      <p:sp>
        <p:nvSpPr>
          <p:cNvPr id="4" name="Content Placeholder 3"/>
          <p:cNvSpPr>
            <a:spLocks noGrp="1"/>
          </p:cNvSpPr>
          <p:nvPr>
            <p:ph sz="half" idx="2"/>
          </p:nvPr>
        </p:nvSpPr>
        <p:spPr>
          <a:xfrm>
            <a:off x="1154954" y="3380457"/>
            <a:ext cx="2618556" cy="2840039"/>
          </a:xfrm>
        </p:spPr>
        <p:txBody>
          <a:bodyPr/>
          <a:lstStyle/>
          <a:p>
            <a:r>
              <a:rPr lang="en-US" dirty="0" smtClean="0"/>
              <a:t>SIBLINGS ABOARD</a:t>
            </a:r>
          </a:p>
          <a:p>
            <a:endParaRPr lang="en-US" dirty="0"/>
          </a:p>
          <a:p>
            <a:r>
              <a:rPr lang="en-US" dirty="0" smtClean="0"/>
              <a:t>PARENT/CHILDREN ABOARD</a:t>
            </a:r>
          </a:p>
          <a:p>
            <a:r>
              <a:rPr lang="en-US" dirty="0" smtClean="0"/>
              <a:t>FARE</a:t>
            </a:r>
            <a:endParaRPr lang="en-IN" dirty="0"/>
          </a:p>
        </p:txBody>
      </p:sp>
      <p:sp>
        <p:nvSpPr>
          <p:cNvPr id="5" name="Text Placeholder 4"/>
          <p:cNvSpPr>
            <a:spLocks noGrp="1"/>
          </p:cNvSpPr>
          <p:nvPr>
            <p:ph type="body" sz="quarter" idx="3"/>
          </p:nvPr>
        </p:nvSpPr>
        <p:spPr>
          <a:xfrm>
            <a:off x="4121239" y="2603500"/>
            <a:ext cx="6912633" cy="576262"/>
          </a:xfrm>
        </p:spPr>
        <p:txBody>
          <a:bodyPr/>
          <a:lstStyle/>
          <a:p>
            <a:r>
              <a:rPr lang="en-US" dirty="0" smtClean="0"/>
              <a:t>RELEVANCE</a:t>
            </a:r>
            <a:endParaRPr lang="en-IN" dirty="0"/>
          </a:p>
        </p:txBody>
      </p:sp>
      <p:sp>
        <p:nvSpPr>
          <p:cNvPr id="6" name="Content Placeholder 5"/>
          <p:cNvSpPr>
            <a:spLocks noGrp="1"/>
          </p:cNvSpPr>
          <p:nvPr>
            <p:ph sz="quarter" idx="4"/>
          </p:nvPr>
        </p:nvSpPr>
        <p:spPr>
          <a:xfrm>
            <a:off x="4121239" y="3380457"/>
            <a:ext cx="7714446" cy="3678238"/>
          </a:xfrm>
        </p:spPr>
        <p:txBody>
          <a:bodyPr>
            <a:normAutofit/>
          </a:bodyPr>
          <a:lstStyle/>
          <a:p>
            <a:pPr algn="just"/>
            <a:r>
              <a:rPr lang="en-US" dirty="0" smtClean="0"/>
              <a:t>It is reasonable to believe that if a person had siblings aboard, they would leave together or not at all. </a:t>
            </a:r>
          </a:p>
          <a:p>
            <a:pPr algn="just"/>
            <a:r>
              <a:rPr lang="en-US" dirty="0" smtClean="0"/>
              <a:t>Relevant feature for the same above-mentioned reason.</a:t>
            </a:r>
          </a:p>
          <a:p>
            <a:pPr algn="just"/>
            <a:endParaRPr lang="en-US" dirty="0"/>
          </a:p>
          <a:p>
            <a:pPr algn="just"/>
            <a:r>
              <a:rPr lang="en-US" dirty="0" smtClean="0"/>
              <a:t>People holding costlier tickets may be more likely to survive as they may hold higher positions in society and could influence the authorities decision on the ship during the calamity.</a:t>
            </a:r>
          </a:p>
          <a:p>
            <a:pPr algn="just"/>
            <a:endParaRPr lang="en-US" dirty="0" smtClean="0"/>
          </a:p>
          <a:p>
            <a:pPr marL="0" indent="0">
              <a:buNone/>
            </a:pPr>
            <a:endParaRPr lang="en-US" dirty="0"/>
          </a:p>
          <a:p>
            <a:pPr marL="0" indent="0">
              <a:buNone/>
            </a:pPr>
            <a:r>
              <a:rPr lang="en-US" dirty="0" smtClean="0"/>
              <a:t>	</a:t>
            </a:r>
            <a:endParaRPr lang="en-IN" dirty="0"/>
          </a:p>
        </p:txBody>
      </p:sp>
      <p:cxnSp>
        <p:nvCxnSpPr>
          <p:cNvPr id="8" name="Straight Connector 7"/>
          <p:cNvCxnSpPr/>
          <p:nvPr/>
        </p:nvCxnSpPr>
        <p:spPr>
          <a:xfrm>
            <a:off x="3902299" y="2446986"/>
            <a:ext cx="0" cy="377351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94810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5" y="1609859"/>
            <a:ext cx="4344324" cy="1819141"/>
          </a:xfrm>
        </p:spPr>
        <p:txBody>
          <a:bodyPr/>
          <a:lstStyle/>
          <a:p>
            <a:r>
              <a:rPr lang="en-US" dirty="0" smtClean="0"/>
              <a:t>VISUALIZING DATA</a:t>
            </a:r>
            <a:endParaRPr lang="en-IN" dirty="0"/>
          </a:p>
        </p:txBody>
      </p:sp>
      <p:pic>
        <p:nvPicPr>
          <p:cNvPr id="5" name="Picture Placeholder 4"/>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27563" r="-14107"/>
          <a:stretch/>
        </p:blipFill>
        <p:spPr>
          <a:xfrm>
            <a:off x="6941712" y="434482"/>
            <a:ext cx="4043965" cy="5989035"/>
          </a:xfrm>
        </p:spPr>
      </p:pic>
      <p:sp>
        <p:nvSpPr>
          <p:cNvPr id="4" name="Text Placeholder 3"/>
          <p:cNvSpPr>
            <a:spLocks noGrp="1"/>
          </p:cNvSpPr>
          <p:nvPr>
            <p:ph type="body" sz="half" idx="2"/>
          </p:nvPr>
        </p:nvSpPr>
        <p:spPr>
          <a:xfrm>
            <a:off x="1154953" y="3657599"/>
            <a:ext cx="4022353" cy="1867437"/>
          </a:xfrm>
        </p:spPr>
        <p:txBody>
          <a:bodyPr/>
          <a:lstStyle/>
          <a:p>
            <a:pPr>
              <a:lnSpc>
                <a:spcPct val="150000"/>
              </a:lnSpc>
            </a:pPr>
            <a:r>
              <a:rPr lang="en-US" dirty="0" smtClean="0">
                <a:solidFill>
                  <a:schemeClr val="bg1"/>
                </a:solidFill>
              </a:rPr>
              <a:t>Once we have chosen the features, we need to look at the data that we currently have. It’s clear that the “Age” column has a few </a:t>
            </a:r>
            <a:r>
              <a:rPr lang="en-US" dirty="0" err="1" smtClean="0">
                <a:solidFill>
                  <a:schemeClr val="bg1"/>
                </a:solidFill>
              </a:rPr>
              <a:t>NaN</a:t>
            </a:r>
            <a:r>
              <a:rPr lang="en-US" dirty="0" smtClean="0">
                <a:solidFill>
                  <a:schemeClr val="bg1"/>
                </a:solidFill>
              </a:rPr>
              <a:t> or ‘missing’ values. This needs to be fixed, before we fit any model to the data.</a:t>
            </a:r>
            <a:endParaRPr lang="en-IN" dirty="0">
              <a:solidFill>
                <a:schemeClr val="bg1"/>
              </a:solidFill>
            </a:endParaRPr>
          </a:p>
        </p:txBody>
      </p:sp>
    </p:spTree>
    <p:extLst>
      <p:ext uri="{BB962C8B-B14F-4D97-AF65-F5344CB8AC3E}">
        <p14:creationId xmlns:p14="http://schemas.microsoft.com/office/powerpoint/2010/main" val="22070224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7834" y="909034"/>
            <a:ext cx="3043558" cy="1744014"/>
          </a:xfrm>
        </p:spPr>
        <p:txBody>
          <a:bodyPr/>
          <a:lstStyle/>
          <a:p>
            <a:pPr algn="ctr"/>
            <a:r>
              <a:rPr lang="en-US" sz="3600" dirty="0" smtClean="0"/>
              <a:t>FITTING THE MODEL</a:t>
            </a:r>
            <a:endParaRPr lang="en-IN" sz="3600" dirty="0"/>
          </a:p>
        </p:txBody>
      </p:sp>
      <p:sp>
        <p:nvSpPr>
          <p:cNvPr id="4" name="Text Placeholder 3"/>
          <p:cNvSpPr>
            <a:spLocks noGrp="1"/>
          </p:cNvSpPr>
          <p:nvPr>
            <p:ph type="body" sz="half" idx="2"/>
          </p:nvPr>
        </p:nvSpPr>
        <p:spPr/>
        <p:txBody>
          <a:bodyPr/>
          <a:lstStyle/>
          <a:p>
            <a:r>
              <a:rPr lang="en-US" dirty="0" smtClean="0">
                <a:solidFill>
                  <a:schemeClr val="bg1"/>
                </a:solidFill>
              </a:rPr>
              <a:t>Once the data has been ‘cleaned’, it is now possible to fit a model to make predictions. For this case, we choose an ensemble decision tree model called Random Forest. It has a number of tuning parameters such as: Number of trees, Depth, Number of records per node etc.. Choosing one set of tuning parameters we can get a forest that looks like this.</a:t>
            </a:r>
            <a:endParaRPr lang="en-IN" dirty="0">
              <a:solidFill>
                <a:schemeClr val="bg1"/>
              </a:solidFill>
            </a:endParaRPr>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95645" y="528034"/>
            <a:ext cx="6633223" cy="5666705"/>
          </a:xfrm>
        </p:spPr>
      </p:pic>
    </p:spTree>
    <p:extLst>
      <p:ext uri="{BB962C8B-B14F-4D97-AF65-F5344CB8AC3E}">
        <p14:creationId xmlns:p14="http://schemas.microsoft.com/office/powerpoint/2010/main" val="119791372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C:\Users\rohan.raj\Desktop\Kaggle\Titanic\python code.png"/>
          <p:cNvPicPr>
            <a:picLocks noChangeAspect="1" noChangeArrowheads="1"/>
          </p:cNvPicPr>
          <p:nvPr/>
        </p:nvPicPr>
        <p:blipFill rotWithShape="1">
          <a:blip r:embed="rId2">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rcRect t="12686" r="6085" b="18401"/>
          <a:stretch/>
        </p:blipFill>
        <p:spPr bwMode="auto">
          <a:xfrm>
            <a:off x="1944711" y="631065"/>
            <a:ext cx="8860664" cy="356744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167833" y="4841138"/>
            <a:ext cx="8825659" cy="566738"/>
          </a:xfrm>
        </p:spPr>
        <p:txBody>
          <a:bodyPr>
            <a:noAutofit/>
          </a:bodyPr>
          <a:lstStyle/>
          <a:p>
            <a:r>
              <a:rPr lang="en-US" sz="3600" dirty="0" smtClean="0"/>
              <a:t>PYTHON CODE</a:t>
            </a:r>
            <a:endParaRPr lang="en-IN" sz="3600" dirty="0"/>
          </a:p>
        </p:txBody>
      </p:sp>
      <p:sp>
        <p:nvSpPr>
          <p:cNvPr id="4" name="Text Placeholder 3"/>
          <p:cNvSpPr>
            <a:spLocks noGrp="1"/>
          </p:cNvSpPr>
          <p:nvPr>
            <p:ph type="body" sz="half" idx="2"/>
          </p:nvPr>
        </p:nvSpPr>
        <p:spPr>
          <a:xfrm>
            <a:off x="1154954" y="5485150"/>
            <a:ext cx="8825658" cy="493712"/>
          </a:xfrm>
        </p:spPr>
        <p:txBody>
          <a:bodyPr>
            <a:noAutofit/>
          </a:bodyPr>
          <a:lstStyle/>
          <a:p>
            <a:pPr>
              <a:lnSpc>
                <a:spcPct val="160000"/>
              </a:lnSpc>
            </a:pPr>
            <a:r>
              <a:rPr lang="en-US" sz="1400" dirty="0" smtClean="0">
                <a:solidFill>
                  <a:schemeClr val="bg1"/>
                </a:solidFill>
              </a:rPr>
              <a:t>This model gave a </a:t>
            </a:r>
            <a:r>
              <a:rPr lang="en-US" sz="1400" dirty="0" err="1" smtClean="0">
                <a:solidFill>
                  <a:schemeClr val="bg1"/>
                </a:solidFill>
              </a:rPr>
              <a:t>LeaderBoard</a:t>
            </a:r>
            <a:r>
              <a:rPr lang="en-US" sz="1400" dirty="0" smtClean="0">
                <a:solidFill>
                  <a:schemeClr val="bg1"/>
                </a:solidFill>
              </a:rPr>
              <a:t>(LB) score of 0.77990 on </a:t>
            </a:r>
            <a:r>
              <a:rPr lang="en-US" sz="1400" dirty="0" err="1" smtClean="0">
                <a:solidFill>
                  <a:schemeClr val="bg1"/>
                </a:solidFill>
              </a:rPr>
              <a:t>Kaggle</a:t>
            </a:r>
            <a:r>
              <a:rPr lang="en-US" sz="1400" dirty="0" smtClean="0">
                <a:solidFill>
                  <a:schemeClr val="bg1"/>
                </a:solidFill>
              </a:rPr>
              <a:t>. </a:t>
            </a:r>
            <a:r>
              <a:rPr lang="en-US" sz="1400" b="1" dirty="0" smtClean="0">
                <a:solidFill>
                  <a:schemeClr val="bg1"/>
                </a:solidFill>
              </a:rPr>
              <a:t>Playing with the tuning parameters and better feature selection could easily generate scores up to 0.86 on the LB for this problem.</a:t>
            </a:r>
          </a:p>
          <a:p>
            <a:endParaRPr lang="en-IN" sz="1400" dirty="0">
              <a:solidFill>
                <a:schemeClr val="bg1"/>
              </a:solidFill>
            </a:endParaRPr>
          </a:p>
        </p:txBody>
      </p:sp>
      <p:sp>
        <p:nvSpPr>
          <p:cNvPr id="8" name="Picture Placeholder 7"/>
          <p:cNvSpPr>
            <a:spLocks noGrp="1"/>
          </p:cNvSpPr>
          <p:nvPr>
            <p:ph type="pic" idx="1"/>
          </p:nvPr>
        </p:nvSpPr>
        <p:spPr/>
      </p:sp>
    </p:spTree>
    <p:extLst>
      <p:ext uri="{BB962C8B-B14F-4D97-AF65-F5344CB8AC3E}">
        <p14:creationId xmlns:p14="http://schemas.microsoft.com/office/powerpoint/2010/main" val="14553461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smtClean="0"/>
              <a:t>KNIME WORKSPACE</a:t>
            </a:r>
            <a:endParaRPr lang="en-IN" sz="3600" dirty="0"/>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rcRect t="15838" b="15838"/>
          <a:stretch>
            <a:fillRect/>
          </a:stretch>
        </p:blipFill>
        <p:spPr>
          <a:xfrm>
            <a:off x="1154954" y="685800"/>
            <a:ext cx="9225418" cy="3532562"/>
          </a:xfrm>
        </p:spPr>
      </p:pic>
      <p:sp>
        <p:nvSpPr>
          <p:cNvPr id="4" name="Text Placeholder 3"/>
          <p:cNvSpPr>
            <a:spLocks noGrp="1"/>
          </p:cNvSpPr>
          <p:nvPr>
            <p:ph type="body" sz="half" idx="2"/>
          </p:nvPr>
        </p:nvSpPr>
        <p:spPr/>
        <p:txBody>
          <a:bodyPr>
            <a:normAutofit/>
          </a:bodyPr>
          <a:lstStyle/>
          <a:p>
            <a:r>
              <a:rPr lang="en-US" sz="1400" dirty="0" smtClean="0">
                <a:solidFill>
                  <a:schemeClr val="bg1"/>
                </a:solidFill>
              </a:rPr>
              <a:t>KNIME workspace using Random Forest.</a:t>
            </a:r>
            <a:endParaRPr lang="en-IN" sz="1400" dirty="0">
              <a:solidFill>
                <a:schemeClr val="bg1"/>
              </a:solidFill>
            </a:endParaRPr>
          </a:p>
        </p:txBody>
      </p:sp>
    </p:spTree>
    <p:extLst>
      <p:ext uri="{BB962C8B-B14F-4D97-AF65-F5344CB8AC3E}">
        <p14:creationId xmlns:p14="http://schemas.microsoft.com/office/powerpoint/2010/main" val="183031256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328</TotalTime>
  <Words>1467</Words>
  <Application>Microsoft Office PowerPoint</Application>
  <PresentationFormat>Custom</PresentationFormat>
  <Paragraphs>118</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Ion Boardroom</vt:lpstr>
      <vt:lpstr>MACHINE LEARNING</vt:lpstr>
      <vt:lpstr>PILOT PROJECT: PREDICT SURVIVAL ON THE TITANIC</vt:lpstr>
      <vt:lpstr>THE DATA</vt:lpstr>
      <vt:lpstr>INTUITIONS</vt:lpstr>
      <vt:lpstr>INTUITIONS</vt:lpstr>
      <vt:lpstr>VISUALIZING DATA</vt:lpstr>
      <vt:lpstr>FITTING THE MODEL</vt:lpstr>
      <vt:lpstr>PYTHON CODE</vt:lpstr>
      <vt:lpstr>KNIME WORKSPACE</vt:lpstr>
      <vt:lpstr>DEMONSTRATION PROJECT: GRUPO BIMBO INVENTORY DEMAND</vt:lpstr>
      <vt:lpstr>THE DATA</vt:lpstr>
      <vt:lpstr>INTUITIONS</vt:lpstr>
      <vt:lpstr>INTUITIONS</vt:lpstr>
      <vt:lpstr>MODEL 1: MODE</vt:lpstr>
      <vt:lpstr>PYTHON CODE FOR MODEL 1</vt:lpstr>
      <vt:lpstr>MODEL 2: SIMPLE REGRESSION TREE</vt:lpstr>
      <vt:lpstr>MODEL 3: NEURAL NETWORKS</vt:lpstr>
      <vt:lpstr>MODEL 4: RANDOM FOREST</vt:lpstr>
      <vt:lpstr>It's not who has the best algorithm that wins, It's who has the most data</vt:lpstr>
      <vt:lpstr>MODEL 5: LOG MEANS – A SUMMARY</vt:lpstr>
      <vt:lpstr>PYTHON CODE</vt:lpstr>
      <vt:lpstr>PYTHON CODE CONTD.</vt:lpstr>
      <vt:lpstr>PYTHON CODE CONTD.</vt:lpstr>
      <vt:lpstr>VARYING THE TRAINING DATA SIZE</vt:lpstr>
      <vt:lpstr>SUMMARY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dc:title>
  <dc:creator>Rohan Raj</dc:creator>
  <cp:lastModifiedBy>Rohan Raj</cp:lastModifiedBy>
  <cp:revision>27</cp:revision>
  <dcterms:created xsi:type="dcterms:W3CDTF">2016-07-14T07:17:07Z</dcterms:created>
  <dcterms:modified xsi:type="dcterms:W3CDTF">2016-07-20T07:12:22Z</dcterms:modified>
</cp:coreProperties>
</file>