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3" r:id="rId3"/>
    <p:sldId id="262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bXvTod3OejNre4FRNOdhdvVv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1FC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2" autoAdjust="0"/>
  </p:normalViewPr>
  <p:slideViewPr>
    <p:cSldViewPr snapToGrid="0">
      <p:cViewPr varScale="1">
        <p:scale>
          <a:sx n="74" d="100"/>
          <a:sy n="74" d="100"/>
        </p:scale>
        <p:origin x="10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9d0393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Technologies used for each step of the modeling process.</a:t>
            </a:r>
            <a:endParaRPr dirty="0"/>
          </a:p>
        </p:txBody>
      </p:sp>
      <p:sp>
        <p:nvSpPr>
          <p:cNvPr id="73" name="Google Shape;73;g1269d0393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731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9d0393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Technologies used for each step of the modeling process.</a:t>
            </a:r>
            <a:endParaRPr dirty="0"/>
          </a:p>
        </p:txBody>
      </p:sp>
      <p:sp>
        <p:nvSpPr>
          <p:cNvPr id="73" name="Google Shape;73;g1269d0393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165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9d0393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Technologies used for each step of the modeling process.</a:t>
            </a:r>
            <a:endParaRPr dirty="0"/>
          </a:p>
        </p:txBody>
      </p:sp>
      <p:sp>
        <p:nvSpPr>
          <p:cNvPr id="73" name="Google Shape;73;g1269d0393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115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fc2021d05c_12_1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fc2021d05c_12_1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c2021d05c_12_1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fc2021d05c_12_11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gfc2021d05c_12_1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fc2021d05c_12_1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fc2021d05c_12_1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fc2021d05c_12_1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c2021d05c_12_1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fc2021d05c_12_1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gfc2021d05c_12_1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fc2021d05c_12_1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c2021d05c_12_12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fc2021d05c_12_12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fc2021d05c_12_1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fc2021d05c_12_13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fc2021d05c_12_1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c2021d05c_12_13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fc2021d05c_12_13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fc2021d05c_12_13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fc2021d05c_12_13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fc2021d05c_12_1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c2021d05c_12_14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fc2021d05c_12_1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c2021d05c_12_14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fc2021d05c_12_14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fc2021d05c_12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c2021d05c_12_10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fc2021d05c_12_10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fc2021d05c_12_1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9d03931f_0_0"/>
          <p:cNvSpPr/>
          <p:nvPr/>
        </p:nvSpPr>
        <p:spPr>
          <a:xfrm>
            <a:off x="-47100" y="-90875"/>
            <a:ext cx="12239100" cy="141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269d03931f_0_0"/>
          <p:cNvSpPr txBox="1">
            <a:spLocks noGrp="1"/>
          </p:cNvSpPr>
          <p:nvPr>
            <p:ph type="title"/>
          </p:nvPr>
        </p:nvSpPr>
        <p:spPr>
          <a:xfrm>
            <a:off x="838200" y="158522"/>
            <a:ext cx="100923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 sz="3330" dirty="0"/>
              <a:t>Using AWS Quicksight to analyze historical decisions visually</a:t>
            </a:r>
            <a:endParaRPr sz="333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7A37CB-5BC3-4100-86E6-0F03234FD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"/>
          <a:stretch/>
        </p:blipFill>
        <p:spPr>
          <a:xfrm>
            <a:off x="-1" y="2829715"/>
            <a:ext cx="12192001" cy="4028285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39799D2-0B82-44C3-985C-A76977B21AC1}"/>
              </a:ext>
            </a:extLst>
          </p:cNvPr>
          <p:cNvSpPr/>
          <p:nvPr/>
        </p:nvSpPr>
        <p:spPr>
          <a:xfrm>
            <a:off x="509155" y="1652155"/>
            <a:ext cx="10421345" cy="1080654"/>
          </a:xfrm>
          <a:custGeom>
            <a:avLst/>
            <a:gdLst>
              <a:gd name="connsiteX0" fmla="*/ 0 w 1509045"/>
              <a:gd name="connsiteY0" fmla="*/ 77424 h 774242"/>
              <a:gd name="connsiteX1" fmla="*/ 77424 w 1509045"/>
              <a:gd name="connsiteY1" fmla="*/ 0 h 774242"/>
              <a:gd name="connsiteX2" fmla="*/ 1431621 w 1509045"/>
              <a:gd name="connsiteY2" fmla="*/ 0 h 774242"/>
              <a:gd name="connsiteX3" fmla="*/ 1509045 w 1509045"/>
              <a:gd name="connsiteY3" fmla="*/ 77424 h 774242"/>
              <a:gd name="connsiteX4" fmla="*/ 1509045 w 1509045"/>
              <a:gd name="connsiteY4" fmla="*/ 696818 h 774242"/>
              <a:gd name="connsiteX5" fmla="*/ 1431621 w 1509045"/>
              <a:gd name="connsiteY5" fmla="*/ 774242 h 774242"/>
              <a:gd name="connsiteX6" fmla="*/ 77424 w 1509045"/>
              <a:gd name="connsiteY6" fmla="*/ 774242 h 774242"/>
              <a:gd name="connsiteX7" fmla="*/ 0 w 1509045"/>
              <a:gd name="connsiteY7" fmla="*/ 696818 h 774242"/>
              <a:gd name="connsiteX8" fmla="*/ 0 w 1509045"/>
              <a:gd name="connsiteY8" fmla="*/ 77424 h 7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45" h="774242">
                <a:moveTo>
                  <a:pt x="0" y="77424"/>
                </a:moveTo>
                <a:cubicBezTo>
                  <a:pt x="0" y="34664"/>
                  <a:pt x="34664" y="0"/>
                  <a:pt x="77424" y="0"/>
                </a:cubicBezTo>
                <a:lnTo>
                  <a:pt x="1431621" y="0"/>
                </a:lnTo>
                <a:cubicBezTo>
                  <a:pt x="1474381" y="0"/>
                  <a:pt x="1509045" y="34664"/>
                  <a:pt x="1509045" y="77424"/>
                </a:cubicBezTo>
                <a:lnTo>
                  <a:pt x="1509045" y="696818"/>
                </a:lnTo>
                <a:cubicBezTo>
                  <a:pt x="1509045" y="739578"/>
                  <a:pt x="1474381" y="774242"/>
                  <a:pt x="1431621" y="774242"/>
                </a:cubicBezTo>
                <a:lnTo>
                  <a:pt x="77424" y="774242"/>
                </a:lnTo>
                <a:cubicBezTo>
                  <a:pt x="34664" y="774242"/>
                  <a:pt x="0" y="739578"/>
                  <a:pt x="0" y="696818"/>
                </a:cubicBezTo>
                <a:lnTo>
                  <a:pt x="0" y="77424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642" tIns="141642" rIns="141642" bIns="307551" numCol="1" spcCol="1270" anchor="t" anchorCtr="0">
            <a:noAutofit/>
          </a:bodyPr>
          <a:lstStyle/>
          <a:p>
            <a:pPr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Using AWS Quicksight, all decisions made by the finance agency can be analyzed and visualized for the end business user. </a:t>
            </a:r>
          </a:p>
          <a:p>
            <a:pPr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The environment could potentially help identify any biases in the system and alert them to make a timely intervention</a:t>
            </a:r>
          </a:p>
          <a:p>
            <a:pPr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kern="1200" dirty="0"/>
          </a:p>
          <a:p>
            <a:pPr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- % Loans Approved, Types of Loans accepted or rejected, presence of gender bias in loan disbursal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096903-8C2E-47A2-ABD5-2C70FF89B8C4}"/>
              </a:ext>
            </a:extLst>
          </p:cNvPr>
          <p:cNvGrpSpPr/>
          <p:nvPr/>
        </p:nvGrpSpPr>
        <p:grpSpPr>
          <a:xfrm>
            <a:off x="86942" y="1373753"/>
            <a:ext cx="604179" cy="556803"/>
            <a:chOff x="552950" y="4745742"/>
            <a:chExt cx="604179" cy="55680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C5A430-D2C7-4AA5-AA1B-4D118D96C4A6}"/>
                </a:ext>
              </a:extLst>
            </p:cNvPr>
            <p:cNvSpPr/>
            <p:nvPr/>
          </p:nvSpPr>
          <p:spPr>
            <a:xfrm>
              <a:off x="552950" y="4745742"/>
              <a:ext cx="604179" cy="551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Lightbulb and gear with solid fill">
              <a:extLst>
                <a:ext uri="{FF2B5EF4-FFF2-40B4-BE49-F238E27FC236}">
                  <a16:creationId xmlns:a16="http://schemas.microsoft.com/office/drawing/2014/main" id="{91D67EBD-1BAA-49FC-BA0E-AF13E48AC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033" y="4755436"/>
              <a:ext cx="547109" cy="547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52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9d03931f_0_0"/>
          <p:cNvSpPr/>
          <p:nvPr/>
        </p:nvSpPr>
        <p:spPr>
          <a:xfrm>
            <a:off x="-47100" y="-90875"/>
            <a:ext cx="12239100" cy="141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269d03931f_0_0"/>
          <p:cNvSpPr txBox="1">
            <a:spLocks noGrp="1"/>
          </p:cNvSpPr>
          <p:nvPr>
            <p:ph type="title"/>
          </p:nvPr>
        </p:nvSpPr>
        <p:spPr>
          <a:xfrm>
            <a:off x="838200" y="158522"/>
            <a:ext cx="100923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 sz="3330" dirty="0"/>
              <a:t>Using AWS Quicksight to analyze historical decisions visually</a:t>
            </a:r>
            <a:endParaRPr sz="333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B4EF95-C88F-4C84-A41E-6F16D0AC7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40"/>
          <a:stretch/>
        </p:blipFill>
        <p:spPr>
          <a:xfrm>
            <a:off x="6173195" y="1321825"/>
            <a:ext cx="6018805" cy="55361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E6F7DB0-2FE0-4733-9CBA-0D6C84BDC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40"/>
          <a:stretch/>
        </p:blipFill>
        <p:spPr>
          <a:xfrm>
            <a:off x="1" y="1321825"/>
            <a:ext cx="6095999" cy="55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9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9d03931f_0_0"/>
          <p:cNvSpPr/>
          <p:nvPr/>
        </p:nvSpPr>
        <p:spPr>
          <a:xfrm>
            <a:off x="-47100" y="-90875"/>
            <a:ext cx="12239100" cy="141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269d03931f_0_0"/>
          <p:cNvSpPr txBox="1">
            <a:spLocks noGrp="1"/>
          </p:cNvSpPr>
          <p:nvPr>
            <p:ph type="title"/>
          </p:nvPr>
        </p:nvSpPr>
        <p:spPr>
          <a:xfrm>
            <a:off x="838200" y="158522"/>
            <a:ext cx="100923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 sz="3330" dirty="0"/>
              <a:t>Easily visualize the results of a customer's loan application and provide benchmarks for decision</a:t>
            </a:r>
            <a:endParaRPr sz="333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130A84-0ED4-4D78-9C15-B1CF9BB15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825"/>
            <a:ext cx="9747670" cy="1981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88B60C-6918-4330-89DD-3A4087CF1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3197"/>
            <a:ext cx="4888664" cy="247414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B76D03-08A6-4FD1-AD9B-5D6C50DBFA4F}"/>
              </a:ext>
            </a:extLst>
          </p:cNvPr>
          <p:cNvSpPr/>
          <p:nvPr/>
        </p:nvSpPr>
        <p:spPr>
          <a:xfrm>
            <a:off x="9944100" y="2982191"/>
            <a:ext cx="2119744" cy="3634638"/>
          </a:xfrm>
          <a:custGeom>
            <a:avLst/>
            <a:gdLst>
              <a:gd name="connsiteX0" fmla="*/ 0 w 1509045"/>
              <a:gd name="connsiteY0" fmla="*/ 77424 h 774242"/>
              <a:gd name="connsiteX1" fmla="*/ 77424 w 1509045"/>
              <a:gd name="connsiteY1" fmla="*/ 0 h 774242"/>
              <a:gd name="connsiteX2" fmla="*/ 1431621 w 1509045"/>
              <a:gd name="connsiteY2" fmla="*/ 0 h 774242"/>
              <a:gd name="connsiteX3" fmla="*/ 1509045 w 1509045"/>
              <a:gd name="connsiteY3" fmla="*/ 77424 h 774242"/>
              <a:gd name="connsiteX4" fmla="*/ 1509045 w 1509045"/>
              <a:gd name="connsiteY4" fmla="*/ 696818 h 774242"/>
              <a:gd name="connsiteX5" fmla="*/ 1431621 w 1509045"/>
              <a:gd name="connsiteY5" fmla="*/ 774242 h 774242"/>
              <a:gd name="connsiteX6" fmla="*/ 77424 w 1509045"/>
              <a:gd name="connsiteY6" fmla="*/ 774242 h 774242"/>
              <a:gd name="connsiteX7" fmla="*/ 0 w 1509045"/>
              <a:gd name="connsiteY7" fmla="*/ 696818 h 774242"/>
              <a:gd name="connsiteX8" fmla="*/ 0 w 1509045"/>
              <a:gd name="connsiteY8" fmla="*/ 77424 h 7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45" h="774242">
                <a:moveTo>
                  <a:pt x="0" y="77424"/>
                </a:moveTo>
                <a:cubicBezTo>
                  <a:pt x="0" y="34664"/>
                  <a:pt x="34664" y="0"/>
                  <a:pt x="77424" y="0"/>
                </a:cubicBezTo>
                <a:lnTo>
                  <a:pt x="1431621" y="0"/>
                </a:lnTo>
                <a:cubicBezTo>
                  <a:pt x="1474381" y="0"/>
                  <a:pt x="1509045" y="34664"/>
                  <a:pt x="1509045" y="77424"/>
                </a:cubicBezTo>
                <a:lnTo>
                  <a:pt x="1509045" y="696818"/>
                </a:lnTo>
                <a:cubicBezTo>
                  <a:pt x="1509045" y="739578"/>
                  <a:pt x="1474381" y="774242"/>
                  <a:pt x="1431621" y="774242"/>
                </a:cubicBezTo>
                <a:lnTo>
                  <a:pt x="77424" y="774242"/>
                </a:lnTo>
                <a:cubicBezTo>
                  <a:pt x="34664" y="774242"/>
                  <a:pt x="0" y="739578"/>
                  <a:pt x="0" y="696818"/>
                </a:cubicBezTo>
                <a:lnTo>
                  <a:pt x="0" y="77424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642" tIns="141642" rIns="141642" bIns="307551" numCol="1" spcCol="1270" anchor="t" anchorCtr="0">
            <a:noAutofit/>
          </a:bodyPr>
          <a:lstStyle/>
          <a:p>
            <a:pPr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kern="1200" dirty="0"/>
          </a:p>
          <a:p>
            <a:pPr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The results of an applicant’s loan decision made using Sage maker can be benchmarked and visualized for the customer using Quicksight and the bank to analyze.</a:t>
            </a:r>
          </a:p>
          <a:p>
            <a:pPr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kern="1200" dirty="0"/>
          </a:p>
          <a:p>
            <a:pPr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This could help the customer digest why the decision was made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C81FBE-96F6-4496-ACDA-42FC87835CEF}"/>
              </a:ext>
            </a:extLst>
          </p:cNvPr>
          <p:cNvGrpSpPr/>
          <p:nvPr/>
        </p:nvGrpSpPr>
        <p:grpSpPr>
          <a:xfrm>
            <a:off x="9747670" y="2699388"/>
            <a:ext cx="604179" cy="556803"/>
            <a:chOff x="552950" y="4745742"/>
            <a:chExt cx="604179" cy="55680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F513DF-70DB-4F80-8F80-059BBD5F1132}"/>
                </a:ext>
              </a:extLst>
            </p:cNvPr>
            <p:cNvSpPr/>
            <p:nvPr/>
          </p:nvSpPr>
          <p:spPr>
            <a:xfrm>
              <a:off x="552950" y="4745742"/>
              <a:ext cx="604179" cy="551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Lightbulb and gear with solid fill">
              <a:extLst>
                <a:ext uri="{FF2B5EF4-FFF2-40B4-BE49-F238E27FC236}">
                  <a16:creationId xmlns:a16="http://schemas.microsoft.com/office/drawing/2014/main" id="{476FAB03-6F6D-4A3C-A445-16038AF0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4033" y="4755436"/>
              <a:ext cx="547109" cy="547109"/>
            </a:xfrm>
            <a:prstGeom prst="rect">
              <a:avLst/>
            </a:prstGeom>
          </p:spPr>
        </p:pic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8F2227-4F4F-4EA1-8B26-EEEF1DD9030D}"/>
              </a:ext>
            </a:extLst>
          </p:cNvPr>
          <p:cNvSpPr/>
          <p:nvPr/>
        </p:nvSpPr>
        <p:spPr>
          <a:xfrm>
            <a:off x="0" y="5760176"/>
            <a:ext cx="4859006" cy="1097824"/>
          </a:xfrm>
          <a:custGeom>
            <a:avLst/>
            <a:gdLst>
              <a:gd name="connsiteX0" fmla="*/ 0 w 1509045"/>
              <a:gd name="connsiteY0" fmla="*/ 77424 h 774242"/>
              <a:gd name="connsiteX1" fmla="*/ 77424 w 1509045"/>
              <a:gd name="connsiteY1" fmla="*/ 0 h 774242"/>
              <a:gd name="connsiteX2" fmla="*/ 1431621 w 1509045"/>
              <a:gd name="connsiteY2" fmla="*/ 0 h 774242"/>
              <a:gd name="connsiteX3" fmla="*/ 1509045 w 1509045"/>
              <a:gd name="connsiteY3" fmla="*/ 77424 h 774242"/>
              <a:gd name="connsiteX4" fmla="*/ 1509045 w 1509045"/>
              <a:gd name="connsiteY4" fmla="*/ 696818 h 774242"/>
              <a:gd name="connsiteX5" fmla="*/ 1431621 w 1509045"/>
              <a:gd name="connsiteY5" fmla="*/ 774242 h 774242"/>
              <a:gd name="connsiteX6" fmla="*/ 77424 w 1509045"/>
              <a:gd name="connsiteY6" fmla="*/ 774242 h 774242"/>
              <a:gd name="connsiteX7" fmla="*/ 0 w 1509045"/>
              <a:gd name="connsiteY7" fmla="*/ 696818 h 774242"/>
              <a:gd name="connsiteX8" fmla="*/ 0 w 1509045"/>
              <a:gd name="connsiteY8" fmla="*/ 77424 h 7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45" h="774242">
                <a:moveTo>
                  <a:pt x="0" y="77424"/>
                </a:moveTo>
                <a:cubicBezTo>
                  <a:pt x="0" y="34664"/>
                  <a:pt x="34664" y="0"/>
                  <a:pt x="77424" y="0"/>
                </a:cubicBezTo>
                <a:lnTo>
                  <a:pt x="1431621" y="0"/>
                </a:lnTo>
                <a:cubicBezTo>
                  <a:pt x="1474381" y="0"/>
                  <a:pt x="1509045" y="34664"/>
                  <a:pt x="1509045" y="77424"/>
                </a:cubicBezTo>
                <a:lnTo>
                  <a:pt x="1509045" y="696818"/>
                </a:lnTo>
                <a:cubicBezTo>
                  <a:pt x="1509045" y="739578"/>
                  <a:pt x="1474381" y="774242"/>
                  <a:pt x="1431621" y="774242"/>
                </a:cubicBezTo>
                <a:lnTo>
                  <a:pt x="77424" y="774242"/>
                </a:lnTo>
                <a:cubicBezTo>
                  <a:pt x="34664" y="774242"/>
                  <a:pt x="0" y="739578"/>
                  <a:pt x="0" y="696818"/>
                </a:cubicBezTo>
                <a:lnTo>
                  <a:pt x="0" y="7742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642" tIns="141642" rIns="141642" bIns="307551" numCol="1" spcCol="1270" anchor="ctr" anchorCtr="0">
            <a:noAutofit/>
          </a:bodyPr>
          <a:lstStyle/>
          <a:p>
            <a:pPr lvl="1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800" b="1" kern="1200" dirty="0"/>
              <a:t>Your Occupation – “</a:t>
            </a:r>
            <a:r>
              <a:rPr lang="en-US" sz="1800" b="1" u="sng" kern="1200" dirty="0"/>
              <a:t>Core Staff</a:t>
            </a:r>
            <a:r>
              <a:rPr lang="en-US" sz="1800" b="1" kern="1200" dirty="0"/>
              <a:t>”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9F83CDB-A774-4E7A-9C7E-DD552F5709A0}"/>
              </a:ext>
            </a:extLst>
          </p:cNvPr>
          <p:cNvSpPr/>
          <p:nvPr/>
        </p:nvSpPr>
        <p:spPr>
          <a:xfrm>
            <a:off x="4859006" y="5760176"/>
            <a:ext cx="4859006" cy="1097824"/>
          </a:xfrm>
          <a:custGeom>
            <a:avLst/>
            <a:gdLst>
              <a:gd name="connsiteX0" fmla="*/ 0 w 1509045"/>
              <a:gd name="connsiteY0" fmla="*/ 77424 h 774242"/>
              <a:gd name="connsiteX1" fmla="*/ 77424 w 1509045"/>
              <a:gd name="connsiteY1" fmla="*/ 0 h 774242"/>
              <a:gd name="connsiteX2" fmla="*/ 1431621 w 1509045"/>
              <a:gd name="connsiteY2" fmla="*/ 0 h 774242"/>
              <a:gd name="connsiteX3" fmla="*/ 1509045 w 1509045"/>
              <a:gd name="connsiteY3" fmla="*/ 77424 h 774242"/>
              <a:gd name="connsiteX4" fmla="*/ 1509045 w 1509045"/>
              <a:gd name="connsiteY4" fmla="*/ 696818 h 774242"/>
              <a:gd name="connsiteX5" fmla="*/ 1431621 w 1509045"/>
              <a:gd name="connsiteY5" fmla="*/ 774242 h 774242"/>
              <a:gd name="connsiteX6" fmla="*/ 77424 w 1509045"/>
              <a:gd name="connsiteY6" fmla="*/ 774242 h 774242"/>
              <a:gd name="connsiteX7" fmla="*/ 0 w 1509045"/>
              <a:gd name="connsiteY7" fmla="*/ 696818 h 774242"/>
              <a:gd name="connsiteX8" fmla="*/ 0 w 1509045"/>
              <a:gd name="connsiteY8" fmla="*/ 77424 h 7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45" h="774242">
                <a:moveTo>
                  <a:pt x="0" y="77424"/>
                </a:moveTo>
                <a:cubicBezTo>
                  <a:pt x="0" y="34664"/>
                  <a:pt x="34664" y="0"/>
                  <a:pt x="77424" y="0"/>
                </a:cubicBezTo>
                <a:lnTo>
                  <a:pt x="1431621" y="0"/>
                </a:lnTo>
                <a:cubicBezTo>
                  <a:pt x="1474381" y="0"/>
                  <a:pt x="1509045" y="34664"/>
                  <a:pt x="1509045" y="77424"/>
                </a:cubicBezTo>
                <a:lnTo>
                  <a:pt x="1509045" y="696818"/>
                </a:lnTo>
                <a:cubicBezTo>
                  <a:pt x="1509045" y="739578"/>
                  <a:pt x="1474381" y="774242"/>
                  <a:pt x="1431621" y="774242"/>
                </a:cubicBezTo>
                <a:lnTo>
                  <a:pt x="77424" y="774242"/>
                </a:lnTo>
                <a:cubicBezTo>
                  <a:pt x="34664" y="774242"/>
                  <a:pt x="0" y="739578"/>
                  <a:pt x="0" y="696818"/>
                </a:cubicBezTo>
                <a:lnTo>
                  <a:pt x="0" y="7742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642" tIns="141642" rIns="141642" bIns="307551" numCol="1" spcCol="1270" anchor="ctr" anchorCtr="0">
            <a:noAutofit/>
          </a:bodyPr>
          <a:lstStyle/>
          <a:p>
            <a:pPr lvl="1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800" b="1" kern="1200" dirty="0"/>
              <a:t>Loan Applied for– “</a:t>
            </a:r>
            <a:r>
              <a:rPr lang="en-US" sz="1800" b="1" u="sng" kern="1200" dirty="0"/>
              <a:t>Cash Loan</a:t>
            </a:r>
            <a:r>
              <a:rPr lang="en-US" sz="1800" b="1" kern="1200" dirty="0"/>
              <a:t>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680A75F-A1D6-42E8-8E4F-7E05AED8E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8664" y="3303196"/>
            <a:ext cx="4829348" cy="24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0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78D6E0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173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Using AWS Quicksight to analyze historical decisions visually</vt:lpstr>
      <vt:lpstr>Using AWS Quicksight to analyze historical decisions visually</vt:lpstr>
      <vt:lpstr>Easily visualize the results of a customer's loan application and provide benchmarks for 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used to accomplish the objective…</dc:title>
  <dc:creator>Ariana Mehernosh Irani</dc:creator>
  <cp:lastModifiedBy>Rohan Rajeev</cp:lastModifiedBy>
  <cp:revision>14</cp:revision>
  <dcterms:created xsi:type="dcterms:W3CDTF">2021-11-07T19:36:50Z</dcterms:created>
  <dcterms:modified xsi:type="dcterms:W3CDTF">2022-04-29T20:25:54Z</dcterms:modified>
</cp:coreProperties>
</file>