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E0F609-2B1C-480D-BDA6-EEC84119E21D}">
  <a:tblStyle styleId="{79E0F609-2B1C-480D-BDA6-EEC84119E2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c088e152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c088e152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c088e152b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c088e152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c088e152b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c088e152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c088e152b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c088e152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cd8b6d77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cd8b6d77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cd8b6d77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cd8b6d77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cd8b6d77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cd8b6d77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cd8b6d773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cd8b6d77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c088e152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c088e15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cd8b6d773_4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cd8b6d773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cd8b6d773_4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cd8b6d773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f90357f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f90357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cd8b6d773_2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cd8b6d77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cd8b6d773_2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cd8b6d773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cd8b6d773_2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cd8b6d77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4cd8b6d773_2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4cd8b6d773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4cd8b6d773_2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4cd8b6d773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4cd8b6d773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4cd8b6d773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4cd8b6d773_2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4cd8b6d773_2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bf4ce8508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bf4ce850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4cd8b6d773_2_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4cd8b6d773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cd8b6d773_2_1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4cd8b6d773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cd8b6d773_2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cd8b6d773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cd8b6d773_2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4cd8b6d773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4cd8b6d773_2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4cd8b6d773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4cd8b6d773_2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4cd8b6d773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cd8b6d773_2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cd8b6d773_2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4cd8b6d773_2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4cd8b6d773_2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4cd8b6d773_2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4cd8b6d773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4cd8b6d773_2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4cd8b6d773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cd8b6d773_2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cd8b6d773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cd8b6d773_2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cd8b6d773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4cd8b6d773_2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4cd8b6d773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4cd8b6d773_2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4cd8b6d773_2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4cd8b6d773_2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4cd8b6d773_2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4cd8b6d773_2_1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4cd8b6d773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088e152b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088e15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c088e152b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c088e152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c088e152b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c088e152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Ishaniiitb/Huffman_Encod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6.jpg"/><Relationship Id="rId4"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0.jpg"/><Relationship Id="rId4" Type="http://schemas.openxmlformats.org/officeDocument/2006/relationships/image" Target="../media/image13.jpg"/><Relationship Id="rId5" Type="http://schemas.openxmlformats.org/officeDocument/2006/relationships/image" Target="../media/image1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High-Throughput VLSI Architecture Design of Canonical Huffman Encoder</a:t>
            </a:r>
            <a:endParaRPr/>
          </a:p>
        </p:txBody>
      </p:sp>
      <p:sp>
        <p:nvSpPr>
          <p:cNvPr id="87" name="Google Shape;87;p13"/>
          <p:cNvSpPr txBox="1"/>
          <p:nvPr>
            <p:ph idx="1" type="subTitle"/>
          </p:nvPr>
        </p:nvSpPr>
        <p:spPr>
          <a:xfrm>
            <a:off x="729452" y="3361175"/>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IMT22 VLSI Architecture Project Presentation</a:t>
            </a:r>
            <a:endParaRPr/>
          </a:p>
        </p:txBody>
      </p:sp>
      <p:sp>
        <p:nvSpPr>
          <p:cNvPr id="88" name="Google Shape;88;p13"/>
          <p:cNvSpPr txBox="1"/>
          <p:nvPr>
            <p:ph idx="1" type="subTitle"/>
          </p:nvPr>
        </p:nvSpPr>
        <p:spPr>
          <a:xfrm>
            <a:off x="729452" y="43470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Repository Link : </a:t>
            </a:r>
            <a:r>
              <a:rPr lang="en" sz="1100" u="sng">
                <a:solidFill>
                  <a:schemeClr val="hlink"/>
                </a:solidFill>
                <a:latin typeface="Arial"/>
                <a:ea typeface="Arial"/>
                <a:cs typeface="Arial"/>
                <a:sym typeface="Arial"/>
                <a:hlinkClick r:id="rId3"/>
              </a:rPr>
              <a:t>https://github.com/Ishaniiitb/Huffman_EncodingEncoding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729325" y="2078875"/>
            <a:ext cx="7562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solidFill>
                  <a:schemeClr val="dk2"/>
                </a:solidFill>
              </a:rPr>
              <a:t>Canonical Huffman coding is a variation of the standard Huffman coding algorithm. While standard Huffman coding builds a tree that may yield different binary codes (depending on tie-breaking choices), canonical Huffman coding reassigns those codes in a standardized and deterministic way based solely on the code lengths.</a:t>
            </a:r>
            <a:endParaRPr sz="1600">
              <a:solidFill>
                <a:schemeClr val="dk2"/>
              </a:solidFill>
            </a:endParaRPr>
          </a:p>
          <a:p>
            <a:pPr indent="0" lvl="0" marL="0" rtl="0" algn="l">
              <a:spcBef>
                <a:spcPts val="1200"/>
              </a:spcBef>
              <a:spcAft>
                <a:spcPts val="1200"/>
              </a:spcAft>
              <a:buNone/>
            </a:pPr>
            <a:r>
              <a:rPr lang="en" sz="1600">
                <a:solidFill>
                  <a:schemeClr val="dk2"/>
                </a:solidFill>
              </a:rPr>
              <a:t>While both methods use the same basic idea, i.e, assigning shorter codes to more frequent symbols, the canonical version standardizes how those codes are represented.</a:t>
            </a:r>
            <a:endParaRPr sz="1600">
              <a:solidFill>
                <a:schemeClr val="dk2"/>
              </a:solidFill>
            </a:endParaRPr>
          </a:p>
        </p:txBody>
      </p:sp>
      <p:sp>
        <p:nvSpPr>
          <p:cNvPr id="144" name="Google Shape;144;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Canonical Huffman Coding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729325" y="2078875"/>
            <a:ext cx="756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rPr>
              <a:t>So for the same word “Mississippi”, in canonical Huffman coding we would get : </a:t>
            </a:r>
            <a:endParaRPr sz="1600">
              <a:solidFill>
                <a:schemeClr val="dk2"/>
              </a:solidFill>
            </a:endParaRPr>
          </a:p>
        </p:txBody>
      </p:sp>
      <p:sp>
        <p:nvSpPr>
          <p:cNvPr id="150" name="Google Shape;150;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Canonical Huffman Coding</a:t>
            </a:r>
            <a:endParaRPr/>
          </a:p>
        </p:txBody>
      </p:sp>
      <p:graphicFrame>
        <p:nvGraphicFramePr>
          <p:cNvPr id="151" name="Google Shape;151;p23"/>
          <p:cNvGraphicFramePr/>
          <p:nvPr/>
        </p:nvGraphicFramePr>
        <p:xfrm>
          <a:off x="2431700" y="2805200"/>
          <a:ext cx="3000000" cy="3000000"/>
        </p:xfrm>
        <a:graphic>
          <a:graphicData uri="http://schemas.openxmlformats.org/drawingml/2006/table">
            <a:tbl>
              <a:tblPr>
                <a:noFill/>
                <a:tableStyleId>{79E0F609-2B1C-480D-BDA6-EEC84119E21D}</a:tableStyleId>
              </a:tblPr>
              <a:tblGrid>
                <a:gridCol w="2237925"/>
                <a:gridCol w="2237925"/>
              </a:tblGrid>
              <a:tr h="381000">
                <a:tc>
                  <a:txBody>
                    <a:bodyPr/>
                    <a:lstStyle/>
                    <a:p>
                      <a:pPr indent="0" lvl="0" marL="0" rtl="0" algn="ctr">
                        <a:spcBef>
                          <a:spcPts val="0"/>
                        </a:spcBef>
                        <a:spcAft>
                          <a:spcPts val="0"/>
                        </a:spcAft>
                        <a:buNone/>
                      </a:pPr>
                      <a:r>
                        <a:rPr lang="en"/>
                        <a:t>Symbol</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Canonical Huffman Code</a:t>
                      </a:r>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lang="en"/>
                        <a:t>M</a:t>
                      </a:r>
                      <a:endParaRPr/>
                    </a:p>
                  </a:txBody>
                  <a:tcPr marT="91425" marB="91425" marR="91425" marL="91425"/>
                </a:tc>
                <a:tc>
                  <a:txBody>
                    <a:bodyPr/>
                    <a:lstStyle/>
                    <a:p>
                      <a:pPr indent="0" lvl="0" marL="0" rtl="0" algn="ctr">
                        <a:spcBef>
                          <a:spcPts val="0"/>
                        </a:spcBef>
                        <a:spcAft>
                          <a:spcPts val="0"/>
                        </a:spcAft>
                        <a:buNone/>
                      </a:pPr>
                      <a:r>
                        <a:rPr lang="en"/>
                        <a:t>110</a:t>
                      </a:r>
                      <a:endParaRPr/>
                    </a:p>
                  </a:txBody>
                  <a:tcPr marT="91425" marB="91425" marR="91425" marL="91425"/>
                </a:tc>
              </a:tr>
              <a:tr h="381000">
                <a:tc>
                  <a:txBody>
                    <a:bodyPr/>
                    <a:lstStyle/>
                    <a:p>
                      <a:pPr indent="0" lvl="0" marL="0" rtl="0" algn="ctr">
                        <a:spcBef>
                          <a:spcPts val="0"/>
                        </a:spcBef>
                        <a:spcAft>
                          <a:spcPts val="0"/>
                        </a:spcAft>
                        <a:buNone/>
                      </a:pPr>
                      <a:r>
                        <a:rPr lang="en"/>
                        <a:t>I</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r h="381000">
                <a:tc>
                  <a:txBody>
                    <a:bodyPr/>
                    <a:lstStyle/>
                    <a:p>
                      <a:pPr indent="0" lvl="0" marL="0" rtl="0" algn="ctr">
                        <a:spcBef>
                          <a:spcPts val="0"/>
                        </a:spcBef>
                        <a:spcAft>
                          <a:spcPts val="0"/>
                        </a:spcAft>
                        <a:buNone/>
                      </a:pPr>
                      <a:r>
                        <a:rPr lang="en"/>
                        <a:t>S</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81000">
                <a:tc>
                  <a:txBody>
                    <a:bodyPr/>
                    <a:lstStyle/>
                    <a:p>
                      <a:pPr indent="0" lvl="0" marL="0" rtl="0" algn="ctr">
                        <a:spcBef>
                          <a:spcPts val="0"/>
                        </a:spcBef>
                        <a:spcAft>
                          <a:spcPts val="0"/>
                        </a:spcAft>
                        <a:buNone/>
                      </a:pPr>
                      <a:r>
                        <a:rPr lang="en"/>
                        <a:t>P</a:t>
                      </a:r>
                      <a:endParaRPr/>
                    </a:p>
                  </a:txBody>
                  <a:tcPr marT="91425" marB="91425" marR="91425" marL="91425"/>
                </a:tc>
                <a:tc>
                  <a:txBody>
                    <a:bodyPr/>
                    <a:lstStyle/>
                    <a:p>
                      <a:pPr indent="0" lvl="0" marL="0" rtl="0" algn="ctr">
                        <a:spcBef>
                          <a:spcPts val="0"/>
                        </a:spcBef>
                        <a:spcAft>
                          <a:spcPts val="0"/>
                        </a:spcAft>
                        <a:buNone/>
                      </a:pPr>
                      <a:r>
                        <a:rPr lang="en"/>
                        <a:t>111</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Proposed 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729450" y="1943725"/>
            <a:ext cx="756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2"/>
                </a:solidFill>
              </a:rPr>
              <a:t>The proposed architecture for performing a high throughput canonical Huffman coding is shown below : </a:t>
            </a:r>
            <a:endParaRPr sz="1600">
              <a:solidFill>
                <a:schemeClr val="dk2"/>
              </a:solidFill>
            </a:endParaRPr>
          </a:p>
        </p:txBody>
      </p:sp>
      <p:sp>
        <p:nvSpPr>
          <p:cNvPr id="162" name="Google Shape;162;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Architecture</a:t>
            </a:r>
            <a:endParaRPr/>
          </a:p>
        </p:txBody>
      </p:sp>
      <p:pic>
        <p:nvPicPr>
          <p:cNvPr id="163" name="Google Shape;163;p25"/>
          <p:cNvPicPr preferRelativeResize="0"/>
          <p:nvPr/>
        </p:nvPicPr>
        <p:blipFill>
          <a:blip r:embed="rId3">
            <a:alphaModFix/>
          </a:blip>
          <a:stretch>
            <a:fillRect/>
          </a:stretch>
        </p:blipFill>
        <p:spPr>
          <a:xfrm>
            <a:off x="2161675" y="2571750"/>
            <a:ext cx="4823949" cy="256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a:t>
            </a:r>
            <a:endParaRPr/>
          </a:p>
        </p:txBody>
      </p:sp>
      <p:sp>
        <p:nvSpPr>
          <p:cNvPr id="169" name="Google Shape;169;p26"/>
          <p:cNvSpPr txBox="1"/>
          <p:nvPr>
            <p:ph idx="1" type="body"/>
          </p:nvPr>
        </p:nvSpPr>
        <p:spPr>
          <a:xfrm>
            <a:off x="729325" y="2078875"/>
            <a:ext cx="7688400" cy="282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 Takes one symbol per cycle and then produces 256 sets of ordered frequencies.</a:t>
            </a:r>
            <a:endParaRPr sz="1600"/>
          </a:p>
          <a:p>
            <a:pPr indent="-330200" lvl="0" marL="457200" rtl="0" algn="l">
              <a:spcBef>
                <a:spcPts val="0"/>
              </a:spcBef>
              <a:spcAft>
                <a:spcPts val="0"/>
              </a:spcAft>
              <a:buSzPts val="1600"/>
              <a:buChar char="●"/>
            </a:pPr>
            <a:r>
              <a:rPr lang="en" sz="1600"/>
              <a:t>Consists of two parts that operate in parallel: the frequency-statistics process and the frequency-sorting process.</a:t>
            </a:r>
            <a:endParaRPr sz="1600"/>
          </a:p>
          <a:p>
            <a:pPr indent="-330200" lvl="0" marL="457200" rtl="0" algn="l">
              <a:spcBef>
                <a:spcPts val="0"/>
              </a:spcBef>
              <a:spcAft>
                <a:spcPts val="0"/>
              </a:spcAft>
              <a:buSzPts val="1600"/>
              <a:buChar char="●"/>
            </a:pPr>
            <a:r>
              <a:rPr lang="en" sz="1600"/>
              <a:t>Since there’s only two pipeline stages are inserted, the final sorting result can be obtained almost simultaneously when the last symbol is entered.</a:t>
            </a:r>
            <a:endParaRPr sz="1600"/>
          </a:p>
          <a:p>
            <a:pPr indent="-330200" lvl="1" marL="914400" rtl="0" algn="l">
              <a:spcBef>
                <a:spcPts val="0"/>
              </a:spcBef>
              <a:spcAft>
                <a:spcPts val="0"/>
              </a:spcAft>
              <a:buSzPts val="1600"/>
              <a:buChar char="○"/>
            </a:pPr>
            <a:r>
              <a:rPr lang="en" sz="1600"/>
              <a:t> Improve the throughput</a:t>
            </a:r>
            <a:endParaRPr sz="1600"/>
          </a:p>
          <a:p>
            <a:pPr indent="-330200" lvl="0" marL="457200" rtl="0" algn="l">
              <a:spcBef>
                <a:spcPts val="0"/>
              </a:spcBef>
              <a:spcAft>
                <a:spcPts val="0"/>
              </a:spcAft>
              <a:buSzPts val="1600"/>
              <a:buChar char="●"/>
            </a:pPr>
            <a:r>
              <a:rPr lang="en" sz="1600"/>
              <a:t>In traditional designs, the sorting module is not started until the frequency statistics of all the input symbols have been completed.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7800" y="6293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a:t>
            </a:r>
            <a:endParaRPr/>
          </a:p>
        </p:txBody>
      </p:sp>
      <p:sp>
        <p:nvSpPr>
          <p:cNvPr id="175" name="Google Shape;175;p27"/>
          <p:cNvSpPr txBox="1"/>
          <p:nvPr>
            <p:ph idx="1" type="body"/>
          </p:nvPr>
        </p:nvSpPr>
        <p:spPr>
          <a:xfrm>
            <a:off x="729325" y="1466350"/>
            <a:ext cx="7784700" cy="34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Frequency-Statistics &amp; Sorting Stage : </a:t>
            </a:r>
            <a:endParaRPr b="1" sz="1500"/>
          </a:p>
          <a:p>
            <a:pPr indent="-323850" lvl="0" marL="457200" rtl="0" algn="l">
              <a:spcBef>
                <a:spcPts val="1200"/>
              </a:spcBef>
              <a:spcAft>
                <a:spcPts val="0"/>
              </a:spcAft>
              <a:buSzPts val="1500"/>
              <a:buChar char="●"/>
            </a:pPr>
            <a:r>
              <a:rPr b="1" lang="en" sz="1500"/>
              <a:t> </a:t>
            </a:r>
            <a:r>
              <a:rPr lang="en" sz="1500"/>
              <a:t>To realize the parallel characteristics, we use 17 cells (Cell_0∼Cell_16) to store and update each symbol and its frequency.</a:t>
            </a:r>
            <a:endParaRPr sz="1500"/>
          </a:p>
          <a:p>
            <a:pPr indent="-323850" lvl="1" marL="914400" rtl="0" algn="l">
              <a:spcBef>
                <a:spcPts val="0"/>
              </a:spcBef>
              <a:spcAft>
                <a:spcPts val="0"/>
              </a:spcAft>
              <a:buSzPts val="1500"/>
              <a:buChar char="○"/>
            </a:pPr>
            <a:r>
              <a:rPr lang="en" sz="1500"/>
              <a:t>Cell_16 module stores the symbol with the largest frequency, Cell_15 stores the symbol with the second largest frequency, and so on..</a:t>
            </a:r>
            <a:endParaRPr sz="1500"/>
          </a:p>
          <a:p>
            <a:pPr indent="-323850" lvl="0" marL="457200" rtl="0" algn="l">
              <a:spcBef>
                <a:spcPts val="0"/>
              </a:spcBef>
              <a:spcAft>
                <a:spcPts val="0"/>
              </a:spcAft>
              <a:buSzPts val="1500"/>
              <a:buChar char="●"/>
            </a:pPr>
            <a:r>
              <a:rPr lang="en" sz="1500"/>
              <a:t> The architecture receives the input symbol.  The symbols stored in each cell will be compared with new input.</a:t>
            </a:r>
            <a:endParaRPr sz="1500"/>
          </a:p>
          <a:p>
            <a:pPr indent="-323850" lvl="0" marL="457200" rtl="0" algn="l">
              <a:spcBef>
                <a:spcPts val="0"/>
              </a:spcBef>
              <a:spcAft>
                <a:spcPts val="0"/>
              </a:spcAft>
              <a:buSzPts val="1500"/>
              <a:buChar char="●"/>
            </a:pPr>
            <a:r>
              <a:rPr lang="en" sz="1500"/>
              <a:t>The cell that stores the input will be positioned,  and the frequency is added by 1.</a:t>
            </a:r>
            <a:endParaRPr sz="1500"/>
          </a:p>
          <a:p>
            <a:pPr indent="0" lvl="0" marL="0" rtl="0" algn="l">
              <a:spcBef>
                <a:spcPts val="1200"/>
              </a:spcBef>
              <a:spcAft>
                <a:spcPts val="1200"/>
              </a:spcAft>
              <a:buNone/>
            </a:pPr>
            <a:r>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727800" y="6293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a:t>
            </a:r>
            <a:endParaRPr/>
          </a:p>
        </p:txBody>
      </p:sp>
      <p:sp>
        <p:nvSpPr>
          <p:cNvPr id="181" name="Google Shape;181;p28"/>
          <p:cNvSpPr txBox="1"/>
          <p:nvPr>
            <p:ph idx="1" type="body"/>
          </p:nvPr>
        </p:nvSpPr>
        <p:spPr>
          <a:xfrm>
            <a:off x="729325" y="1466350"/>
            <a:ext cx="7784700" cy="34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Sorting-Module-1 :</a:t>
            </a:r>
            <a:endParaRPr b="1" sz="1500"/>
          </a:p>
          <a:p>
            <a:pPr indent="-323850" lvl="0" marL="457200" rtl="0" algn="l">
              <a:spcBef>
                <a:spcPts val="1200"/>
              </a:spcBef>
              <a:spcAft>
                <a:spcPts val="0"/>
              </a:spcAft>
              <a:buSzPts val="1500"/>
              <a:buChar char="●"/>
            </a:pPr>
            <a:r>
              <a:rPr b="1" lang="en" sz="1500"/>
              <a:t> </a:t>
            </a:r>
            <a:r>
              <a:rPr lang="en" sz="1500"/>
              <a:t>The sorting module and the 17 cells are triggered by the clock synchronously and operate in parallel.</a:t>
            </a:r>
            <a:endParaRPr sz="1500"/>
          </a:p>
          <a:p>
            <a:pPr indent="-323850" lvl="0" marL="457200" rtl="0" algn="l">
              <a:spcBef>
                <a:spcPts val="0"/>
              </a:spcBef>
              <a:spcAft>
                <a:spcPts val="0"/>
              </a:spcAft>
              <a:buSzPts val="1500"/>
              <a:buChar char="●"/>
            </a:pPr>
            <a:r>
              <a:rPr lang="en" sz="1500"/>
              <a:t> Thus a temporary frequency statistic and its sorted results are obtained at every clock cycle.</a:t>
            </a:r>
            <a:endParaRPr sz="1500"/>
          </a:p>
          <a:p>
            <a:pPr indent="-323850" lvl="0" marL="457200" rtl="0" algn="l">
              <a:spcBef>
                <a:spcPts val="0"/>
              </a:spcBef>
              <a:spcAft>
                <a:spcPts val="0"/>
              </a:spcAft>
              <a:buSzPts val="1500"/>
              <a:buChar char="●"/>
            </a:pPr>
            <a:r>
              <a:rPr lang="en" sz="1500"/>
              <a:t> Consequently, the l</a:t>
            </a:r>
            <a:r>
              <a:rPr lang="en" sz="1500"/>
              <a:t>ast symbol is imported, the precision frequency statistics of all these input symbols and the final correct sorted result will be produced simultaneously</a:t>
            </a:r>
            <a:endParaRPr sz="1500"/>
          </a:p>
          <a:p>
            <a:pPr indent="0" lvl="0" marL="0" rtl="0" algn="l">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a:t>
            </a:r>
            <a:endParaRPr/>
          </a:p>
        </p:txBody>
      </p:sp>
      <p:sp>
        <p:nvSpPr>
          <p:cNvPr id="187" name="Google Shape;187;p29"/>
          <p:cNvSpPr txBox="1"/>
          <p:nvPr>
            <p:ph idx="1" type="body"/>
          </p:nvPr>
        </p:nvSpPr>
        <p:spPr>
          <a:xfrm>
            <a:off x="729450" y="1780125"/>
            <a:ext cx="3774300" cy="14520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lang="en" sz="1600" u="sng">
                <a:solidFill>
                  <a:srgbClr val="188038"/>
                </a:solidFill>
              </a:rPr>
              <a:t>Sorting-module_1</a:t>
            </a:r>
            <a:r>
              <a:rPr b="1" lang="en" sz="1600" u="sng">
                <a:solidFill>
                  <a:srgbClr val="000000"/>
                </a:solidFill>
              </a:rPr>
              <a:t>:</a:t>
            </a:r>
            <a:endParaRPr b="1" sz="1600" u="sng">
              <a:solidFill>
                <a:srgbClr val="000000"/>
              </a:solidFill>
            </a:endParaRPr>
          </a:p>
          <a:p>
            <a:pPr indent="-330200" lvl="0" marL="457200" rtl="0" algn="just">
              <a:lnSpc>
                <a:spcPct val="95000"/>
              </a:lnSpc>
              <a:spcBef>
                <a:spcPts val="1200"/>
              </a:spcBef>
              <a:spcAft>
                <a:spcPts val="0"/>
              </a:spcAft>
              <a:buClr>
                <a:srgbClr val="000000"/>
              </a:buClr>
              <a:buSzPts val="1600"/>
              <a:buFont typeface="Lato"/>
              <a:buChar char="●"/>
            </a:pPr>
            <a:r>
              <a:rPr lang="en" sz="1600">
                <a:solidFill>
                  <a:srgbClr val="000000"/>
                </a:solidFill>
              </a:rPr>
              <a:t>This module (reused from the Frequency-Generation stage) re-sorts the frequency list after a new node is created by combining V1 and V2.  </a:t>
            </a:r>
            <a:endParaRPr sz="1600">
              <a:solidFill>
                <a:srgbClr val="000000"/>
              </a:solidFill>
            </a:endParaRPr>
          </a:p>
          <a:p>
            <a:pPr indent="-330200" lvl="0" marL="457200" rtl="0" algn="just">
              <a:lnSpc>
                <a:spcPct val="95000"/>
              </a:lnSpc>
              <a:spcBef>
                <a:spcPts val="0"/>
              </a:spcBef>
              <a:spcAft>
                <a:spcPts val="0"/>
              </a:spcAft>
              <a:buClr>
                <a:srgbClr val="000000"/>
              </a:buClr>
              <a:buSzPts val="1600"/>
              <a:buFont typeface="Lato"/>
              <a:buChar char="●"/>
            </a:pPr>
            <a:r>
              <a:rPr lang="en" sz="1600">
                <a:solidFill>
                  <a:srgbClr val="000000"/>
                </a:solidFill>
              </a:rPr>
              <a:t>This allows the FSM to efficiently find the new minimum and </a:t>
            </a:r>
            <a:r>
              <a:rPr lang="en" sz="1600">
                <a:solidFill>
                  <a:srgbClr val="000000"/>
                </a:solidFill>
              </a:rPr>
              <a:t>subminimum</a:t>
            </a:r>
            <a:r>
              <a:rPr lang="en" sz="1600">
                <a:solidFill>
                  <a:srgbClr val="000000"/>
                </a:solidFill>
              </a:rPr>
              <a:t> frequency nodes (new V1 and V2) in the next iteration.</a:t>
            </a:r>
            <a:endParaRPr sz="1600"/>
          </a:p>
        </p:txBody>
      </p:sp>
      <p:pic>
        <p:nvPicPr>
          <p:cNvPr id="188" name="Google Shape;188;p29"/>
          <p:cNvPicPr preferRelativeResize="0"/>
          <p:nvPr/>
        </p:nvPicPr>
        <p:blipFill>
          <a:blip r:embed="rId3">
            <a:alphaModFix/>
          </a:blip>
          <a:stretch>
            <a:fillRect/>
          </a:stretch>
        </p:blipFill>
        <p:spPr>
          <a:xfrm>
            <a:off x="4656150" y="2006250"/>
            <a:ext cx="4335450" cy="21142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7800" y="5917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a:t>
            </a:r>
            <a:endParaRPr/>
          </a:p>
        </p:txBody>
      </p:sp>
      <p:sp>
        <p:nvSpPr>
          <p:cNvPr id="194" name="Google Shape;194;p30"/>
          <p:cNvSpPr txBox="1"/>
          <p:nvPr>
            <p:ph idx="1" type="body"/>
          </p:nvPr>
        </p:nvSpPr>
        <p:spPr>
          <a:xfrm>
            <a:off x="729450" y="1399500"/>
            <a:ext cx="3774300" cy="3546900"/>
          </a:xfrm>
          <a:prstGeom prst="rect">
            <a:avLst/>
          </a:prstGeom>
        </p:spPr>
        <p:txBody>
          <a:bodyPr anchorCtr="0" anchor="t" bIns="91425" lIns="91425" spcFirstLastPara="1" rIns="91425" wrap="square" tIns="91425">
            <a:noAutofit/>
          </a:bodyPr>
          <a:lstStyle/>
          <a:p>
            <a:pPr indent="0" lvl="0" marL="457200" rtl="0" algn="l">
              <a:lnSpc>
                <a:spcPct val="105000"/>
              </a:lnSpc>
              <a:spcBef>
                <a:spcPts val="0"/>
              </a:spcBef>
              <a:spcAft>
                <a:spcPts val="0"/>
              </a:spcAft>
              <a:buNone/>
            </a:pPr>
            <a:r>
              <a:rPr b="1" lang="en" sz="1600" u="sng">
                <a:solidFill>
                  <a:srgbClr val="188038"/>
                </a:solidFill>
              </a:rPr>
              <a:t>FSM_code_size</a:t>
            </a:r>
            <a:r>
              <a:rPr b="1" lang="en" sz="1600" u="sng">
                <a:solidFill>
                  <a:srgbClr val="000000"/>
                </a:solidFill>
              </a:rPr>
              <a:t>:</a:t>
            </a:r>
            <a:endParaRPr b="1" sz="1600" u="sng">
              <a:solidFill>
                <a:srgbClr val="000000"/>
              </a:solidFill>
            </a:endParaRPr>
          </a:p>
          <a:p>
            <a:pPr indent="-330200" lvl="0" marL="457200" rtl="0" algn="l">
              <a:lnSpc>
                <a:spcPct val="105000"/>
              </a:lnSpc>
              <a:spcBef>
                <a:spcPts val="1200"/>
              </a:spcBef>
              <a:spcAft>
                <a:spcPts val="0"/>
              </a:spcAft>
              <a:buClr>
                <a:srgbClr val="000000"/>
              </a:buClr>
              <a:buSzPts val="1600"/>
              <a:buFont typeface="Lato"/>
              <a:buChar char="●"/>
            </a:pPr>
            <a:r>
              <a:rPr lang="en" sz="1600">
                <a:solidFill>
                  <a:srgbClr val="000000"/>
                </a:solidFill>
              </a:rPr>
              <a:t> If the signal END_OF_DATA = 1‘b1, which means all the 17 frequency sets have been ordered by the first stage, the FSM_code_size module starts to calculate the code-size process, re-order the updated frequency queue using Sorting module-1 and order the code-size queue executed by the Code-size_</a:t>
            </a:r>
            <a:r>
              <a:rPr lang="en" sz="1600">
                <a:solidFill>
                  <a:srgbClr val="000000"/>
                </a:solidFill>
              </a:rPr>
              <a:t>sorting module.</a:t>
            </a:r>
            <a:endParaRPr sz="1600"/>
          </a:p>
        </p:txBody>
      </p:sp>
      <p:pic>
        <p:nvPicPr>
          <p:cNvPr id="195" name="Google Shape;195;p30"/>
          <p:cNvPicPr preferRelativeResize="0"/>
          <p:nvPr/>
        </p:nvPicPr>
        <p:blipFill>
          <a:blip r:embed="rId3">
            <a:alphaModFix/>
          </a:blip>
          <a:stretch>
            <a:fillRect/>
          </a:stretch>
        </p:blipFill>
        <p:spPr>
          <a:xfrm>
            <a:off x="4929600" y="2133450"/>
            <a:ext cx="3922800" cy="166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a:t>
            </a:r>
            <a:endParaRPr/>
          </a:p>
        </p:txBody>
      </p:sp>
      <p:sp>
        <p:nvSpPr>
          <p:cNvPr id="201" name="Google Shape;201;p31"/>
          <p:cNvSpPr txBox="1"/>
          <p:nvPr>
            <p:ph idx="1" type="body"/>
          </p:nvPr>
        </p:nvSpPr>
        <p:spPr>
          <a:xfrm>
            <a:off x="729450" y="1853850"/>
            <a:ext cx="7496400" cy="29547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600">
                <a:solidFill>
                  <a:srgbClr val="188038"/>
                </a:solidFill>
              </a:rPr>
              <a:t>           </a:t>
            </a:r>
            <a:r>
              <a:rPr b="1" lang="en" sz="1600" u="sng">
                <a:solidFill>
                  <a:srgbClr val="188038"/>
                </a:solidFill>
              </a:rPr>
              <a:t>Code-size_sorting</a:t>
            </a:r>
            <a:r>
              <a:rPr b="1" lang="en" sz="1600" u="sng">
                <a:solidFill>
                  <a:srgbClr val="000000"/>
                </a:solidFill>
              </a:rPr>
              <a:t>:</a:t>
            </a:r>
            <a:endParaRPr b="1" sz="1600" u="sng">
              <a:solidFill>
                <a:srgbClr val="000000"/>
              </a:solidFill>
            </a:endParaRPr>
          </a:p>
          <a:p>
            <a:pPr indent="-330200" lvl="0" marL="457200" rtl="0" algn="just">
              <a:lnSpc>
                <a:spcPct val="150000"/>
              </a:lnSpc>
              <a:spcBef>
                <a:spcPts val="1200"/>
              </a:spcBef>
              <a:spcAft>
                <a:spcPts val="0"/>
              </a:spcAft>
              <a:buClr>
                <a:srgbClr val="000000"/>
              </a:buClr>
              <a:buSzPts val="1600"/>
              <a:buFont typeface="Lato"/>
              <a:buChar char="●"/>
            </a:pPr>
            <a:r>
              <a:rPr lang="en" sz="1600">
                <a:solidFill>
                  <a:srgbClr val="000000"/>
                </a:solidFill>
              </a:rPr>
              <a:t>This module specifically sorts the calculated code sizes for the symbols.  </a:t>
            </a:r>
            <a:endParaRPr sz="1600">
              <a:solidFill>
                <a:srgbClr val="000000"/>
              </a:solidFill>
            </a:endParaRPr>
          </a:p>
          <a:p>
            <a:pPr indent="-330200" lvl="0" marL="457200" rtl="0" algn="just">
              <a:lnSpc>
                <a:spcPct val="150000"/>
              </a:lnSpc>
              <a:spcBef>
                <a:spcPts val="0"/>
              </a:spcBef>
              <a:spcAft>
                <a:spcPts val="0"/>
              </a:spcAft>
              <a:buClr>
                <a:srgbClr val="000000"/>
              </a:buClr>
              <a:buSzPts val="1600"/>
              <a:buFont typeface="Lato"/>
              <a:buChar char="●"/>
            </a:pPr>
            <a:r>
              <a:rPr lang="en" sz="1600">
                <a:solidFill>
                  <a:srgbClr val="000000"/>
                </a:solidFill>
              </a:rPr>
              <a:t>When the computation of all the symbols’ code sizes has been completed, the code-size will be sorted from small to large to group all the symbols.</a:t>
            </a:r>
            <a:endParaRPr b="1" sz="1600" u="sng">
              <a:solidFill>
                <a:srgbClr val="188038"/>
              </a:solidFill>
            </a:endParaRPr>
          </a:p>
          <a:p>
            <a:pPr indent="0" lvl="0" marL="0" rtl="0" algn="l">
              <a:lnSpc>
                <a:spcPct val="95000"/>
              </a:lnSpc>
              <a:spcBef>
                <a:spcPts val="1200"/>
              </a:spcBef>
              <a:spcAft>
                <a:spcPts val="0"/>
              </a:spcAft>
              <a:buNone/>
            </a:pPr>
            <a:r>
              <a:rPr b="1" lang="en" sz="1018">
                <a:solidFill>
                  <a:srgbClr val="188038"/>
                </a:solidFill>
              </a:rPr>
              <a:t> </a:t>
            </a:r>
            <a:endParaRPr sz="1000">
              <a:solidFill>
                <a:srgbClr val="000000"/>
              </a:solidFill>
            </a:endParaRPr>
          </a:p>
          <a:p>
            <a:pPr indent="0" lvl="0" marL="457200" rtl="0" algn="l">
              <a:lnSpc>
                <a:spcPct val="105000"/>
              </a:lnSpc>
              <a:spcBef>
                <a:spcPts val="1200"/>
              </a:spcBef>
              <a:spcAft>
                <a:spcPts val="0"/>
              </a:spcAft>
              <a:buNone/>
            </a:pPr>
            <a:r>
              <a:t/>
            </a:r>
            <a:endParaRPr sz="1400">
              <a:solidFill>
                <a:srgbClr val="000000"/>
              </a:solidFill>
            </a:endParaRPr>
          </a:p>
          <a:p>
            <a:pPr indent="0" lvl="0" marL="457200" rtl="0" algn="l">
              <a:lnSpc>
                <a:spcPct val="105000"/>
              </a:lnSpc>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a:t>
            </a:r>
            <a:endParaRPr/>
          </a:p>
        </p:txBody>
      </p:sp>
      <p:sp>
        <p:nvSpPr>
          <p:cNvPr id="207" name="Google Shape;207;p32"/>
          <p:cNvSpPr txBox="1"/>
          <p:nvPr>
            <p:ph idx="1" type="body"/>
          </p:nvPr>
        </p:nvSpPr>
        <p:spPr>
          <a:xfrm>
            <a:off x="434125" y="1853850"/>
            <a:ext cx="4488600" cy="3289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b="1" lang="en" sz="1600">
                <a:solidFill>
                  <a:srgbClr val="188038"/>
                </a:solidFill>
              </a:rPr>
              <a:t>           </a:t>
            </a:r>
            <a:r>
              <a:rPr b="1" lang="en" sz="1600" u="sng">
                <a:solidFill>
                  <a:srgbClr val="188038"/>
                </a:solidFill>
              </a:rPr>
              <a:t>FSM_2</a:t>
            </a:r>
            <a:r>
              <a:rPr b="1" lang="en" sz="1600" u="sng">
                <a:solidFill>
                  <a:srgbClr val="000000"/>
                </a:solidFill>
              </a:rPr>
              <a:t>:</a:t>
            </a:r>
            <a:endParaRPr b="1" sz="1600" u="sng">
              <a:solidFill>
                <a:srgbClr val="000000"/>
              </a:solidFill>
            </a:endParaRPr>
          </a:p>
          <a:p>
            <a:pPr indent="-330200" lvl="0" marL="457200" rtl="0" algn="just">
              <a:spcBef>
                <a:spcPts val="1200"/>
              </a:spcBef>
              <a:spcAft>
                <a:spcPts val="0"/>
              </a:spcAft>
              <a:buClr>
                <a:srgbClr val="000000"/>
              </a:buClr>
              <a:buSzPts val="1600"/>
              <a:buFont typeface="Lato"/>
              <a:buChar char="●"/>
            </a:pPr>
            <a:r>
              <a:rPr lang="en" sz="1600">
                <a:solidFill>
                  <a:srgbClr val="000000"/>
                </a:solidFill>
              </a:rPr>
              <a:t>Limits and redistributes code sizes by reducing long sizes (e.g., size &gt;16) and increasing shorter ones to maintain valid, canonical Huffman structure.</a:t>
            </a:r>
            <a:r>
              <a:rPr lang="en" sz="1600">
                <a:solidFill>
                  <a:srgbClr val="000000"/>
                </a:solidFill>
              </a:rPr>
              <a:t> </a:t>
            </a:r>
            <a:endParaRPr sz="1600">
              <a:solidFill>
                <a:srgbClr val="000000"/>
              </a:solidFill>
            </a:endParaRPr>
          </a:p>
          <a:p>
            <a:pPr indent="-330200" lvl="0" marL="457200" rtl="0" algn="just">
              <a:spcBef>
                <a:spcPts val="0"/>
              </a:spcBef>
              <a:spcAft>
                <a:spcPts val="0"/>
              </a:spcAft>
              <a:buClr>
                <a:srgbClr val="000000"/>
              </a:buClr>
              <a:buSzPts val="1600"/>
              <a:buFont typeface="Arial"/>
              <a:buChar char="●"/>
            </a:pPr>
            <a:r>
              <a:rPr lang="en" sz="1600">
                <a:solidFill>
                  <a:srgbClr val="000000"/>
                </a:solidFill>
              </a:rPr>
              <a:t>Standard design uses three nested tables causing high delay and area; the proposed method flattens them and trims unused BITS entries to improve speed and efficiency.</a:t>
            </a:r>
            <a:endParaRPr sz="1600"/>
          </a:p>
        </p:txBody>
      </p:sp>
      <p:pic>
        <p:nvPicPr>
          <p:cNvPr id="208" name="Google Shape;208;p32"/>
          <p:cNvPicPr preferRelativeResize="0"/>
          <p:nvPr/>
        </p:nvPicPr>
        <p:blipFill>
          <a:blip r:embed="rId3">
            <a:alphaModFix/>
          </a:blip>
          <a:stretch>
            <a:fillRect/>
          </a:stretch>
        </p:blipFill>
        <p:spPr>
          <a:xfrm>
            <a:off x="4922725" y="2374850"/>
            <a:ext cx="4221274" cy="17215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 </a:t>
            </a:r>
            <a:r>
              <a:rPr lang="en"/>
              <a:t>Frequency-Generation </a:t>
            </a:r>
            <a:endParaRPr/>
          </a:p>
        </p:txBody>
      </p:sp>
      <p:pic>
        <p:nvPicPr>
          <p:cNvPr id="219" name="Google Shape;219;p34"/>
          <p:cNvPicPr preferRelativeResize="0"/>
          <p:nvPr/>
        </p:nvPicPr>
        <p:blipFill>
          <a:blip r:embed="rId3">
            <a:alphaModFix/>
          </a:blip>
          <a:stretch>
            <a:fillRect/>
          </a:stretch>
        </p:blipFill>
        <p:spPr>
          <a:xfrm>
            <a:off x="608324" y="1445800"/>
            <a:ext cx="7927351" cy="2895600"/>
          </a:xfrm>
          <a:prstGeom prst="rect">
            <a:avLst/>
          </a:prstGeom>
          <a:noFill/>
          <a:ln>
            <a:noFill/>
          </a:ln>
        </p:spPr>
      </p:pic>
      <p:sp>
        <p:nvSpPr>
          <p:cNvPr id="220" name="Google Shape;220;p34"/>
          <p:cNvSpPr txBox="1"/>
          <p:nvPr/>
        </p:nvSpPr>
        <p:spPr>
          <a:xfrm>
            <a:off x="727800" y="396875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a:t>
            </a:r>
            <a:r>
              <a:rPr lang="en" sz="1300">
                <a:solidFill>
                  <a:schemeClr val="accent1"/>
                </a:solidFill>
                <a:latin typeface="Lato"/>
                <a:ea typeface="Lato"/>
                <a:cs typeface="Lato"/>
                <a:sym typeface="Lato"/>
              </a:rPr>
              <a:t>generated from Vivado - frequency_generation_stage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 Frequency-Generation </a:t>
            </a:r>
            <a:endParaRPr/>
          </a:p>
        </p:txBody>
      </p:sp>
      <p:sp>
        <p:nvSpPr>
          <p:cNvPr id="226" name="Google Shape;226;p35"/>
          <p:cNvSpPr txBox="1"/>
          <p:nvPr/>
        </p:nvSpPr>
        <p:spPr>
          <a:xfrm>
            <a:off x="768675" y="404395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stream_sorter_oets ( sorting module)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27" name="Google Shape;227;p35"/>
          <p:cNvPicPr preferRelativeResize="0"/>
          <p:nvPr/>
        </p:nvPicPr>
        <p:blipFill>
          <a:blip r:embed="rId3">
            <a:alphaModFix/>
          </a:blip>
          <a:stretch>
            <a:fillRect/>
          </a:stretch>
        </p:blipFill>
        <p:spPr>
          <a:xfrm>
            <a:off x="392700" y="1399500"/>
            <a:ext cx="8221574" cy="2492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 Frequency-Generation </a:t>
            </a:r>
            <a:endParaRPr/>
          </a:p>
        </p:txBody>
      </p:sp>
      <p:sp>
        <p:nvSpPr>
          <p:cNvPr id="233" name="Google Shape;233;p36"/>
          <p:cNvSpPr txBox="1"/>
          <p:nvPr/>
        </p:nvSpPr>
        <p:spPr>
          <a:xfrm>
            <a:off x="793725" y="43322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Terminal output from iVerilog - </a:t>
            </a:r>
            <a:r>
              <a:rPr lang="en" sz="1300">
                <a:solidFill>
                  <a:schemeClr val="accent1"/>
                </a:solidFill>
                <a:latin typeface="Lato"/>
                <a:ea typeface="Lato"/>
                <a:cs typeface="Lato"/>
                <a:sym typeface="Lato"/>
              </a:rPr>
              <a:t> frequency_generation_stage &amp; </a:t>
            </a:r>
            <a:r>
              <a:rPr lang="en" sz="1300">
                <a:solidFill>
                  <a:schemeClr val="accent1"/>
                </a:solidFill>
                <a:latin typeface="Lato"/>
                <a:ea typeface="Lato"/>
                <a:cs typeface="Lato"/>
                <a:sym typeface="Lato"/>
              </a:rPr>
              <a:t>stream_sorter_oets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34" name="Google Shape;234;p36"/>
          <p:cNvPicPr preferRelativeResize="0"/>
          <p:nvPr/>
        </p:nvPicPr>
        <p:blipFill>
          <a:blip r:embed="rId3">
            <a:alphaModFix/>
          </a:blip>
          <a:stretch>
            <a:fillRect/>
          </a:stretch>
        </p:blipFill>
        <p:spPr>
          <a:xfrm>
            <a:off x="465750" y="1504925"/>
            <a:ext cx="3383010" cy="2637276"/>
          </a:xfrm>
          <a:prstGeom prst="rect">
            <a:avLst/>
          </a:prstGeom>
          <a:noFill/>
          <a:ln>
            <a:noFill/>
          </a:ln>
        </p:spPr>
      </p:pic>
      <p:pic>
        <p:nvPicPr>
          <p:cNvPr id="235" name="Google Shape;235;p36"/>
          <p:cNvPicPr preferRelativeResize="0"/>
          <p:nvPr/>
        </p:nvPicPr>
        <p:blipFill>
          <a:blip r:embed="rId4">
            <a:alphaModFix/>
          </a:blip>
          <a:stretch>
            <a:fillRect/>
          </a:stretch>
        </p:blipFill>
        <p:spPr>
          <a:xfrm>
            <a:off x="3963560" y="1504925"/>
            <a:ext cx="4878711" cy="2637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 Frequency-Generation </a:t>
            </a:r>
            <a:endParaRPr/>
          </a:p>
        </p:txBody>
      </p:sp>
      <p:sp>
        <p:nvSpPr>
          <p:cNvPr id="241" name="Google Shape;241;p37"/>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frequency_generation_stage &amp; stream_sorter_oets - First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42" name="Google Shape;242;p37"/>
          <p:cNvPicPr preferRelativeResize="0"/>
          <p:nvPr/>
        </p:nvPicPr>
        <p:blipFill>
          <a:blip r:embed="rId3">
            <a:alphaModFix/>
          </a:blip>
          <a:stretch>
            <a:fillRect/>
          </a:stretch>
        </p:blipFill>
        <p:spPr>
          <a:xfrm>
            <a:off x="1631950" y="1367325"/>
            <a:ext cx="5880099" cy="305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 Frequency-Generation </a:t>
            </a:r>
            <a:endParaRPr/>
          </a:p>
        </p:txBody>
      </p:sp>
      <p:sp>
        <p:nvSpPr>
          <p:cNvPr id="248" name="Google Shape;248;p38"/>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frequency_generation_stage &amp; stream_sorter_oets - Intermediate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49" name="Google Shape;249;p38"/>
          <p:cNvPicPr preferRelativeResize="0"/>
          <p:nvPr/>
        </p:nvPicPr>
        <p:blipFill>
          <a:blip r:embed="rId3">
            <a:alphaModFix/>
          </a:blip>
          <a:stretch>
            <a:fillRect/>
          </a:stretch>
        </p:blipFill>
        <p:spPr>
          <a:xfrm>
            <a:off x="1355550" y="1406675"/>
            <a:ext cx="6013536" cy="3110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 Frequency-Generation </a:t>
            </a:r>
            <a:endParaRPr/>
          </a:p>
        </p:txBody>
      </p:sp>
      <p:sp>
        <p:nvSpPr>
          <p:cNvPr id="255" name="Google Shape;255;p39"/>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frequency_generation_stage &amp; stream_sorter_oets - Last clock cycle ( sorting completed)</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56" name="Google Shape;256;p39"/>
          <p:cNvPicPr preferRelativeResize="0"/>
          <p:nvPr/>
        </p:nvPicPr>
        <p:blipFill>
          <a:blip r:embed="rId3">
            <a:alphaModFix/>
          </a:blip>
          <a:stretch>
            <a:fillRect/>
          </a:stretch>
        </p:blipFill>
        <p:spPr>
          <a:xfrm>
            <a:off x="1718150" y="1354525"/>
            <a:ext cx="6068538" cy="3110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a:t>
            </a:r>
            <a:r>
              <a:rPr lang="en"/>
              <a:t>Code-Size Computing &amp; Sorting Stage</a:t>
            </a:r>
            <a:endParaRPr/>
          </a:p>
        </p:txBody>
      </p:sp>
      <p:sp>
        <p:nvSpPr>
          <p:cNvPr id="262" name="Google Shape;262;p40"/>
          <p:cNvSpPr txBox="1"/>
          <p:nvPr/>
        </p:nvSpPr>
        <p:spPr>
          <a:xfrm>
            <a:off x="798900" y="42673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Computing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63" name="Google Shape;263;p40"/>
          <p:cNvPicPr preferRelativeResize="0"/>
          <p:nvPr/>
        </p:nvPicPr>
        <p:blipFill>
          <a:blip r:embed="rId3">
            <a:alphaModFix/>
          </a:blip>
          <a:stretch>
            <a:fillRect/>
          </a:stretch>
        </p:blipFill>
        <p:spPr>
          <a:xfrm>
            <a:off x="2044788" y="1457126"/>
            <a:ext cx="5054424" cy="28101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a:t>
            </a:r>
            <a:endParaRPr/>
          </a:p>
        </p:txBody>
      </p:sp>
      <p:sp>
        <p:nvSpPr>
          <p:cNvPr id="269" name="Google Shape;269;p41"/>
          <p:cNvSpPr txBox="1"/>
          <p:nvPr/>
        </p:nvSpPr>
        <p:spPr>
          <a:xfrm>
            <a:off x="869975" y="44521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Computing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70" name="Google Shape;270;p41"/>
          <p:cNvPicPr preferRelativeResize="0"/>
          <p:nvPr/>
        </p:nvPicPr>
        <p:blipFill>
          <a:blip r:embed="rId3">
            <a:alphaModFix/>
          </a:blip>
          <a:stretch>
            <a:fillRect/>
          </a:stretch>
        </p:blipFill>
        <p:spPr>
          <a:xfrm>
            <a:off x="1996829" y="1406675"/>
            <a:ext cx="5513295" cy="304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99" name="Google Shape;99;p15"/>
          <p:cNvSpPr txBox="1"/>
          <p:nvPr>
            <p:ph idx="1" type="body"/>
          </p:nvPr>
        </p:nvSpPr>
        <p:spPr>
          <a:xfrm>
            <a:off x="729450" y="1853850"/>
            <a:ext cx="7688700" cy="4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2"/>
                </a:solidFill>
              </a:rPr>
              <a:t>The team consisted of the following members : </a:t>
            </a:r>
            <a:endParaRPr>
              <a:solidFill>
                <a:schemeClr val="dk2"/>
              </a:solidFill>
            </a:endParaRPr>
          </a:p>
        </p:txBody>
      </p:sp>
      <p:graphicFrame>
        <p:nvGraphicFramePr>
          <p:cNvPr id="100" name="Google Shape;100;p15"/>
          <p:cNvGraphicFramePr/>
          <p:nvPr/>
        </p:nvGraphicFramePr>
        <p:xfrm>
          <a:off x="954300" y="2340775"/>
          <a:ext cx="3000000" cy="3000000"/>
        </p:xfrm>
        <a:graphic>
          <a:graphicData uri="http://schemas.openxmlformats.org/drawingml/2006/table">
            <a:tbl>
              <a:tblPr>
                <a:noFill/>
                <a:tableStyleId>{79E0F609-2B1C-480D-BDA6-EEC84119E21D}</a:tableStyleId>
              </a:tblPr>
              <a:tblGrid>
                <a:gridCol w="1809750"/>
                <a:gridCol w="1809750"/>
                <a:gridCol w="1809750"/>
                <a:gridCol w="1952425"/>
              </a:tblGrid>
              <a:tr h="381000">
                <a:tc>
                  <a:txBody>
                    <a:bodyPr/>
                    <a:lstStyle/>
                    <a:p>
                      <a:pPr indent="0" lvl="0" marL="0" rtl="0" algn="ctr">
                        <a:spcBef>
                          <a:spcPts val="0"/>
                        </a:spcBef>
                        <a:spcAft>
                          <a:spcPts val="0"/>
                        </a:spcAft>
                        <a:buNone/>
                      </a:pPr>
                      <a:r>
                        <a:rPr b="1" lang="en" sz="1100"/>
                        <a:t>Serial Number</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100"/>
                        <a:t>Name</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100"/>
                        <a:t>Roll No</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100"/>
                        <a:t>Email ID</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dk1"/>
                    </a:solidFill>
                  </a:tcPr>
                </a:tc>
              </a:tr>
              <a:tr h="381000">
                <a:tc>
                  <a:txBody>
                    <a:bodyPr/>
                    <a:lstStyle/>
                    <a:p>
                      <a:pPr indent="0" lvl="0" marL="0" rtl="0" algn="ctr">
                        <a:spcBef>
                          <a:spcPts val="0"/>
                        </a:spcBef>
                        <a:spcAft>
                          <a:spcPts val="0"/>
                        </a:spcAft>
                        <a:buNone/>
                      </a:pPr>
                      <a:r>
                        <a:rPr lang="en" sz="1100"/>
                        <a:t>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Aryan Mishra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IMT2022502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aryan.mishra@iiitb.ac.in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Divyansh Kumar</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IMT2022509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divyansh.kumar@iiitb.ac.in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R Harshavardhan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IMT2022515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r.harshavardhan@iiitb.ac.in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Raghav Khurana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IMT2022550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raghav.khurana@iiitb.ac.in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Ishan Jha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IMT2022562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ishan.jha@iiitb.ac.in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100"/>
                        <a:t>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Rohan Rajesh</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IMT2022575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highlight>
                            <a:srgbClr val="FFFFFF"/>
                          </a:highlight>
                        </a:rPr>
                        <a:t>rohan.rajesh@iiitb.ac.in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a:t>
            </a:r>
            <a:endParaRPr/>
          </a:p>
        </p:txBody>
      </p:sp>
      <p:sp>
        <p:nvSpPr>
          <p:cNvPr id="276" name="Google Shape;276;p42"/>
          <p:cNvSpPr txBox="1"/>
          <p:nvPr/>
        </p:nvSpPr>
        <p:spPr>
          <a:xfrm>
            <a:off x="869975" y="44521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Computing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77" name="Google Shape;277;p42"/>
          <p:cNvPicPr preferRelativeResize="0"/>
          <p:nvPr/>
        </p:nvPicPr>
        <p:blipFill>
          <a:blip r:embed="rId3">
            <a:alphaModFix/>
          </a:blip>
          <a:stretch>
            <a:fillRect/>
          </a:stretch>
        </p:blipFill>
        <p:spPr>
          <a:xfrm>
            <a:off x="1862063" y="1406675"/>
            <a:ext cx="5419870" cy="3045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a:t>
            </a:r>
            <a:endParaRPr/>
          </a:p>
        </p:txBody>
      </p:sp>
      <p:sp>
        <p:nvSpPr>
          <p:cNvPr id="283" name="Google Shape;283;p43"/>
          <p:cNvSpPr txBox="1"/>
          <p:nvPr/>
        </p:nvSpPr>
        <p:spPr>
          <a:xfrm>
            <a:off x="869975" y="44521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Computing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84" name="Google Shape;284;p43"/>
          <p:cNvPicPr preferRelativeResize="0"/>
          <p:nvPr/>
        </p:nvPicPr>
        <p:blipFill>
          <a:blip r:embed="rId3">
            <a:alphaModFix/>
          </a:blip>
          <a:stretch>
            <a:fillRect/>
          </a:stretch>
        </p:blipFill>
        <p:spPr>
          <a:xfrm>
            <a:off x="2128500" y="1325350"/>
            <a:ext cx="5643040" cy="3045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a:t>
            </a:r>
            <a:r>
              <a:rPr lang="en"/>
              <a:t>Code-Size Computing &amp; Sorting Stage</a:t>
            </a:r>
            <a:r>
              <a:rPr lang="en"/>
              <a:t> </a:t>
            </a:r>
            <a:endParaRPr/>
          </a:p>
        </p:txBody>
      </p:sp>
      <p:sp>
        <p:nvSpPr>
          <p:cNvPr id="290" name="Google Shape;290;p44"/>
          <p:cNvSpPr txBox="1"/>
          <p:nvPr/>
        </p:nvSpPr>
        <p:spPr>
          <a:xfrm>
            <a:off x="732250" y="400635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Terminal output from iVerilog - </a:t>
            </a:r>
            <a:r>
              <a:rPr lang="en" sz="1300">
                <a:solidFill>
                  <a:srgbClr val="434343"/>
                </a:solidFill>
                <a:latin typeface="Lato"/>
                <a:ea typeface="Lato"/>
                <a:cs typeface="Lato"/>
                <a:sym typeface="Lato"/>
              </a:rPr>
              <a:t>Code-Size Computing  Stage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91" name="Google Shape;291;p44"/>
          <p:cNvPicPr preferRelativeResize="0"/>
          <p:nvPr/>
        </p:nvPicPr>
        <p:blipFill>
          <a:blip r:embed="rId3">
            <a:alphaModFix/>
          </a:blip>
          <a:stretch>
            <a:fillRect/>
          </a:stretch>
        </p:blipFill>
        <p:spPr>
          <a:xfrm>
            <a:off x="227600" y="1705475"/>
            <a:ext cx="2922326" cy="1901999"/>
          </a:xfrm>
          <a:prstGeom prst="rect">
            <a:avLst/>
          </a:prstGeom>
          <a:noFill/>
          <a:ln>
            <a:noFill/>
          </a:ln>
        </p:spPr>
      </p:pic>
      <p:pic>
        <p:nvPicPr>
          <p:cNvPr id="292" name="Google Shape;292;p44"/>
          <p:cNvPicPr preferRelativeResize="0"/>
          <p:nvPr/>
        </p:nvPicPr>
        <p:blipFill>
          <a:blip r:embed="rId4">
            <a:alphaModFix/>
          </a:blip>
          <a:stretch>
            <a:fillRect/>
          </a:stretch>
        </p:blipFill>
        <p:spPr>
          <a:xfrm>
            <a:off x="3224101" y="1705475"/>
            <a:ext cx="2783325" cy="1902000"/>
          </a:xfrm>
          <a:prstGeom prst="rect">
            <a:avLst/>
          </a:prstGeom>
          <a:noFill/>
          <a:ln>
            <a:noFill/>
          </a:ln>
        </p:spPr>
      </p:pic>
      <p:pic>
        <p:nvPicPr>
          <p:cNvPr id="293" name="Google Shape;293;p44"/>
          <p:cNvPicPr preferRelativeResize="0"/>
          <p:nvPr/>
        </p:nvPicPr>
        <p:blipFill>
          <a:blip r:embed="rId5">
            <a:alphaModFix/>
          </a:blip>
          <a:stretch>
            <a:fillRect/>
          </a:stretch>
        </p:blipFill>
        <p:spPr>
          <a:xfrm>
            <a:off x="6081600" y="1697473"/>
            <a:ext cx="2783325" cy="191801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a:t>
            </a:r>
            <a:r>
              <a:rPr lang="en"/>
              <a:t>Code-Size Computing &amp; Sorting Stage </a:t>
            </a:r>
            <a:endParaRPr/>
          </a:p>
        </p:txBody>
      </p:sp>
      <p:sp>
        <p:nvSpPr>
          <p:cNvPr id="299" name="Google Shape;299;p45"/>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a:t>
            </a:r>
            <a:r>
              <a:rPr lang="en" sz="1300">
                <a:solidFill>
                  <a:srgbClr val="434343"/>
                </a:solidFill>
                <a:latin typeface="Lato"/>
                <a:ea typeface="Lato"/>
                <a:cs typeface="Lato"/>
                <a:sym typeface="Lato"/>
              </a:rPr>
              <a:t>Code-Size Computing Stage - First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00" name="Google Shape;300;p45"/>
          <p:cNvPicPr preferRelativeResize="0"/>
          <p:nvPr/>
        </p:nvPicPr>
        <p:blipFill>
          <a:blip r:embed="rId3">
            <a:alphaModFix/>
          </a:blip>
          <a:stretch>
            <a:fillRect/>
          </a:stretch>
        </p:blipFill>
        <p:spPr>
          <a:xfrm>
            <a:off x="1944625" y="1254275"/>
            <a:ext cx="4920842" cy="3110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 </a:t>
            </a:r>
            <a:endParaRPr/>
          </a:p>
        </p:txBody>
      </p:sp>
      <p:sp>
        <p:nvSpPr>
          <p:cNvPr id="306" name="Google Shape;306;p46"/>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a:t>
            </a:r>
            <a:r>
              <a:rPr lang="en" sz="1300">
                <a:solidFill>
                  <a:srgbClr val="434343"/>
                </a:solidFill>
                <a:latin typeface="Lato"/>
                <a:ea typeface="Lato"/>
                <a:cs typeface="Lato"/>
                <a:sym typeface="Lato"/>
              </a:rPr>
              <a:t>Code-Size Computing  Stage - Last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07" name="Google Shape;307;p46"/>
          <p:cNvPicPr preferRelativeResize="0"/>
          <p:nvPr/>
        </p:nvPicPr>
        <p:blipFill>
          <a:blip r:embed="rId3">
            <a:alphaModFix/>
          </a:blip>
          <a:stretch>
            <a:fillRect/>
          </a:stretch>
        </p:blipFill>
        <p:spPr>
          <a:xfrm>
            <a:off x="2007275" y="1406675"/>
            <a:ext cx="4969987" cy="3110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 </a:t>
            </a:r>
            <a:endParaRPr/>
          </a:p>
        </p:txBody>
      </p:sp>
      <p:sp>
        <p:nvSpPr>
          <p:cNvPr id="313" name="Google Shape;313;p47"/>
          <p:cNvSpPr txBox="1"/>
          <p:nvPr/>
        </p:nvSpPr>
        <p:spPr>
          <a:xfrm>
            <a:off x="732250" y="400635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Terminal output from iVerilog - </a:t>
            </a:r>
            <a:r>
              <a:rPr lang="en" sz="1300">
                <a:solidFill>
                  <a:srgbClr val="434343"/>
                </a:solidFill>
                <a:latin typeface="Lato"/>
                <a:ea typeface="Lato"/>
                <a:cs typeface="Lato"/>
                <a:sym typeface="Lato"/>
              </a:rPr>
              <a:t>Code-Size Sorting Stage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14" name="Google Shape;314;p47"/>
          <p:cNvPicPr preferRelativeResize="0"/>
          <p:nvPr/>
        </p:nvPicPr>
        <p:blipFill>
          <a:blip r:embed="rId3">
            <a:alphaModFix/>
          </a:blip>
          <a:stretch>
            <a:fillRect/>
          </a:stretch>
        </p:blipFill>
        <p:spPr>
          <a:xfrm>
            <a:off x="2483875" y="1406675"/>
            <a:ext cx="4863630" cy="2599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 </a:t>
            </a:r>
            <a:endParaRPr/>
          </a:p>
        </p:txBody>
      </p:sp>
      <p:sp>
        <p:nvSpPr>
          <p:cNvPr id="320" name="Google Shape;320;p48"/>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a:t>
            </a:r>
            <a:r>
              <a:rPr lang="en" sz="1300">
                <a:solidFill>
                  <a:srgbClr val="434343"/>
                </a:solidFill>
                <a:latin typeface="Lato"/>
                <a:ea typeface="Lato"/>
                <a:cs typeface="Lato"/>
                <a:sym typeface="Lato"/>
              </a:rPr>
              <a:t>Code-Size Sorting Stage - First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21" name="Google Shape;321;p48"/>
          <p:cNvPicPr preferRelativeResize="0"/>
          <p:nvPr/>
        </p:nvPicPr>
        <p:blipFill>
          <a:blip r:embed="rId3">
            <a:alphaModFix/>
          </a:blip>
          <a:stretch>
            <a:fillRect/>
          </a:stretch>
        </p:blipFill>
        <p:spPr>
          <a:xfrm>
            <a:off x="2083563" y="1406675"/>
            <a:ext cx="4976870" cy="3110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 Code-Size Computing &amp; Sorting Stage </a:t>
            </a:r>
            <a:endParaRPr/>
          </a:p>
        </p:txBody>
      </p:sp>
      <p:sp>
        <p:nvSpPr>
          <p:cNvPr id="327" name="Google Shape;327;p49"/>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a:t>
            </a:r>
            <a:r>
              <a:rPr lang="en" sz="1300">
                <a:solidFill>
                  <a:srgbClr val="434343"/>
                </a:solidFill>
                <a:latin typeface="Lato"/>
                <a:ea typeface="Lato"/>
                <a:cs typeface="Lato"/>
                <a:sym typeface="Lato"/>
              </a:rPr>
              <a:t>Code-Size Sorting Stage - Last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28" name="Google Shape;328;p49"/>
          <p:cNvPicPr preferRelativeResize="0"/>
          <p:nvPr/>
        </p:nvPicPr>
        <p:blipFill>
          <a:blip r:embed="rId3">
            <a:alphaModFix/>
          </a:blip>
          <a:stretch>
            <a:fillRect/>
          </a:stretch>
        </p:blipFill>
        <p:spPr>
          <a:xfrm>
            <a:off x="2124800" y="1406675"/>
            <a:ext cx="4894406" cy="3110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a:t>
            </a:r>
            <a:r>
              <a:rPr lang="en"/>
              <a:t>Code-Size-Limiting Stage</a:t>
            </a:r>
            <a:endParaRPr/>
          </a:p>
        </p:txBody>
      </p:sp>
      <p:sp>
        <p:nvSpPr>
          <p:cNvPr id="334" name="Google Shape;334;p50"/>
          <p:cNvSpPr txBox="1"/>
          <p:nvPr/>
        </p:nvSpPr>
        <p:spPr>
          <a:xfrm>
            <a:off x="727800" y="42946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Limiting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35" name="Google Shape;335;p50"/>
          <p:cNvPicPr preferRelativeResize="0"/>
          <p:nvPr/>
        </p:nvPicPr>
        <p:blipFill>
          <a:blip r:embed="rId3">
            <a:alphaModFix/>
          </a:blip>
          <a:stretch>
            <a:fillRect/>
          </a:stretch>
        </p:blipFill>
        <p:spPr>
          <a:xfrm>
            <a:off x="502233" y="1466626"/>
            <a:ext cx="8139531" cy="2828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Code-Size-Limiting Stage</a:t>
            </a:r>
            <a:endParaRPr/>
          </a:p>
        </p:txBody>
      </p:sp>
      <p:sp>
        <p:nvSpPr>
          <p:cNvPr id="341" name="Google Shape;341;p51"/>
          <p:cNvSpPr txBox="1"/>
          <p:nvPr/>
        </p:nvSpPr>
        <p:spPr>
          <a:xfrm>
            <a:off x="727800" y="42946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Limiting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42" name="Google Shape;342;p51"/>
          <p:cNvPicPr preferRelativeResize="0"/>
          <p:nvPr/>
        </p:nvPicPr>
        <p:blipFill>
          <a:blip r:embed="rId3">
            <a:alphaModFix/>
          </a:blip>
          <a:stretch>
            <a:fillRect/>
          </a:stretch>
        </p:blipFill>
        <p:spPr>
          <a:xfrm>
            <a:off x="1731525" y="1354525"/>
            <a:ext cx="5420198" cy="2887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Huffman Encoding?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Code-Size-Limiting Stage</a:t>
            </a:r>
            <a:endParaRPr/>
          </a:p>
        </p:txBody>
      </p:sp>
      <p:sp>
        <p:nvSpPr>
          <p:cNvPr id="348" name="Google Shape;348;p52"/>
          <p:cNvSpPr txBox="1"/>
          <p:nvPr/>
        </p:nvSpPr>
        <p:spPr>
          <a:xfrm>
            <a:off x="727800" y="42946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Limiting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49" name="Google Shape;349;p52"/>
          <p:cNvPicPr preferRelativeResize="0"/>
          <p:nvPr/>
        </p:nvPicPr>
        <p:blipFill>
          <a:blip r:embed="rId3">
            <a:alphaModFix/>
          </a:blip>
          <a:stretch>
            <a:fillRect/>
          </a:stretch>
        </p:blipFill>
        <p:spPr>
          <a:xfrm>
            <a:off x="1493450" y="1344000"/>
            <a:ext cx="5525523" cy="28879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Code-Size-Limiting Stage</a:t>
            </a:r>
            <a:endParaRPr/>
          </a:p>
        </p:txBody>
      </p:sp>
      <p:sp>
        <p:nvSpPr>
          <p:cNvPr id="355" name="Google Shape;355;p53"/>
          <p:cNvSpPr txBox="1"/>
          <p:nvPr/>
        </p:nvSpPr>
        <p:spPr>
          <a:xfrm>
            <a:off x="727800" y="4294625"/>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Schematic generated from Vivado - </a:t>
            </a:r>
            <a:r>
              <a:rPr lang="en" sz="1300">
                <a:solidFill>
                  <a:srgbClr val="434343"/>
                </a:solidFill>
                <a:latin typeface="Lato"/>
                <a:ea typeface="Lato"/>
                <a:cs typeface="Lato"/>
                <a:sym typeface="Lato"/>
              </a:rPr>
              <a:t>Code-Size Limiting Stage</a:t>
            </a:r>
            <a:endParaRPr sz="1300">
              <a:solidFill>
                <a:srgbClr val="434343"/>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56" name="Google Shape;356;p53"/>
          <p:cNvPicPr preferRelativeResize="0"/>
          <p:nvPr/>
        </p:nvPicPr>
        <p:blipFill>
          <a:blip r:embed="rId3">
            <a:alphaModFix/>
          </a:blip>
          <a:stretch>
            <a:fillRect/>
          </a:stretch>
        </p:blipFill>
        <p:spPr>
          <a:xfrm>
            <a:off x="1668900" y="1329475"/>
            <a:ext cx="5476410" cy="2887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a:t>
            </a:r>
            <a:r>
              <a:rPr lang="en"/>
              <a:t>Code-Size-Limiting Stage</a:t>
            </a:r>
            <a:r>
              <a:rPr lang="en"/>
              <a:t> </a:t>
            </a:r>
            <a:endParaRPr/>
          </a:p>
        </p:txBody>
      </p:sp>
      <p:sp>
        <p:nvSpPr>
          <p:cNvPr id="362" name="Google Shape;362;p54"/>
          <p:cNvSpPr txBox="1"/>
          <p:nvPr/>
        </p:nvSpPr>
        <p:spPr>
          <a:xfrm>
            <a:off x="819975" y="423195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Terminal output from iVerilog - </a:t>
            </a:r>
            <a:r>
              <a:rPr lang="en" sz="1300">
                <a:solidFill>
                  <a:srgbClr val="434343"/>
                </a:solidFill>
                <a:latin typeface="Lato"/>
                <a:ea typeface="Lato"/>
                <a:cs typeface="Lato"/>
                <a:sym typeface="Lato"/>
              </a:rPr>
              <a:t>Code-Size Limiting Stage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63" name="Google Shape;363;p54"/>
          <p:cNvPicPr preferRelativeResize="0"/>
          <p:nvPr/>
        </p:nvPicPr>
        <p:blipFill>
          <a:blip r:embed="rId3">
            <a:alphaModFix/>
          </a:blip>
          <a:stretch>
            <a:fillRect/>
          </a:stretch>
        </p:blipFill>
        <p:spPr>
          <a:xfrm>
            <a:off x="1556100" y="1367075"/>
            <a:ext cx="6470620" cy="25996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a:t>
            </a:r>
            <a:r>
              <a:rPr lang="en"/>
              <a:t>Code-Size-Limiting Stage</a:t>
            </a:r>
            <a:endParaRPr/>
          </a:p>
        </p:txBody>
      </p:sp>
      <p:sp>
        <p:nvSpPr>
          <p:cNvPr id="369" name="Google Shape;369;p55"/>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a:t>
            </a:r>
            <a:r>
              <a:rPr lang="en" sz="1300">
                <a:solidFill>
                  <a:srgbClr val="434343"/>
                </a:solidFill>
                <a:latin typeface="Lato"/>
                <a:ea typeface="Lato"/>
                <a:cs typeface="Lato"/>
                <a:sym typeface="Lato"/>
              </a:rPr>
              <a:t>Code-Size Limiting Stage</a:t>
            </a:r>
            <a:r>
              <a:rPr lang="en" sz="1300">
                <a:solidFill>
                  <a:schemeClr val="accent1"/>
                </a:solidFill>
                <a:latin typeface="Lato"/>
                <a:ea typeface="Lato"/>
                <a:cs typeface="Lato"/>
                <a:sym typeface="Lato"/>
              </a:rPr>
              <a:t> </a:t>
            </a:r>
            <a:r>
              <a:rPr lang="en" sz="1300">
                <a:solidFill>
                  <a:srgbClr val="434343"/>
                </a:solidFill>
                <a:latin typeface="Lato"/>
                <a:ea typeface="Lato"/>
                <a:cs typeface="Lato"/>
                <a:sym typeface="Lato"/>
              </a:rPr>
              <a:t> </a:t>
            </a:r>
            <a:r>
              <a:rPr lang="en" sz="1300">
                <a:solidFill>
                  <a:srgbClr val="434343"/>
                </a:solidFill>
                <a:latin typeface="Lato"/>
                <a:ea typeface="Lato"/>
                <a:cs typeface="Lato"/>
                <a:sym typeface="Lato"/>
              </a:rPr>
              <a:t>- First clock cycle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70" name="Google Shape;370;p55"/>
          <p:cNvPicPr preferRelativeResize="0"/>
          <p:nvPr/>
        </p:nvPicPr>
        <p:blipFill>
          <a:blip r:embed="rId3">
            <a:alphaModFix/>
          </a:blip>
          <a:stretch>
            <a:fillRect/>
          </a:stretch>
        </p:blipFill>
        <p:spPr>
          <a:xfrm>
            <a:off x="2044850" y="1406675"/>
            <a:ext cx="4908704" cy="31101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727800" y="5666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 Code-Size-Limiting Stage</a:t>
            </a:r>
            <a:endParaRPr/>
          </a:p>
        </p:txBody>
      </p:sp>
      <p:sp>
        <p:nvSpPr>
          <p:cNvPr id="376" name="Google Shape;376;p56"/>
          <p:cNvSpPr txBox="1"/>
          <p:nvPr/>
        </p:nvSpPr>
        <p:spPr>
          <a:xfrm>
            <a:off x="868925" y="4516800"/>
            <a:ext cx="7767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 gtkwavefrom iVerilog - </a:t>
            </a:r>
            <a:r>
              <a:rPr lang="en" sz="1300">
                <a:solidFill>
                  <a:srgbClr val="434343"/>
                </a:solidFill>
                <a:latin typeface="Lato"/>
                <a:ea typeface="Lato"/>
                <a:cs typeface="Lato"/>
                <a:sym typeface="Lato"/>
              </a:rPr>
              <a:t>Code-Size Limiting Stage</a:t>
            </a:r>
            <a:r>
              <a:rPr lang="en" sz="1300">
                <a:solidFill>
                  <a:schemeClr val="accent1"/>
                </a:solidFill>
                <a:latin typeface="Lato"/>
                <a:ea typeface="Lato"/>
                <a:cs typeface="Lato"/>
                <a:sym typeface="Lato"/>
              </a:rPr>
              <a:t> </a:t>
            </a:r>
            <a:r>
              <a:rPr lang="en" sz="1300">
                <a:solidFill>
                  <a:srgbClr val="434343"/>
                </a:solidFill>
                <a:latin typeface="Lato"/>
                <a:ea typeface="Lato"/>
                <a:cs typeface="Lato"/>
                <a:sym typeface="Lato"/>
              </a:rPr>
              <a:t> - Last clock cycle</a:t>
            </a:r>
            <a:r>
              <a:rPr lang="en" sz="1300">
                <a:solidFill>
                  <a:schemeClr val="accent1"/>
                </a:solidFill>
                <a:latin typeface="Lato"/>
                <a:ea typeface="Lato"/>
                <a:cs typeface="Lato"/>
                <a:sym typeface="Lato"/>
              </a:rPr>
              <a:t> - After generating Huffman Code</a:t>
            </a:r>
            <a:endParaRPr sz="1300">
              <a:solidFill>
                <a:schemeClr val="accent1"/>
              </a:solidFill>
              <a:latin typeface="Lato"/>
              <a:ea typeface="Lato"/>
              <a:cs typeface="Lato"/>
              <a:sym typeface="Lato"/>
            </a:endParaRPr>
          </a:p>
        </p:txBody>
      </p:sp>
      <p:pic>
        <p:nvPicPr>
          <p:cNvPr id="377" name="Google Shape;377;p56"/>
          <p:cNvPicPr preferRelativeResize="0"/>
          <p:nvPr/>
        </p:nvPicPr>
        <p:blipFill>
          <a:blip r:embed="rId3">
            <a:alphaModFix/>
          </a:blip>
          <a:stretch>
            <a:fillRect/>
          </a:stretch>
        </p:blipFill>
        <p:spPr>
          <a:xfrm>
            <a:off x="2111575" y="1254275"/>
            <a:ext cx="4920842" cy="3110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Idea</a:t>
            </a:r>
            <a:endParaRPr/>
          </a:p>
        </p:txBody>
      </p:sp>
      <p:sp>
        <p:nvSpPr>
          <p:cNvPr id="111" name="Google Shape;111;p17"/>
          <p:cNvSpPr txBox="1"/>
          <p:nvPr>
            <p:ph idx="1" type="subTitle"/>
          </p:nvPr>
        </p:nvSpPr>
        <p:spPr>
          <a:xfrm>
            <a:off x="760250" y="2192250"/>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Assign shorter codes to symbols that appear more frequently and longer codes to symbols that appear less frequently, thereby minimizing the overall size of the encoded data.</a:t>
            </a:r>
            <a:endParaRPr/>
          </a:p>
        </p:txBody>
      </p:sp>
      <p:sp>
        <p:nvSpPr>
          <p:cNvPr id="112" name="Google Shape;112;p17"/>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500">
                <a:solidFill>
                  <a:schemeClr val="dk2"/>
                </a:solidFill>
              </a:rPr>
              <a:t>The following steps are performed sequentially in order to do Huffman Encoding : </a:t>
            </a:r>
            <a:endParaRPr sz="1500">
              <a:solidFill>
                <a:schemeClr val="dk2"/>
              </a:solidFill>
            </a:endParaRPr>
          </a:p>
          <a:p>
            <a:pPr indent="-323850" lvl="0" marL="457200" rtl="0" algn="l">
              <a:lnSpc>
                <a:spcPct val="95000"/>
              </a:lnSpc>
              <a:spcBef>
                <a:spcPts val="1200"/>
              </a:spcBef>
              <a:spcAft>
                <a:spcPts val="0"/>
              </a:spcAft>
              <a:buClr>
                <a:schemeClr val="dk2"/>
              </a:buClr>
              <a:buSzPts val="1500"/>
              <a:buChar char="●"/>
            </a:pPr>
            <a:r>
              <a:rPr lang="en" sz="1500">
                <a:solidFill>
                  <a:schemeClr val="dk2"/>
                </a:solidFill>
              </a:rPr>
              <a:t>Frequency Calculation of each symbol.</a:t>
            </a:r>
            <a:endParaRPr sz="1500">
              <a:solidFill>
                <a:schemeClr val="dk2"/>
              </a:solidFill>
            </a:endParaRPr>
          </a:p>
          <a:p>
            <a:pPr indent="0" lvl="0" marL="457200" rtl="0" algn="l">
              <a:lnSpc>
                <a:spcPct val="95000"/>
              </a:lnSpc>
              <a:spcBef>
                <a:spcPts val="1200"/>
              </a:spcBef>
              <a:spcAft>
                <a:spcPts val="0"/>
              </a:spcAft>
              <a:buNone/>
            </a:pPr>
            <a:r>
              <a:t/>
            </a:r>
            <a:endParaRPr sz="1500">
              <a:solidFill>
                <a:schemeClr val="dk2"/>
              </a:solidFill>
            </a:endParaRPr>
          </a:p>
          <a:p>
            <a:pPr indent="-323850" lvl="0" marL="457200" rtl="0" algn="l">
              <a:lnSpc>
                <a:spcPct val="95000"/>
              </a:lnSpc>
              <a:spcBef>
                <a:spcPts val="1200"/>
              </a:spcBef>
              <a:spcAft>
                <a:spcPts val="0"/>
              </a:spcAft>
              <a:buClr>
                <a:schemeClr val="dk2"/>
              </a:buClr>
              <a:buSzPts val="1500"/>
              <a:buChar char="●"/>
            </a:pPr>
            <a:r>
              <a:rPr lang="en" sz="1500">
                <a:solidFill>
                  <a:schemeClr val="dk2"/>
                </a:solidFill>
              </a:rPr>
              <a:t>Construction of Huffman (Binary) Tree.</a:t>
            </a:r>
            <a:endParaRPr sz="1500">
              <a:solidFill>
                <a:schemeClr val="dk2"/>
              </a:solidFill>
            </a:endParaRPr>
          </a:p>
          <a:p>
            <a:pPr indent="0" lvl="0" marL="457200" rtl="0" algn="l">
              <a:lnSpc>
                <a:spcPct val="95000"/>
              </a:lnSpc>
              <a:spcBef>
                <a:spcPts val="1200"/>
              </a:spcBef>
              <a:spcAft>
                <a:spcPts val="0"/>
              </a:spcAft>
              <a:buNone/>
            </a:pPr>
            <a:r>
              <a:t/>
            </a:r>
            <a:endParaRPr sz="1500">
              <a:solidFill>
                <a:schemeClr val="dk2"/>
              </a:solidFill>
            </a:endParaRPr>
          </a:p>
          <a:p>
            <a:pPr indent="-323850" lvl="0" marL="457200" rtl="0" algn="l">
              <a:lnSpc>
                <a:spcPct val="95000"/>
              </a:lnSpc>
              <a:spcBef>
                <a:spcPts val="1200"/>
              </a:spcBef>
              <a:spcAft>
                <a:spcPts val="0"/>
              </a:spcAft>
              <a:buClr>
                <a:schemeClr val="dk2"/>
              </a:buClr>
              <a:buSzPts val="1500"/>
              <a:buChar char="●"/>
            </a:pPr>
            <a:r>
              <a:rPr lang="en" sz="1500">
                <a:solidFill>
                  <a:schemeClr val="dk2"/>
                </a:solidFill>
              </a:rPr>
              <a:t>Assigning Binary code to each node(symbol) in the tree.</a:t>
            </a:r>
            <a:endParaRPr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Frequency Calculation</a:t>
            </a:r>
            <a:endParaRPr/>
          </a:p>
        </p:txBody>
      </p:sp>
      <p:sp>
        <p:nvSpPr>
          <p:cNvPr id="118" name="Google Shape;118;p18"/>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Analyse the input data to determine how often each symbol (i.e, a character in a string) appears.</a:t>
            </a:r>
            <a:endParaRPr sz="1600">
              <a:solidFill>
                <a:schemeClr val="dk2"/>
              </a:solidFill>
            </a:endParaRPr>
          </a:p>
          <a:p>
            <a:pPr indent="0" lvl="0" marL="0" rtl="0" algn="l">
              <a:spcBef>
                <a:spcPts val="1200"/>
              </a:spcBef>
              <a:spcAft>
                <a:spcPts val="0"/>
              </a:spcAft>
              <a:buNone/>
            </a:pPr>
            <a:r>
              <a:rPr lang="en" sz="1600">
                <a:solidFill>
                  <a:schemeClr val="dk2"/>
                </a:solidFill>
              </a:rPr>
              <a:t> This frequency count is essential because it dictates which symbols will receive shorter codes to optimize compression. </a:t>
            </a:r>
            <a:endParaRPr sz="1600">
              <a:solidFill>
                <a:schemeClr val="dk2"/>
              </a:solidFill>
            </a:endParaRPr>
          </a:p>
          <a:p>
            <a:pPr indent="0" lvl="0" marL="0" rtl="0" algn="l">
              <a:spcBef>
                <a:spcPts val="1200"/>
              </a:spcBef>
              <a:spcAft>
                <a:spcPts val="1200"/>
              </a:spcAft>
              <a:buNone/>
            </a:pPr>
            <a:r>
              <a:rPr lang="en" sz="1600">
                <a:solidFill>
                  <a:schemeClr val="dk2"/>
                </a:solidFill>
              </a:rPr>
              <a:t>Here we take “Mississippi” as an example.</a:t>
            </a:r>
            <a:endParaRPr sz="1600">
              <a:solidFill>
                <a:schemeClr val="dk2"/>
              </a:solidFill>
            </a:endParaRPr>
          </a:p>
        </p:txBody>
      </p:sp>
      <p:graphicFrame>
        <p:nvGraphicFramePr>
          <p:cNvPr id="119" name="Google Shape;119;p18"/>
          <p:cNvGraphicFramePr/>
          <p:nvPr/>
        </p:nvGraphicFramePr>
        <p:xfrm>
          <a:off x="4698225" y="2218925"/>
          <a:ext cx="3000000" cy="3000000"/>
        </p:xfrm>
        <a:graphic>
          <a:graphicData uri="http://schemas.openxmlformats.org/drawingml/2006/table">
            <a:tbl>
              <a:tblPr>
                <a:noFill/>
                <a:tableStyleId>{79E0F609-2B1C-480D-BDA6-EEC84119E21D}</a:tableStyleId>
              </a:tblPr>
              <a:tblGrid>
                <a:gridCol w="2140300"/>
                <a:gridCol w="2140300"/>
              </a:tblGrid>
              <a:tr h="381000">
                <a:tc>
                  <a:txBody>
                    <a:bodyPr/>
                    <a:lstStyle/>
                    <a:p>
                      <a:pPr indent="0" lvl="0" marL="0" rtl="0" algn="ctr">
                        <a:spcBef>
                          <a:spcPts val="0"/>
                        </a:spcBef>
                        <a:spcAft>
                          <a:spcPts val="0"/>
                        </a:spcAft>
                        <a:buNone/>
                      </a:pPr>
                      <a:r>
                        <a:rPr lang="en"/>
                        <a:t>Symbol</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Frequency</a:t>
                      </a:r>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lang="en"/>
                        <a:t>M</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r>
              <a:tr h="381000">
                <a:tc>
                  <a:txBody>
                    <a:bodyPr/>
                    <a:lstStyle/>
                    <a:p>
                      <a:pPr indent="0" lvl="0" marL="0" rtl="0" algn="ctr">
                        <a:spcBef>
                          <a:spcPts val="0"/>
                        </a:spcBef>
                        <a:spcAft>
                          <a:spcPts val="0"/>
                        </a:spcAft>
                        <a:buNone/>
                      </a:pPr>
                      <a:r>
                        <a:rPr lang="en"/>
                        <a:t>I</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81000">
                <a:tc>
                  <a:txBody>
                    <a:bodyPr/>
                    <a:lstStyle/>
                    <a:p>
                      <a:pPr indent="0" lvl="0" marL="0" rtl="0" algn="ctr">
                        <a:spcBef>
                          <a:spcPts val="0"/>
                        </a:spcBef>
                        <a:spcAft>
                          <a:spcPts val="0"/>
                        </a:spcAft>
                        <a:buNone/>
                      </a:pPr>
                      <a:r>
                        <a:rPr lang="en"/>
                        <a:t>S</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81000">
                <a:tc>
                  <a:txBody>
                    <a:bodyPr/>
                    <a:lstStyle/>
                    <a:p>
                      <a:pPr indent="0" lvl="0" marL="0" rtl="0" algn="ctr">
                        <a:spcBef>
                          <a:spcPts val="0"/>
                        </a:spcBef>
                        <a:spcAft>
                          <a:spcPts val="0"/>
                        </a:spcAft>
                        <a:buNone/>
                      </a:pPr>
                      <a:r>
                        <a:rPr lang="en"/>
                        <a:t>P</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Construction of Tree</a:t>
            </a:r>
            <a:endParaRPr/>
          </a:p>
        </p:txBody>
      </p:sp>
      <p:sp>
        <p:nvSpPr>
          <p:cNvPr id="125" name="Google Shape;125;p19"/>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2"/>
                </a:solidFill>
              </a:rPr>
              <a:t>A binary tree is constructed based on frequency, with lower frequency symbols deeper in the tree.</a:t>
            </a:r>
            <a:endParaRPr sz="1600">
              <a:solidFill>
                <a:schemeClr val="dk2"/>
              </a:solidFill>
            </a:endParaRPr>
          </a:p>
          <a:p>
            <a:pPr indent="0" lvl="0" marL="0" rtl="0" algn="l">
              <a:spcBef>
                <a:spcPts val="1200"/>
              </a:spcBef>
              <a:spcAft>
                <a:spcPts val="1200"/>
              </a:spcAft>
              <a:buNone/>
            </a:pPr>
            <a:r>
              <a:rPr lang="en" sz="1600">
                <a:solidFill>
                  <a:schemeClr val="dk2"/>
                </a:solidFill>
              </a:rPr>
              <a:t>Iteratively find the 2 least occurring </a:t>
            </a:r>
            <a:r>
              <a:rPr lang="en" sz="1600">
                <a:solidFill>
                  <a:schemeClr val="dk2"/>
                </a:solidFill>
              </a:rPr>
              <a:t>symbols</a:t>
            </a:r>
            <a:r>
              <a:rPr lang="en" sz="1600">
                <a:solidFill>
                  <a:schemeClr val="dk2"/>
                </a:solidFill>
              </a:rPr>
              <a:t> and join them to a parent node.</a:t>
            </a:r>
            <a:endParaRPr sz="1600">
              <a:solidFill>
                <a:schemeClr val="dk2"/>
              </a:solidFill>
            </a:endParaRPr>
          </a:p>
        </p:txBody>
      </p:sp>
      <p:pic>
        <p:nvPicPr>
          <p:cNvPr id="126" name="Google Shape;126;p19" title="BinaryTree.jpg"/>
          <p:cNvPicPr preferRelativeResize="0"/>
          <p:nvPr/>
        </p:nvPicPr>
        <p:blipFill>
          <a:blip r:embed="rId3">
            <a:alphaModFix/>
          </a:blip>
          <a:stretch>
            <a:fillRect/>
          </a:stretch>
        </p:blipFill>
        <p:spPr>
          <a:xfrm>
            <a:off x="5466975" y="1318650"/>
            <a:ext cx="3397502"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Encoding Using Tree</a:t>
            </a:r>
            <a:endParaRPr/>
          </a:p>
        </p:txBody>
      </p:sp>
      <p:sp>
        <p:nvSpPr>
          <p:cNvPr id="132" name="Google Shape;132;p2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000000"/>
                </a:solidFill>
              </a:rPr>
              <a:t>To find the encoding of each symbol, travel through the tree to reach the symbol node, each time the right branch is taken append “1” to the code, and if the left branch is taken append “0” to the code.</a:t>
            </a:r>
            <a:endParaRPr sz="1600">
              <a:solidFill>
                <a:srgbClr val="000000"/>
              </a:solidFill>
            </a:endParaRPr>
          </a:p>
        </p:txBody>
      </p:sp>
      <p:graphicFrame>
        <p:nvGraphicFramePr>
          <p:cNvPr id="133" name="Google Shape;133;p20"/>
          <p:cNvGraphicFramePr/>
          <p:nvPr/>
        </p:nvGraphicFramePr>
        <p:xfrm>
          <a:off x="4698225" y="1581250"/>
          <a:ext cx="3000000" cy="3000000"/>
        </p:xfrm>
        <a:graphic>
          <a:graphicData uri="http://schemas.openxmlformats.org/drawingml/2006/table">
            <a:tbl>
              <a:tblPr>
                <a:noFill/>
                <a:tableStyleId>{79E0F609-2B1C-480D-BDA6-EEC84119E21D}</a:tableStyleId>
              </a:tblPr>
              <a:tblGrid>
                <a:gridCol w="2140300"/>
                <a:gridCol w="2140300"/>
              </a:tblGrid>
              <a:tr h="381000">
                <a:tc>
                  <a:txBody>
                    <a:bodyPr/>
                    <a:lstStyle/>
                    <a:p>
                      <a:pPr indent="0" lvl="0" marL="0" rtl="0" algn="ctr">
                        <a:spcBef>
                          <a:spcPts val="0"/>
                        </a:spcBef>
                        <a:spcAft>
                          <a:spcPts val="0"/>
                        </a:spcAft>
                        <a:buNone/>
                      </a:pPr>
                      <a:r>
                        <a:rPr lang="en"/>
                        <a:t>Symbol</a:t>
                      </a:r>
                      <a:endParaRPr/>
                    </a:p>
                  </a:txBody>
                  <a:tcPr marT="91425" marB="91425" marR="91425" marL="91425">
                    <a:solidFill>
                      <a:schemeClr val="dk1"/>
                    </a:solidFill>
                  </a:tcPr>
                </a:tc>
                <a:tc>
                  <a:txBody>
                    <a:bodyPr/>
                    <a:lstStyle/>
                    <a:p>
                      <a:pPr indent="0" lvl="0" marL="0" rtl="0" algn="ctr">
                        <a:spcBef>
                          <a:spcPts val="0"/>
                        </a:spcBef>
                        <a:spcAft>
                          <a:spcPts val="0"/>
                        </a:spcAft>
                        <a:buNone/>
                      </a:pPr>
                      <a:r>
                        <a:rPr lang="en"/>
                        <a:t>Huffman Code</a:t>
                      </a:r>
                      <a:endParaRPr/>
                    </a:p>
                  </a:txBody>
                  <a:tcPr marT="91425" marB="91425" marR="91425" marL="91425">
                    <a:solidFill>
                      <a:schemeClr val="dk1"/>
                    </a:solidFill>
                  </a:tcPr>
                </a:tc>
              </a:tr>
              <a:tr h="381000">
                <a:tc>
                  <a:txBody>
                    <a:bodyPr/>
                    <a:lstStyle/>
                    <a:p>
                      <a:pPr indent="0" lvl="0" marL="0" rtl="0" algn="ctr">
                        <a:spcBef>
                          <a:spcPts val="0"/>
                        </a:spcBef>
                        <a:spcAft>
                          <a:spcPts val="0"/>
                        </a:spcAft>
                        <a:buNone/>
                      </a:pPr>
                      <a:r>
                        <a:rPr lang="en"/>
                        <a:t>M</a:t>
                      </a:r>
                      <a:endParaRPr/>
                    </a:p>
                  </a:txBody>
                  <a:tcPr marT="91425" marB="91425" marR="91425" marL="91425"/>
                </a:tc>
                <a:tc>
                  <a:txBody>
                    <a:bodyPr/>
                    <a:lstStyle/>
                    <a:p>
                      <a:pPr indent="0" lvl="0" marL="0" rtl="0" algn="ctr">
                        <a:spcBef>
                          <a:spcPts val="0"/>
                        </a:spcBef>
                        <a:spcAft>
                          <a:spcPts val="0"/>
                        </a:spcAft>
                        <a:buNone/>
                      </a:pPr>
                      <a:r>
                        <a:rPr lang="en"/>
                        <a:t>100</a:t>
                      </a:r>
                      <a:endParaRPr/>
                    </a:p>
                  </a:txBody>
                  <a:tcPr marT="91425" marB="91425" marR="91425" marL="91425"/>
                </a:tc>
              </a:tr>
              <a:tr h="381000">
                <a:tc>
                  <a:txBody>
                    <a:bodyPr/>
                    <a:lstStyle/>
                    <a:p>
                      <a:pPr indent="0" lvl="0" marL="0" rtl="0" algn="ctr">
                        <a:spcBef>
                          <a:spcPts val="0"/>
                        </a:spcBef>
                        <a:spcAft>
                          <a:spcPts val="0"/>
                        </a:spcAft>
                        <a:buNone/>
                      </a:pPr>
                      <a:r>
                        <a:rPr lang="en"/>
                        <a:t>I</a:t>
                      </a:r>
                      <a:endParaRPr/>
                    </a:p>
                  </a:txBody>
                  <a:tcPr marT="91425" marB="91425" marR="91425" marL="91425"/>
                </a:tc>
                <a:tc>
                  <a:txBody>
                    <a:bodyPr/>
                    <a:lstStyle/>
                    <a:p>
                      <a:pPr indent="0" lvl="0" marL="0" rtl="0" algn="ctr">
                        <a:spcBef>
                          <a:spcPts val="0"/>
                        </a:spcBef>
                        <a:spcAft>
                          <a:spcPts val="0"/>
                        </a:spcAft>
                        <a:buNone/>
                      </a:pPr>
                      <a:r>
                        <a:rPr lang="en"/>
                        <a:t>11</a:t>
                      </a:r>
                      <a:endParaRPr/>
                    </a:p>
                  </a:txBody>
                  <a:tcPr marT="91425" marB="91425" marR="91425" marL="91425"/>
                </a:tc>
              </a:tr>
              <a:tr h="381000">
                <a:tc>
                  <a:txBody>
                    <a:bodyPr/>
                    <a:lstStyle/>
                    <a:p>
                      <a:pPr indent="0" lvl="0" marL="0" rtl="0" algn="ctr">
                        <a:spcBef>
                          <a:spcPts val="0"/>
                        </a:spcBef>
                        <a:spcAft>
                          <a:spcPts val="0"/>
                        </a:spcAft>
                        <a:buNone/>
                      </a:pPr>
                      <a:r>
                        <a:rPr lang="en"/>
                        <a:t>S</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tc>
              </a:tr>
              <a:tr h="381000">
                <a:tc>
                  <a:txBody>
                    <a:bodyPr/>
                    <a:lstStyle/>
                    <a:p>
                      <a:pPr indent="0" lvl="0" marL="0" rtl="0" algn="ctr">
                        <a:spcBef>
                          <a:spcPts val="0"/>
                        </a:spcBef>
                        <a:spcAft>
                          <a:spcPts val="0"/>
                        </a:spcAft>
                        <a:buNone/>
                      </a:pPr>
                      <a:r>
                        <a:rPr lang="en"/>
                        <a:t>P</a:t>
                      </a:r>
                      <a:endParaRPr/>
                    </a:p>
                  </a:txBody>
                  <a:tcPr marT="91425" marB="91425" marR="91425" marL="91425"/>
                </a:tc>
                <a:tc>
                  <a:txBody>
                    <a:bodyPr/>
                    <a:lstStyle/>
                    <a:p>
                      <a:pPr indent="0" lvl="0" marL="0" rtl="0" algn="ctr">
                        <a:spcBef>
                          <a:spcPts val="0"/>
                        </a:spcBef>
                        <a:spcAft>
                          <a:spcPts val="0"/>
                        </a:spcAft>
                        <a:buNone/>
                      </a:pPr>
                      <a:r>
                        <a:rPr lang="en"/>
                        <a:t>101</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Canonical vs Regular Huffman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