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-624" y="-67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rohanrajkumawat/EV_Charging_predication2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vchargingpredication2-6bwbmcyja7glrzpkhh4ran.streamlit.app/" TargetMode="External"/><Relationship Id="rId2" Type="http://schemas.openxmlformats.org/officeDocument/2006/relationships/hyperlink" Target="https://github.com/rohanrajkumawat/EV_Charging_predication2.git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4562947" y="2199992"/>
            <a:ext cx="71160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 Vehicle/Charging Demand Prediction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Name:- </a:t>
            </a:r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Rohan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Raj </a:t>
            </a:r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Kumawat</a:t>
            </a:r>
            <a:endParaRPr lang="en-US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AICTE Student ID: STU66537515d408a1716745493 AICTE Internship ID: INTERNSHIP_1748923002683e727a876ea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xmlns="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656" y="1489251"/>
            <a:ext cx="11010131" cy="522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3594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0"/>
            <a:ext cx="11213012" cy="5582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</a:t>
            </a:r>
            <a:r>
              <a:rPr lang="en-US" sz="2000" b="1" dirty="0" smtClean="0">
                <a:solidFill>
                  <a:srgbClr val="213163"/>
                </a:solidFill>
              </a:rPr>
              <a:t>:</a:t>
            </a: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b="1" dirty="0" smtClean="0"/>
              <a:t>Accurate Forecasting is Critical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Predicting EV adoption trends is essential for efficient urban and transportation planning.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 smtClean="0"/>
              <a:t>Historical Data Holds Value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Past registration data provides reliable insights into future EV growth patterns.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 smtClean="0"/>
              <a:t>Regression Models Are Effective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Machine learning models like linear regression and random forest can accurately forecast EV demand.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 smtClean="0"/>
              <a:t>BEVs Show Steady Growth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Battery Electric Vehicles have shown consistent growth, indicating strong adoption momentum.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 smtClean="0"/>
              <a:t>Regional Patterns Matter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EV adoption varies significantly by county, highlighting the need for localized infrastructure planning.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 smtClean="0"/>
              <a:t>Visual Dashboards Aid Decision-Making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Tools like </a:t>
            </a:r>
            <a:r>
              <a:rPr lang="en-GB" sz="1800" dirty="0" err="1" smtClean="0"/>
              <a:t>Streamlit</a:t>
            </a:r>
            <a:r>
              <a:rPr lang="en-GB" sz="1800" dirty="0" smtClean="0"/>
              <a:t> enable easy sharing of insights with planners and policymakers.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 smtClean="0"/>
              <a:t>Data-Driven Planning Reduces Risk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Anticipating charging needs and EV load helps avoid bottlenecks and enhances user satisfaction.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 smtClean="0"/>
              <a:t>Supports Sustainability Goals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Forecasting helps align infrastructure with green initiatives and long-term environmental goals.</a:t>
            </a:r>
          </a:p>
          <a:p>
            <a:pPr marL="342900" indent="-342900"/>
            <a:r>
              <a:rPr lang="en-US" sz="1800" b="1" dirty="0" smtClean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72016" y="860079"/>
            <a:ext cx="8274867" cy="611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</a:t>
            </a:r>
            <a:r>
              <a:rPr lang="en-IN" sz="2000" b="1" dirty="0" smtClean="0">
                <a:solidFill>
                  <a:srgbClr val="213163"/>
                </a:solidFill>
              </a:rPr>
              <a:t>Objectives</a:t>
            </a:r>
          </a:p>
          <a:p>
            <a:endParaRPr lang="en-IN" sz="2000" b="1" dirty="0" smtClean="0">
              <a:solidFill>
                <a:srgbClr val="213163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b="1" dirty="0" smtClean="0"/>
              <a:t>Understand the Importance of EV Forecasting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Learn why forecasting electric vehicle (EV) adoption is crucial for urban planning and sustainable infrastructure development.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 dirty="0" smtClean="0"/>
              <a:t>Define the Problem Statement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Identify the objective of building a model to predict future EV adoption based on historical registration and usage trends.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 dirty="0" smtClean="0"/>
              <a:t>Explore the Dataset Composition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Analyze the dataset structure, including key attributes like date, vehicle type, county, and registration counts.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 dirty="0" smtClean="0"/>
              <a:t>Differentiate EV Categories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Distinguish between Battery Electric Vehicles (BEVs), Plug-in Hybrid Electric Vehicles (PHEVs), and non-electric vehicles.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 dirty="0" smtClean="0"/>
              <a:t>Apply Regression </a:t>
            </a:r>
            <a:r>
              <a:rPr lang="en-GB" sz="1600" b="1" dirty="0" err="1" smtClean="0"/>
              <a:t>Modeling</a:t>
            </a:r>
            <a:r>
              <a:rPr lang="en-GB" sz="1600" b="1" dirty="0" smtClean="0"/>
              <a:t> Techniques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Learn how to apply regression models to forecast future EV adoption across different regions and vehicle types.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 dirty="0" smtClean="0"/>
              <a:t>Interpret Forecasting Results for Planning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Understand how forecasting outcomes can inform decisions on charging station placement and policy making.</a:t>
            </a:r>
          </a:p>
          <a:p>
            <a:pPr marL="342900" indent="-342900">
              <a:buFont typeface="+mj-lt"/>
              <a:buAutoNum type="arabicPeriod"/>
            </a:pPr>
            <a:endParaRPr lang="en-IN" sz="1600" b="1" dirty="0" smtClean="0">
              <a:solidFill>
                <a:srgbClr val="213163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2000" b="1" dirty="0" smtClean="0">
              <a:solidFill>
                <a:srgbClr val="213163"/>
              </a:solidFill>
            </a:endParaRPr>
          </a:p>
          <a:p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5701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 smtClean="0">
                <a:solidFill>
                  <a:srgbClr val="0000FF"/>
                </a:solidFill>
                <a:latin typeface="+mn-lt"/>
                <a:hlinkClick r:id="rId2"/>
              </a:rPr>
              <a:t>https://github.com/rohanrajkumawat/EV_Charging_predication2.git</a:t>
            </a:r>
            <a:endParaRPr lang="en-IN" sz="1200" b="1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xmlns="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691120" y="1424613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264928-EACB-4739-BDDA-6799C99356F3}"/>
              </a:ext>
            </a:extLst>
          </p:cNvPr>
          <p:cNvSpPr txBox="1"/>
          <p:nvPr/>
        </p:nvSpPr>
        <p:spPr>
          <a:xfrm>
            <a:off x="8830147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xmlns="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4856" y="913754"/>
            <a:ext cx="1089131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</a:t>
            </a:r>
            <a:r>
              <a:rPr lang="en-IN" sz="2000" b="1" dirty="0" smtClean="0">
                <a:solidFill>
                  <a:srgbClr val="213163"/>
                </a:solidFill>
              </a:rPr>
              <a:t>used</a:t>
            </a:r>
          </a:p>
          <a:p>
            <a:endParaRPr lang="en-IN" sz="2000" b="1" dirty="0" smtClean="0">
              <a:solidFill>
                <a:srgbClr val="213163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b="1" dirty="0" smtClean="0"/>
              <a:t>Python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Used as the primary programming language for data </a:t>
            </a:r>
            <a:r>
              <a:rPr lang="en-GB" sz="1800" dirty="0" err="1" smtClean="0"/>
              <a:t>preprocessing</a:t>
            </a:r>
            <a:r>
              <a:rPr lang="en-GB" sz="1800" dirty="0" smtClean="0"/>
              <a:t>, analysis, and model development.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 smtClean="0"/>
              <a:t>Pandas &amp; </a:t>
            </a:r>
            <a:r>
              <a:rPr lang="en-GB" sz="1800" b="1" dirty="0" err="1" smtClean="0"/>
              <a:t>NumPy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For efficient data manipulation, cleaning, and numerical computations on large datasets.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 err="1" smtClean="0"/>
              <a:t>Scikit</a:t>
            </a:r>
            <a:r>
              <a:rPr lang="en-GB" sz="1800" b="1" dirty="0" smtClean="0"/>
              <a:t>-learn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Used to build and evaluate regression models for forecasting EV adoption trends.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 err="1" smtClean="0"/>
              <a:t>Matplotlib</a:t>
            </a:r>
            <a:r>
              <a:rPr lang="en-GB" sz="1800" b="1" dirty="0" smtClean="0"/>
              <a:t> &amp; </a:t>
            </a:r>
            <a:r>
              <a:rPr lang="en-GB" sz="1800" b="1" dirty="0" err="1" smtClean="0"/>
              <a:t>Seaborn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For data visualization to explore trends, correlations, and prediction outputs.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 err="1" smtClean="0"/>
              <a:t>Joblib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To save and load machine learning models efficiently for later use in deployment.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 err="1" smtClean="0"/>
              <a:t>Streamlit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Used to build an interactive web dashboard that displays EV adoption forecasts and insights in real-time.</a:t>
            </a:r>
          </a:p>
          <a:p>
            <a:r>
              <a:rPr lang="en-IN" sz="2000" b="1" dirty="0" smtClean="0">
                <a:solidFill>
                  <a:srgbClr val="213163"/>
                </a:solidFill>
              </a:rPr>
              <a:t>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17283" y="860079"/>
            <a:ext cx="10357165" cy="5848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13163"/>
                </a:solidFill>
              </a:rPr>
              <a:t>Methodology</a:t>
            </a: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b="1" dirty="0" smtClean="0"/>
              <a:t>Data Collection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Collected monthly vehicle registration data from Washington State Department of Licensing, including EV and non-EV counts.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 smtClean="0"/>
              <a:t>Data Cleaning &amp; </a:t>
            </a:r>
            <a:r>
              <a:rPr lang="en-GB" sz="1800" b="1" dirty="0" err="1" smtClean="0"/>
              <a:t>Preprocessing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Handled missing values, filtered relevant columns (e.g., BEVs, PHEVs), and converted dates into time series format.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 smtClean="0"/>
              <a:t>Exploratory Data Analysis (EDA)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Analyzed historical trends, vehicle types, and regional adoption patterns using visualizations and descriptive statistics.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 smtClean="0"/>
              <a:t>Feature Engineering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Created new features like EV percentage, regional aggregates, and time-based indicators (e.g., year, month).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 smtClean="0"/>
              <a:t>Model Development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Trained regression models (e.g., Linear Regression, Random Forest) to forecast future EV adoption based on historical data.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 smtClean="0"/>
              <a:t>Model Evaluation &amp; Deployment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Evaluated model performance using metrics like MAE and R², then deployed the final model via a </a:t>
            </a:r>
            <a:r>
              <a:rPr lang="en-GB" sz="1800" dirty="0" err="1" smtClean="0"/>
              <a:t>Streamlit</a:t>
            </a:r>
            <a:r>
              <a:rPr lang="en-GB" sz="1800" dirty="0" smtClean="0"/>
              <a:t> dashboard.</a:t>
            </a:r>
          </a:p>
        </p:txBody>
      </p:sp>
    </p:spTree>
    <p:extLst>
      <p:ext uri="{BB962C8B-B14F-4D97-AF65-F5344CB8AC3E}">
        <p14:creationId xmlns:p14="http://schemas.microsoft.com/office/powerpoint/2010/main" xmlns="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81071" y="837130"/>
            <a:ext cx="10375269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</a:t>
            </a:r>
            <a:r>
              <a:rPr lang="en-US" sz="2000" b="1" dirty="0" smtClean="0">
                <a:solidFill>
                  <a:srgbClr val="213163"/>
                </a:solidFill>
              </a:rPr>
              <a:t>:</a:t>
            </a: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b="1" dirty="0" smtClean="0"/>
              <a:t>Rising EV Adoption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Electric vehicle (EV) usage is rapidly increasing, creating a need for better infrastructure planning.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 smtClean="0"/>
              <a:t>Infrastructure Challenges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Unplanned growth can lead to shortages in charging stations and reduced user satisfaction.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 smtClean="0"/>
              <a:t>Data-Driven Forecasting Needed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Forecasting EV adoption using historical data can help in proactive infrastructure and policy planning.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 smtClean="0"/>
              <a:t>Rich Dataset Available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Dataset includes EV registration counts, vehicle types (BEV, PHEV), usage, and regional data from 2017–2024, Data spans </a:t>
            </a:r>
            <a:r>
              <a:rPr lang="en-GB" sz="1800" b="1" dirty="0" smtClean="0"/>
              <a:t>260 counties/regions</a:t>
            </a:r>
            <a:r>
              <a:rPr lang="en-GB" sz="1800" dirty="0" smtClean="0"/>
              <a:t> in </a:t>
            </a:r>
            <a:r>
              <a:rPr lang="en-GB" sz="1800" b="1" dirty="0" smtClean="0"/>
              <a:t>Washington State.</a:t>
            </a:r>
            <a:endParaRPr lang="en-GB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GB" sz="1800" b="1" dirty="0" smtClean="0"/>
              <a:t>Predict Future Trends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Objective is to use past trends to predict how EV adoption will grow in future months or years.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 smtClean="0"/>
              <a:t>Support Sustainable Goals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Accurate forecasts aid in achieving sustainability and energy-efficiency goals in transportation planning.</a:t>
            </a:r>
          </a:p>
          <a:p>
            <a:r>
              <a:rPr lang="en-US" sz="2000" b="1" dirty="0" smtClean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" y="760491"/>
            <a:ext cx="12192000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</a:t>
            </a:r>
            <a:r>
              <a:rPr lang="en-US" sz="2000" b="1" dirty="0" smtClean="0">
                <a:solidFill>
                  <a:srgbClr val="213163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 dirty="0" smtClean="0"/>
              <a:t>Interactive Forecasting Dashboard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The solution uses a responsive </a:t>
            </a:r>
            <a:r>
              <a:rPr lang="en-GB" sz="1600" dirty="0" err="1" smtClean="0"/>
              <a:t>Streamlit</a:t>
            </a:r>
            <a:r>
              <a:rPr lang="en-GB" sz="1600" dirty="0" smtClean="0"/>
              <a:t> web app to provide an </a:t>
            </a:r>
            <a:r>
              <a:rPr lang="en-GB" sz="1600" b="1" dirty="0" smtClean="0"/>
              <a:t>interactive interface</a:t>
            </a:r>
            <a:r>
              <a:rPr lang="en-GB" sz="1600" dirty="0" smtClean="0"/>
              <a:t> for forecasting Electric Vehicle (EV) adoption across Washington State counties.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 dirty="0" smtClean="0"/>
              <a:t>Machine Learning-Based Predictions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The EV growth is predicted using a </a:t>
            </a:r>
            <a:r>
              <a:rPr lang="en-GB" sz="1600" b="1" dirty="0" smtClean="0"/>
              <a:t>pre-trained machine learning model</a:t>
            </a:r>
            <a:r>
              <a:rPr lang="en-GB" sz="1600" dirty="0" smtClean="0"/>
              <a:t> (forecasting_ev_model.pkl) that accounts for historical data trends, seasonality, and engineered features like lag values and growth slopes.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 dirty="0" smtClean="0"/>
              <a:t>Dynamic Data Visualization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Built-in </a:t>
            </a:r>
            <a:r>
              <a:rPr lang="en-GB" sz="1600" b="1" dirty="0" err="1" smtClean="0"/>
              <a:t>Plotly</a:t>
            </a:r>
            <a:r>
              <a:rPr lang="en-GB" sz="1600" b="1" dirty="0" smtClean="0"/>
              <a:t> charts</a:t>
            </a:r>
            <a:r>
              <a:rPr lang="en-GB" sz="1600" dirty="0" smtClean="0"/>
              <a:t> display historical and forecasted EV adoption data with interactive features such as zoom, hover, and comparison between multiple counties.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 dirty="0" smtClean="0"/>
              <a:t>User-Driven Forecast Customization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Users can control </a:t>
            </a:r>
            <a:r>
              <a:rPr lang="en-GB" sz="1600" b="1" dirty="0" smtClean="0"/>
              <a:t>forecast period (1–5 years)</a:t>
            </a:r>
            <a:r>
              <a:rPr lang="en-GB" sz="1600" dirty="0" smtClean="0"/>
              <a:t>, select a </a:t>
            </a:r>
            <a:r>
              <a:rPr lang="en-GB" sz="1600" b="1" dirty="0" smtClean="0"/>
              <a:t>primary county</a:t>
            </a:r>
            <a:r>
              <a:rPr lang="en-GB" sz="1600" dirty="0" smtClean="0"/>
              <a:t>, and optionally enable </a:t>
            </a:r>
            <a:r>
              <a:rPr lang="en-GB" sz="1600" b="1" dirty="0" smtClean="0"/>
              <a:t>multi-county comparison</a:t>
            </a:r>
            <a:r>
              <a:rPr lang="en-GB" sz="1600" dirty="0" smtClean="0"/>
              <a:t> to see how different counties perform over time.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 dirty="0" smtClean="0"/>
              <a:t>Real-Time Data Insights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The dashboard generates </a:t>
            </a:r>
            <a:r>
              <a:rPr lang="en-GB" sz="1600" b="1" dirty="0" smtClean="0"/>
              <a:t>KPI metrics</a:t>
            </a:r>
            <a:r>
              <a:rPr lang="en-GB" sz="1600" dirty="0" smtClean="0"/>
              <a:t>, bar charts, line graphs, and pie charts to summarize key insights such as top-performing counties and overall adoption trends.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 dirty="0" smtClean="0"/>
              <a:t>Optimized Performance with Caching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1600" dirty="0" smtClean="0"/>
              <a:t>Use of @</a:t>
            </a:r>
            <a:r>
              <a:rPr lang="en-GB" sz="1600" dirty="0" err="1" smtClean="0"/>
              <a:t>st.cache_data</a:t>
            </a:r>
            <a:r>
              <a:rPr lang="en-GB" sz="1600" dirty="0" smtClean="0"/>
              <a:t> and @</a:t>
            </a:r>
            <a:r>
              <a:rPr lang="en-GB" sz="1600" dirty="0" err="1" smtClean="0"/>
              <a:t>st.cache_resource</a:t>
            </a:r>
            <a:r>
              <a:rPr lang="en-GB" sz="1600" smtClean="0"/>
              <a:t> </a:t>
            </a:r>
            <a:r>
              <a:rPr lang="en-GB" sz="1600" b="1" smtClean="0"/>
              <a:t>optimized </a:t>
            </a:r>
            <a:r>
              <a:rPr lang="en-GB" sz="1600" b="1" dirty="0" smtClean="0"/>
              <a:t>for performance</a:t>
            </a:r>
            <a:r>
              <a:rPr lang="en-GB" sz="1600" dirty="0" smtClean="0"/>
              <a:t>, avoiding unnecessary re-computations.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b="1" dirty="0" smtClean="0"/>
              <a:t>Algorithms Used</a:t>
            </a:r>
            <a:endParaRPr lang="en-GB" sz="1600" dirty="0" smtClean="0"/>
          </a:p>
          <a:p>
            <a:pPr marL="342900" indent="-342900"/>
            <a:r>
              <a:rPr lang="en-GB" sz="1600" b="1" dirty="0" smtClean="0"/>
              <a:t>      Random Forest Regression</a:t>
            </a:r>
            <a:r>
              <a:rPr lang="en-GB" sz="1600" dirty="0" smtClean="0"/>
              <a:t>: For predictive </a:t>
            </a:r>
            <a:r>
              <a:rPr lang="en-GB" sz="1600" dirty="0" err="1" smtClean="0"/>
              <a:t>modeling</a:t>
            </a:r>
            <a:r>
              <a:rPr lang="en-GB" sz="1600" dirty="0" smtClean="0"/>
              <a:t>, </a:t>
            </a:r>
            <a:r>
              <a:rPr lang="en-GB" sz="1600" b="1" dirty="0" err="1" smtClean="0"/>
              <a:t>Numpy</a:t>
            </a:r>
            <a:r>
              <a:rPr lang="en-GB" sz="1600" b="1" dirty="0" smtClean="0"/>
              <a:t> </a:t>
            </a:r>
            <a:r>
              <a:rPr lang="en-GB" sz="1600" b="1" dirty="0" err="1" smtClean="0"/>
              <a:t>Polyfit</a:t>
            </a:r>
            <a:r>
              <a:rPr lang="en-GB" sz="1600" dirty="0" smtClean="0"/>
              <a:t>: To calculate </a:t>
            </a:r>
            <a:r>
              <a:rPr lang="en-GB" sz="1600" b="1" dirty="0" smtClean="0"/>
              <a:t>growth slope</a:t>
            </a:r>
            <a:r>
              <a:rPr lang="en-GB" sz="1600" dirty="0" smtClean="0"/>
              <a:t> (linear </a:t>
            </a:r>
            <a:r>
              <a:rPr lang="en-GB" sz="1600" dirty="0" err="1" smtClean="0"/>
              <a:t>tren</a:t>
            </a:r>
            <a:r>
              <a:rPr lang="en-GB" sz="1600" dirty="0" smtClean="0"/>
              <a:t> estimation), </a:t>
            </a:r>
            <a:r>
              <a:rPr lang="en-GB" sz="1600" b="1" dirty="0" smtClean="0"/>
              <a:t>Rolling Mean &amp; Percentage Change</a:t>
            </a:r>
            <a:r>
              <a:rPr lang="en-GB" sz="1600" dirty="0" smtClean="0"/>
              <a:t>: Time-series statistical analysis for input features</a:t>
            </a:r>
          </a:p>
          <a:p>
            <a:pPr marL="342900" indent="-342900"/>
            <a:r>
              <a:rPr lang="en-GB" sz="1600" b="1" u="sng" dirty="0" err="1" smtClean="0">
                <a:solidFill>
                  <a:srgbClr val="FF0000"/>
                </a:solidFill>
              </a:rPr>
              <a:t>Github</a:t>
            </a:r>
            <a:r>
              <a:rPr lang="en-GB" sz="1600" b="1" u="sng" dirty="0" smtClean="0">
                <a:solidFill>
                  <a:srgbClr val="FF0000"/>
                </a:solidFill>
              </a:rPr>
              <a:t> repo link</a:t>
            </a:r>
            <a:r>
              <a:rPr lang="en-GB" sz="1600" b="1" dirty="0" smtClean="0">
                <a:solidFill>
                  <a:srgbClr val="0070C0"/>
                </a:solidFill>
              </a:rPr>
              <a:t>:-</a:t>
            </a:r>
            <a:r>
              <a:rPr lang="en-GB" sz="1600" b="1" dirty="0" smtClean="0">
                <a:solidFill>
                  <a:srgbClr val="0070C0"/>
                </a:solidFill>
                <a:hlinkClick r:id="rId2"/>
              </a:rPr>
              <a:t>https://github.com/rohanrajkumawat/EV_Charging_predication2.git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pPr marL="342900" indent="-342900"/>
            <a:r>
              <a:rPr lang="en-GB" sz="1600" b="1" u="sng" dirty="0" smtClean="0">
                <a:solidFill>
                  <a:srgbClr val="0070C0"/>
                </a:solidFill>
              </a:rPr>
              <a:t>Deploy link</a:t>
            </a:r>
            <a:r>
              <a:rPr lang="en-GB" sz="1600" b="1" dirty="0" smtClean="0">
                <a:solidFill>
                  <a:srgbClr val="0070C0"/>
                </a:solidFill>
              </a:rPr>
              <a:t>:-        </a:t>
            </a:r>
            <a:r>
              <a:rPr lang="en-GB" sz="1600" b="1" dirty="0" smtClean="0">
                <a:solidFill>
                  <a:srgbClr val="0070C0"/>
                </a:solidFill>
                <a:hlinkClick r:id="rId3" tooltip="https://evchargingpredication2-6bwbmcyja7glrzpkhh4ran.streamlit.app/"/>
              </a:rPr>
              <a:t>https://evchargingpredication2-6bwbmcyja7glrzpkhh4ran.streamlit.app/</a:t>
            </a:r>
            <a:endParaRPr lang="en-GB" sz="1600" dirty="0" smtClean="0"/>
          </a:p>
          <a:p>
            <a:pPr marL="342900" indent="-342900"/>
            <a:endParaRPr lang="en-GB" sz="1600" dirty="0" smtClean="0"/>
          </a:p>
          <a:p>
            <a:pPr marL="457200" indent="-457200"/>
            <a:r>
              <a:rPr lang="en-US" sz="2000" b="1" dirty="0" smtClean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0" y="800915"/>
            <a:ext cx="117497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</a:t>
            </a:r>
            <a:r>
              <a:rPr lang="en-US" sz="2000" b="1" dirty="0" smtClean="0">
                <a:solidFill>
                  <a:srgbClr val="213163"/>
                </a:solidFill>
              </a:rPr>
              <a:t>:</a:t>
            </a:r>
          </a:p>
          <a:p>
            <a:r>
              <a:rPr lang="en-US" sz="2000" b="1" dirty="0" smtClean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415" y="1219080"/>
            <a:ext cx="10590706" cy="532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19303" y="837128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963" y="1149789"/>
            <a:ext cx="9658993" cy="3859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749" y="5042780"/>
            <a:ext cx="10977075" cy="167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809" y="1580383"/>
            <a:ext cx="11263361" cy="476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35949419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285</TotalTime>
  <Words>76</Words>
  <Application>Microsoft Office PowerPoint</Application>
  <PresentationFormat>Custom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Session 01 Design Thinking &amp; Critical Thinking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LENOVO</cp:lastModifiedBy>
  <cp:revision>11</cp:revision>
  <dcterms:created xsi:type="dcterms:W3CDTF">2024-12-31T09:40:01Z</dcterms:created>
  <dcterms:modified xsi:type="dcterms:W3CDTF">2025-08-03T06:51:20Z</dcterms:modified>
</cp:coreProperties>
</file>