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3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/>
        <a:cs typeface="Microsoft YaHei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/>
        <a:cs typeface="Microsoft YaHei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/>
        <a:cs typeface="Microsoft YaHei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/>
        <a:cs typeface="Microsoft YaHei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/>
        <a:cs typeface="Microsoft YaHei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/>
        <a:cs typeface="Microsoft YaHei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/>
        <a:cs typeface="Microsoft YaHei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/>
        <a:cs typeface="Microsoft YaHei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/>
        <a:cs typeface="Microsoft YaHe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9ED1E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94660"/>
  </p:normalViewPr>
  <p:slideViewPr>
    <p:cSldViewPr>
      <p:cViewPr>
        <p:scale>
          <a:sx n="50" d="100"/>
          <a:sy n="50" d="100"/>
        </p:scale>
        <p:origin x="-2256" y="-6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B87428CA-43D3-43CD-BD7D-97661C51D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846E887-4FF2-4E7C-8C09-52564A3D7797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1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50AD839-543D-4D9A-8715-DE18ED721E95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2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47B3460-C637-4C6C-AA73-EBBCE31657D4}" type="slidenum">
              <a:rPr lang="en-US" smtClean="0">
                <a:latin typeface="Times New Roman" pitchFamily="18" charset="0"/>
                <a:ea typeface="Microsoft YaHei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3</a:t>
            </a:fld>
            <a:endParaRPr lang="en-US" smtClean="0">
              <a:latin typeface="Times New Roman" pitchFamily="18" charset="0"/>
              <a:ea typeface="Microsoft YaHei"/>
              <a:cs typeface="Lucida Sans Unicode" pitchFamily="34" charset="0"/>
            </a:endParaRPr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8EACC4">
            <a:alpha val="3803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 userDrawn="1"/>
        </p:nvSpPr>
        <p:spPr>
          <a:xfrm>
            <a:off x="6324600" y="2362200"/>
            <a:ext cx="2590800" cy="2590800"/>
          </a:xfrm>
          <a:prstGeom prst="ellipse">
            <a:avLst/>
          </a:prstGeom>
          <a:solidFill>
            <a:srgbClr val="8E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" name="Rounded Rectangle 8"/>
          <p:cNvSpPr/>
          <p:nvPr userDrawn="1"/>
        </p:nvSpPr>
        <p:spPr>
          <a:xfrm>
            <a:off x="457200" y="1122363"/>
            <a:ext cx="7543800" cy="2154237"/>
          </a:xfrm>
          <a:prstGeom prst="roundRect">
            <a:avLst/>
          </a:prstGeom>
          <a:solidFill>
            <a:srgbClr val="BD130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cxnSp>
        <p:nvCxnSpPr>
          <p:cNvPr id="6" name="Straight Connector 7"/>
          <p:cNvCxnSpPr/>
          <p:nvPr/>
        </p:nvCxnSpPr>
        <p:spPr>
          <a:xfrm>
            <a:off x="457200" y="3398838"/>
            <a:ext cx="5638800" cy="0"/>
          </a:xfrm>
          <a:prstGeom prst="line">
            <a:avLst/>
          </a:prstGeom>
          <a:ln w="19050">
            <a:solidFill>
              <a:srgbClr val="0B5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065"/>
          <p:cNvSpPr txBox="1">
            <a:spLocks noChangeArrowheads="1"/>
          </p:cNvSpPr>
          <p:nvPr userDrawn="1"/>
        </p:nvSpPr>
        <p:spPr bwMode="auto">
          <a:xfrm>
            <a:off x="92075" y="6553200"/>
            <a:ext cx="1812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en-US" sz="1000" b="1" i="1">
                <a:solidFill>
                  <a:schemeClr val="bg1"/>
                </a:solidFill>
                <a:latin typeface="Times New Roman" pitchFamily="18" charset="0"/>
                <a:ea typeface="ＭＳ Ｐゴシック"/>
                <a:cs typeface="ＭＳ Ｐゴシック"/>
              </a:rPr>
              <a:t>McGraw-Hill/Irwin</a:t>
            </a:r>
            <a:endParaRPr lang="en-US" sz="10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8" name="Text Box 2066"/>
          <p:cNvSpPr txBox="1">
            <a:spLocks noChangeArrowheads="1"/>
          </p:cNvSpPr>
          <p:nvPr userDrawn="1"/>
        </p:nvSpPr>
        <p:spPr bwMode="auto">
          <a:xfrm>
            <a:off x="3397250" y="6537325"/>
            <a:ext cx="5730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914400"/>
            <a:r>
              <a:rPr lang="en-US" sz="1000" b="1" i="1">
                <a:solidFill>
                  <a:schemeClr val="bg1"/>
                </a:solidFill>
                <a:latin typeface="Times New Roman" pitchFamily="18" charset="0"/>
                <a:ea typeface="ＭＳ Ｐゴシック"/>
                <a:cs typeface="ＭＳ Ｐゴシック"/>
              </a:rPr>
              <a:t>        Copyright © 2013 by The McGraw-Hill Companies, Inc. All rights reserved.</a:t>
            </a:r>
            <a:endParaRPr lang="en-US" sz="10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22218"/>
            <a:ext cx="7848600" cy="1927225"/>
          </a:xfrm>
        </p:spPr>
        <p:txBody>
          <a:bodyPr anchor="b">
            <a:noAutofit/>
          </a:bodyPr>
          <a:lstStyle>
            <a:lvl1pPr>
              <a:defRPr sz="48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5486400" cy="2057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lang="en-US" sz="3200" i="0" kern="1200" dirty="0">
                <a:solidFill>
                  <a:srgbClr val="0B5B7F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 userDrawn="1"/>
        </p:nvSpPr>
        <p:spPr>
          <a:xfrm>
            <a:off x="0" y="0"/>
            <a:ext cx="9144000" cy="182563"/>
          </a:xfrm>
          <a:prstGeom prst="rect">
            <a:avLst/>
          </a:prstGeom>
          <a:solidFill>
            <a:srgbClr val="073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cxnSp>
        <p:nvCxnSpPr>
          <p:cNvPr id="5" name="Straight Connector 8"/>
          <p:cNvCxnSpPr/>
          <p:nvPr userDrawn="1"/>
        </p:nvCxnSpPr>
        <p:spPr>
          <a:xfrm>
            <a:off x="73025" y="990600"/>
            <a:ext cx="8991600" cy="0"/>
          </a:xfrm>
          <a:prstGeom prst="line">
            <a:avLst/>
          </a:prstGeom>
          <a:ln w="28575">
            <a:solidFill>
              <a:srgbClr val="BD13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9"/>
          <p:cNvSpPr/>
          <p:nvPr userDrawn="1"/>
        </p:nvSpPr>
        <p:spPr>
          <a:xfrm>
            <a:off x="0" y="6497638"/>
            <a:ext cx="9144000" cy="365125"/>
          </a:xfrm>
          <a:prstGeom prst="rect">
            <a:avLst/>
          </a:prstGeom>
          <a:solidFill>
            <a:srgbClr val="0B5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927975" y="6518275"/>
            <a:ext cx="1066800" cy="328613"/>
          </a:xfrm>
          <a:prstGeom prst="rect">
            <a:avLst/>
          </a:prstGeom>
        </p:spPr>
        <p:txBody>
          <a:bodyPr anchor="ctr"/>
          <a:lstStyle/>
          <a:p>
            <a:pPr algn="r" defTabSz="9144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000" b="1">
                <a:solidFill>
                  <a:srgbClr val="FFFFFF"/>
                </a:solidFill>
                <a:latin typeface="Times New Roman" pitchFamily="18" charset="0"/>
              </a:rPr>
              <a:t>11-</a:t>
            </a:r>
            <a:fld id="{DCD89069-371A-4A19-B1B4-6628C321F9C7}" type="slidenum">
              <a:rPr lang="en-US" sz="1000" b="1">
                <a:solidFill>
                  <a:srgbClr val="FFFFFF"/>
                </a:solidFill>
                <a:latin typeface="Times New Roman" pitchFamily="18" charset="0"/>
              </a:rPr>
              <a:pPr algn="r" defTabSz="91440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‹#›</a:t>
            </a:fld>
            <a:endParaRPr lang="en-US" sz="1000" b="1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37" y="1143000"/>
            <a:ext cx="8229600" cy="4876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Clr>
                <a:srgbClr val="BD130F"/>
              </a:buClr>
              <a:defRPr/>
            </a:lvl1pPr>
            <a:lvl2pPr>
              <a:spcBef>
                <a:spcPts val="600"/>
              </a:spcBef>
              <a:spcAft>
                <a:spcPts val="600"/>
              </a:spcAft>
              <a:buClr>
                <a:srgbClr val="BD130F"/>
              </a:buClr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buClr>
                <a:srgbClr val="BD130F"/>
              </a:buClr>
              <a:defRPr sz="2400"/>
            </a:lvl3pPr>
            <a:lvl4pPr>
              <a:spcBef>
                <a:spcPts val="600"/>
              </a:spcBef>
              <a:spcAft>
                <a:spcPts val="600"/>
              </a:spcAft>
              <a:buClr>
                <a:srgbClr val="BD130F"/>
              </a:buClr>
              <a:defRPr sz="2000"/>
            </a:lvl4pPr>
            <a:lvl5pPr>
              <a:spcBef>
                <a:spcPts val="600"/>
              </a:spcBef>
              <a:spcAft>
                <a:spcPts val="600"/>
              </a:spcAft>
              <a:buClr>
                <a:srgbClr val="BD130F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3631407"/>
            <a:ext cx="4708525" cy="1588"/>
          </a:xfrm>
          <a:prstGeom prst="line">
            <a:avLst/>
          </a:prstGeom>
          <a:ln w="28575">
            <a:solidFill>
              <a:srgbClr val="BD13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/>
          <p:cNvCxnSpPr/>
          <p:nvPr userDrawn="1"/>
        </p:nvCxnSpPr>
        <p:spPr>
          <a:xfrm>
            <a:off x="73025" y="990600"/>
            <a:ext cx="8991600" cy="0"/>
          </a:xfrm>
          <a:prstGeom prst="line">
            <a:avLst/>
          </a:prstGeom>
          <a:ln w="28575">
            <a:solidFill>
              <a:srgbClr val="BD13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3"/>
          <p:cNvSpPr/>
          <p:nvPr userDrawn="1"/>
        </p:nvSpPr>
        <p:spPr>
          <a:xfrm>
            <a:off x="0" y="6497638"/>
            <a:ext cx="9144000" cy="365125"/>
          </a:xfrm>
          <a:prstGeom prst="rect">
            <a:avLst/>
          </a:prstGeom>
          <a:solidFill>
            <a:srgbClr val="0B5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-3175" y="6507163"/>
            <a:ext cx="4114800" cy="3302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50" i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mtClean="0"/>
              <a:t>The McGraw-Hill Companies, © 2013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900988" y="6518275"/>
            <a:ext cx="1066800" cy="328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fld id="{2352D59C-87D4-4504-A152-8E5F5EFCD3F0}" type="slidenum">
              <a:rPr lang="en-US" smtClean="0"/>
              <a:pPr algn="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6"/>
          <p:cNvSpPr/>
          <p:nvPr userDrawn="1"/>
        </p:nvSpPr>
        <p:spPr>
          <a:xfrm>
            <a:off x="0" y="0"/>
            <a:ext cx="9144000" cy="182563"/>
          </a:xfrm>
          <a:prstGeom prst="rect">
            <a:avLst/>
          </a:prstGeom>
          <a:solidFill>
            <a:srgbClr val="073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1933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B5B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3933"/>
            <a:ext cx="3931920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BD130F"/>
              </a:buClr>
              <a:defRPr sz="2400"/>
            </a:lvl1pPr>
            <a:lvl2pPr>
              <a:buClr>
                <a:srgbClr val="BD130F"/>
              </a:buClr>
              <a:defRPr sz="2000"/>
            </a:lvl2pPr>
            <a:lvl3pPr>
              <a:buClr>
                <a:srgbClr val="BD130F"/>
              </a:buClr>
              <a:defRPr sz="1800"/>
            </a:lvl3pPr>
            <a:lvl4pPr>
              <a:buClr>
                <a:srgbClr val="BD130F"/>
              </a:buClr>
              <a:defRPr sz="1600"/>
            </a:lvl4pPr>
            <a:lvl5pPr>
              <a:buClr>
                <a:srgbClr val="BD130F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91933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0B5B7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53933"/>
            <a:ext cx="3931920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BD130F"/>
              </a:buClr>
              <a:defRPr sz="2400"/>
            </a:lvl1pPr>
            <a:lvl2pPr>
              <a:buClr>
                <a:srgbClr val="BD130F"/>
              </a:buClr>
              <a:defRPr sz="2000"/>
            </a:lvl2pPr>
            <a:lvl3pPr>
              <a:buClr>
                <a:srgbClr val="BD130F"/>
              </a:buClr>
              <a:defRPr sz="1800"/>
            </a:lvl3pPr>
            <a:lvl4pPr>
              <a:buClr>
                <a:srgbClr val="BD130F"/>
              </a:buClr>
              <a:defRPr sz="1600"/>
            </a:lvl4pPr>
            <a:lvl5pPr>
              <a:buClr>
                <a:srgbClr val="BD130F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228600" y="6513513"/>
            <a:ext cx="2895600" cy="328612"/>
          </a:xfrm>
          <a:prstGeom prst="rect">
            <a:avLst/>
          </a:prstGeom>
        </p:spPr>
        <p:txBody>
          <a:bodyPr/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ea typeface="Microsoft YaHei" charset="-122"/>
                <a:cs typeface="+mn-cs"/>
              </a:defRPr>
            </a:lvl1pPr>
          </a:lstStyle>
          <a:p>
            <a:pPr>
              <a:defRPr/>
            </a:pPr>
            <a:fld id="{C4D9AA72-CED6-4B0B-93A1-93B360F7FEDE}" type="datetimeFigureOut">
              <a:rPr lang="en-US"/>
              <a:pPr>
                <a:defRPr/>
              </a:pPr>
              <a:t>9/14/2012</a:t>
            </a:fld>
            <a:endParaRPr lang="en-US"/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502400"/>
            <a:ext cx="4114800" cy="330200"/>
          </a:xfrm>
          <a:prstGeom prst="rect">
            <a:avLst/>
          </a:prstGeom>
        </p:spPr>
        <p:txBody>
          <a:bodyPr/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ea typeface="Microsoft YaHei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391400" y="6513513"/>
            <a:ext cx="1066800" cy="328612"/>
          </a:xfrm>
          <a:prstGeom prst="rect">
            <a:avLst/>
          </a:prstGeom>
        </p:spPr>
        <p:txBody>
          <a:bodyPr/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ea typeface="Microsoft YaHei" charset="-122"/>
                <a:cs typeface="+mn-cs"/>
              </a:defRPr>
            </a:lvl1pPr>
          </a:lstStyle>
          <a:p>
            <a:pPr>
              <a:defRPr/>
            </a:pPr>
            <a:fld id="{6B77B2D9-EABF-4E64-A086-33D1540AA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2363"/>
            <a:ext cx="7847013" cy="1925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925" y="152400"/>
            <a:ext cx="8566150" cy="83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87" r:id="rId4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rgbClr val="0B5B7F"/>
          </a:solidFill>
          <a:latin typeface="+mj-lt"/>
          <a:ea typeface="Aharoni"/>
          <a:cs typeface="Aharoni" pitchFamily="2" charset="-79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charset="0"/>
          <a:ea typeface="Aharoni"/>
          <a:cs typeface="Aharoni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charset="0"/>
          <a:ea typeface="Aharoni"/>
          <a:cs typeface="Aharoni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charset="0"/>
          <a:ea typeface="Aharoni"/>
          <a:cs typeface="Aharoni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charset="0"/>
          <a:ea typeface="Aharoni"/>
          <a:cs typeface="Aharoni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charset="0"/>
          <a:ea typeface="Aharoni"/>
          <a:cs typeface="Aharoni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charset="0"/>
          <a:ea typeface="Aharoni"/>
          <a:cs typeface="Aharoni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charset="0"/>
          <a:ea typeface="Aharoni"/>
          <a:cs typeface="Aharoni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B5B7F"/>
          </a:solidFill>
          <a:latin typeface="Arial" charset="0"/>
          <a:ea typeface="Aharoni"/>
          <a:cs typeface="Aharoni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838200" y="1371600"/>
            <a:ext cx="66294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4800">
                <a:solidFill>
                  <a:srgbClr val="0B5B7F"/>
                </a:solidFill>
              </a:rPr>
              <a:t>Managing Bond Portfolios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477000" y="3132138"/>
            <a:ext cx="1895475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</a:tabLst>
            </a:pPr>
            <a:r>
              <a:rPr lang="en-US" sz="8800">
                <a:solidFill>
                  <a:srgbClr val="0B5B7F"/>
                </a:solidFill>
              </a:rPr>
              <a:t>11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46100" y="3592513"/>
            <a:ext cx="5181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200">
                <a:solidFill>
                  <a:srgbClr val="0B5B7F"/>
                </a:solidFill>
              </a:rPr>
              <a:t>Bodie, Kane, and Marcus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200" i="1">
                <a:solidFill>
                  <a:srgbClr val="0B5B7F"/>
                </a:solidFill>
              </a:rPr>
              <a:t>Essentials of Investments, </a:t>
            </a:r>
            <a:r>
              <a:rPr lang="en-US" sz="3200">
                <a:solidFill>
                  <a:srgbClr val="0B5B7F"/>
                </a:solidFill>
              </a:rPr>
              <a:t>9th Edition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3800" smtClean="0">
                <a:cs typeface="Aharoni"/>
              </a:rPr>
              <a:t>Spreadsheet 11.2 Computing Duration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74993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11.1 Interest Rate Risk</a:t>
            </a:r>
            <a:endParaRPr lang="en-US" dirty="0">
              <a:ea typeface="+mj-ea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143000"/>
            <a:ext cx="8302625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What Determines Duration?</a:t>
            </a:r>
          </a:p>
          <a:p>
            <a:pPr lvl="1"/>
            <a:r>
              <a:rPr lang="en-US" smtClean="0"/>
              <a:t>Zero-coupon bond’s duration is time to maturity</a:t>
            </a:r>
          </a:p>
          <a:p>
            <a:pPr lvl="1"/>
            <a:r>
              <a:rPr lang="en-US" smtClean="0"/>
              <a:t>Time/yield to maturity constant, bond’s duration and interest-rate sensitivity higher when coupon price lower</a:t>
            </a:r>
          </a:p>
          <a:p>
            <a:pPr lvl="1"/>
            <a:r>
              <a:rPr lang="en-US" smtClean="0"/>
              <a:t>Coupon rate constant, bond’s duration and interest-rate sensitivity generally increase with time to maturity; duration always increases with maturity for bonds at or above par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11.1 Interest Rate Risk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81000" y="1371600"/>
            <a:ext cx="8302337" cy="4648200"/>
          </a:xfrm>
          <a:blipFill rotWithShape="1">
            <a:blip r:embed="rId2"/>
            <a:stretch>
              <a:fillRect l="-1323" t="-1704" r="-2719"/>
            </a:stretch>
          </a:blipFill>
        </p:spPr>
        <p:txBody>
          <a:bodyPr/>
          <a:lstStyle/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3200" smtClean="0">
                <a:cs typeface="Aharoni"/>
              </a:rPr>
              <a:t>Figure 11.2 Duration as Function of Maturity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050" y="1295400"/>
            <a:ext cx="78486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3500" smtClean="0">
                <a:cs typeface="Aharoni"/>
              </a:rPr>
              <a:t>Table 11.3 Annual Coupon Bond Duration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5016500" cy="3325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  <a:gridCol w="1003300"/>
              </a:tblGrid>
              <a:tr h="433518">
                <a:tc gridSpan="5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smtClean="0">
                          <a:effectLst/>
                        </a:rPr>
                        <a:t>Durations of annual</a:t>
                      </a:r>
                      <a:r>
                        <a:rPr lang="en-US" sz="1600" b="1" u="none" strike="noStrike" baseline="0" dirty="0" smtClean="0">
                          <a:effectLst/>
                        </a:rPr>
                        <a:t> coupon bonds 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smtClean="0">
                          <a:effectLst/>
                        </a:rPr>
                        <a:t>(initial bond yield = 6%)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1EA"/>
                    </a:solidFill>
                  </a:tcPr>
                </a:tc>
              </a:tr>
              <a:tr h="287306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Coupon </a:t>
                      </a:r>
                      <a:r>
                        <a:rPr lang="en-US" sz="1400" b="1" u="none" strike="noStrike" dirty="0" smtClean="0">
                          <a:effectLst/>
                        </a:rPr>
                        <a:t>Rates (% per year)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Years to Maturity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4%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6%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8%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10%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1.000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1.000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4.611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4.465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4.342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4.237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8.281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7.802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7.445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7.169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13.216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12.158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11.495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11.041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389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Infinite (perpetuity)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17.667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17.667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17.667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17.667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11.2 Passive Bond Management</a:t>
            </a:r>
            <a:endParaRPr lang="en-US" dirty="0">
              <a:ea typeface="+mj-ea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371600"/>
            <a:ext cx="8302625" cy="464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Immunization</a:t>
            </a:r>
          </a:p>
          <a:p>
            <a:pPr lvl="1"/>
            <a:r>
              <a:rPr lang="en-US" smtClean="0"/>
              <a:t>Strategy to shield net worth from interest rate movements</a:t>
            </a:r>
          </a:p>
          <a:p>
            <a:r>
              <a:rPr lang="en-US" smtClean="0"/>
              <a:t>Rebalancing</a:t>
            </a:r>
          </a:p>
          <a:p>
            <a:pPr lvl="1"/>
            <a:r>
              <a:rPr lang="en-US" smtClean="0"/>
              <a:t>Realigning proportions of assets in portfolio as needed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661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sz="3000" smtClean="0">
                <a:cs typeface="Aharoni"/>
              </a:rPr>
              <a:t>Table 11.4 Terminal Value of Bond Portfolio after Five Years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4663" y="1143000"/>
            <a:ext cx="54530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3900" smtClean="0">
                <a:cs typeface="Aharoni"/>
              </a:rPr>
              <a:t>Figure 11.3 Growth of Invested Funds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1362075"/>
            <a:ext cx="752475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067800" cy="83661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sz="3800" smtClean="0">
                <a:cs typeface="Aharoni"/>
              </a:rPr>
              <a:t>Table 11.5 Market Value Balance Sheets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1600200"/>
            <a:ext cx="88265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Figure 11.4 Immunization</a:t>
            </a:r>
            <a:endParaRPr lang="en-US" dirty="0">
              <a:ea typeface="+mj-ea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7338" y="1247775"/>
            <a:ext cx="60293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48688" cy="836613"/>
          </a:xfrm>
        </p:spPr>
        <p:txBody>
          <a:bodyPr/>
          <a:lstStyle/>
          <a:p>
            <a:pPr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ea typeface="+mj-ea"/>
              </a:rPr>
              <a:t>11.1 Interest Rate Risk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Interest Rate Sensitivity</a:t>
            </a:r>
          </a:p>
          <a:p>
            <a:pPr marL="457200" lvl="1" indent="-180975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Bond prices and yields are inversely related</a:t>
            </a:r>
          </a:p>
          <a:p>
            <a:pPr marL="457200" lvl="1" indent="-180975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Increase in bond’s yield to maturity results in smaller price change than yield decrease of equal magnitude </a:t>
            </a:r>
          </a:p>
          <a:p>
            <a:pPr marL="457200" lvl="1" indent="-180975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Long-term bond prices more sensitive to interest rate changes than short-term bonds</a:t>
            </a:r>
          </a:p>
          <a:p>
            <a:pPr marL="457200" lvl="1" indent="-180975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As maturity increases, sensitivity of bond prices to changes in yields increases at decreasing rate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11.2 Passive Bond Management</a:t>
            </a:r>
            <a:endParaRPr lang="en-US" dirty="0">
              <a:ea typeface="+mj-ea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371600"/>
            <a:ext cx="8302625" cy="464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Cash Flow Matching and Deduction</a:t>
            </a:r>
          </a:p>
          <a:p>
            <a:pPr lvl="1"/>
            <a:r>
              <a:rPr lang="en-US" smtClean="0"/>
              <a:t>Cash flow matching</a:t>
            </a:r>
          </a:p>
          <a:p>
            <a:pPr lvl="2"/>
            <a:r>
              <a:rPr lang="en-US" sz="2800" smtClean="0"/>
              <a:t>Matching cash flows from fixed-income portfolio with those of obligation</a:t>
            </a:r>
          </a:p>
          <a:p>
            <a:pPr lvl="1"/>
            <a:r>
              <a:rPr lang="en-US" smtClean="0"/>
              <a:t>Deduction strategy</a:t>
            </a:r>
          </a:p>
          <a:p>
            <a:pPr lvl="2"/>
            <a:r>
              <a:rPr lang="en-US" sz="2800" smtClean="0"/>
              <a:t>Multi-period cash flow matching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11.3 Convexity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81000" y="1295400"/>
            <a:ext cx="8302337" cy="4419600"/>
          </a:xfrm>
          <a:blipFill rotWithShape="1">
            <a:blip r:embed="rId2"/>
            <a:stretch>
              <a:fillRect l="-1323" t="-1793"/>
            </a:stretch>
          </a:blipFill>
        </p:spPr>
        <p:txBody>
          <a:bodyPr/>
          <a:lstStyle/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Figure 11.5 Bond Price Convexity</a:t>
            </a:r>
            <a:endParaRPr lang="en-US" dirty="0">
              <a:ea typeface="+mj-ea"/>
            </a:endParaRPr>
          </a:p>
        </p:txBody>
      </p:sp>
      <p:pic>
        <p:nvPicPr>
          <p:cNvPr id="3174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8" y="1066800"/>
            <a:ext cx="7910512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11.3 Convexity</a:t>
            </a:r>
            <a:endParaRPr lang="en-US" dirty="0">
              <a:ea typeface="+mj-ea"/>
            </a:endParaRP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295400"/>
            <a:ext cx="8302625" cy="457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Why Do Investors Like Convexity?</a:t>
            </a:r>
          </a:p>
          <a:p>
            <a:pPr lvl="1"/>
            <a:r>
              <a:rPr lang="en-US" smtClean="0"/>
              <a:t>More convexity = greater price increases, smaller price decreases when interest rates fluctuate by larger amounts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11.4 Active Bond Management</a:t>
            </a:r>
            <a:endParaRPr lang="en-US" dirty="0">
              <a:ea typeface="+mj-ea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143000"/>
            <a:ext cx="8302625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Sources of Potential Profit</a:t>
            </a:r>
          </a:p>
          <a:p>
            <a:pPr lvl="1"/>
            <a:r>
              <a:rPr lang="en-US" smtClean="0"/>
              <a:t>Substitution swap</a:t>
            </a:r>
          </a:p>
          <a:p>
            <a:pPr lvl="2"/>
            <a:r>
              <a:rPr lang="en-US" sz="2800" smtClean="0"/>
              <a:t>Exchange of one bond for bond with similar attributes and better price</a:t>
            </a:r>
          </a:p>
          <a:p>
            <a:pPr lvl="1"/>
            <a:r>
              <a:rPr lang="en-US" smtClean="0"/>
              <a:t>Intermarket swap</a:t>
            </a:r>
          </a:p>
          <a:p>
            <a:pPr lvl="2"/>
            <a:r>
              <a:rPr lang="en-US" sz="2800" smtClean="0"/>
              <a:t>Switching from one segment of bond market to another</a:t>
            </a:r>
          </a:p>
          <a:p>
            <a:pPr lvl="1"/>
            <a:r>
              <a:rPr lang="en-US" smtClean="0"/>
              <a:t>Rate anticipation swap</a:t>
            </a:r>
          </a:p>
          <a:p>
            <a:pPr lvl="2"/>
            <a:r>
              <a:rPr lang="en-US" sz="2800" smtClean="0"/>
              <a:t>Switch made in response to forecasts of interest rate changes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11.4 Active Bond Management</a:t>
            </a:r>
            <a:endParaRPr lang="en-US" dirty="0">
              <a:ea typeface="+mj-ea"/>
            </a:endParaRP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 bwMode="auto">
          <a:xfrm>
            <a:off x="304800" y="1066800"/>
            <a:ext cx="87630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Sources of Potential Profit</a:t>
            </a:r>
          </a:p>
          <a:p>
            <a:pPr lvl="1"/>
            <a:r>
              <a:rPr lang="en-US" smtClean="0"/>
              <a:t>Pure yield pickup swap</a:t>
            </a:r>
          </a:p>
          <a:p>
            <a:pPr lvl="2"/>
            <a:r>
              <a:rPr lang="en-US" sz="2800" smtClean="0"/>
              <a:t>Moving to higher yield bonds, usually with longer maturities</a:t>
            </a:r>
          </a:p>
          <a:p>
            <a:pPr lvl="1"/>
            <a:r>
              <a:rPr lang="en-US" smtClean="0"/>
              <a:t>Tax swap</a:t>
            </a:r>
          </a:p>
          <a:p>
            <a:pPr lvl="2"/>
            <a:r>
              <a:rPr lang="en-US" sz="2800" smtClean="0"/>
              <a:t>Swapping two similar bonds to receive tax benefit</a:t>
            </a:r>
          </a:p>
          <a:p>
            <a:pPr lvl="1"/>
            <a:r>
              <a:rPr lang="en-US" smtClean="0"/>
              <a:t>Horizon analysis</a:t>
            </a:r>
          </a:p>
          <a:p>
            <a:pPr lvl="2"/>
            <a:r>
              <a:rPr lang="en-US" sz="2800" smtClean="0"/>
              <a:t>Forecast of bond returns based largely on prediction of yield curve at end of investment horizon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11.4 Active Bond Management</a:t>
            </a:r>
            <a:endParaRPr lang="en-US" dirty="0">
              <a:ea typeface="+mj-ea"/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219200"/>
            <a:ext cx="8302625" cy="480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Example of Fixed-Income Investment Strategy</a:t>
            </a:r>
          </a:p>
          <a:p>
            <a:pPr lvl="1"/>
            <a:r>
              <a:rPr lang="en-US" smtClean="0"/>
              <a:t>Key features</a:t>
            </a:r>
          </a:p>
          <a:p>
            <a:pPr lvl="2"/>
            <a:r>
              <a:rPr lang="en-US" sz="2800" smtClean="0"/>
              <a:t>Firms respect market prices</a:t>
            </a:r>
          </a:p>
          <a:p>
            <a:pPr lvl="2"/>
            <a:r>
              <a:rPr lang="en-US" sz="2800" smtClean="0"/>
              <a:t>To have value, information cannot already be reflected in prices</a:t>
            </a:r>
          </a:p>
          <a:p>
            <a:pPr lvl="2"/>
            <a:r>
              <a:rPr lang="en-US" sz="2800" smtClean="0"/>
              <a:t>Interest rate movements extremely hard to predict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48688" cy="836613"/>
          </a:xfrm>
        </p:spPr>
        <p:txBody>
          <a:bodyPr/>
          <a:lstStyle/>
          <a:p>
            <a:pPr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smtClean="0">
                <a:ea typeface="+mj-ea"/>
              </a:rPr>
              <a:t>11.1 Interest Rate Risk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182563" indent="-180975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292934"/>
                </a:solidFill>
              </a:rPr>
              <a:t>Interest Rate Sensitivity</a:t>
            </a:r>
          </a:p>
          <a:p>
            <a:pPr marL="457200" lvl="1" indent="-180975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As maturity increases, sensitivity of bond prices to changes in yields increases at decreasing rate</a:t>
            </a:r>
          </a:p>
          <a:p>
            <a:pPr marL="457200" lvl="1" indent="-180975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Interest rate risk is inversely related to bond’s coupon rate; low-coupon bonds are more sensitive to interest rates</a:t>
            </a:r>
          </a:p>
          <a:p>
            <a:pPr marL="457200" lvl="1" indent="-180975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292934"/>
                </a:solidFill>
              </a:rPr>
              <a:t>Sensitivity of bond’s price-to-yield change is inversely related to current yield to maturity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sz="2600" smtClean="0">
                <a:cs typeface="Aharoni"/>
              </a:rPr>
              <a:t>Figure 11.1 Change in Bond Prices as a Function of Change in Yield to Maturity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8" y="1433513"/>
            <a:ext cx="89630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Table 11.1 Annual Coupon Prices</a:t>
            </a:r>
            <a:endParaRPr lang="en-US" dirty="0">
              <a:ea typeface="+mj-ea"/>
            </a:endParaRPr>
          </a:p>
        </p:txBody>
      </p:sp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14313" y="1835150"/>
            <a:ext cx="8712200" cy="498475"/>
          </a:xfrm>
          <a:prstGeom prst="rect">
            <a:avLst/>
          </a:prstGeom>
          <a:solidFill>
            <a:srgbClr val="9ED1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800"/>
              <a:t>Prices of 8% annual coupon bonds</a:t>
            </a: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152400" y="4122738"/>
            <a:ext cx="8458200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/>
              <a:t>*Equals value of bond at a 9% yield to maturity minus value of bond at (the original) 8% yield, divided by the value at 8% yield.</a:t>
            </a: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425" y="2319338"/>
            <a:ext cx="8689975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3900" smtClean="0">
                <a:cs typeface="Aharoni"/>
              </a:rPr>
              <a:t>Table 11.2 Zero-Coupon Bond Prices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" y="2241550"/>
            <a:ext cx="9061450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53975" y="1752600"/>
            <a:ext cx="9058275" cy="493713"/>
          </a:xfrm>
          <a:prstGeom prst="rect">
            <a:avLst/>
          </a:prstGeom>
          <a:solidFill>
            <a:srgbClr val="9ED1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800"/>
              <a:t>Prices of zero-coupon bonds</a:t>
            </a: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228600" y="4181475"/>
            <a:ext cx="80010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/>
              <a:t>*Equals value of bond at a 9% yield to maturity minus value of bond at (the original) 8% yield, divided by the value at 8% yield.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11.1 Interest Rate Risk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81000" y="1295400"/>
            <a:ext cx="8534399" cy="4724400"/>
          </a:xfrm>
          <a:blipFill rotWithShape="1">
            <a:blip r:embed="rId2"/>
            <a:stretch>
              <a:fillRect l="-1287" t="-1677" r="-1144"/>
            </a:stretch>
          </a:blipFill>
        </p:spPr>
        <p:txBody>
          <a:bodyPr/>
          <a:lstStyle/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ea typeface="+mj-ea"/>
              </a:rPr>
              <a:t>Spreadsheet 11.1 Calculation of Duration of Two Bonds</a:t>
            </a:r>
            <a:endParaRPr lang="en-US" sz="2800" dirty="0">
              <a:ea typeface="+mj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275" y="1022350"/>
            <a:ext cx="6827838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925" y="3933825"/>
            <a:ext cx="80486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50275" cy="836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11.1 Interest Rate Risk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81000" y="1295400"/>
            <a:ext cx="8302337" cy="4724400"/>
          </a:xfrm>
          <a:blipFill rotWithShape="1">
            <a:blip r:embed="rId2"/>
            <a:stretch>
              <a:fillRect l="-1323" t="-1677"/>
            </a:stretch>
          </a:blipFill>
        </p:spPr>
        <p:txBody>
          <a:bodyPr/>
          <a:lstStyle/>
          <a:p>
            <a:pPr marL="182880" indent="-182880" fontAlgn="auto">
              <a:buFont typeface="Arial" pitchFamily="34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9e PPT design templat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</TotalTime>
  <Words>582</Words>
  <Application>Microsoft Office PowerPoint</Application>
  <PresentationFormat>On-screen Show (4:3)</PresentationFormat>
  <Paragraphs>112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Microsoft YaHei</vt:lpstr>
      <vt:lpstr>Times New Roman</vt:lpstr>
      <vt:lpstr>Aharoni</vt:lpstr>
      <vt:lpstr>Lucida Sans Unicode</vt:lpstr>
      <vt:lpstr>Calibri</vt:lpstr>
      <vt:lpstr>ＭＳ Ｐゴシック</vt:lpstr>
      <vt:lpstr>9e PPT design template</vt:lpstr>
      <vt:lpstr>9e PPT design template</vt:lpstr>
      <vt:lpstr>9e PPT design template</vt:lpstr>
      <vt:lpstr>9e PPT design template</vt:lpstr>
      <vt:lpstr>Slide 1</vt:lpstr>
      <vt:lpstr>11.1 Interest Rate Risk</vt:lpstr>
      <vt:lpstr>11.1 Interest Rate Risk</vt:lpstr>
      <vt:lpstr>Figure 11.1 Change in Bond Prices as a Function of Change in Yield to Maturity</vt:lpstr>
      <vt:lpstr>Table 11.1 Annual Coupon Prices</vt:lpstr>
      <vt:lpstr>Table 11.2 Zero-Coupon Bond Prices</vt:lpstr>
      <vt:lpstr>11.1 Interest Rate Risk</vt:lpstr>
      <vt:lpstr>Spreadsheet 11.1 Calculation of Duration of Two Bonds</vt:lpstr>
      <vt:lpstr>11.1 Interest Rate Risk</vt:lpstr>
      <vt:lpstr>Spreadsheet 11.2 Computing Duration</vt:lpstr>
      <vt:lpstr>11.1 Interest Rate Risk</vt:lpstr>
      <vt:lpstr>11.1 Interest Rate Risk</vt:lpstr>
      <vt:lpstr>Figure 11.2 Duration as Function of Maturity</vt:lpstr>
      <vt:lpstr>Table 11.3 Annual Coupon Bond Duration</vt:lpstr>
      <vt:lpstr>11.2 Passive Bond Management</vt:lpstr>
      <vt:lpstr>Table 11.4 Terminal Value of Bond Portfolio after Five Years</vt:lpstr>
      <vt:lpstr>Figure 11.3 Growth of Invested Funds</vt:lpstr>
      <vt:lpstr>Table 11.5 Market Value Balance Sheets</vt:lpstr>
      <vt:lpstr>Figure 11.4 Immunization</vt:lpstr>
      <vt:lpstr>11.2 Passive Bond Management</vt:lpstr>
      <vt:lpstr>11.3 Convexity</vt:lpstr>
      <vt:lpstr>Figure 11.5 Bond Price Convexity</vt:lpstr>
      <vt:lpstr>11.3 Convexity</vt:lpstr>
      <vt:lpstr>11.4 Active Bond Management</vt:lpstr>
      <vt:lpstr>11.4 Active Bond Management</vt:lpstr>
      <vt:lpstr>11.4 Active Bond Management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</dc:creator>
  <cp:lastModifiedBy>faiyaz.ahmed</cp:lastModifiedBy>
  <cp:revision>42</cp:revision>
  <cp:lastPrinted>1601-01-01T00:00:00Z</cp:lastPrinted>
  <dcterms:created xsi:type="dcterms:W3CDTF">1601-01-01T00:00:00Z</dcterms:created>
  <dcterms:modified xsi:type="dcterms:W3CDTF">2012-09-14T11:30:26Z</dcterms:modified>
</cp:coreProperties>
</file>