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0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59" r:id="rId9"/>
    <p:sldId id="260" r:id="rId10"/>
    <p:sldId id="266" r:id="rId11"/>
    <p:sldId id="258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87" r:id="rId33"/>
    <p:sldId id="292" r:id="rId34"/>
    <p:sldId id="291" r:id="rId35"/>
    <p:sldId id="290" r:id="rId36"/>
    <p:sldId id="288" r:id="rId37"/>
    <p:sldId id="293" r:id="rId38"/>
    <p:sldId id="294" r:id="rId39"/>
    <p:sldId id="295" r:id="rId40"/>
    <p:sldId id="297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1EA"/>
    <a:srgbClr val="8EACC4"/>
    <a:srgbClr val="057B5C"/>
    <a:srgbClr val="073D55"/>
    <a:srgbClr val="053F85"/>
    <a:srgbClr val="0B5B7F"/>
    <a:srgbClr val="74879C"/>
    <a:srgbClr val="0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7717" autoAdjust="0"/>
  </p:normalViewPr>
  <p:slideViewPr>
    <p:cSldViewPr>
      <p:cViewPr>
        <p:scale>
          <a:sx n="50" d="100"/>
          <a:sy n="50" d="100"/>
        </p:scale>
        <p:origin x="-2142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3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346DFB-F3D5-4BA4-900D-E52B6F96D959}" type="datetimeFigureOut">
              <a:rPr lang="en-US"/>
              <a:pPr>
                <a:defRPr/>
              </a:pPr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ECC7EDB-DFF5-459C-A958-CFA2F8A03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2FE7B-D09D-456B-B1EC-804524E5F9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686886-D798-4E83-9EE1-C2113DAED0E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DA447C-3290-4DDB-A494-FF7C741E338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1CC09C-5665-4299-8B8A-60565B03F08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2A66A1-A556-46B2-A23D-5A7E988BC0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8B4A24-85B8-4D8A-9202-51DAFD1FC8A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AEF486-4EF2-4326-A4FB-65BB04D8D95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46D13E-EC03-4EC0-8CB5-4702914F4C2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3E7817-DEAE-4543-8480-0AB64407AE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E709EF-E3CF-46EE-BC51-759465D943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7057EE-8FD9-407A-973B-DC8A1B3590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E92EA9-33A6-479C-98B1-20BD9C92745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0EBD57-2BFC-41B2-B177-6A1A5A12596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7660EE-E497-4BDC-BAEA-4D80A228BA7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0F15E3-2D3B-42E9-9C23-C5E089BD1C1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7416BB-F6AB-44D6-AECD-A503687FF1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0F7025-E9F2-4F52-A482-120C5647B7E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84DB12-E8A6-4F23-AE46-693DBB230A5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AA3119-6E54-4828-AA1E-DBB58D06805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D6CFB1-94D9-4256-811C-8E8F62E5425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7B8A38-9877-4D94-AB3F-A1B206E00AD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AD064F-AD15-477E-A6A9-A7843B9A0C5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872EAC-22AE-4592-854D-13544AE45D2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EACC4">
            <a:alpha val="3803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 userDrawn="1"/>
        </p:nvSpPr>
        <p:spPr>
          <a:xfrm>
            <a:off x="6324600" y="2362200"/>
            <a:ext cx="2590800" cy="2590800"/>
          </a:xfrm>
          <a:prstGeom prst="ellipse">
            <a:avLst/>
          </a:prstGeom>
          <a:solidFill>
            <a:srgbClr val="8E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8"/>
          <p:cNvSpPr/>
          <p:nvPr userDrawn="1"/>
        </p:nvSpPr>
        <p:spPr>
          <a:xfrm>
            <a:off x="457200" y="1122363"/>
            <a:ext cx="7543800" cy="2154237"/>
          </a:xfrm>
          <a:prstGeom prst="roundRect">
            <a:avLst/>
          </a:prstGeom>
          <a:solidFill>
            <a:srgbClr val="BD130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7"/>
          <p:cNvCxnSpPr/>
          <p:nvPr/>
        </p:nvCxnSpPr>
        <p:spPr>
          <a:xfrm>
            <a:off x="457200" y="3398838"/>
            <a:ext cx="5638800" cy="0"/>
          </a:xfrm>
          <a:prstGeom prst="line">
            <a:avLst/>
          </a:prstGeom>
          <a:ln w="19050">
            <a:solidFill>
              <a:srgbClr val="0B5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065"/>
          <p:cNvSpPr txBox="1">
            <a:spLocks noChangeArrowheads="1"/>
          </p:cNvSpPr>
          <p:nvPr userDrawn="1"/>
        </p:nvSpPr>
        <p:spPr bwMode="auto">
          <a:xfrm>
            <a:off x="92075" y="6553200"/>
            <a:ext cx="1812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 i="1">
                <a:solidFill>
                  <a:schemeClr val="bg1"/>
                </a:solidFill>
                <a:latin typeface="Times New Roman" pitchFamily="18" charset="0"/>
                <a:ea typeface="ＭＳ Ｐゴシック"/>
                <a:cs typeface="ＭＳ Ｐゴシック"/>
              </a:rPr>
              <a:t>McGraw-Hill/Irwin</a:t>
            </a:r>
            <a:endParaRPr lang="en-US" sz="10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8" name="Text Box 2066"/>
          <p:cNvSpPr txBox="1">
            <a:spLocks noChangeArrowheads="1"/>
          </p:cNvSpPr>
          <p:nvPr userDrawn="1"/>
        </p:nvSpPr>
        <p:spPr bwMode="auto">
          <a:xfrm>
            <a:off x="3397250" y="6537325"/>
            <a:ext cx="5730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000" b="1" i="1">
                <a:solidFill>
                  <a:schemeClr val="bg1"/>
                </a:solidFill>
                <a:latin typeface="Times New Roman" pitchFamily="18" charset="0"/>
                <a:ea typeface="ＭＳ Ｐゴシック"/>
                <a:cs typeface="ＭＳ Ｐゴシック"/>
              </a:rPr>
              <a:t>        Copyright © 2013 by The McGraw-Hill Companies, Inc. All rights reserved.</a:t>
            </a:r>
            <a:endParaRPr lang="en-US" sz="10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218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5486400" cy="2057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3200" i="0" kern="1200" dirty="0">
                <a:solidFill>
                  <a:srgbClr val="0B5B7F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>
            <a:off x="0" y="0"/>
            <a:ext cx="9144000" cy="182563"/>
          </a:xfrm>
          <a:prstGeom prst="rect">
            <a:avLst/>
          </a:prstGeom>
          <a:solidFill>
            <a:srgbClr val="07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8"/>
          <p:cNvCxnSpPr/>
          <p:nvPr userDrawn="1"/>
        </p:nvCxnSpPr>
        <p:spPr>
          <a:xfrm>
            <a:off x="73025" y="990600"/>
            <a:ext cx="8991600" cy="0"/>
          </a:xfrm>
          <a:prstGeom prst="line">
            <a:avLst/>
          </a:prstGeom>
          <a:ln w="28575">
            <a:solidFill>
              <a:srgbClr val="BD1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"/>
          <p:cNvSpPr/>
          <p:nvPr userDrawn="1"/>
        </p:nvSpPr>
        <p:spPr>
          <a:xfrm>
            <a:off x="0" y="6497638"/>
            <a:ext cx="9144000" cy="365125"/>
          </a:xfrm>
          <a:prstGeom prst="rect">
            <a:avLst/>
          </a:prstGeom>
          <a:solidFill>
            <a:srgbClr val="0B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927975" y="6518275"/>
            <a:ext cx="1066800" cy="328613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000" b="1">
                <a:solidFill>
                  <a:srgbClr val="FFFFFF"/>
                </a:solidFill>
                <a:latin typeface="Times New Roman" pitchFamily="18" charset="0"/>
                <a:ea typeface="Microsoft YaHei"/>
                <a:cs typeface="Microsoft YaHei"/>
              </a:rPr>
              <a:t>2-</a:t>
            </a:r>
            <a:fld id="{16E3B8A1-2892-441F-B16E-5D7B46B6CA23}" type="slidenum">
              <a:rPr lang="en-US" sz="1000" b="1">
                <a:solidFill>
                  <a:srgbClr val="FFFFFF"/>
                </a:solidFill>
                <a:latin typeface="Times New Roman" pitchFamily="18" charset="0"/>
                <a:ea typeface="Microsoft YaHei"/>
                <a:cs typeface="Microsoft YaHei"/>
              </a:rPr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endParaRPr lang="en-US" sz="1000" b="1">
              <a:solidFill>
                <a:srgbClr val="FFFFFF"/>
              </a:solidFill>
              <a:latin typeface="Times New Roman" pitchFamily="18" charset="0"/>
              <a:ea typeface="Microsoft YaHei"/>
              <a:cs typeface="Microsoft YaHe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37" y="1143000"/>
            <a:ext cx="8229600" cy="4876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/>
            </a:lvl1pPr>
            <a:lvl2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000"/>
            </a:lvl4pPr>
            <a:lvl5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>
            <a:off x="4572000" y="2057400"/>
            <a:ext cx="0" cy="3929063"/>
          </a:xfrm>
          <a:prstGeom prst="line">
            <a:avLst/>
          </a:prstGeom>
          <a:ln w="28575">
            <a:solidFill>
              <a:srgbClr val="BD1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/>
          <p:cNvCxnSpPr/>
          <p:nvPr userDrawn="1"/>
        </p:nvCxnSpPr>
        <p:spPr>
          <a:xfrm>
            <a:off x="73025" y="990600"/>
            <a:ext cx="8991600" cy="0"/>
          </a:xfrm>
          <a:prstGeom prst="line">
            <a:avLst/>
          </a:prstGeom>
          <a:ln w="28575">
            <a:solidFill>
              <a:srgbClr val="BD1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/>
          <p:cNvSpPr/>
          <p:nvPr userDrawn="1"/>
        </p:nvSpPr>
        <p:spPr>
          <a:xfrm>
            <a:off x="0" y="6497638"/>
            <a:ext cx="9144000" cy="365125"/>
          </a:xfrm>
          <a:prstGeom prst="rect">
            <a:avLst/>
          </a:prstGeom>
          <a:solidFill>
            <a:srgbClr val="0B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6"/>
          <p:cNvSpPr/>
          <p:nvPr userDrawn="1"/>
        </p:nvSpPr>
        <p:spPr>
          <a:xfrm>
            <a:off x="0" y="0"/>
            <a:ext cx="9144000" cy="182563"/>
          </a:xfrm>
          <a:prstGeom prst="rect">
            <a:avLst/>
          </a:prstGeom>
          <a:solidFill>
            <a:srgbClr val="07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927975" y="6518275"/>
            <a:ext cx="1066800" cy="328613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000" b="1">
                <a:solidFill>
                  <a:srgbClr val="FFFFFF"/>
                </a:solidFill>
                <a:latin typeface="Times New Roman" pitchFamily="18" charset="0"/>
                <a:ea typeface="Microsoft YaHei"/>
                <a:cs typeface="Microsoft YaHei"/>
              </a:rPr>
              <a:t>2-</a:t>
            </a:r>
            <a:fld id="{4C5B9B44-9C81-4B08-9557-4B6F94BB65CD}" type="slidenum">
              <a:rPr lang="en-US" sz="1000" b="1">
                <a:solidFill>
                  <a:srgbClr val="FFFFFF"/>
                </a:solidFill>
                <a:latin typeface="Times New Roman" pitchFamily="18" charset="0"/>
                <a:ea typeface="Microsoft YaHei"/>
                <a:cs typeface="Microsoft YaHei"/>
              </a:rPr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endParaRPr lang="en-US" sz="1000" b="1">
              <a:solidFill>
                <a:srgbClr val="FFFFFF"/>
              </a:solidFill>
              <a:latin typeface="Times New Roman" pitchFamily="18" charset="0"/>
              <a:ea typeface="Microsoft YaHei"/>
              <a:cs typeface="Microsoft YaHe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1933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B5B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933"/>
            <a:ext cx="3931920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BD130F"/>
              </a:buClr>
              <a:defRPr sz="2400"/>
            </a:lvl1pPr>
            <a:lvl2pPr>
              <a:buClr>
                <a:srgbClr val="BD130F"/>
              </a:buClr>
              <a:defRPr sz="2000"/>
            </a:lvl2pPr>
            <a:lvl3pPr>
              <a:buClr>
                <a:srgbClr val="BD130F"/>
              </a:buClr>
              <a:defRPr sz="1800"/>
            </a:lvl3pPr>
            <a:lvl4pPr>
              <a:buClr>
                <a:srgbClr val="BD130F"/>
              </a:buClr>
              <a:defRPr sz="1600"/>
            </a:lvl4pPr>
            <a:lvl5pPr>
              <a:buClr>
                <a:srgbClr val="BD130F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91933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0B5B7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3933"/>
            <a:ext cx="3931920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BD130F"/>
              </a:buClr>
              <a:defRPr sz="2400"/>
            </a:lvl1pPr>
            <a:lvl2pPr>
              <a:buClr>
                <a:srgbClr val="BD130F"/>
              </a:buClr>
              <a:defRPr sz="2000"/>
            </a:lvl2pPr>
            <a:lvl3pPr>
              <a:buClr>
                <a:srgbClr val="BD130F"/>
              </a:buClr>
              <a:defRPr sz="1800"/>
            </a:lvl3pPr>
            <a:lvl4pPr>
              <a:buClr>
                <a:srgbClr val="BD130F"/>
              </a:buClr>
              <a:defRPr sz="1600"/>
            </a:lvl4pPr>
            <a:lvl5pPr>
              <a:buClr>
                <a:srgbClr val="BD130F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925" y="152400"/>
            <a:ext cx="856615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0B5B7F"/>
          </a:solidFill>
          <a:latin typeface="+mj-lt"/>
          <a:ea typeface="Aharoni"/>
          <a:cs typeface="Aharoni" pitchFamily="2" charset="-79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401763"/>
            <a:ext cx="66294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0B5B7F"/>
                </a:solidFill>
                <a:latin typeface="+mj-lt"/>
              </a:rPr>
              <a:t>Asset Classes and Financial Instruments</a:t>
            </a:r>
          </a:p>
        </p:txBody>
      </p:sp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7010400" y="2971800"/>
            <a:ext cx="1524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800">
                <a:solidFill>
                  <a:srgbClr val="0B5B7F"/>
                </a:solidFill>
              </a:rPr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Figure 2.1 Treasury Bills (T-Bills)</a:t>
            </a:r>
            <a:endParaRPr lang="en-US" dirty="0"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828800"/>
            <a:ext cx="5389563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304800" y="5943600"/>
            <a:ext cx="594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Source: </a:t>
            </a:r>
            <a:r>
              <a:rPr lang="en-US" i="1"/>
              <a:t>The Wall Street Journal Online, </a:t>
            </a:r>
            <a:r>
              <a:rPr lang="en-US"/>
              <a:t>July 7,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3400" smtClean="0">
                <a:cs typeface="Aharoni"/>
              </a:rPr>
              <a:t>Figure 2.2 Spreads on CDs and Treasury Bills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95400"/>
            <a:ext cx="88598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MMMF and the Credit Crisis of 2008</a:t>
            </a:r>
          </a:p>
          <a:p>
            <a:pPr lvl="1"/>
            <a:r>
              <a:rPr lang="en-US" smtClean="0"/>
              <a:t>2005-2008: Money market mutual funds (MMMFs) grew 88%</a:t>
            </a:r>
          </a:p>
          <a:p>
            <a:pPr lvl="1"/>
            <a:r>
              <a:rPr lang="en-US" smtClean="0"/>
              <a:t>MMMFs had their own crisis in 2008: Lehman Brothers</a:t>
            </a:r>
          </a:p>
          <a:p>
            <a:pPr lvl="1"/>
            <a:r>
              <a:rPr lang="en-US" smtClean="0"/>
              <a:t>Reserve Primary Fund “broke the buck”</a:t>
            </a:r>
          </a:p>
          <a:p>
            <a:pPr lvl="1"/>
            <a:r>
              <a:rPr lang="en-US" smtClean="0"/>
              <a:t>Run on money market funds ensued</a:t>
            </a:r>
          </a:p>
          <a:p>
            <a:pPr lvl="1"/>
            <a:r>
              <a:rPr lang="en-US" smtClean="0"/>
              <a:t>U.S. Treasury temporarily offered to insure all money funds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20482" name="Content Placeholder 4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Money Market Instrument Yields</a:t>
            </a:r>
          </a:p>
          <a:p>
            <a:pPr lvl="1"/>
            <a:r>
              <a:rPr lang="en-US" smtClean="0"/>
              <a:t>Yields on money market instruments not always directly comparable</a:t>
            </a:r>
          </a:p>
          <a:p>
            <a:pPr lvl="1"/>
            <a:r>
              <a:rPr lang="en-US" smtClean="0"/>
              <a:t>Factors influencing “quoted” yields</a:t>
            </a:r>
          </a:p>
          <a:p>
            <a:pPr lvl="2"/>
            <a:r>
              <a:rPr lang="en-US" sz="2800" smtClean="0"/>
              <a:t>Par value vs. investment value</a:t>
            </a:r>
          </a:p>
          <a:p>
            <a:pPr lvl="2"/>
            <a:r>
              <a:rPr lang="en-US" sz="2800" smtClean="0"/>
              <a:t>360 vs. 365 days assumed in a year (366 leap year)</a:t>
            </a:r>
          </a:p>
          <a:p>
            <a:pPr lvl="2"/>
            <a:r>
              <a:rPr lang="en-US" sz="2800" smtClean="0"/>
              <a:t>Simple vs. compound interest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211263"/>
            <a:ext cx="8229600" cy="533400"/>
          </a:xfrm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Bank Discount Rate (T-bill quotes)</a:t>
            </a:r>
          </a:p>
          <a:p>
            <a:pPr marL="0" indent="0" fontAlgn="auto">
              <a:buFont typeface="Arial" pitchFamily="34" charset="0"/>
              <a:buNone/>
              <a:defRPr/>
            </a:pPr>
            <a:endParaRPr lang="en-US" dirty="0" smtClean="0"/>
          </a:p>
          <a:p>
            <a:pPr marL="182880" indent="-182880" fontAlgn="auto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182880" indent="-182880" fontAlgn="auto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fontAlgn="auto">
              <a:buFont typeface="Arial" pitchFamily="34" charset="0"/>
              <a:buNone/>
              <a:defRPr/>
            </a:pPr>
            <a:endParaRPr lang="en-US" dirty="0" smtClean="0"/>
          </a:p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Example: </a:t>
            </a:r>
            <a:r>
              <a:rPr lang="en-US" dirty="0"/>
              <a:t>90-day T-bill, </a:t>
            </a:r>
            <a:r>
              <a:rPr lang="en-US" i="1" dirty="0"/>
              <a:t>P</a:t>
            </a:r>
            <a:r>
              <a:rPr lang="en-US" dirty="0"/>
              <a:t> = $9,875</a:t>
            </a:r>
          </a:p>
          <a:p>
            <a:pPr marL="0" indent="0" fontAlgn="auto">
              <a:buFont typeface="Arial" pitchFamily="34" charset="0"/>
              <a:buNone/>
              <a:defRPr/>
            </a:pPr>
            <a:endParaRPr lang="en-US" sz="2800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043113" y="2398713"/>
            <a:ext cx="2159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22532" name="Group 7"/>
          <p:cNvGrpSpPr>
            <a:grpSpLocks/>
          </p:cNvGrpSpPr>
          <p:nvPr/>
        </p:nvGrpSpPr>
        <p:grpSpPr bwMode="auto">
          <a:xfrm>
            <a:off x="976313" y="1712913"/>
            <a:ext cx="4433887" cy="1085850"/>
            <a:chOff x="626" y="919"/>
            <a:chExt cx="2793" cy="684"/>
          </a:xfrm>
        </p:grpSpPr>
        <p:grpSp>
          <p:nvGrpSpPr>
            <p:cNvPr id="22557" name="Group 8"/>
            <p:cNvGrpSpPr>
              <a:grpSpLocks/>
            </p:cNvGrpSpPr>
            <p:nvPr/>
          </p:nvGrpSpPr>
          <p:grpSpPr bwMode="auto">
            <a:xfrm>
              <a:off x="626" y="1201"/>
              <a:ext cx="462" cy="352"/>
              <a:chOff x="626" y="1201"/>
              <a:chExt cx="462" cy="352"/>
            </a:xfrm>
          </p:grpSpPr>
          <p:sp>
            <p:nvSpPr>
              <p:cNvPr id="22569" name="Rectangle 9"/>
              <p:cNvSpPr>
                <a:spLocks noChangeArrowheads="1"/>
              </p:cNvSpPr>
              <p:nvPr/>
            </p:nvSpPr>
            <p:spPr bwMode="auto">
              <a:xfrm>
                <a:off x="626" y="1201"/>
                <a:ext cx="16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i="1"/>
                  <a:t>r</a:t>
                </a:r>
              </a:p>
            </p:txBody>
          </p:sp>
          <p:sp>
            <p:nvSpPr>
              <p:cNvPr id="22570" name="Rectangle 10"/>
              <p:cNvSpPr>
                <a:spLocks noChangeArrowheads="1"/>
              </p:cNvSpPr>
              <p:nvPr/>
            </p:nvSpPr>
            <p:spPr bwMode="auto">
              <a:xfrm>
                <a:off x="739" y="1303"/>
                <a:ext cx="34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i="1"/>
                  <a:t>BD</a:t>
                </a:r>
              </a:p>
            </p:txBody>
          </p:sp>
        </p:grpSp>
        <p:sp>
          <p:nvSpPr>
            <p:cNvPr id="22558" name="Rectangle 11"/>
            <p:cNvSpPr>
              <a:spLocks noChangeArrowheads="1"/>
            </p:cNvSpPr>
            <p:nvPr/>
          </p:nvSpPr>
          <p:spPr bwMode="auto">
            <a:xfrm>
              <a:off x="1119" y="1201"/>
              <a:ext cx="2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=</a:t>
              </a:r>
            </a:p>
          </p:txBody>
        </p:sp>
        <p:grpSp>
          <p:nvGrpSpPr>
            <p:cNvPr id="22559" name="Group 12"/>
            <p:cNvGrpSpPr>
              <a:grpSpLocks/>
            </p:cNvGrpSpPr>
            <p:nvPr/>
          </p:nvGrpSpPr>
          <p:grpSpPr bwMode="auto">
            <a:xfrm>
              <a:off x="1288" y="919"/>
              <a:ext cx="1646" cy="654"/>
              <a:chOff x="1288" y="919"/>
              <a:chExt cx="1646" cy="654"/>
            </a:xfrm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288" y="1171"/>
                <a:ext cx="194" cy="4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3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</a:p>
            </p:txBody>
          </p:sp>
          <p:sp>
            <p:nvSpPr>
              <p:cNvPr id="22565" name="Rectangle 14"/>
              <p:cNvSpPr>
                <a:spLocks noChangeArrowheads="1"/>
              </p:cNvSpPr>
              <p:nvPr/>
            </p:nvSpPr>
            <p:spPr bwMode="auto">
              <a:xfrm>
                <a:off x="1538" y="1159"/>
                <a:ext cx="64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/>
                  <a:t>$10,000</a:t>
                </a: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2274" y="1015"/>
                <a:ext cx="194" cy="4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3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</a:p>
            </p:txBody>
          </p:sp>
          <p:sp>
            <p:nvSpPr>
              <p:cNvPr id="22567" name="Rectangle 16"/>
              <p:cNvSpPr>
                <a:spLocks noChangeArrowheads="1"/>
              </p:cNvSpPr>
              <p:nvPr/>
            </p:nvSpPr>
            <p:spPr bwMode="auto">
              <a:xfrm>
                <a:off x="2162" y="1047"/>
                <a:ext cx="408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/>
                  <a:t>−</a:t>
                </a:r>
                <a:r>
                  <a:rPr lang="en-US" sz="3200"/>
                  <a:t> </a:t>
                </a:r>
                <a:r>
                  <a:rPr lang="en-US" sz="2000" i="1"/>
                  <a:t>P</a:t>
                </a: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2738" y="919"/>
                <a:ext cx="196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3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endParaRPr 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22560" name="Rectangle 18"/>
            <p:cNvSpPr>
              <a:spLocks noChangeArrowheads="1"/>
            </p:cNvSpPr>
            <p:nvPr/>
          </p:nvSpPr>
          <p:spPr bwMode="auto">
            <a:xfrm>
              <a:off x="1611" y="1372"/>
              <a:ext cx="6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$10,000</a:t>
              </a:r>
            </a:p>
          </p:txBody>
        </p:sp>
        <p:sp>
          <p:nvSpPr>
            <p:cNvPr id="22561" name="Rectangle 19"/>
            <p:cNvSpPr>
              <a:spLocks noChangeArrowheads="1"/>
            </p:cNvSpPr>
            <p:nvPr/>
          </p:nvSpPr>
          <p:spPr bwMode="auto">
            <a:xfrm>
              <a:off x="2663" y="1063"/>
              <a:ext cx="357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3600" b="1"/>
                <a:t> </a:t>
              </a:r>
              <a:r>
                <a:rPr lang="en-US" b="1"/>
                <a:t>x</a:t>
              </a:r>
              <a:r>
                <a:rPr lang="en-US" sz="3600" b="1"/>
                <a:t> </a:t>
              </a:r>
            </a:p>
          </p:txBody>
        </p:sp>
        <p:sp>
          <p:nvSpPr>
            <p:cNvPr id="22562" name="Rectangle 20"/>
            <p:cNvSpPr>
              <a:spLocks noChangeArrowheads="1"/>
            </p:cNvSpPr>
            <p:nvPr/>
          </p:nvSpPr>
          <p:spPr bwMode="auto">
            <a:xfrm>
              <a:off x="3062" y="1159"/>
              <a:ext cx="35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360</a:t>
              </a:r>
            </a:p>
          </p:txBody>
        </p:sp>
        <p:sp>
          <p:nvSpPr>
            <p:cNvPr id="22563" name="Rectangle 21"/>
            <p:cNvSpPr>
              <a:spLocks noChangeArrowheads="1"/>
            </p:cNvSpPr>
            <p:nvPr/>
          </p:nvSpPr>
          <p:spPr bwMode="auto">
            <a:xfrm>
              <a:off x="3155" y="1351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i="1"/>
                <a:t>n</a:t>
              </a:r>
            </a:p>
          </p:txBody>
        </p:sp>
      </p:grp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4710113" y="2398713"/>
            <a:ext cx="812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30200" y="2936875"/>
            <a:ext cx="4340225" cy="1446213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n-US" i="1" dirty="0" err="1">
                <a:latin typeface="+mn-lt"/>
              </a:rPr>
              <a:t>r</a:t>
            </a:r>
            <a:r>
              <a:rPr lang="en-US" i="1" baseline="-25000" dirty="0" err="1">
                <a:latin typeface="+mn-lt"/>
              </a:rPr>
              <a:t>BD</a:t>
            </a:r>
            <a:r>
              <a:rPr lang="en-US" dirty="0">
                <a:latin typeface="+mn-lt"/>
              </a:rPr>
              <a:t>	= bank discount rate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	= market price of the T-bill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	= number of days to maturity</a:t>
            </a:r>
          </a:p>
          <a:p>
            <a:pPr fontAlgn="auto">
              <a:spcAft>
                <a:spcPts val="0"/>
              </a:spcAft>
              <a:tabLst>
                <a:tab pos="868363" algn="l"/>
              </a:tabLst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2535" name="Text Box 1028"/>
          <p:cNvSpPr txBox="1">
            <a:spLocks noChangeArrowheads="1"/>
          </p:cNvSpPr>
          <p:nvPr/>
        </p:nvSpPr>
        <p:spPr bwMode="auto">
          <a:xfrm>
            <a:off x="6310313" y="2093913"/>
            <a:ext cx="2320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$10,000 = Par</a:t>
            </a:r>
          </a:p>
        </p:txBody>
      </p:sp>
      <p:grpSp>
        <p:nvGrpSpPr>
          <p:cNvPr id="22536" name="Group 44"/>
          <p:cNvGrpSpPr>
            <a:grpSpLocks/>
          </p:cNvGrpSpPr>
          <p:nvPr/>
        </p:nvGrpSpPr>
        <p:grpSpPr bwMode="auto">
          <a:xfrm>
            <a:off x="1138238" y="5270500"/>
            <a:ext cx="6327775" cy="1146175"/>
            <a:chOff x="717" y="3320"/>
            <a:chExt cx="3986" cy="722"/>
          </a:xfrm>
        </p:grpSpPr>
        <p:grpSp>
          <p:nvGrpSpPr>
            <p:cNvPr id="22537" name="Group 23"/>
            <p:cNvGrpSpPr>
              <a:grpSpLocks/>
            </p:cNvGrpSpPr>
            <p:nvPr/>
          </p:nvGrpSpPr>
          <p:grpSpPr bwMode="auto">
            <a:xfrm>
              <a:off x="717" y="3320"/>
              <a:ext cx="3986" cy="722"/>
              <a:chOff x="717" y="3320"/>
              <a:chExt cx="3986" cy="722"/>
            </a:xfrm>
          </p:grpSpPr>
          <p:grpSp>
            <p:nvGrpSpPr>
              <p:cNvPr id="22539" name="Group 24"/>
              <p:cNvGrpSpPr>
                <a:grpSpLocks/>
              </p:cNvGrpSpPr>
              <p:nvPr/>
            </p:nvGrpSpPr>
            <p:grpSpPr bwMode="auto">
              <a:xfrm>
                <a:off x="717" y="3538"/>
                <a:ext cx="501" cy="366"/>
                <a:chOff x="717" y="3538"/>
                <a:chExt cx="501" cy="366"/>
              </a:xfrm>
            </p:grpSpPr>
            <p:sp>
              <p:nvSpPr>
                <p:cNvPr id="22555" name="Rectangle 25"/>
                <p:cNvSpPr>
                  <a:spLocks noChangeArrowheads="1"/>
                </p:cNvSpPr>
                <p:nvPr/>
              </p:nvSpPr>
              <p:spPr bwMode="auto">
                <a:xfrm>
                  <a:off x="717" y="3538"/>
                  <a:ext cx="203" cy="32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800" b="1" i="1">
                      <a:solidFill>
                        <a:schemeClr val="tx2"/>
                      </a:solidFill>
                    </a:rPr>
                    <a:t>r</a:t>
                  </a:r>
                </a:p>
              </p:txBody>
            </p:sp>
            <p:sp>
              <p:nvSpPr>
                <p:cNvPr id="22556" name="Rectangle 26"/>
                <p:cNvSpPr>
                  <a:spLocks noChangeArrowheads="1"/>
                </p:cNvSpPr>
                <p:nvPr/>
              </p:nvSpPr>
              <p:spPr bwMode="auto">
                <a:xfrm>
                  <a:off x="822" y="3615"/>
                  <a:ext cx="396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b="1" i="1">
                      <a:solidFill>
                        <a:schemeClr val="tx2"/>
                      </a:solidFill>
                    </a:rPr>
                    <a:t>BD</a:t>
                  </a:r>
                </a:p>
              </p:txBody>
            </p:sp>
          </p:grpSp>
          <p:sp>
            <p:nvSpPr>
              <p:cNvPr id="22540" name="Rectangle 27"/>
              <p:cNvSpPr>
                <a:spLocks noChangeArrowheads="1"/>
              </p:cNvSpPr>
              <p:nvPr/>
            </p:nvSpPr>
            <p:spPr bwMode="auto">
              <a:xfrm>
                <a:off x="1174" y="3538"/>
                <a:ext cx="247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=</a:t>
                </a: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1464" y="3700"/>
                <a:ext cx="176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22542" name="Group 29"/>
              <p:cNvGrpSpPr>
                <a:grpSpLocks/>
              </p:cNvGrpSpPr>
              <p:nvPr/>
            </p:nvGrpSpPr>
            <p:grpSpPr bwMode="auto">
              <a:xfrm>
                <a:off x="1332" y="3320"/>
                <a:ext cx="1962" cy="562"/>
                <a:chOff x="1332" y="3320"/>
                <a:chExt cx="1962" cy="562"/>
              </a:xfrm>
            </p:grpSpPr>
            <p:sp>
              <p:nvSpPr>
                <p:cNvPr id="38" name="Rectangle 30"/>
                <p:cNvSpPr>
                  <a:spLocks noChangeArrowheads="1"/>
                </p:cNvSpPr>
                <p:nvPr/>
              </p:nvSpPr>
              <p:spPr bwMode="auto">
                <a:xfrm>
                  <a:off x="1332" y="3480"/>
                  <a:ext cx="194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sz="36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22550" name="Rectangle 31"/>
                <p:cNvSpPr>
                  <a:spLocks noChangeArrowheads="1"/>
                </p:cNvSpPr>
                <p:nvPr/>
              </p:nvSpPr>
              <p:spPr bwMode="auto">
                <a:xfrm>
                  <a:off x="1422" y="3378"/>
                  <a:ext cx="935" cy="32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800">
                      <a:solidFill>
                        <a:schemeClr val="tx2"/>
                      </a:solidFill>
                    </a:rPr>
                    <a:t>$10,000</a:t>
                  </a:r>
                </a:p>
              </p:txBody>
            </p:sp>
            <p:sp>
              <p:nvSpPr>
                <p:cNvPr id="40" name="Rectangle 32"/>
                <p:cNvSpPr>
                  <a:spLocks noChangeArrowheads="1"/>
                </p:cNvSpPr>
                <p:nvPr/>
              </p:nvSpPr>
              <p:spPr bwMode="auto">
                <a:xfrm>
                  <a:off x="2246" y="3320"/>
                  <a:ext cx="194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sz="36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22552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1" y="3320"/>
                  <a:ext cx="212" cy="4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3600">
                      <a:solidFill>
                        <a:schemeClr val="tx2"/>
                      </a:solidFill>
                    </a:rPr>
                    <a:t>-</a:t>
                  </a:r>
                </a:p>
              </p:txBody>
            </p:sp>
            <p:sp>
              <p:nvSpPr>
                <p:cNvPr id="42" name="Rectangle 34"/>
                <p:cNvSpPr>
                  <a:spLocks noChangeArrowheads="1"/>
                </p:cNvSpPr>
                <p:nvPr/>
              </p:nvSpPr>
              <p:spPr bwMode="auto">
                <a:xfrm>
                  <a:off x="2411" y="3320"/>
                  <a:ext cx="194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fontAlgn="auto">
                    <a:spcAft>
                      <a:spcPts val="0"/>
                    </a:spcAft>
                    <a:defRPr/>
                  </a:pPr>
                  <a:r>
                    <a:rPr lang="en-US" sz="36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22554" name="Rectangle 35"/>
                <p:cNvSpPr>
                  <a:spLocks noChangeArrowheads="1"/>
                </p:cNvSpPr>
                <p:nvPr/>
              </p:nvSpPr>
              <p:spPr bwMode="auto">
                <a:xfrm>
                  <a:off x="2485" y="3378"/>
                  <a:ext cx="809" cy="32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800">
                      <a:solidFill>
                        <a:schemeClr val="tx2"/>
                      </a:solidFill>
                    </a:rPr>
                    <a:t>$9,875</a:t>
                  </a:r>
                </a:p>
              </p:txBody>
            </p:sp>
          </p:grpSp>
          <p:sp>
            <p:nvSpPr>
              <p:cNvPr id="22543" name="Rectangle 36"/>
              <p:cNvSpPr>
                <a:spLocks noChangeArrowheads="1"/>
              </p:cNvSpPr>
              <p:nvPr/>
            </p:nvSpPr>
            <p:spPr bwMode="auto">
              <a:xfrm>
                <a:off x="1879" y="3714"/>
                <a:ext cx="935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$10,000</a:t>
                </a:r>
              </a:p>
            </p:txBody>
          </p:sp>
          <p:sp>
            <p:nvSpPr>
              <p:cNvPr id="22544" name="Rectangle 37"/>
              <p:cNvSpPr>
                <a:spLocks noChangeArrowheads="1"/>
              </p:cNvSpPr>
              <p:nvPr/>
            </p:nvSpPr>
            <p:spPr bwMode="auto">
              <a:xfrm>
                <a:off x="3175" y="3480"/>
                <a:ext cx="391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3600" b="1">
                    <a:solidFill>
                      <a:schemeClr val="tx2"/>
                    </a:solidFill>
                  </a:rPr>
                  <a:t> </a:t>
                </a:r>
                <a:r>
                  <a:rPr lang="en-US" sz="2800" b="1">
                    <a:solidFill>
                      <a:schemeClr val="tx2"/>
                    </a:solidFill>
                  </a:rPr>
                  <a:t>× </a:t>
                </a:r>
              </a:p>
            </p:txBody>
          </p:sp>
          <p:sp>
            <p:nvSpPr>
              <p:cNvPr id="22545" name="Rectangle 38"/>
              <p:cNvSpPr>
                <a:spLocks noChangeArrowheads="1"/>
              </p:cNvSpPr>
              <p:nvPr/>
            </p:nvSpPr>
            <p:spPr bwMode="auto">
              <a:xfrm>
                <a:off x="3489" y="3394"/>
                <a:ext cx="494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360</a:t>
                </a:r>
              </a:p>
            </p:txBody>
          </p:sp>
          <p:sp>
            <p:nvSpPr>
              <p:cNvPr id="22546" name="Rectangle 39"/>
              <p:cNvSpPr>
                <a:spLocks noChangeArrowheads="1"/>
              </p:cNvSpPr>
              <p:nvPr/>
            </p:nvSpPr>
            <p:spPr bwMode="auto">
              <a:xfrm>
                <a:off x="3558" y="3681"/>
                <a:ext cx="368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90</a:t>
                </a:r>
              </a:p>
            </p:txBody>
          </p:sp>
          <p:sp>
            <p:nvSpPr>
              <p:cNvPr id="22547" name="Rectangle 40"/>
              <p:cNvSpPr>
                <a:spLocks noChangeArrowheads="1"/>
              </p:cNvSpPr>
              <p:nvPr/>
            </p:nvSpPr>
            <p:spPr bwMode="auto">
              <a:xfrm>
                <a:off x="4029" y="3538"/>
                <a:ext cx="247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=</a:t>
                </a:r>
              </a:p>
            </p:txBody>
          </p:sp>
          <p:sp>
            <p:nvSpPr>
              <p:cNvPr id="22548" name="Rectangle 41"/>
              <p:cNvSpPr>
                <a:spLocks noChangeArrowheads="1"/>
              </p:cNvSpPr>
              <p:nvPr/>
            </p:nvSpPr>
            <p:spPr bwMode="auto">
              <a:xfrm>
                <a:off x="4261" y="3538"/>
                <a:ext cx="442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5%</a:t>
                </a:r>
              </a:p>
            </p:txBody>
          </p:sp>
        </p:grp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 flipV="1">
              <a:off x="3560" y="3693"/>
              <a:ext cx="328" cy="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71575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Bond Equivalent Yield</a:t>
            </a:r>
          </a:p>
          <a:p>
            <a:pPr lvl="1"/>
            <a:r>
              <a:rPr lang="en-US" smtClean="0"/>
              <a:t>Can’t compare T-bill directly to bond</a:t>
            </a:r>
          </a:p>
          <a:p>
            <a:pPr lvl="2"/>
            <a:r>
              <a:rPr lang="en-US" sz="2800" smtClean="0"/>
              <a:t>360 vs. 365 days</a:t>
            </a:r>
          </a:p>
          <a:p>
            <a:pPr lvl="2"/>
            <a:r>
              <a:rPr lang="en-US" sz="2800" smtClean="0"/>
              <a:t>Return is figured in par vs. price paid</a:t>
            </a:r>
          </a:p>
          <a:p>
            <a:pPr lvl="1"/>
            <a:r>
              <a:rPr lang="en-US" smtClean="0"/>
              <a:t>Adjust bank discount rate to make it comparable</a:t>
            </a:r>
          </a:p>
          <a:p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219200"/>
            <a:ext cx="8229600" cy="5029200"/>
          </a:xfrm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Bond Equivalent Yield</a:t>
            </a:r>
          </a:p>
          <a:p>
            <a:pPr marL="182880" indent="-182880" fontAlgn="auto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182880" indent="-182880" fontAlgn="auto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fontAlgn="auto">
              <a:buFont typeface="Arial" pitchFamily="34" charset="0"/>
              <a:buNone/>
              <a:defRPr/>
            </a:pPr>
            <a:endParaRPr lang="en-US" dirty="0" smtClean="0"/>
          </a:p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Example Using Sample T-Bill</a:t>
            </a:r>
          </a:p>
        </p:txBody>
      </p:sp>
      <p:grpSp>
        <p:nvGrpSpPr>
          <p:cNvPr id="26627" name="Group 7"/>
          <p:cNvGrpSpPr>
            <a:grpSpLocks/>
          </p:cNvGrpSpPr>
          <p:nvPr/>
        </p:nvGrpSpPr>
        <p:grpSpPr bwMode="auto">
          <a:xfrm>
            <a:off x="1325563" y="2590800"/>
            <a:ext cx="4727575" cy="1052513"/>
            <a:chOff x="891" y="904"/>
            <a:chExt cx="2978" cy="663"/>
          </a:xfrm>
        </p:grpSpPr>
        <p:grpSp>
          <p:nvGrpSpPr>
            <p:cNvPr id="26650" name="Group 8"/>
            <p:cNvGrpSpPr>
              <a:grpSpLocks/>
            </p:cNvGrpSpPr>
            <p:nvPr/>
          </p:nvGrpSpPr>
          <p:grpSpPr bwMode="auto">
            <a:xfrm>
              <a:off x="891" y="1190"/>
              <a:ext cx="504" cy="355"/>
              <a:chOff x="891" y="1190"/>
              <a:chExt cx="504" cy="355"/>
            </a:xfrm>
          </p:grpSpPr>
          <p:sp>
            <p:nvSpPr>
              <p:cNvPr id="26662" name="Rectangle 9"/>
              <p:cNvSpPr>
                <a:spLocks noChangeArrowheads="1"/>
              </p:cNvSpPr>
              <p:nvPr/>
            </p:nvSpPr>
            <p:spPr bwMode="auto">
              <a:xfrm>
                <a:off x="891" y="1190"/>
                <a:ext cx="16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i="1"/>
                  <a:t>r</a:t>
                </a:r>
              </a:p>
            </p:txBody>
          </p:sp>
          <p:sp>
            <p:nvSpPr>
              <p:cNvPr id="26663" name="Rectangle 10"/>
              <p:cNvSpPr>
                <a:spLocks noChangeArrowheads="1"/>
              </p:cNvSpPr>
              <p:nvPr/>
            </p:nvSpPr>
            <p:spPr bwMode="auto">
              <a:xfrm>
                <a:off x="947" y="1295"/>
                <a:ext cx="448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i="1"/>
                  <a:t>BEY</a:t>
                </a:r>
              </a:p>
            </p:txBody>
          </p:sp>
        </p:grpSp>
        <p:sp>
          <p:nvSpPr>
            <p:cNvPr id="26651" name="Rectangle 11"/>
            <p:cNvSpPr>
              <a:spLocks noChangeArrowheads="1"/>
            </p:cNvSpPr>
            <p:nvPr/>
          </p:nvSpPr>
          <p:spPr bwMode="auto">
            <a:xfrm>
              <a:off x="1448" y="1192"/>
              <a:ext cx="2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=</a:t>
              </a:r>
            </a:p>
          </p:txBody>
        </p:sp>
        <p:grpSp>
          <p:nvGrpSpPr>
            <p:cNvPr id="26652" name="Group 12"/>
            <p:cNvGrpSpPr>
              <a:grpSpLocks/>
            </p:cNvGrpSpPr>
            <p:nvPr/>
          </p:nvGrpSpPr>
          <p:grpSpPr bwMode="auto">
            <a:xfrm>
              <a:off x="1695" y="904"/>
              <a:ext cx="1271" cy="662"/>
              <a:chOff x="1695" y="904"/>
              <a:chExt cx="1271" cy="662"/>
            </a:xfrm>
          </p:grpSpPr>
          <p:sp>
            <p:nvSpPr>
              <p:cNvPr id="26657" name="Rectangle 13"/>
              <p:cNvSpPr>
                <a:spLocks noChangeArrowheads="1"/>
              </p:cNvSpPr>
              <p:nvPr/>
            </p:nvSpPr>
            <p:spPr bwMode="auto">
              <a:xfrm>
                <a:off x="1695" y="1160"/>
                <a:ext cx="196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3600" b="1"/>
                  <a:t> </a:t>
                </a:r>
              </a:p>
            </p:txBody>
          </p:sp>
          <p:sp>
            <p:nvSpPr>
              <p:cNvPr id="26658" name="Rectangle 14"/>
              <p:cNvSpPr>
                <a:spLocks noChangeArrowheads="1"/>
              </p:cNvSpPr>
              <p:nvPr/>
            </p:nvSpPr>
            <p:spPr bwMode="auto">
              <a:xfrm>
                <a:off x="1976" y="1048"/>
                <a:ext cx="55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/>
                  <a:t>10,000</a:t>
                </a:r>
              </a:p>
            </p:txBody>
          </p:sp>
          <p:sp>
            <p:nvSpPr>
              <p:cNvPr id="26659" name="Rectangle 15"/>
              <p:cNvSpPr>
                <a:spLocks noChangeArrowheads="1"/>
              </p:cNvSpPr>
              <p:nvPr/>
            </p:nvSpPr>
            <p:spPr bwMode="auto">
              <a:xfrm>
                <a:off x="2770" y="1000"/>
                <a:ext cx="196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3600" b="1"/>
                  <a:t> </a:t>
                </a:r>
              </a:p>
            </p:txBody>
          </p:sp>
          <p:sp>
            <p:nvSpPr>
              <p:cNvPr id="26660" name="Rectangle 16"/>
              <p:cNvSpPr>
                <a:spLocks noChangeArrowheads="1"/>
              </p:cNvSpPr>
              <p:nvPr/>
            </p:nvSpPr>
            <p:spPr bwMode="auto">
              <a:xfrm>
                <a:off x="2504" y="1048"/>
                <a:ext cx="20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/>
                  <a:t>−</a:t>
                </a:r>
              </a:p>
            </p:txBody>
          </p:sp>
          <p:sp>
            <p:nvSpPr>
              <p:cNvPr id="26661" name="Rectangle 17"/>
              <p:cNvSpPr>
                <a:spLocks noChangeArrowheads="1"/>
              </p:cNvSpPr>
              <p:nvPr/>
            </p:nvSpPr>
            <p:spPr bwMode="auto">
              <a:xfrm>
                <a:off x="2648" y="904"/>
                <a:ext cx="293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3600" i="1"/>
                  <a:t> </a:t>
                </a:r>
                <a:r>
                  <a:rPr lang="en-US" i="1"/>
                  <a:t>P</a:t>
                </a:r>
              </a:p>
            </p:txBody>
          </p:sp>
        </p:grpSp>
        <p:sp>
          <p:nvSpPr>
            <p:cNvPr id="26653" name="Rectangle 18"/>
            <p:cNvSpPr>
              <a:spLocks noChangeArrowheads="1"/>
            </p:cNvSpPr>
            <p:nvPr/>
          </p:nvSpPr>
          <p:spPr bwMode="auto">
            <a:xfrm>
              <a:off x="2264" y="1336"/>
              <a:ext cx="2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i="1"/>
                <a:t>P</a:t>
              </a:r>
            </a:p>
          </p:txBody>
        </p:sp>
        <p:sp>
          <p:nvSpPr>
            <p:cNvPr id="26654" name="Rectangle 19"/>
            <p:cNvSpPr>
              <a:spLocks noChangeArrowheads="1"/>
            </p:cNvSpPr>
            <p:nvPr/>
          </p:nvSpPr>
          <p:spPr bwMode="auto">
            <a:xfrm>
              <a:off x="3080" y="1000"/>
              <a:ext cx="361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3600"/>
                <a:t> </a:t>
              </a:r>
              <a:r>
                <a:rPr lang="en-US"/>
                <a:t>×</a:t>
              </a:r>
              <a:r>
                <a:rPr lang="en-US" sz="3600"/>
                <a:t> </a:t>
              </a:r>
            </a:p>
          </p:txBody>
        </p:sp>
        <p:sp>
          <p:nvSpPr>
            <p:cNvPr id="26655" name="Rectangle 20"/>
            <p:cNvSpPr>
              <a:spLocks noChangeArrowheads="1"/>
            </p:cNvSpPr>
            <p:nvPr/>
          </p:nvSpPr>
          <p:spPr bwMode="auto">
            <a:xfrm>
              <a:off x="3512" y="1048"/>
              <a:ext cx="35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365</a:t>
              </a:r>
            </a:p>
          </p:txBody>
        </p:sp>
        <p:sp>
          <p:nvSpPr>
            <p:cNvPr id="26656" name="Rectangle 21"/>
            <p:cNvSpPr>
              <a:spLocks noChangeArrowheads="1"/>
            </p:cNvSpPr>
            <p:nvPr/>
          </p:nvSpPr>
          <p:spPr bwMode="auto">
            <a:xfrm>
              <a:off x="3608" y="128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i="1"/>
                <a:t>n</a:t>
              </a:r>
            </a:p>
          </p:txBody>
        </p:sp>
      </p:grp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590800" y="3228975"/>
            <a:ext cx="2159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5418138" y="3200400"/>
            <a:ext cx="812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1093788" y="1774825"/>
            <a:ext cx="6321425" cy="8890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i="1"/>
              <a:t>P</a:t>
            </a:r>
            <a:r>
              <a:rPr lang="en-US" sz="2000"/>
              <a:t> = price of the T-bill</a:t>
            </a:r>
          </a:p>
          <a:p>
            <a:pPr>
              <a:lnSpc>
                <a:spcPct val="130000"/>
              </a:lnSpc>
            </a:pPr>
            <a:r>
              <a:rPr lang="en-US" sz="2000" i="1"/>
              <a:t>n</a:t>
            </a:r>
            <a:r>
              <a:rPr lang="en-US" sz="2000"/>
              <a:t> = number of days to maturity</a:t>
            </a:r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6069013" y="1884363"/>
            <a:ext cx="1887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i="1" dirty="0" err="1">
                <a:latin typeface="+mj-lt"/>
              </a:rPr>
              <a:t>r</a:t>
            </a:r>
            <a:r>
              <a:rPr lang="en-US" sz="2800" i="1" baseline="-25000" dirty="0" err="1">
                <a:latin typeface="+mj-lt"/>
              </a:rPr>
              <a:t>BD</a:t>
            </a:r>
            <a:r>
              <a:rPr lang="en-US" sz="2800" baseline="-250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5%</a:t>
            </a:r>
          </a:p>
        </p:txBody>
      </p:sp>
      <p:grpSp>
        <p:nvGrpSpPr>
          <p:cNvPr id="26632" name="Group 22"/>
          <p:cNvGrpSpPr>
            <a:grpSpLocks/>
          </p:cNvGrpSpPr>
          <p:nvPr/>
        </p:nvGrpSpPr>
        <p:grpSpPr bwMode="auto">
          <a:xfrm>
            <a:off x="1549400" y="4572000"/>
            <a:ext cx="5276850" cy="990600"/>
            <a:chOff x="671" y="2792"/>
            <a:chExt cx="3324" cy="624"/>
          </a:xfrm>
        </p:grpSpPr>
        <p:grpSp>
          <p:nvGrpSpPr>
            <p:cNvPr id="26634" name="Group 23"/>
            <p:cNvGrpSpPr>
              <a:grpSpLocks/>
            </p:cNvGrpSpPr>
            <p:nvPr/>
          </p:nvGrpSpPr>
          <p:grpSpPr bwMode="auto">
            <a:xfrm>
              <a:off x="671" y="2973"/>
              <a:ext cx="487" cy="364"/>
              <a:chOff x="671" y="2973"/>
              <a:chExt cx="487" cy="364"/>
            </a:xfrm>
          </p:grpSpPr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671" y="2973"/>
                <a:ext cx="16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i="1">
                    <a:solidFill>
                      <a:schemeClr val="tx2"/>
                    </a:solidFill>
                  </a:rPr>
                  <a:t>r</a:t>
                </a:r>
              </a:p>
            </p:txBody>
          </p:sp>
          <p:sp>
            <p:nvSpPr>
              <p:cNvPr id="26649" name="Rectangle 25"/>
              <p:cNvSpPr>
                <a:spLocks noChangeArrowheads="1"/>
              </p:cNvSpPr>
              <p:nvPr/>
            </p:nvSpPr>
            <p:spPr bwMode="auto">
              <a:xfrm>
                <a:off x="719" y="3087"/>
                <a:ext cx="43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i="1">
                    <a:solidFill>
                      <a:schemeClr val="tx2"/>
                    </a:solidFill>
                  </a:rPr>
                  <a:t>BEY</a:t>
                </a:r>
              </a:p>
            </p:txBody>
          </p:sp>
        </p:grpSp>
        <p:sp>
          <p:nvSpPr>
            <p:cNvPr id="26635" name="Rectangle 26"/>
            <p:cNvSpPr>
              <a:spLocks noChangeArrowheads="1"/>
            </p:cNvSpPr>
            <p:nvPr/>
          </p:nvSpPr>
          <p:spPr bwMode="auto">
            <a:xfrm>
              <a:off x="1231" y="2982"/>
              <a:ext cx="2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=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536" y="3172"/>
              <a:ext cx="155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26637" name="Group 28"/>
            <p:cNvGrpSpPr>
              <a:grpSpLocks/>
            </p:cNvGrpSpPr>
            <p:nvPr/>
          </p:nvGrpSpPr>
          <p:grpSpPr bwMode="auto">
            <a:xfrm>
              <a:off x="1399" y="2792"/>
              <a:ext cx="1585" cy="566"/>
              <a:chOff x="1399" y="2792"/>
              <a:chExt cx="1585" cy="566"/>
            </a:xfrm>
          </p:grpSpPr>
          <p:sp>
            <p:nvSpPr>
              <p:cNvPr id="26643" name="Rectangle 29"/>
              <p:cNvSpPr>
                <a:spLocks noChangeArrowheads="1"/>
              </p:cNvSpPr>
              <p:nvPr/>
            </p:nvSpPr>
            <p:spPr bwMode="auto">
              <a:xfrm>
                <a:off x="1399" y="2952"/>
                <a:ext cx="196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3600" b="1">
                    <a:solidFill>
                      <a:schemeClr val="tx2"/>
                    </a:solidFill>
                  </a:rPr>
                  <a:t> </a:t>
                </a:r>
              </a:p>
            </p:txBody>
          </p:sp>
          <p:sp>
            <p:nvSpPr>
              <p:cNvPr id="26644" name="Rectangle 30"/>
              <p:cNvSpPr>
                <a:spLocks noChangeArrowheads="1"/>
              </p:cNvSpPr>
              <p:nvPr/>
            </p:nvSpPr>
            <p:spPr bwMode="auto">
              <a:xfrm>
                <a:off x="1599" y="2943"/>
                <a:ext cx="55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chemeClr val="tx2"/>
                    </a:solidFill>
                  </a:rPr>
                  <a:t>10,000</a:t>
                </a:r>
              </a:p>
            </p:txBody>
          </p:sp>
          <p:sp>
            <p:nvSpPr>
              <p:cNvPr id="26645" name="Rectangle 31"/>
              <p:cNvSpPr>
                <a:spLocks noChangeArrowheads="1"/>
              </p:cNvSpPr>
              <p:nvPr/>
            </p:nvSpPr>
            <p:spPr bwMode="auto">
              <a:xfrm>
                <a:off x="2375" y="2792"/>
                <a:ext cx="196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3600" b="1">
                    <a:solidFill>
                      <a:schemeClr val="tx2"/>
                    </a:solidFill>
                  </a:rPr>
                  <a:t> </a:t>
                </a:r>
              </a:p>
            </p:txBody>
          </p:sp>
          <p:sp>
            <p:nvSpPr>
              <p:cNvPr id="26646" name="Rectangle 32"/>
              <p:cNvSpPr>
                <a:spLocks noChangeArrowheads="1"/>
              </p:cNvSpPr>
              <p:nvPr/>
            </p:nvSpPr>
            <p:spPr bwMode="auto">
              <a:xfrm>
                <a:off x="2236" y="2952"/>
                <a:ext cx="20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chemeClr val="tx2"/>
                    </a:solidFill>
                  </a:rPr>
                  <a:t>−</a:t>
                </a:r>
              </a:p>
            </p:txBody>
          </p:sp>
          <p:sp>
            <p:nvSpPr>
              <p:cNvPr id="26647" name="Rectangle 34"/>
              <p:cNvSpPr>
                <a:spLocks noChangeArrowheads="1"/>
              </p:cNvSpPr>
              <p:nvPr/>
            </p:nvSpPr>
            <p:spPr bwMode="auto">
              <a:xfrm>
                <a:off x="2505" y="2934"/>
                <a:ext cx="47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chemeClr val="tx2"/>
                    </a:solidFill>
                  </a:rPr>
                  <a:t>9,875</a:t>
                </a:r>
              </a:p>
            </p:txBody>
          </p:sp>
        </p:grpSp>
        <p:sp>
          <p:nvSpPr>
            <p:cNvPr id="26638" name="Rectangle 35"/>
            <p:cNvSpPr>
              <a:spLocks noChangeArrowheads="1"/>
            </p:cNvSpPr>
            <p:nvPr/>
          </p:nvSpPr>
          <p:spPr bwMode="auto">
            <a:xfrm>
              <a:off x="2063" y="3185"/>
              <a:ext cx="4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9,875</a:t>
              </a: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3483" y="3172"/>
              <a:ext cx="51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6640" name="Rectangle 37"/>
            <p:cNvSpPr>
              <a:spLocks noChangeArrowheads="1"/>
            </p:cNvSpPr>
            <p:nvPr/>
          </p:nvSpPr>
          <p:spPr bwMode="auto">
            <a:xfrm>
              <a:off x="3138" y="2886"/>
              <a:ext cx="321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3600">
                  <a:solidFill>
                    <a:schemeClr val="tx2"/>
                  </a:solidFill>
                </a:rPr>
                <a:t> </a:t>
              </a:r>
              <a:r>
                <a:rPr lang="en-US">
                  <a:solidFill>
                    <a:schemeClr val="tx2"/>
                  </a:solidFill>
                </a:rPr>
                <a:t>× </a:t>
              </a:r>
            </a:p>
          </p:txBody>
        </p:sp>
        <p:sp>
          <p:nvSpPr>
            <p:cNvPr id="26641" name="Rectangle 38"/>
            <p:cNvSpPr>
              <a:spLocks noChangeArrowheads="1"/>
            </p:cNvSpPr>
            <p:nvPr/>
          </p:nvSpPr>
          <p:spPr bwMode="auto">
            <a:xfrm>
              <a:off x="3545" y="2952"/>
              <a:ext cx="35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365</a:t>
              </a:r>
            </a:p>
          </p:txBody>
        </p:sp>
        <p:sp>
          <p:nvSpPr>
            <p:cNvPr id="26642" name="Rectangle 39"/>
            <p:cNvSpPr>
              <a:spLocks noChangeArrowheads="1"/>
            </p:cNvSpPr>
            <p:nvPr/>
          </p:nvSpPr>
          <p:spPr bwMode="auto">
            <a:xfrm>
              <a:off x="3599" y="3174"/>
              <a:ext cx="27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90</a:t>
              </a:r>
            </a:p>
          </p:txBody>
        </p:sp>
      </p:grpSp>
      <p:sp>
        <p:nvSpPr>
          <p:cNvPr id="26633" name="Rectangle 40"/>
          <p:cNvSpPr>
            <a:spLocks noChangeArrowheads="1"/>
          </p:cNvSpPr>
          <p:nvPr/>
        </p:nvSpPr>
        <p:spPr bwMode="auto">
          <a:xfrm>
            <a:off x="1531938" y="5715000"/>
            <a:ext cx="4806950" cy="458788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400" i="1"/>
              <a:t>r</a:t>
            </a:r>
            <a:r>
              <a:rPr lang="en-US" sz="2400" i="1" baseline="-25000"/>
              <a:t>BEY</a:t>
            </a:r>
            <a:r>
              <a:rPr lang="en-US"/>
              <a:t> = .0127 × 4.0556 = .0513 = 5.13%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Effective Annual Yield</a:t>
            </a:r>
          </a:p>
          <a:p>
            <a:pPr marL="182880" indent="-182880" fontAlgn="auto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182880" indent="-182880" fontAlgn="auto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fontAlgn="auto">
              <a:buFont typeface="Arial" pitchFamily="34" charset="0"/>
              <a:buNone/>
              <a:defRPr/>
            </a:pPr>
            <a:endParaRPr lang="en-US" dirty="0"/>
          </a:p>
          <a:p>
            <a:pPr marL="0" indent="0" fontAlgn="auto">
              <a:buFont typeface="Arial" pitchFamily="34" charset="0"/>
              <a:buNone/>
              <a:defRPr/>
            </a:pPr>
            <a:endParaRPr lang="en-US" dirty="0"/>
          </a:p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Example Using Sample T-Bill</a:t>
            </a:r>
          </a:p>
        </p:txBody>
      </p:sp>
      <p:graphicFrame>
        <p:nvGraphicFramePr>
          <p:cNvPr id="19493" name="Object 37"/>
          <p:cNvGraphicFramePr>
            <a:graphicFrameLocks noChangeAspect="1"/>
          </p:cNvGraphicFramePr>
          <p:nvPr/>
        </p:nvGraphicFramePr>
        <p:xfrm>
          <a:off x="1741488" y="1935163"/>
          <a:ext cx="3668712" cy="1295400"/>
        </p:xfrm>
        <a:graphic>
          <a:graphicData uri="http://schemas.openxmlformats.org/presentationml/2006/ole">
            <p:oleObj spid="_x0000_s19493" name="Equation" r:id="rId4" imgW="1473120" imgH="520560" progId="Equation.3">
              <p:embed/>
            </p:oleObj>
          </a:graphicData>
        </a:graphic>
      </p:graphicFrame>
      <p:sp>
        <p:nvSpPr>
          <p:cNvPr id="6" name="Text Box 125"/>
          <p:cNvSpPr txBox="1">
            <a:spLocks noChangeArrowheads="1"/>
          </p:cNvSpPr>
          <p:nvPr/>
        </p:nvSpPr>
        <p:spPr bwMode="auto">
          <a:xfrm>
            <a:off x="5638800" y="1447800"/>
            <a:ext cx="18875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i="1" dirty="0" err="1">
                <a:latin typeface="+mj-lt"/>
              </a:rPr>
              <a:t>r</a:t>
            </a:r>
            <a:r>
              <a:rPr lang="en-US" sz="2400" i="1" baseline="-25000" dirty="0" err="1">
                <a:latin typeface="+mj-lt"/>
              </a:rPr>
              <a:t>BD</a:t>
            </a:r>
            <a:r>
              <a:rPr lang="en-US" sz="2400" baseline="-250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= 5%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i="1" dirty="0" err="1">
                <a:latin typeface="+mj-lt"/>
              </a:rPr>
              <a:t>r</a:t>
            </a:r>
            <a:r>
              <a:rPr lang="en-US" sz="2400" i="1" baseline="-25000" dirty="0" err="1">
                <a:latin typeface="+mj-lt"/>
              </a:rPr>
              <a:t>BEY</a:t>
            </a:r>
            <a:r>
              <a:rPr lang="en-US" sz="2400" baseline="-250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= 5.13%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38800" y="2590800"/>
            <a:ext cx="1887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i="1" dirty="0" err="1">
                <a:latin typeface="+mj-lt"/>
              </a:rPr>
              <a:t>r</a:t>
            </a:r>
            <a:r>
              <a:rPr lang="en-US" sz="2400" i="1" baseline="-25000" dirty="0" err="1">
                <a:latin typeface="+mj-lt"/>
              </a:rPr>
              <a:t>EAY</a:t>
            </a:r>
            <a:r>
              <a:rPr lang="en-US" sz="2400" baseline="-250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= 5.23%</a:t>
            </a:r>
          </a:p>
        </p:txBody>
      </p:sp>
      <p:sp>
        <p:nvSpPr>
          <p:cNvPr id="19499" name="Rectangle 3"/>
          <p:cNvSpPr>
            <a:spLocks noChangeArrowheads="1"/>
          </p:cNvSpPr>
          <p:nvPr/>
        </p:nvSpPr>
        <p:spPr bwMode="auto">
          <a:xfrm>
            <a:off x="1600200" y="3352800"/>
            <a:ext cx="4983163" cy="84772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i="1"/>
              <a:t>P</a:t>
            </a:r>
            <a:r>
              <a:rPr lang="en-US" sz="2000"/>
              <a:t> = price of the T-bill</a:t>
            </a:r>
          </a:p>
          <a:p>
            <a:pPr>
              <a:lnSpc>
                <a:spcPct val="130000"/>
              </a:lnSpc>
            </a:pPr>
            <a:r>
              <a:rPr lang="en-US" sz="2000" i="1"/>
              <a:t>n</a:t>
            </a:r>
            <a:r>
              <a:rPr lang="en-US" sz="2000"/>
              <a:t> = number of days to maturity</a:t>
            </a:r>
          </a:p>
        </p:txBody>
      </p:sp>
      <p:graphicFrame>
        <p:nvGraphicFramePr>
          <p:cNvPr id="19494" name="Object 38"/>
          <p:cNvGraphicFramePr>
            <a:graphicFrameLocks noChangeAspect="1"/>
          </p:cNvGraphicFramePr>
          <p:nvPr/>
        </p:nvGraphicFramePr>
        <p:xfrm>
          <a:off x="3003550" y="4710113"/>
          <a:ext cx="4427538" cy="1358900"/>
        </p:xfrm>
        <a:graphic>
          <a:graphicData uri="http://schemas.openxmlformats.org/presentationml/2006/ole">
            <p:oleObj spid="_x0000_s19494" name="Equation" r:id="rId5" imgW="1777680" imgH="545760" progId="Equation.3">
              <p:embed/>
            </p:oleObj>
          </a:graphicData>
        </a:graphic>
      </p:graphicFrame>
      <p:sp>
        <p:nvSpPr>
          <p:cNvPr id="19500" name="Rectangle 40"/>
          <p:cNvSpPr>
            <a:spLocks noChangeArrowheads="1"/>
          </p:cNvSpPr>
          <p:nvPr/>
        </p:nvSpPr>
        <p:spPr bwMode="auto">
          <a:xfrm>
            <a:off x="1925638" y="5942013"/>
            <a:ext cx="7159625" cy="5207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800" i="1"/>
              <a:t>r</a:t>
            </a:r>
            <a:r>
              <a:rPr lang="en-US" sz="2800" i="1" baseline="-25000"/>
              <a:t>EAY</a:t>
            </a:r>
            <a:r>
              <a:rPr lang="en-US" sz="2800"/>
              <a:t> = 5.23%</a:t>
            </a:r>
          </a:p>
        </p:txBody>
      </p:sp>
      <p:sp>
        <p:nvSpPr>
          <p:cNvPr id="19501" name="TextBox 3"/>
          <p:cNvSpPr txBox="1">
            <a:spLocks noChangeArrowheads="1"/>
          </p:cNvSpPr>
          <p:nvPr/>
        </p:nvSpPr>
        <p:spPr bwMode="auto">
          <a:xfrm>
            <a:off x="1905000" y="5224463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/>
              <a:t>r</a:t>
            </a:r>
            <a:r>
              <a:rPr lang="en-US" sz="2800" i="1" baseline="-25000"/>
              <a:t>EAY</a:t>
            </a:r>
            <a:r>
              <a:rPr lang="en-US" sz="2800"/>
              <a:t> =</a:t>
            </a:r>
          </a:p>
        </p:txBody>
      </p:sp>
      <p:sp>
        <p:nvSpPr>
          <p:cNvPr id="19502" name="Rectangle 4"/>
          <p:cNvSpPr>
            <a:spLocks noChangeArrowheads="1"/>
          </p:cNvSpPr>
          <p:nvPr/>
        </p:nvSpPr>
        <p:spPr bwMode="auto">
          <a:xfrm>
            <a:off x="631825" y="2455863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/>
              <a:t>r</a:t>
            </a:r>
            <a:r>
              <a:rPr lang="en-US" sz="2800" i="1" baseline="-25000"/>
              <a:t>EAY</a:t>
            </a:r>
            <a:r>
              <a:rPr lang="en-US" sz="2800"/>
              <a:t>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 The Money Market</a:t>
            </a:r>
            <a:endParaRPr lang="en-US" dirty="0">
              <a:ea typeface="+mj-ea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Money Market Instruments</a:t>
            </a:r>
          </a:p>
          <a:p>
            <a:pPr lvl="1"/>
            <a:r>
              <a:rPr lang="en-US" smtClean="0"/>
              <a:t>Treasury bills: Discount</a:t>
            </a:r>
          </a:p>
          <a:p>
            <a:pPr lvl="1"/>
            <a:r>
              <a:rPr lang="en-US" smtClean="0"/>
              <a:t>Certificates of deposit: BEY</a:t>
            </a:r>
          </a:p>
          <a:p>
            <a:pPr lvl="1"/>
            <a:r>
              <a:rPr lang="en-US" smtClean="0"/>
              <a:t>Commercial paper: Discount</a:t>
            </a:r>
          </a:p>
          <a:p>
            <a:pPr lvl="1"/>
            <a:r>
              <a:rPr lang="en-US" smtClean="0"/>
              <a:t>Bankers’ acceptances: Discount</a:t>
            </a:r>
          </a:p>
          <a:p>
            <a:pPr lvl="1"/>
            <a:r>
              <a:rPr lang="en-US" smtClean="0"/>
              <a:t>Eurodollars: BEY</a:t>
            </a:r>
          </a:p>
          <a:p>
            <a:pPr lvl="1"/>
            <a:r>
              <a:rPr lang="en-US" smtClean="0"/>
              <a:t>Federal funds: BEY</a:t>
            </a:r>
          </a:p>
          <a:p>
            <a:pPr lvl="1"/>
            <a:r>
              <a:rPr lang="en-US" smtClean="0"/>
              <a:t>Repurchase agreements and reverse RPs: Discount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2.2 The Bond Market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>
            <a:noAutofit/>
          </a:bodyPr>
          <a:lstStyle/>
          <a:p>
            <a:pPr marL="182880" indent="-182880" fontAlgn="auto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Capital Market—Fixed-Income Instruments</a:t>
            </a:r>
          </a:p>
          <a:p>
            <a:pPr indent="-74613" fontAlgn="auto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Government Issues—U.S. Treasury Bonds and Notes</a:t>
            </a:r>
          </a:p>
          <a:p>
            <a:pPr marL="731520" lvl="2" indent="-182880" fontAlgn="auto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Bonds vs. notes</a:t>
            </a:r>
          </a:p>
          <a:p>
            <a:pPr marL="731520" lvl="2" indent="-182880" fontAlgn="auto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Denomination</a:t>
            </a:r>
          </a:p>
          <a:p>
            <a:pPr marL="731520" lvl="2" indent="-182880" fontAlgn="auto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Interest type</a:t>
            </a:r>
          </a:p>
          <a:p>
            <a:pPr marL="731520" lvl="2" indent="-182880" fontAlgn="auto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Risk? Taxation?</a:t>
            </a:r>
          </a:p>
          <a:p>
            <a:pPr lvl="1" indent="-182880" fontAlgn="auto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Variation: Treasury Inflation Protected Securities (TIPS)</a:t>
            </a:r>
          </a:p>
          <a:p>
            <a:pPr marL="731520" lvl="2" indent="-182880" fontAlgn="auto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Principal adjusted for increases in the Consumer Price Index</a:t>
            </a:r>
          </a:p>
          <a:p>
            <a:pPr marL="731520" lvl="2" indent="-182880" fontAlgn="auto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Marked with a trailing “</a:t>
            </a:r>
            <a:r>
              <a:rPr lang="en-US" dirty="0" err="1" smtClean="0"/>
              <a:t>i</a:t>
            </a:r>
            <a:r>
              <a:rPr lang="en-US" dirty="0" smtClean="0"/>
              <a:t>” in quote sheets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7170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077200" cy="6397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3600" smtClean="0">
                <a:solidFill>
                  <a:schemeClr val="tx1"/>
                </a:solidFill>
              </a:rPr>
              <a:t>Money Market Instruments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457200" y="2054225"/>
            <a:ext cx="3932238" cy="3951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 smtClean="0"/>
              <a:t>Treasury Bills</a:t>
            </a:r>
          </a:p>
          <a:p>
            <a:pPr lvl="1"/>
            <a:r>
              <a:rPr lang="en-US" sz="2800" smtClean="0"/>
              <a:t>Certificates of Deposit</a:t>
            </a:r>
          </a:p>
          <a:p>
            <a:pPr lvl="1"/>
            <a:r>
              <a:rPr lang="en-US" sz="2800" smtClean="0"/>
              <a:t>Commercial Paper</a:t>
            </a:r>
          </a:p>
          <a:p>
            <a:pPr lvl="1"/>
            <a:r>
              <a:rPr lang="en-US" sz="2800" smtClean="0"/>
              <a:t>Bankers’ Acceptances</a:t>
            </a:r>
          </a:p>
          <a:p>
            <a:pPr lvl="1"/>
            <a:r>
              <a:rPr lang="en-US" sz="2800" smtClean="0"/>
              <a:t>Eurodollars</a:t>
            </a:r>
          </a:p>
          <a:p>
            <a:pPr lvl="1">
              <a:buFont typeface="Arial" charset="0"/>
              <a:buNone/>
            </a:pPr>
            <a:endParaRPr lang="en-US" sz="2800" smtClean="0"/>
          </a:p>
        </p:txBody>
      </p:sp>
      <p:sp>
        <p:nvSpPr>
          <p:cNvPr id="7172" name="Content Placeholder 7"/>
          <p:cNvSpPr>
            <a:spLocks noGrp="1"/>
          </p:cNvSpPr>
          <p:nvPr>
            <p:ph sz="quarter" idx="4"/>
          </p:nvPr>
        </p:nvSpPr>
        <p:spPr bwMode="auto">
          <a:xfrm>
            <a:off x="4754563" y="2054225"/>
            <a:ext cx="3932237" cy="3951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 smtClean="0"/>
              <a:t>Repos and Reverses</a:t>
            </a:r>
          </a:p>
          <a:p>
            <a:pPr lvl="1"/>
            <a:r>
              <a:rPr lang="en-US" sz="2800" smtClean="0"/>
              <a:t>Brokers’ Funds</a:t>
            </a:r>
          </a:p>
          <a:p>
            <a:pPr lvl="1"/>
            <a:r>
              <a:rPr lang="en-US" sz="2800" smtClean="0"/>
              <a:t>Federal Funds</a:t>
            </a:r>
          </a:p>
          <a:p>
            <a:pPr lvl="1"/>
            <a:r>
              <a:rPr lang="en-US" sz="2800" smtClean="0"/>
              <a:t>LIBOR (London Interbank Offer Rate)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Figure 2.3 Listing of Treasury Issues</a:t>
            </a:r>
            <a:endParaRPr lang="en-US" dirty="0">
              <a:ea typeface="+mj-ea"/>
            </a:endParaRPr>
          </a:p>
        </p:txBody>
      </p:sp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55738"/>
            <a:ext cx="8623300" cy="395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228600" y="6084888"/>
            <a:ext cx="838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Source: Compiled from data from </a:t>
            </a:r>
            <a:r>
              <a:rPr lang="en-US" i="1"/>
              <a:t>The Wall Street Journal Online, </a:t>
            </a:r>
            <a:r>
              <a:rPr lang="en-US"/>
              <a:t>July 6,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2.2 The Bond Market</a:t>
            </a:r>
            <a:endParaRPr lang="en-US" dirty="0">
              <a:ea typeface="+mj-ea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Government Issues</a:t>
            </a:r>
          </a:p>
          <a:p>
            <a:pPr lvl="1"/>
            <a:r>
              <a:rPr lang="en-US" smtClean="0"/>
              <a:t>Agency issues (federal government)</a:t>
            </a:r>
          </a:p>
          <a:p>
            <a:pPr lvl="2"/>
            <a:r>
              <a:rPr lang="en-US" sz="2800" smtClean="0"/>
              <a:t>Most are home-mortgage-related</a:t>
            </a:r>
          </a:p>
          <a:p>
            <a:pPr lvl="3"/>
            <a:r>
              <a:rPr lang="en-US" sz="2800" smtClean="0"/>
              <a:t>Issuers: FNMA, FHLMC, GNMA, Federal Home Loan Banks</a:t>
            </a:r>
          </a:p>
          <a:p>
            <a:pPr lvl="2"/>
            <a:r>
              <a:rPr lang="en-US" sz="2800" smtClean="0"/>
              <a:t>Risks of these securities?</a:t>
            </a:r>
          </a:p>
          <a:p>
            <a:pPr lvl="3"/>
            <a:r>
              <a:rPr lang="en-US" sz="2800" smtClean="0"/>
              <a:t>Implied backing by the government</a:t>
            </a:r>
          </a:p>
          <a:p>
            <a:pPr lvl="3"/>
            <a:r>
              <a:rPr lang="en-US" sz="2800" smtClean="0"/>
              <a:t>In September 2008, federal government took over FNMA and FHLMC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2.2 The Bond Market</a:t>
            </a:r>
            <a:endParaRPr lang="en-US" dirty="0">
              <a:ea typeface="+mj-ea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26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Government Issues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Municipal bonds</a:t>
            </a:r>
          </a:p>
          <a:p>
            <a:pPr lvl="2">
              <a:spcBef>
                <a:spcPct val="0"/>
              </a:spcBef>
            </a:pPr>
            <a:r>
              <a:rPr lang="en-US" sz="2800" smtClean="0"/>
              <a:t>Issuer?</a:t>
            </a:r>
          </a:p>
          <a:p>
            <a:pPr lvl="2">
              <a:spcBef>
                <a:spcPct val="0"/>
              </a:spcBef>
            </a:pPr>
            <a:r>
              <a:rPr lang="en-US" sz="2800" smtClean="0"/>
              <a:t>Differ from treasuries and agencies?</a:t>
            </a:r>
          </a:p>
          <a:p>
            <a:pPr lvl="3">
              <a:spcBef>
                <a:spcPct val="0"/>
              </a:spcBef>
            </a:pPr>
            <a:r>
              <a:rPr lang="en-US" sz="2800" smtClean="0"/>
              <a:t>Risk?</a:t>
            </a:r>
          </a:p>
          <a:p>
            <a:pPr lvl="4">
              <a:spcBef>
                <a:spcPct val="0"/>
              </a:spcBef>
            </a:pPr>
            <a:r>
              <a:rPr lang="en-US" sz="2800" smtClean="0"/>
              <a:t>G.O. vs. revenue</a:t>
            </a:r>
          </a:p>
          <a:p>
            <a:pPr lvl="4">
              <a:spcBef>
                <a:spcPct val="0"/>
              </a:spcBef>
            </a:pPr>
            <a:r>
              <a:rPr lang="en-US" sz="2800" smtClean="0"/>
              <a:t>Industrial development</a:t>
            </a:r>
          </a:p>
          <a:p>
            <a:pPr lvl="3">
              <a:spcBef>
                <a:spcPct val="0"/>
              </a:spcBef>
            </a:pPr>
            <a:r>
              <a:rPr lang="en-US" sz="2800" smtClean="0"/>
              <a:t>Taxation?</a:t>
            </a: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1524000" y="5257800"/>
            <a:ext cx="57912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47688" lvl="2" indent="-547688">
              <a:spcAft>
                <a:spcPts val="600"/>
              </a:spcAft>
            </a:pPr>
            <a:r>
              <a:rPr lang="en-US" sz="2800" i="1"/>
              <a:t>r</a:t>
            </a:r>
            <a:r>
              <a:rPr lang="en-US" sz="2800" baseline="-25000"/>
              <a:t>tax exempt</a:t>
            </a:r>
            <a:r>
              <a:rPr lang="en-US" sz="2800"/>
              <a:t> = </a:t>
            </a:r>
            <a:r>
              <a:rPr lang="en-US" sz="2800" i="1"/>
              <a:t>r</a:t>
            </a:r>
            <a:r>
              <a:rPr lang="en-US" sz="2800" baseline="-25000"/>
              <a:t>taxable</a:t>
            </a:r>
            <a:r>
              <a:rPr lang="en-US" sz="2800"/>
              <a:t> x (1 – Tax rate)</a:t>
            </a:r>
          </a:p>
          <a:p>
            <a:pPr marL="547688" lvl="2" indent="-547688">
              <a:spcAft>
                <a:spcPts val="600"/>
              </a:spcAft>
            </a:pPr>
            <a:r>
              <a:rPr lang="en-US" sz="2800" i="1"/>
              <a:t>r</a:t>
            </a:r>
            <a:r>
              <a:rPr lang="en-US" sz="2800"/>
              <a:t> = Interest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Table 2.2 Equivalent Taxable Yields</a:t>
            </a:r>
            <a:endParaRPr lang="en-US" dirty="0">
              <a:ea typeface="+mj-ea"/>
            </a:endParaRPr>
          </a:p>
        </p:txBody>
      </p:sp>
      <p:sp>
        <p:nvSpPr>
          <p:cNvPr id="40962" name="TextBox 4"/>
          <p:cNvSpPr txBox="1">
            <a:spLocks noChangeArrowheads="1"/>
          </p:cNvSpPr>
          <p:nvPr/>
        </p:nvSpPr>
        <p:spPr bwMode="auto">
          <a:xfrm>
            <a:off x="1973263" y="4933950"/>
            <a:ext cx="525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47688" lvl="2" indent="-547688"/>
            <a:r>
              <a:rPr lang="en-US" sz="2800" i="1"/>
              <a:t>r</a:t>
            </a:r>
            <a:r>
              <a:rPr lang="en-US" sz="2800" baseline="-25000"/>
              <a:t>tax exempt</a:t>
            </a:r>
            <a:r>
              <a:rPr lang="en-US" sz="2800"/>
              <a:t> = </a:t>
            </a:r>
            <a:r>
              <a:rPr lang="en-US" sz="2800" i="1"/>
              <a:t>r</a:t>
            </a:r>
            <a:r>
              <a:rPr lang="en-US" sz="2800" baseline="-25000"/>
              <a:t>taxable</a:t>
            </a:r>
            <a:r>
              <a:rPr lang="en-US" sz="2800"/>
              <a:t> x (1 – Tax rate)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828800"/>
          <a:ext cx="8382000" cy="2378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/>
                <a:gridCol w="1112520"/>
                <a:gridCol w="1112520"/>
                <a:gridCol w="1112520"/>
                <a:gridCol w="1112520"/>
                <a:gridCol w="1112520"/>
              </a:tblGrid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Tax-Exempt Yield</a:t>
                      </a:r>
                      <a:endParaRPr lang="en-US" sz="2000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Marginal Tax Rate</a:t>
                      </a:r>
                      <a:endParaRPr lang="en-US" sz="2000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1%</a:t>
                      </a:r>
                      <a:endParaRPr lang="en-US" sz="2000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2%</a:t>
                      </a:r>
                      <a:endParaRPr lang="en-US" sz="2000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3%</a:t>
                      </a:r>
                      <a:endParaRPr lang="en-US" sz="2000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4%</a:t>
                      </a:r>
                      <a:endParaRPr lang="en-US" sz="2000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5%</a:t>
                      </a:r>
                      <a:endParaRPr lang="en-US" sz="2000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 20%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1.25%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2.50%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3.75%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5.00%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6.25%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1.43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2.86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4.29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5.71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7.14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1.67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3.33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5.00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6.67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8.33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2.00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4.00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6.00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8.00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10.00</a:t>
                      </a:r>
                      <a:endParaRPr lang="en-US" sz="2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3400" smtClean="0">
                <a:cs typeface="Aharoni"/>
              </a:rPr>
              <a:t>Figure 2.4 Outstanding Tax-Exempt Debt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3488"/>
            <a:ext cx="9129713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2900" smtClean="0">
                <a:cs typeface="Aharoni"/>
              </a:rPr>
              <a:t>Figure 2.5 Yield Ratio: Tax-Exempt to Taxable Bonds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2.2 The Bond Market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sz="3500" dirty="0" smtClean="0"/>
              <a:t>Private Issues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sz="3000" dirty="0" smtClean="0"/>
              <a:t>Corporate Bonds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sz="2600" dirty="0" smtClean="0"/>
              <a:t>Investment grade vs. speculative grade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sz="3000" dirty="0" smtClean="0"/>
              <a:t>Mortgage-Backed Securities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sz="2600" dirty="0" smtClean="0"/>
              <a:t>Backed by pool of mortgages with “pass-through” of monthly payments; covers defaults</a:t>
            </a:r>
            <a:endParaRPr lang="en-US" sz="2600" dirty="0"/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sz="2600" dirty="0" smtClean="0"/>
              <a:t>Collateral</a:t>
            </a:r>
          </a:p>
          <a:p>
            <a:pPr marL="1005840" lvl="3" indent="-182880" fontAlgn="auto">
              <a:buFont typeface="Arial" pitchFamily="34" charset="0"/>
              <a:buChar char="•"/>
              <a:defRPr/>
            </a:pPr>
            <a:r>
              <a:rPr lang="en-US" sz="2200" dirty="0" smtClean="0"/>
              <a:t>Traditionally all mortgages conform, since 2006 Alt-A and subprime mortgages are included in pools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sz="2600" dirty="0" smtClean="0"/>
              <a:t>Private banks purchased and sold pools of subprime mortgages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sz="2600" dirty="0" smtClean="0"/>
              <a:t>Issuers assumed housing prices would continue to rise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3000" smtClean="0">
                <a:cs typeface="Aharoni"/>
              </a:rPr>
              <a:t>Figure 2.6 Mortgage-Backed Securities Outstanding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1038225"/>
            <a:ext cx="78009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Table 2.7 The U.S. Bond Market</a:t>
            </a:r>
            <a:endParaRPr lang="en-US" dirty="0">
              <a:ea typeface="+mj-e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010400" cy="3987800"/>
        </p:xfrm>
        <a:graphic>
          <a:graphicData uri="http://schemas.openxmlformats.org/drawingml/2006/table">
            <a:tbl>
              <a:tblPr/>
              <a:tblGrid>
                <a:gridCol w="3169520"/>
                <a:gridCol w="2099535"/>
                <a:gridCol w="1741345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Size ($ billion)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% of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Market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Treasury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9,434.6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Federal agency and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ov't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sponsored enterprise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6,437.3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Corporate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4,653.9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Tax-exempt*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2,636.7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Mortgage-backed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6,908.0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Other asset-backed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1,877.9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31,948.4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6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* Includes private purpose tax-exempt debt.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Source: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Geneva"/>
                        </a:rPr>
                        <a:t>Flow of Funds Accounts of the United States: Flows &amp; Outstanding,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Board of Governors of the Federal Reserve System, June 2011.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2.3 Equity Securities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171575"/>
            <a:ext cx="8229600" cy="5334000"/>
          </a:xfrm>
        </p:spPr>
        <p:txBody>
          <a:bodyPr>
            <a:normAutofit lnSpcReduction="10000"/>
          </a:bodyPr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Capital Market-Equity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Common stock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sz="2800" dirty="0" smtClean="0"/>
              <a:t>Residual claim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sz="2800" dirty="0" smtClean="0"/>
              <a:t>Limited liability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Preferred stock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sz="2800" dirty="0" smtClean="0"/>
              <a:t>Fixed dividends: Limited gains, nonvoting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sz="2800" dirty="0" smtClean="0"/>
              <a:t>Priority over common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sz="2800" dirty="0" smtClean="0"/>
              <a:t>Tax treatment: Preferred/common dividends not tax-deductible to issuing firm; corporate tax exclusions on 70% of dividends earned</a:t>
            </a:r>
          </a:p>
          <a:p>
            <a:pPr marL="1005840" lvl="3" indent="-182880" fontAlgn="auto"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9218" name="Content Placeholder 4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Treasury Bills</a:t>
            </a:r>
          </a:p>
          <a:p>
            <a:pPr lvl="1"/>
            <a:r>
              <a:rPr lang="en-US" smtClean="0"/>
              <a:t>Issuer: Federal government</a:t>
            </a:r>
          </a:p>
          <a:p>
            <a:pPr lvl="1"/>
            <a:r>
              <a:rPr lang="en-US" smtClean="0"/>
              <a:t>Denomination: $100, commonly $10,000</a:t>
            </a:r>
          </a:p>
          <a:p>
            <a:pPr lvl="1"/>
            <a:r>
              <a:rPr lang="en-US" smtClean="0"/>
              <a:t>Maturity: 4, 13, 26, or 52 weeks</a:t>
            </a:r>
          </a:p>
          <a:p>
            <a:pPr lvl="1"/>
            <a:r>
              <a:rPr lang="en-US" smtClean="0"/>
              <a:t>Liquidity: High</a:t>
            </a:r>
          </a:p>
          <a:p>
            <a:pPr lvl="1"/>
            <a:r>
              <a:rPr lang="en-US" smtClean="0"/>
              <a:t>Default risk: None</a:t>
            </a:r>
          </a:p>
          <a:p>
            <a:pPr lvl="1"/>
            <a:r>
              <a:rPr lang="en-US" smtClean="0"/>
              <a:t>Interest type: Discount</a:t>
            </a:r>
          </a:p>
          <a:p>
            <a:pPr lvl="1"/>
            <a:r>
              <a:rPr lang="en-US" smtClean="0"/>
              <a:t>Taxation: Federal owed; exempt from state and local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2.3 Equity Securities</a:t>
            </a:r>
            <a:endParaRPr lang="en-US" dirty="0">
              <a:ea typeface="+mj-ea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Capital Market-Equity</a:t>
            </a:r>
          </a:p>
          <a:p>
            <a:pPr lvl="1"/>
            <a:r>
              <a:rPr lang="en-US" smtClean="0"/>
              <a:t>Depository receipts</a:t>
            </a:r>
          </a:p>
          <a:p>
            <a:pPr lvl="2"/>
            <a:r>
              <a:rPr lang="en-US" sz="2800" smtClean="0"/>
              <a:t>American Depository Receipts (ADRs), also called American Depository Shares (ADSs)</a:t>
            </a:r>
          </a:p>
          <a:p>
            <a:pPr lvl="2"/>
            <a:r>
              <a:rPr lang="en-US" sz="2800" smtClean="0"/>
              <a:t>Certificates traded in the U.S. representing ownership in foreign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2.3 Equity Securities</a:t>
            </a:r>
            <a:endParaRPr lang="en-US" dirty="0">
              <a:ea typeface="+mj-ea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Capital Market-Equity</a:t>
            </a:r>
          </a:p>
          <a:p>
            <a:pPr lvl="1"/>
            <a:r>
              <a:rPr lang="en-US" smtClean="0"/>
              <a:t>Capital gains and dividend yields</a:t>
            </a:r>
          </a:p>
          <a:p>
            <a:pPr lvl="2"/>
            <a:r>
              <a:rPr lang="en-US" smtClean="0"/>
              <a:t>Buy a share of stock for $50, hold for 1 year, collect $1 dividend, and sell stock for $54</a:t>
            </a:r>
          </a:p>
          <a:p>
            <a:pPr lvl="2"/>
            <a:r>
              <a:rPr lang="en-US" smtClean="0"/>
              <a:t>What were dividend yield, capital gain yield, and total return? (Ignore taxes)</a:t>
            </a:r>
          </a:p>
          <a:p>
            <a:pPr lvl="2"/>
            <a:r>
              <a:rPr lang="en-US" smtClean="0"/>
              <a:t>Dividend yield = </a:t>
            </a:r>
            <a:r>
              <a:rPr lang="en-US" smtClean="0">
                <a:solidFill>
                  <a:srgbClr val="000000"/>
                </a:solidFill>
              </a:rPr>
              <a:t>Dividend / </a:t>
            </a:r>
            <a:r>
              <a:rPr lang="en-US" i="1" smtClean="0">
                <a:solidFill>
                  <a:srgbClr val="000000"/>
                </a:solidFill>
              </a:rPr>
              <a:t>P</a:t>
            </a:r>
            <a:r>
              <a:rPr lang="en-US" baseline="-25000" smtClean="0">
                <a:solidFill>
                  <a:srgbClr val="000000"/>
                </a:solidFill>
              </a:rPr>
              <a:t>buy </a:t>
            </a:r>
            <a:r>
              <a:rPr lang="en-US" smtClean="0">
                <a:solidFill>
                  <a:srgbClr val="000000"/>
                </a:solidFill>
              </a:rPr>
              <a:t>= $1/$50 = 2%</a:t>
            </a:r>
          </a:p>
          <a:p>
            <a:pPr lvl="2"/>
            <a:r>
              <a:rPr lang="en-US" smtClean="0">
                <a:solidFill>
                  <a:srgbClr val="000000"/>
                </a:solidFill>
              </a:rPr>
              <a:t>Capital gain yield = </a:t>
            </a:r>
            <a:r>
              <a:rPr lang="en-US" smtClean="0"/>
              <a:t>(</a:t>
            </a:r>
            <a:r>
              <a:rPr lang="en-US" i="1" smtClean="0"/>
              <a:t>P</a:t>
            </a:r>
            <a:r>
              <a:rPr lang="en-US" baseline="-25000" smtClean="0"/>
              <a:t>sell</a:t>
            </a:r>
            <a:r>
              <a:rPr lang="en-US" smtClean="0"/>
              <a:t> – </a:t>
            </a:r>
            <a:r>
              <a:rPr lang="en-US" i="1" smtClean="0"/>
              <a:t>P</a:t>
            </a:r>
            <a:r>
              <a:rPr lang="en-US" baseline="-25000" smtClean="0"/>
              <a:t>buy</a:t>
            </a:r>
            <a:r>
              <a:rPr lang="en-US" smtClean="0"/>
              <a:t>) / </a:t>
            </a:r>
            <a:r>
              <a:rPr lang="en-US" i="1" smtClean="0"/>
              <a:t>P</a:t>
            </a:r>
            <a:r>
              <a:rPr lang="en-US" baseline="-25000" smtClean="0"/>
              <a:t>buy</a:t>
            </a:r>
            <a:r>
              <a:rPr lang="en-US" smtClean="0"/>
              <a:t> = ($54 – $50)/$50 = 8%</a:t>
            </a:r>
          </a:p>
          <a:p>
            <a:pPr lvl="2"/>
            <a:r>
              <a:rPr lang="en-US" smtClean="0"/>
              <a:t>Total return = Dividend yield + Capital gain yield = 2% + 8% = 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2.4 Stock and Bond Market Indexes</a:t>
            </a:r>
            <a:endParaRPr lang="en-US" dirty="0">
              <a:ea typeface="+mj-ea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Uses</a:t>
            </a:r>
          </a:p>
          <a:p>
            <a:pPr lvl="1"/>
            <a:r>
              <a:rPr lang="en-US" smtClean="0"/>
              <a:t>Track average returns</a:t>
            </a:r>
          </a:p>
          <a:p>
            <a:pPr lvl="1"/>
            <a:r>
              <a:rPr lang="en-US" smtClean="0"/>
              <a:t>Compare performance of managers</a:t>
            </a:r>
          </a:p>
          <a:p>
            <a:pPr lvl="1"/>
            <a:r>
              <a:rPr lang="en-US" smtClean="0"/>
              <a:t>Base of derivatives</a:t>
            </a:r>
          </a:p>
          <a:p>
            <a:r>
              <a:rPr lang="en-US" smtClean="0"/>
              <a:t>Factors in constructing/using index</a:t>
            </a:r>
          </a:p>
          <a:p>
            <a:pPr lvl="1"/>
            <a:r>
              <a:rPr lang="en-US" smtClean="0"/>
              <a:t>Representative?</a:t>
            </a:r>
          </a:p>
          <a:p>
            <a:pPr lvl="1"/>
            <a:r>
              <a:rPr lang="en-US" smtClean="0"/>
              <a:t>Broad/narrow?</a:t>
            </a:r>
          </a:p>
          <a:p>
            <a:pPr lvl="1"/>
            <a:r>
              <a:rPr lang="en-US" smtClean="0"/>
              <a:t>How is it constructed?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2.4 Stock and Bond Market Indexes</a:t>
            </a:r>
            <a:endParaRPr lang="en-US" dirty="0">
              <a:ea typeface="+mj-ea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Construction of Indexes</a:t>
            </a:r>
          </a:p>
          <a:p>
            <a:pPr lvl="1"/>
            <a:r>
              <a:rPr lang="en-US" smtClean="0"/>
              <a:t>How are stocks weighted?</a:t>
            </a:r>
          </a:p>
          <a:p>
            <a:pPr lvl="2"/>
            <a:r>
              <a:rPr lang="en-US" sz="2800" smtClean="0"/>
              <a:t>Price weighted (DJIA)</a:t>
            </a:r>
          </a:p>
          <a:p>
            <a:pPr lvl="2"/>
            <a:r>
              <a:rPr lang="en-US" sz="2800" smtClean="0"/>
              <a:t>Market value weighted (S&amp;P 500, NASDAQ)</a:t>
            </a:r>
          </a:p>
          <a:p>
            <a:pPr lvl="2"/>
            <a:r>
              <a:rPr lang="en-US" sz="2800" smtClean="0"/>
              <a:t>Equally weighted (Value Line Index)</a:t>
            </a:r>
          </a:p>
          <a:p>
            <a:pPr lvl="1"/>
            <a:r>
              <a:rPr lang="en-US" smtClean="0"/>
              <a:t>How much money do you put in each stock in the index?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2.4 Stock and Bond Market Indexes</a:t>
            </a:r>
            <a:endParaRPr lang="en-US" dirty="0">
              <a:ea typeface="+mj-ea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Constructing Market Indexes</a:t>
            </a:r>
          </a:p>
          <a:p>
            <a:pPr lvl="1"/>
            <a:r>
              <a:rPr lang="en-US" smtClean="0"/>
              <a:t>Weighting schemes</a:t>
            </a:r>
          </a:p>
          <a:p>
            <a:pPr lvl="2"/>
            <a:r>
              <a:rPr lang="en-US" sz="2800" smtClean="0"/>
              <a:t>Price-weighted average: Computed by adding prices of stocks and dividing by “divisor”</a:t>
            </a:r>
          </a:p>
          <a:p>
            <a:pPr lvl="2"/>
            <a:r>
              <a:rPr lang="en-US" sz="2800" smtClean="0"/>
              <a:t>Market value-weighted index: Return equals weighted average of returns of each component security, with weights proportional to outstanding market value</a:t>
            </a:r>
          </a:p>
          <a:p>
            <a:pPr lvl="2"/>
            <a:r>
              <a:rPr lang="en-US" sz="2800" smtClean="0"/>
              <a:t>Equally weighted index: Computed from simple average of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2.4 Stock and Bond Market Indexes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610600" cy="3581400"/>
          </a:xfrm>
        </p:spPr>
        <p:txBody>
          <a:bodyPr>
            <a:normAutofit fontScale="92500" lnSpcReduction="20000"/>
          </a:bodyPr>
          <a:lstStyle/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Time 0 index value: (10 + 50 + 140)/3 = 200/3 = 66.7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Time 1 index value: (10 +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25</a:t>
            </a:r>
            <a:r>
              <a:rPr lang="en-US" b="1" dirty="0" smtClean="0">
                <a:solidFill>
                  <a:srgbClr val="006699"/>
                </a:solidFill>
              </a:rPr>
              <a:t> </a:t>
            </a:r>
            <a:r>
              <a:rPr lang="en-US" dirty="0" smtClean="0"/>
              <a:t>+ 140)/</a:t>
            </a:r>
            <a:r>
              <a:rPr lang="en-US" dirty="0" err="1" smtClean="0"/>
              <a:t>Denom</a:t>
            </a:r>
            <a:r>
              <a:rPr lang="en-US" dirty="0" smtClean="0"/>
              <a:t> = 66.67</a:t>
            </a:r>
            <a:endParaRPr lang="en-US" dirty="0"/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Denominator = 2.624869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Time 1 index value: (15 + 25 + 150)/2.624869 = 72.38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Other problems: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Similar % change movements in higher-price stocks cause proportionally larger changes in the index</a:t>
            </a:r>
          </a:p>
          <a:p>
            <a:pPr marL="731520" lvl="2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Splits arbitrarily reduce weights of stocks that split in index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143000"/>
          <a:ext cx="4267200" cy="1482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914400"/>
                <a:gridCol w="12954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Stock</a:t>
                      </a:r>
                      <a:endParaRPr lang="en-US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Price</a:t>
                      </a:r>
                      <a:r>
                        <a:rPr lang="en-US" b="1" i="1" baseline="-25000" dirty="0" err="1" smtClean="0"/>
                        <a:t>B</a:t>
                      </a:r>
                      <a:endParaRPr lang="en-US" b="1" i="1" baseline="-25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1" dirty="0" err="1" smtClean="0"/>
                        <a:t>Quantity</a:t>
                      </a:r>
                      <a:r>
                        <a:rPr lang="en-US" sz="1800" b="1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1" i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1" i="1" dirty="0" smtClean="0"/>
                        <a:t>P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1" i="1" dirty="0" smtClean="0"/>
                        <a:t>Q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$15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</a:tbl>
          </a:graphicData>
        </a:graphic>
      </p:graphicFrame>
      <p:sp>
        <p:nvSpPr>
          <p:cNvPr id="59427" name="TextBox 4"/>
          <p:cNvSpPr txBox="1">
            <a:spLocks noChangeArrowheads="1"/>
          </p:cNvSpPr>
          <p:nvPr/>
        </p:nvSpPr>
        <p:spPr bwMode="auto">
          <a:xfrm>
            <a:off x="685800" y="1295400"/>
            <a:ext cx="3276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Price-Weighted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2.4 Stock and Bond Market Indexes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816225"/>
            <a:ext cx="8229600" cy="3581400"/>
          </a:xfrm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Value-Weighted Series</a:t>
            </a:r>
          </a:p>
          <a:p>
            <a:pPr marL="0" indent="0" fontAlgn="auto">
              <a:buFont typeface="Arial" pitchFamily="34" charset="0"/>
              <a:buNone/>
              <a:defRPr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Index</a:t>
            </a:r>
            <a:r>
              <a:rPr lang="en-US" sz="2400" i="1" baseline="-25000" dirty="0" err="1" smtClean="0"/>
              <a:t>V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</a:t>
            </a:r>
            <a:endParaRPr lang="en-US" sz="2400" i="1" dirty="0" smtClean="0"/>
          </a:p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Equal-Weighted Series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err="1" smtClean="0"/>
              <a:t>wlog</a:t>
            </a:r>
            <a:r>
              <a:rPr lang="en-US" dirty="0" smtClean="0"/>
              <a:t> invest $300 in each</a:t>
            </a:r>
          </a:p>
          <a:p>
            <a:pPr marL="274320" lvl="1" indent="0" fontAlgn="auto"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sz="2400" i="1" dirty="0" err="1" smtClean="0"/>
              <a:t>Index</a:t>
            </a:r>
            <a:r>
              <a:rPr lang="en-US" sz="2400" i="1" baseline="-25000" dirty="0" err="1" smtClean="0"/>
              <a:t>E</a:t>
            </a:r>
            <a:r>
              <a:rPr lang="en-US" sz="2400" baseline="-25000" dirty="0" smtClean="0"/>
              <a:t> </a:t>
            </a:r>
            <a:r>
              <a:rPr lang="en-US" sz="2400" dirty="0"/>
              <a:t>=</a:t>
            </a:r>
            <a:endParaRPr lang="en-US" i="1" dirty="0"/>
          </a:p>
          <a:p>
            <a:pPr marL="274320" lvl="1" indent="0" fontAlgn="auto">
              <a:buFont typeface="Arial" pitchFamily="34" charset="0"/>
              <a:buNone/>
              <a:defRPr/>
            </a:pPr>
            <a:endParaRPr lang="en-US" dirty="0" smtClean="0"/>
          </a:p>
          <a:p>
            <a:pPr marL="274320" lvl="1" indent="0" fontAlgn="auto">
              <a:buFont typeface="Arial" pitchFamily="34" charset="0"/>
              <a:buNone/>
              <a:defRPr/>
            </a:pPr>
            <a:endParaRPr lang="en-US" dirty="0" smtClean="0"/>
          </a:p>
        </p:txBody>
      </p:sp>
      <p:graphicFrame>
        <p:nvGraphicFramePr>
          <p:cNvPr id="55349" name="Object 53"/>
          <p:cNvGraphicFramePr>
            <a:graphicFrameLocks noChangeAspect="1"/>
          </p:cNvGraphicFramePr>
          <p:nvPr/>
        </p:nvGraphicFramePr>
        <p:xfrm>
          <a:off x="2743200" y="3328988"/>
          <a:ext cx="5532438" cy="792162"/>
        </p:xfrm>
        <a:graphic>
          <a:graphicData uri="http://schemas.openxmlformats.org/presentationml/2006/ole">
            <p:oleObj spid="_x0000_s55349" name="Equation" r:id="rId4" imgW="2933640" imgH="419040" progId="Equation.3">
              <p:embed/>
            </p:oleObj>
          </a:graphicData>
        </a:graphic>
      </p:graphicFrame>
      <p:graphicFrame>
        <p:nvGraphicFramePr>
          <p:cNvPr id="55350" name="Object 54"/>
          <p:cNvGraphicFramePr>
            <a:graphicFrameLocks noChangeAspect="1"/>
          </p:cNvGraphicFramePr>
          <p:nvPr/>
        </p:nvGraphicFramePr>
        <p:xfrm>
          <a:off x="2743200" y="5105400"/>
          <a:ext cx="5722938" cy="790575"/>
        </p:xfrm>
        <a:graphic>
          <a:graphicData uri="http://schemas.openxmlformats.org/presentationml/2006/ole">
            <p:oleObj spid="_x0000_s55350" name="Equation" r:id="rId5" imgW="3035160" imgH="419040" progId="Equation.3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0" y="1168400"/>
          <a:ext cx="4267200" cy="1482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914400"/>
                <a:gridCol w="12954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Stock</a:t>
                      </a:r>
                      <a:endParaRPr lang="en-US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Price</a:t>
                      </a:r>
                      <a:r>
                        <a:rPr lang="en-US" b="1" i="1" baseline="-25000" dirty="0" err="1" smtClean="0"/>
                        <a:t>B</a:t>
                      </a:r>
                      <a:endParaRPr lang="en-US" b="1" i="1" baseline="-25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1" dirty="0" err="1" smtClean="0"/>
                        <a:t>Quantity</a:t>
                      </a:r>
                      <a:r>
                        <a:rPr lang="en-US" sz="1800" b="1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1" i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P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Q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$15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2.4 Stock and Bond Market Indexes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3135313"/>
            <a:ext cx="8229600" cy="2438400"/>
          </a:xfrm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Why do the two differ?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Case 1: 20% change in price of small-cap firm</a:t>
            </a:r>
          </a:p>
          <a:p>
            <a:pPr marL="274320" lvl="1" indent="0" fontAlgn="auto">
              <a:buFont typeface="Arial" pitchFamily="34" charset="0"/>
              <a:buNone/>
              <a:defRPr/>
            </a:pPr>
            <a:r>
              <a:rPr lang="en-US" i="1" dirty="0"/>
              <a:t>	</a:t>
            </a:r>
            <a:r>
              <a:rPr lang="en-US" sz="2400" i="1" dirty="0" err="1"/>
              <a:t>Index</a:t>
            </a:r>
            <a:r>
              <a:rPr lang="en-US" sz="2400" i="1" baseline="-25000" dirty="0" err="1"/>
              <a:t>V</a:t>
            </a:r>
            <a:r>
              <a:rPr lang="en-US" sz="2400" baseline="-25000" dirty="0"/>
              <a:t> </a:t>
            </a:r>
            <a:r>
              <a:rPr lang="en-US" sz="2400" dirty="0"/>
              <a:t>=</a:t>
            </a:r>
            <a:endParaRPr lang="en-US" i="1" dirty="0"/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err="1" smtClean="0"/>
              <a:t>wlog</a:t>
            </a:r>
            <a:r>
              <a:rPr lang="en-US" dirty="0" smtClean="0"/>
              <a:t> invest $100 in each stock</a:t>
            </a:r>
          </a:p>
          <a:p>
            <a:pPr lvl="1" indent="-182880" fontAlgn="auto">
              <a:buFont typeface="Arial" pitchFamily="34" charset="0"/>
              <a:buNone/>
              <a:defRPr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sz="2400" i="1" dirty="0" err="1" smtClean="0"/>
              <a:t>Index</a:t>
            </a:r>
            <a:r>
              <a:rPr lang="en-US" sz="2400" i="1" baseline="-25000" dirty="0" err="1" smtClean="0"/>
              <a:t>E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</a:t>
            </a:r>
            <a:endParaRPr lang="en-US" i="1" dirty="0"/>
          </a:p>
        </p:txBody>
      </p:sp>
      <p:graphicFrame>
        <p:nvGraphicFramePr>
          <p:cNvPr id="56372" name="Object 52"/>
          <p:cNvGraphicFramePr>
            <a:graphicFrameLocks noChangeAspect="1"/>
          </p:cNvGraphicFramePr>
          <p:nvPr/>
        </p:nvGraphicFramePr>
        <p:xfrm>
          <a:off x="2971800" y="4243388"/>
          <a:ext cx="5556250" cy="790575"/>
        </p:xfrm>
        <a:graphic>
          <a:graphicData uri="http://schemas.openxmlformats.org/presentationml/2006/ole">
            <p:oleObj spid="_x0000_s56372" name="Equation" r:id="rId3" imgW="2946240" imgH="419040" progId="Equation.3">
              <p:embed/>
            </p:oleObj>
          </a:graphicData>
        </a:graphic>
      </p:graphicFrame>
      <p:graphicFrame>
        <p:nvGraphicFramePr>
          <p:cNvPr id="56373" name="Object 53"/>
          <p:cNvGraphicFramePr>
            <a:graphicFrameLocks noChangeAspect="1"/>
          </p:cNvGraphicFramePr>
          <p:nvPr/>
        </p:nvGraphicFramePr>
        <p:xfrm>
          <a:off x="2895600" y="5410200"/>
          <a:ext cx="5076825" cy="790575"/>
        </p:xfrm>
        <a:graphic>
          <a:graphicData uri="http://schemas.openxmlformats.org/presentationml/2006/ole">
            <p:oleObj spid="_x0000_s56373" name="Equation" r:id="rId4" imgW="2692080" imgH="419040" progId="Equation.3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1154113"/>
          <a:ext cx="5486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050"/>
                <a:gridCol w="768350"/>
                <a:gridCol w="838200"/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baseline="-25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Stock</a:t>
                      </a:r>
                      <a:endParaRPr lang="en-US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P</a:t>
                      </a:r>
                      <a:r>
                        <a:rPr lang="en-US" b="1" i="1" baseline="-25000" dirty="0" smtClean="0"/>
                        <a:t>B</a:t>
                      </a:r>
                      <a:endParaRPr lang="en-US" b="1" i="1" baseline="-25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Q</a:t>
                      </a:r>
                      <a:r>
                        <a:rPr lang="en-US" sz="1800" b="1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1" i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P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Q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P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Q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2.4 Stock and Bond Market Indexes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3000375"/>
            <a:ext cx="8229600" cy="3473450"/>
          </a:xfrm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Why do the two differ?</a:t>
            </a:r>
          </a:p>
          <a:p>
            <a:pPr lvl="1" indent="-182880" fontAlgn="auto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Case 2: 20% change in price of large-cap firm</a:t>
            </a:r>
          </a:p>
          <a:p>
            <a:pPr lvl="1" indent="-182880" fontAlgn="auto">
              <a:buFont typeface="Arial" pitchFamily="34" charset="0"/>
              <a:buNone/>
              <a:defRPr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sz="2400" i="1" dirty="0" err="1" smtClean="0"/>
              <a:t>Index</a:t>
            </a:r>
            <a:r>
              <a:rPr lang="en-US" sz="2400" i="1" baseline="-25000" dirty="0" err="1" smtClean="0"/>
              <a:t>V</a:t>
            </a:r>
            <a:r>
              <a:rPr lang="en-US" sz="2400" baseline="-25000" dirty="0" smtClean="0"/>
              <a:t> </a:t>
            </a:r>
            <a:r>
              <a:rPr lang="en-US" sz="2400" dirty="0"/>
              <a:t>=</a:t>
            </a:r>
            <a:endParaRPr lang="en-US" i="1" dirty="0"/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Assume $100 investment in each stock</a:t>
            </a:r>
          </a:p>
          <a:p>
            <a:pPr marL="274320" lvl="1" indent="0" fontAlgn="auto">
              <a:buFont typeface="Arial" pitchFamily="34" charset="0"/>
              <a:buNone/>
              <a:defRPr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Index</a:t>
            </a:r>
            <a:r>
              <a:rPr lang="en-US" sz="2400" i="1" baseline="-25000" dirty="0" err="1" smtClean="0"/>
              <a:t>E</a:t>
            </a:r>
            <a:r>
              <a:rPr lang="en-US" sz="2400" baseline="-25000" dirty="0" smtClean="0"/>
              <a:t> </a:t>
            </a:r>
            <a:r>
              <a:rPr lang="en-US" sz="2400" dirty="0"/>
              <a:t>=</a:t>
            </a:r>
            <a:endParaRPr lang="en-US" sz="2400" i="1" dirty="0"/>
          </a:p>
          <a:p>
            <a:pPr lvl="1" indent="-182880" fontAlgn="auto">
              <a:buFont typeface="Arial" pitchFamily="34" charset="0"/>
              <a:buChar char="•"/>
              <a:defRPr/>
            </a:pPr>
            <a:endParaRPr lang="en-US" dirty="0"/>
          </a:p>
        </p:txBody>
      </p:sp>
      <p:graphicFrame>
        <p:nvGraphicFramePr>
          <p:cNvPr id="57394" name="Object 50"/>
          <p:cNvGraphicFramePr>
            <a:graphicFrameLocks noChangeAspect="1"/>
          </p:cNvGraphicFramePr>
          <p:nvPr/>
        </p:nvGraphicFramePr>
        <p:xfrm>
          <a:off x="2743200" y="4191000"/>
          <a:ext cx="5556250" cy="792163"/>
        </p:xfrm>
        <a:graphic>
          <a:graphicData uri="http://schemas.openxmlformats.org/presentationml/2006/ole">
            <p:oleObj spid="_x0000_s57394" name="Equation" r:id="rId4" imgW="2946240" imgH="419040" progId="Equation.3">
              <p:embed/>
            </p:oleObj>
          </a:graphicData>
        </a:graphic>
      </p:graphicFrame>
      <p:graphicFrame>
        <p:nvGraphicFramePr>
          <p:cNvPr id="57395" name="Object 51"/>
          <p:cNvGraphicFramePr>
            <a:graphicFrameLocks noChangeAspect="1"/>
          </p:cNvGraphicFramePr>
          <p:nvPr/>
        </p:nvGraphicFramePr>
        <p:xfrm>
          <a:off x="2743200" y="5422900"/>
          <a:ext cx="5076825" cy="790575"/>
        </p:xfrm>
        <a:graphic>
          <a:graphicData uri="http://schemas.openxmlformats.org/presentationml/2006/ole">
            <p:oleObj spid="_x0000_s57395" name="Equation" r:id="rId5" imgW="2692080" imgH="419040" progId="Equation.3">
              <p:embed/>
            </p:oleObj>
          </a:graphicData>
        </a:graphic>
      </p:graphicFrame>
      <p:sp>
        <p:nvSpPr>
          <p:cNvPr id="57398" name="Rectangle 10"/>
          <p:cNvSpPr>
            <a:spLocks noChangeArrowheads="1"/>
          </p:cNvSpPr>
          <p:nvPr/>
        </p:nvSpPr>
        <p:spPr bwMode="auto">
          <a:xfrm>
            <a:off x="6553200" y="1655763"/>
            <a:ext cx="2332038" cy="646112"/>
          </a:xfrm>
          <a:prstGeom prst="rect">
            <a:avLst/>
          </a:prstGeom>
          <a:solidFill>
            <a:srgbClr val="A0ADE4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Case 1 VW = 100.43</a:t>
            </a:r>
          </a:p>
          <a:p>
            <a:r>
              <a:rPr lang="en-US" b="1"/>
              <a:t>Case 1 EW = 106.67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073150"/>
          <a:ext cx="5486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050"/>
                <a:gridCol w="768350"/>
                <a:gridCol w="838200"/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baseline="-25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Stock</a:t>
                      </a:r>
                      <a:endParaRPr lang="en-US" b="1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P</a:t>
                      </a:r>
                      <a:r>
                        <a:rPr lang="en-US" b="1" i="1" baseline="-25000" dirty="0" smtClean="0"/>
                        <a:t>B</a:t>
                      </a:r>
                      <a:endParaRPr lang="en-US" b="1" i="1" baseline="-25000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Q</a:t>
                      </a:r>
                      <a:r>
                        <a:rPr lang="en-US" sz="1800" b="1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1" i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P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Q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P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b="1" i="1" dirty="0" smtClean="0"/>
                        <a:t>Q</a:t>
                      </a:r>
                      <a:r>
                        <a:rPr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9ED1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2.4 Stock and Bond Market Indexes</a:t>
            </a:r>
            <a:endParaRPr lang="en-US" dirty="0">
              <a:ea typeface="+mj-ea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Examples of Indexes—Domestic</a:t>
            </a:r>
          </a:p>
          <a:p>
            <a:pPr lvl="1"/>
            <a:r>
              <a:rPr lang="en-US" smtClean="0"/>
              <a:t>Dow Jones Industrial Average (30 stocks)</a:t>
            </a:r>
          </a:p>
          <a:p>
            <a:pPr lvl="1"/>
            <a:r>
              <a:rPr lang="en-US" smtClean="0"/>
              <a:t>Standard &amp; Poor’s 500 Composite</a:t>
            </a:r>
          </a:p>
          <a:p>
            <a:pPr lvl="1"/>
            <a:r>
              <a:rPr lang="en-US" smtClean="0"/>
              <a:t>NASDAQ Composite (&gt;3,000 firms)</a:t>
            </a:r>
          </a:p>
          <a:p>
            <a:pPr lvl="1"/>
            <a:r>
              <a:rPr lang="en-US" smtClean="0"/>
              <a:t>Wilshire 5000 (&gt;6,000 stocks)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10242" name="Content Placeholder 4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Certificates of Deposit (CDs)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Issuer: Depository institutions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Denomination: Any, $100,000 or more marketable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Maturity: Varies, typically 14-day minimum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Liquidity: CDs of 3 months or less are liquid if marketable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Default: First $100,000 ($250,000) insured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Interest type: Add on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Taxation: Interest income fully taxable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2.5 Derivative Markets</a:t>
            </a:r>
            <a:endParaRPr lang="en-US" dirty="0">
              <a:ea typeface="+mj-ea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Derivative Asset/Contingent Claim</a:t>
            </a:r>
          </a:p>
          <a:p>
            <a:pPr lvl="1"/>
            <a:r>
              <a:rPr lang="en-US" smtClean="0"/>
              <a:t>Security with payoff that depends on the price of other securities</a:t>
            </a:r>
          </a:p>
          <a:p>
            <a:r>
              <a:rPr lang="en-US" smtClean="0"/>
              <a:t>Listed Call Option</a:t>
            </a:r>
          </a:p>
          <a:p>
            <a:pPr lvl="1"/>
            <a:r>
              <a:rPr lang="en-US" smtClean="0"/>
              <a:t>Right to buy an asset at a specified price on or before a specified expiration date</a:t>
            </a:r>
          </a:p>
          <a:p>
            <a:r>
              <a:rPr lang="en-US" smtClean="0"/>
              <a:t>Listed Put Option</a:t>
            </a:r>
          </a:p>
          <a:p>
            <a:pPr lvl="1"/>
            <a:r>
              <a:rPr lang="en-US" smtClean="0"/>
              <a:t>Right to sell an asset at a specified exercise price on or before a specified expiration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Figure 2.9 Stock Options on Apple</a:t>
            </a:r>
            <a:endParaRPr lang="en-US" dirty="0">
              <a:ea typeface="+mj-ea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65238"/>
            <a:ext cx="832961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2.5 Derivative Markets</a:t>
            </a:r>
            <a:endParaRPr lang="en-US" dirty="0">
              <a:ea typeface="+mj-ea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Using the Stock Options on Apple</a:t>
            </a:r>
          </a:p>
          <a:p>
            <a:pPr lvl="1"/>
            <a:r>
              <a:rPr lang="en-US" smtClean="0"/>
              <a:t>The right to buy 100 shares of stock at a stock price of $355 using the July contract would cost $560 (ignoring commissions)</a:t>
            </a:r>
          </a:p>
          <a:p>
            <a:pPr lvl="1"/>
            <a:r>
              <a:rPr lang="en-US" smtClean="0"/>
              <a:t>Is this contract “in the money”?</a:t>
            </a:r>
          </a:p>
          <a:p>
            <a:pPr lvl="1"/>
            <a:r>
              <a:rPr lang="en-US" smtClean="0"/>
              <a:t>When should you buy this contract?</a:t>
            </a:r>
          </a:p>
          <a:p>
            <a:pPr lvl="1"/>
            <a:r>
              <a:rPr lang="en-US" smtClean="0"/>
              <a:t>Stock price was equal to $357.20; you will make money if stock price increases above $357.20 + $5.60 = $362.80 by contract expiration</a:t>
            </a:r>
          </a:p>
          <a:p>
            <a:pPr lvl="1"/>
            <a:r>
              <a:rPr lang="en-US" smtClean="0"/>
              <a:t>When should you write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2.5 Derivative Markets</a:t>
            </a:r>
            <a:endParaRPr lang="en-US" dirty="0">
              <a:ea typeface="+mj-ea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Using the Stock Options on Apple</a:t>
            </a:r>
          </a:p>
          <a:p>
            <a:pPr lvl="1"/>
            <a:r>
              <a:rPr lang="en-US" smtClean="0"/>
              <a:t>The right to buy 100 shares of stock at a stock price of $355 using the July contract would cost $90 (ignoring commissions)</a:t>
            </a:r>
          </a:p>
          <a:p>
            <a:pPr lvl="1"/>
            <a:r>
              <a:rPr lang="en-US" smtClean="0"/>
              <a:t>Is this contract “in the money”?</a:t>
            </a:r>
          </a:p>
          <a:p>
            <a:pPr lvl="1"/>
            <a:r>
              <a:rPr lang="en-US" smtClean="0"/>
              <a:t>Why do the two option prices differ?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2.5 Derivative Markets</a:t>
            </a:r>
            <a:endParaRPr lang="en-US" dirty="0">
              <a:ea typeface="+mj-ea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510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Using the Stock Options on Apple</a:t>
            </a:r>
          </a:p>
          <a:p>
            <a:pPr lvl="1"/>
            <a:r>
              <a:rPr lang="en-US" smtClean="0"/>
              <a:t>Look at Figure 2.9 to answer the following questions</a:t>
            </a:r>
          </a:p>
          <a:p>
            <a:pPr lvl="2"/>
            <a:r>
              <a:rPr lang="en-US" sz="2800" smtClean="0"/>
              <a:t>How does the exercise or strike price affect the value of a call option? A put option? Why?</a:t>
            </a:r>
          </a:p>
          <a:p>
            <a:pPr lvl="2"/>
            <a:r>
              <a:rPr lang="en-US" sz="2800" smtClean="0"/>
              <a:t>How does a greater time to contract expiration affect the value of a call option? A put option? Why?</a:t>
            </a:r>
          </a:p>
          <a:p>
            <a:pPr lvl="2"/>
            <a:r>
              <a:rPr lang="en-US" sz="2800" smtClean="0"/>
              <a:t>How is “volume” different from “open interest”?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2.5 Derivative Markets</a:t>
            </a:r>
            <a:endParaRPr lang="en-US" dirty="0">
              <a:ea typeface="+mj-ea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Futures Contracts</a:t>
            </a:r>
          </a:p>
          <a:p>
            <a:pPr lvl="1"/>
            <a:r>
              <a:rPr lang="en-US" smtClean="0"/>
              <a:t>Purchaser (long) buys specified quantity at contract expiration for set price</a:t>
            </a:r>
          </a:p>
          <a:p>
            <a:pPr lvl="1"/>
            <a:r>
              <a:rPr lang="en-US" smtClean="0"/>
              <a:t>Contract seller (short) delivers underlying commodity at contract expiration for agreed-upon price</a:t>
            </a:r>
          </a:p>
          <a:p>
            <a:pPr lvl="1"/>
            <a:r>
              <a:rPr lang="en-US" smtClean="0"/>
              <a:t>Futures: Future commitment to buy/sell at preset price </a:t>
            </a:r>
          </a:p>
          <a:p>
            <a:pPr lvl="1"/>
            <a:r>
              <a:rPr lang="en-US" smtClean="0"/>
              <a:t>Options: Holder has future right to buy/sell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Figure 2.10 Futures Contracts</a:t>
            </a:r>
            <a:endParaRPr lang="en-US" dirty="0">
              <a:ea typeface="+mj-ea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Corn futures prices in the Chicago Board of Trade, July 8, 2011</a:t>
            </a: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90800"/>
            <a:ext cx="9007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2.5 Derivative Markets</a:t>
            </a:r>
            <a:endParaRPr lang="en-US" dirty="0">
              <a:ea typeface="+mj-ea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Corn futures prices in the Chicago Board of Trade, July 8, 2011</a:t>
            </a:r>
          </a:p>
          <a:p>
            <a:pPr lvl="1"/>
            <a:r>
              <a:rPr lang="en-US" sz="2400" smtClean="0"/>
              <a:t>Contract size: 5,000 bushels of corn</a:t>
            </a:r>
          </a:p>
          <a:p>
            <a:pPr lvl="1"/>
            <a:r>
              <a:rPr lang="en-US" sz="2400" smtClean="0"/>
              <a:t>Price quote for Dec. 12 contract: 614’0 translates to a price of $6.14 + 0/8 cent per bushel, or $6.14</a:t>
            </a:r>
          </a:p>
          <a:p>
            <a:pPr lvl="1"/>
            <a:r>
              <a:rPr lang="en-US" sz="2400" smtClean="0"/>
              <a:t>If you bought the Dec. 12 contract, what are you agreeing to do?</a:t>
            </a:r>
          </a:p>
          <a:p>
            <a:pPr lvl="2"/>
            <a:r>
              <a:rPr lang="en-US" smtClean="0"/>
              <a:t>Purchase 5,000 bushels of corn in December for 5,000 × $6.14 = $30,700</a:t>
            </a:r>
          </a:p>
          <a:p>
            <a:pPr lvl="1"/>
            <a:r>
              <a:rPr lang="en-US" sz="2400" smtClean="0"/>
              <a:t>What is your obligation if you sell the Dec. 12 contract?</a:t>
            </a:r>
          </a:p>
          <a:p>
            <a:pPr lvl="1"/>
            <a:r>
              <a:rPr lang="en-US" sz="2400" smtClean="0"/>
              <a:t>How does this contract differ from an option?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2.5 Derivative Markets</a:t>
            </a:r>
            <a:endParaRPr lang="en-US" dirty="0">
              <a:ea typeface="+mj-ea"/>
            </a:endParaRPr>
          </a:p>
        </p:txBody>
      </p:sp>
      <p:sp>
        <p:nvSpPr>
          <p:cNvPr id="8089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381000" y="1447800"/>
            <a:ext cx="82296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600" smtClean="0">
                <a:solidFill>
                  <a:schemeClr val="tx1"/>
                </a:solidFill>
              </a:rPr>
              <a:t>Derivatives Securities</a:t>
            </a:r>
          </a:p>
          <a:p>
            <a:endParaRPr lang="en-US" sz="2400" smtClean="0"/>
          </a:p>
        </p:txBody>
      </p:sp>
      <p:sp>
        <p:nvSpPr>
          <p:cNvPr id="80899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57200" y="2054225"/>
            <a:ext cx="3932238" cy="3951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3200" smtClean="0"/>
              <a:t>Options</a:t>
            </a:r>
          </a:p>
          <a:p>
            <a:pPr lvl="2"/>
            <a:r>
              <a:rPr lang="en-US" sz="2800" smtClean="0"/>
              <a:t>Basic Positions</a:t>
            </a:r>
          </a:p>
          <a:p>
            <a:pPr lvl="3"/>
            <a:r>
              <a:rPr lang="en-US" sz="2400" smtClean="0"/>
              <a:t>Call (Buy/Sell?)</a:t>
            </a:r>
          </a:p>
          <a:p>
            <a:pPr lvl="3"/>
            <a:r>
              <a:rPr lang="en-US" sz="2400" smtClean="0"/>
              <a:t>Put (Buy/Sell?)</a:t>
            </a:r>
          </a:p>
          <a:p>
            <a:pPr lvl="2"/>
            <a:r>
              <a:rPr lang="en-US" sz="2800" smtClean="0"/>
              <a:t>Terms</a:t>
            </a:r>
          </a:p>
          <a:p>
            <a:pPr lvl="3"/>
            <a:r>
              <a:rPr lang="en-US" sz="2400" smtClean="0"/>
              <a:t>Exercise price</a:t>
            </a:r>
          </a:p>
          <a:p>
            <a:pPr lvl="3"/>
            <a:r>
              <a:rPr lang="en-US" sz="2400" smtClean="0"/>
              <a:t>Expiration date</a:t>
            </a:r>
          </a:p>
        </p:txBody>
      </p:sp>
      <p:sp>
        <p:nvSpPr>
          <p:cNvPr id="8090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754563" y="2054225"/>
            <a:ext cx="3932237" cy="3951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3200" smtClean="0"/>
              <a:t>Futures</a:t>
            </a:r>
          </a:p>
          <a:p>
            <a:pPr lvl="2"/>
            <a:r>
              <a:rPr lang="en-US" sz="2800" smtClean="0"/>
              <a:t>Basic Positions</a:t>
            </a:r>
          </a:p>
          <a:p>
            <a:pPr lvl="3"/>
            <a:r>
              <a:rPr lang="en-US" sz="2400" smtClean="0"/>
              <a:t>Long (Buy/Sell?)</a:t>
            </a:r>
          </a:p>
          <a:p>
            <a:pPr lvl="3"/>
            <a:r>
              <a:rPr lang="en-US" sz="2400" smtClean="0"/>
              <a:t>Short (Buy/Sell?)</a:t>
            </a:r>
          </a:p>
          <a:p>
            <a:pPr lvl="2"/>
            <a:r>
              <a:rPr lang="en-US" sz="2800" smtClean="0"/>
              <a:t>Terms</a:t>
            </a:r>
          </a:p>
          <a:p>
            <a:pPr lvl="3"/>
            <a:r>
              <a:rPr lang="en-US" sz="2400" smtClean="0"/>
              <a:t>Delivery date</a:t>
            </a:r>
          </a:p>
          <a:p>
            <a:pPr lvl="3"/>
            <a:r>
              <a:rPr lang="en-US" sz="2400" smtClean="0"/>
              <a:t>Deliverable item</a:t>
            </a:r>
          </a:p>
          <a:p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 fontScale="92500"/>
          </a:bodyPr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Commercial Paper (CP)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Issuer: Large creditworthy corporations, financial institutions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Denomination: Minimum $100,000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Maturity: Maximum 270 days, usually 1-2 months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Liquidity: CP of 3 months or less is liquid if marketable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Default risk: Unsecured, rated, mostly high quality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Interest type: Discount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Taxation: Interest income fully taxable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dirty="0" smtClean="0"/>
              <a:t>New Innovation: Asset-backed commercial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537575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mtClean="0"/>
              <a:t>Bankers’ Acceptances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smtClean="0"/>
              <a:t>Originate when a purchaser authorizes a bank to pay a seller for goods at later date (time draft)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smtClean="0"/>
              <a:t>When purchaser’s bank “accepts” draft, it becomes contingent liability of the bank and a marketable security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mtClean="0"/>
              <a:t>Eurodollars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smtClean="0"/>
              <a:t>Dollar-denominated (time) deposits held outside U.S.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smtClean="0"/>
              <a:t>Pay higher interest rate than U.S. deposits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13314" name="Content Placeholder 4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Federal Funds</a:t>
            </a:r>
          </a:p>
          <a:p>
            <a:pPr lvl="1"/>
            <a:r>
              <a:rPr lang="en-US" smtClean="0"/>
              <a:t>Depository institutions must maintain deposits with Federal Reserve Bank</a:t>
            </a:r>
          </a:p>
          <a:p>
            <a:pPr lvl="1"/>
            <a:r>
              <a:rPr lang="en-US" smtClean="0"/>
              <a:t>Federal funds—trading in reserves held on deposit at Federal Reserve</a:t>
            </a:r>
          </a:p>
          <a:p>
            <a:pPr lvl="1"/>
            <a:r>
              <a:rPr lang="en-US" smtClean="0"/>
              <a:t>Key interest rate for economy</a:t>
            </a:r>
          </a:p>
          <a:p>
            <a:r>
              <a:rPr lang="en-US" smtClean="0"/>
              <a:t>LIBOR (London Interbank Offer Rate)</a:t>
            </a:r>
          </a:p>
          <a:p>
            <a:pPr lvl="1"/>
            <a:r>
              <a:rPr lang="en-US" smtClean="0"/>
              <a:t>Rate at which large banks in London (and elsewhere) lend to each other</a:t>
            </a:r>
          </a:p>
          <a:p>
            <a:pPr lvl="1"/>
            <a:r>
              <a:rPr lang="en-US" smtClean="0"/>
              <a:t>Base rate for many loans and derivatives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Repurchase Agreements (RPs) and Reverse RPs</a:t>
            </a:r>
          </a:p>
          <a:p>
            <a:pPr lvl="1"/>
            <a:r>
              <a:rPr lang="en-US" sz="2600" smtClean="0"/>
              <a:t>Short-term sales of securities with an agreement to repurchase the securities at higher price</a:t>
            </a:r>
          </a:p>
          <a:p>
            <a:pPr lvl="1"/>
            <a:r>
              <a:rPr lang="en-US" sz="2600" smtClean="0"/>
              <a:t>RP is a collateralized loan; many RPs are overnight, though “term” RPs may have a 1-month maturity</a:t>
            </a:r>
          </a:p>
          <a:p>
            <a:pPr lvl="1"/>
            <a:r>
              <a:rPr lang="en-US" sz="2600" smtClean="0"/>
              <a:t>Reverse RP is lending money and obtaining security title as collateral</a:t>
            </a:r>
          </a:p>
          <a:p>
            <a:pPr lvl="1"/>
            <a:r>
              <a:rPr lang="en-US" sz="2600" smtClean="0"/>
              <a:t>“Haircuts” may be required, depending on collateral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2.1 The Money Market</a:t>
            </a:r>
            <a:endParaRPr lang="en-US" dirty="0">
              <a:ea typeface="+mj-ea"/>
            </a:endParaRP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 bwMode="auto">
          <a:xfrm>
            <a:off x="454025" y="1143000"/>
            <a:ext cx="8229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Brokers’ Calls</a:t>
            </a:r>
          </a:p>
          <a:p>
            <a:pPr lvl="1"/>
            <a:r>
              <a:rPr lang="en-US" smtClean="0"/>
              <a:t>Call money rate applies for investors buying stock on margin</a:t>
            </a:r>
          </a:p>
          <a:p>
            <a:pPr lvl="1"/>
            <a:r>
              <a:rPr lang="en-US" smtClean="0"/>
              <a:t>Loan may be “called in” by broker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9e PPT design template(1)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2331</Words>
  <Application>Microsoft Office PowerPoint</Application>
  <PresentationFormat>On-screen Show (4:3)</PresentationFormat>
  <Paragraphs>550</Paragraphs>
  <Slides>48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2_9e PPT design template(1)</vt:lpstr>
      <vt:lpstr>Equation</vt:lpstr>
      <vt:lpstr>Slide 1</vt:lpstr>
      <vt:lpstr>2.1 The Money Market</vt:lpstr>
      <vt:lpstr>2.1 The Money Market</vt:lpstr>
      <vt:lpstr>2.1 The Money Market</vt:lpstr>
      <vt:lpstr>2.1 The Money Market</vt:lpstr>
      <vt:lpstr>2.1 The Money Market</vt:lpstr>
      <vt:lpstr>2.1 The Money Market</vt:lpstr>
      <vt:lpstr>2.1 The Money Market</vt:lpstr>
      <vt:lpstr>2.1 The Money Market</vt:lpstr>
      <vt:lpstr>Figure 2.1 Treasury Bills (T-Bills)</vt:lpstr>
      <vt:lpstr>Figure 2.2 Spreads on CDs and Treasury Bills</vt:lpstr>
      <vt:lpstr>2.1 The Money Market</vt:lpstr>
      <vt:lpstr>2.1 The Money Market</vt:lpstr>
      <vt:lpstr>2.1 The Money Market</vt:lpstr>
      <vt:lpstr>2.1 The Money Market</vt:lpstr>
      <vt:lpstr>2.1 The Money Market</vt:lpstr>
      <vt:lpstr>2.1 The Money Market</vt:lpstr>
      <vt:lpstr>2.1  The Money Market</vt:lpstr>
      <vt:lpstr>2.2 The Bond Market</vt:lpstr>
      <vt:lpstr>Figure 2.3 Listing of Treasury Issues</vt:lpstr>
      <vt:lpstr>2.2 The Bond Market</vt:lpstr>
      <vt:lpstr>2.2 The Bond Market</vt:lpstr>
      <vt:lpstr>Table 2.2 Equivalent Taxable Yields</vt:lpstr>
      <vt:lpstr>Figure 2.4 Outstanding Tax-Exempt Debt</vt:lpstr>
      <vt:lpstr>Figure 2.5 Yield Ratio: Tax-Exempt to Taxable Bonds</vt:lpstr>
      <vt:lpstr>2.2 The Bond Market</vt:lpstr>
      <vt:lpstr>Figure 2.6 Mortgage-Backed Securities Outstanding</vt:lpstr>
      <vt:lpstr>Table 2.7 The U.S. Bond Market</vt:lpstr>
      <vt:lpstr>2.3 Equity Securities</vt:lpstr>
      <vt:lpstr>2.3 Equity Securities</vt:lpstr>
      <vt:lpstr>2.3 Equity Securities</vt:lpstr>
      <vt:lpstr>2.4 Stock and Bond Market Indexes</vt:lpstr>
      <vt:lpstr>2.4 Stock and Bond Market Indexes</vt:lpstr>
      <vt:lpstr>2.4 Stock and Bond Market Indexes</vt:lpstr>
      <vt:lpstr>2.4 Stock and Bond Market Indexes</vt:lpstr>
      <vt:lpstr>2.4 Stock and Bond Market Indexes</vt:lpstr>
      <vt:lpstr>2.4 Stock and Bond Market Indexes</vt:lpstr>
      <vt:lpstr>2.4 Stock and Bond Market Indexes</vt:lpstr>
      <vt:lpstr>2.4 Stock and Bond Market Indexes</vt:lpstr>
      <vt:lpstr>2.5 Derivative Markets</vt:lpstr>
      <vt:lpstr>Figure 2.9 Stock Options on Apple</vt:lpstr>
      <vt:lpstr>2.5 Derivative Markets</vt:lpstr>
      <vt:lpstr>2.5 Derivative Markets</vt:lpstr>
      <vt:lpstr>2.5 Derivative Markets</vt:lpstr>
      <vt:lpstr>2.5 Derivative Markets</vt:lpstr>
      <vt:lpstr>Figure 2.10 Futures Contracts</vt:lpstr>
      <vt:lpstr>2.5 Derivative Markets</vt:lpstr>
      <vt:lpstr>2.5 Derivative Markets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Catherine Teutsch</dc:creator>
  <cp:lastModifiedBy>pankaj</cp:lastModifiedBy>
  <cp:revision>78</cp:revision>
  <dcterms:created xsi:type="dcterms:W3CDTF">2012-03-29T15:54:59Z</dcterms:created>
  <dcterms:modified xsi:type="dcterms:W3CDTF">2016-07-31T13:11:24Z</dcterms:modified>
</cp:coreProperties>
</file>