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Raleway"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2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aa373252b1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aa373252b1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aa373252b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aa373252b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aa373252b1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aa373252b1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aa373252b1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aa373252b1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aa373252b1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aa373252b1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aa373252b1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aa373252b1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aa373252b1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aa373252b1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a373252b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a373252b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a373252b1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a373252b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aa373252b1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aa373252b1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aa373252b1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aa373252b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aa373252b1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aa373252b1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aa373252b1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aa373252b1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a373252b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a373252b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aa373252b1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aa373252b1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 to Linux</a:t>
            </a:r>
            <a:br>
              <a:rPr lang="en" dirty="0"/>
            </a:br>
            <a:r>
              <a:rPr lang="en" sz="1800" dirty="0"/>
              <a:t>Day 1 of 10</a:t>
            </a:r>
            <a:endParaRPr dirty="0"/>
          </a:p>
        </p:txBody>
      </p:sp>
      <p:sp>
        <p:nvSpPr>
          <p:cNvPr id="87" name="Google Shape;87;p13"/>
          <p:cNvSpPr txBox="1">
            <a:spLocks noGrp="1"/>
          </p:cNvSpPr>
          <p:nvPr>
            <p:ph type="subTitle" idx="1"/>
          </p:nvPr>
        </p:nvSpPr>
        <p:spPr>
          <a:xfrm>
            <a:off x="729625" y="3172900"/>
            <a:ext cx="7688100" cy="106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Prepared by:</a:t>
            </a:r>
            <a:endParaRPr b="1" u="sng"/>
          </a:p>
          <a:p>
            <a:pPr marL="0" lvl="0" indent="0" algn="l" rtl="0">
              <a:spcBef>
                <a:spcPts val="0"/>
              </a:spcBef>
              <a:spcAft>
                <a:spcPts val="0"/>
              </a:spcAft>
              <a:buNone/>
            </a:pPr>
            <a:r>
              <a:rPr lang="en"/>
              <a:t>Gaurav Pokhrel </a:t>
            </a:r>
            <a:endParaRPr/>
          </a:p>
          <a:p>
            <a:pPr marL="0" lvl="0" indent="0" algn="l" rtl="0">
              <a:spcBef>
                <a:spcPts val="0"/>
              </a:spcBef>
              <a:spcAft>
                <a:spcPts val="0"/>
              </a:spcAft>
              <a:buNone/>
            </a:pPr>
            <a:r>
              <a:rPr lang="en"/>
              <a:t>Rohan Raj Poudel</a:t>
            </a:r>
            <a:endParaRPr/>
          </a:p>
        </p:txBody>
      </p:sp>
      <p:sp>
        <p:nvSpPr>
          <p:cNvPr id="88" name="Google Shape;88;p13"/>
          <p:cNvSpPr txBox="1"/>
          <p:nvPr/>
        </p:nvSpPr>
        <p:spPr>
          <a:xfrm>
            <a:off x="0" y="4801800"/>
            <a:ext cx="1879200"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Jan, 2024</a:t>
            </a:r>
            <a:endParaRPr sz="1300" dirty="0">
              <a:solidFill>
                <a:schemeClr val="accent1"/>
              </a:solidFill>
              <a:latin typeface="Lato"/>
              <a:ea typeface="Lato"/>
              <a:cs typeface="Lato"/>
              <a:sym typeface="Lato"/>
            </a:endParaRPr>
          </a:p>
        </p:txBody>
      </p:sp>
      <p:pic>
        <p:nvPicPr>
          <p:cNvPr id="89" name="Google Shape;89;p13"/>
          <p:cNvPicPr preferRelativeResize="0"/>
          <p:nvPr/>
        </p:nvPicPr>
        <p:blipFill>
          <a:blip r:embed="rId3">
            <a:alphaModFix/>
          </a:blip>
          <a:stretch>
            <a:fillRect/>
          </a:stretch>
        </p:blipFill>
        <p:spPr>
          <a:xfrm>
            <a:off x="7636700" y="560450"/>
            <a:ext cx="1404575" cy="1664700"/>
          </a:xfrm>
          <a:prstGeom prst="rect">
            <a:avLst/>
          </a:prstGeom>
          <a:noFill/>
          <a:ln>
            <a:noFill/>
          </a:ln>
        </p:spPr>
      </p:pic>
      <p:sp>
        <p:nvSpPr>
          <p:cNvPr id="2" name="Google Shape;88;p13">
            <a:extLst>
              <a:ext uri="{FF2B5EF4-FFF2-40B4-BE49-F238E27FC236}">
                <a16:creationId xmlns:a16="http://schemas.microsoft.com/office/drawing/2014/main" id="{B3B2E72F-538E-46A9-8AC0-776E8C6F79D3}"/>
              </a:ext>
            </a:extLst>
          </p:cNvPr>
          <p:cNvSpPr txBox="1"/>
          <p:nvPr/>
        </p:nvSpPr>
        <p:spPr>
          <a:xfrm>
            <a:off x="6791739" y="4811511"/>
            <a:ext cx="2352261"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Gaurav P. | Rohan Raj P.</a:t>
            </a:r>
            <a:endParaRPr sz="1300" dirty="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ctrTitle"/>
          </p:nvPr>
        </p:nvSpPr>
        <p:spPr>
          <a:xfrm>
            <a:off x="729450" y="560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1.2 Key Concepts</a:t>
            </a:r>
            <a:endParaRPr/>
          </a:p>
        </p:txBody>
      </p:sp>
      <p:sp>
        <p:nvSpPr>
          <p:cNvPr id="171" name="Google Shape;171;p22"/>
          <p:cNvSpPr txBox="1">
            <a:spLocks noGrp="1"/>
          </p:cNvSpPr>
          <p:nvPr>
            <p:ph type="subTitle" idx="1"/>
          </p:nvPr>
        </p:nvSpPr>
        <p:spPr>
          <a:xfrm>
            <a:off x="729625" y="1953700"/>
            <a:ext cx="7688100" cy="1002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u="sng"/>
              <a:t>1.2.2 Terminal :</a:t>
            </a:r>
            <a:r>
              <a:rPr lang="en" b="1"/>
              <a:t> </a:t>
            </a:r>
            <a:r>
              <a:rPr lang="en"/>
              <a:t>A terminal is a program that provides a text-based interface  and allows users to interact with the shell. It allows users to type commands and receive text-based feedback.</a:t>
            </a:r>
            <a:endParaRPr/>
          </a:p>
        </p:txBody>
      </p:sp>
      <p:pic>
        <p:nvPicPr>
          <p:cNvPr id="173" name="Google Shape;173;p22"/>
          <p:cNvPicPr preferRelativeResize="0"/>
          <p:nvPr/>
        </p:nvPicPr>
        <p:blipFill>
          <a:blip r:embed="rId3">
            <a:alphaModFix/>
          </a:blip>
          <a:stretch>
            <a:fillRect/>
          </a:stretch>
        </p:blipFill>
        <p:spPr>
          <a:xfrm>
            <a:off x="5611675" y="470700"/>
            <a:ext cx="3532325" cy="1536975"/>
          </a:xfrm>
          <a:prstGeom prst="rect">
            <a:avLst/>
          </a:prstGeom>
          <a:noFill/>
          <a:ln>
            <a:noFill/>
          </a:ln>
        </p:spPr>
      </p:pic>
      <p:sp>
        <p:nvSpPr>
          <p:cNvPr id="174" name="Google Shape;174;p22"/>
          <p:cNvSpPr txBox="1">
            <a:spLocks noGrp="1"/>
          </p:cNvSpPr>
          <p:nvPr>
            <p:ph type="subTitle" idx="1"/>
          </p:nvPr>
        </p:nvSpPr>
        <p:spPr>
          <a:xfrm>
            <a:off x="729625" y="2791900"/>
            <a:ext cx="7688100" cy="23517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
              <a:t>Terminals can be graphical or command-line based.</a:t>
            </a:r>
            <a:endParaRPr/>
          </a:p>
          <a:p>
            <a:pPr marL="0" lvl="0" indent="0" algn="just" rtl="0">
              <a:spcBef>
                <a:spcPts val="0"/>
              </a:spcBef>
              <a:spcAft>
                <a:spcPts val="0"/>
              </a:spcAft>
              <a:buNone/>
            </a:pPr>
            <a:endParaRPr/>
          </a:p>
          <a:p>
            <a:pPr marL="0" lvl="0" indent="0" algn="just" rtl="0">
              <a:spcBef>
                <a:spcPts val="0"/>
              </a:spcBef>
              <a:spcAft>
                <a:spcPts val="0"/>
              </a:spcAft>
              <a:buNone/>
            </a:pPr>
            <a:r>
              <a:rPr lang="en" u="sng"/>
              <a:t>Graphical Terminal:</a:t>
            </a:r>
            <a:r>
              <a:rPr lang="en"/>
              <a:t> In a graphical environment, a terminal emulator provides a window where users can enter commands. Example GNOME Terminal</a:t>
            </a:r>
            <a:endParaRPr/>
          </a:p>
          <a:p>
            <a:pPr marL="0" lvl="0" indent="0" algn="just" rtl="0">
              <a:spcBef>
                <a:spcPts val="0"/>
              </a:spcBef>
              <a:spcAft>
                <a:spcPts val="0"/>
              </a:spcAft>
              <a:buNone/>
            </a:pPr>
            <a:endParaRPr/>
          </a:p>
          <a:p>
            <a:pPr marL="0" lvl="0" indent="0" algn="just" rtl="0">
              <a:spcBef>
                <a:spcPts val="0"/>
              </a:spcBef>
              <a:spcAft>
                <a:spcPts val="0"/>
              </a:spcAft>
              <a:buNone/>
            </a:pPr>
            <a:r>
              <a:rPr lang="en" u="sng"/>
              <a:t>Command-Line Interface (CLI): </a:t>
            </a:r>
            <a:r>
              <a:rPr lang="en"/>
              <a:t>On systems without a graphical interface or for users who prefer the command line, a text-based terminal is available. This is often referred to as a virtual console. You can switch between virtual consoles using keyboard shortcuts (e.g., Ctrl+Alt+F6 in Ubuntu).</a:t>
            </a:r>
            <a:endParaRPr/>
          </a:p>
        </p:txBody>
      </p:sp>
      <p:sp>
        <p:nvSpPr>
          <p:cNvPr id="2" name="Google Shape;88;p13">
            <a:extLst>
              <a:ext uri="{FF2B5EF4-FFF2-40B4-BE49-F238E27FC236}">
                <a16:creationId xmlns:a16="http://schemas.microsoft.com/office/drawing/2014/main" id="{DC174A42-42BF-74F2-9753-41A749B91716}"/>
              </a:ext>
            </a:extLst>
          </p:cNvPr>
          <p:cNvSpPr txBox="1"/>
          <p:nvPr/>
        </p:nvSpPr>
        <p:spPr>
          <a:xfrm>
            <a:off x="0" y="4801800"/>
            <a:ext cx="1879200"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Jan, 2024</a:t>
            </a:r>
            <a:endParaRPr sz="1300" dirty="0">
              <a:solidFill>
                <a:schemeClr val="accent1"/>
              </a:solidFill>
              <a:latin typeface="Lato"/>
              <a:ea typeface="Lato"/>
              <a:cs typeface="Lato"/>
              <a:sym typeface="Lato"/>
            </a:endParaRPr>
          </a:p>
        </p:txBody>
      </p:sp>
      <p:sp>
        <p:nvSpPr>
          <p:cNvPr id="3" name="Google Shape;88;p13">
            <a:extLst>
              <a:ext uri="{FF2B5EF4-FFF2-40B4-BE49-F238E27FC236}">
                <a16:creationId xmlns:a16="http://schemas.microsoft.com/office/drawing/2014/main" id="{98B2DAAB-1851-5371-D2B8-78E5580086CA}"/>
              </a:ext>
            </a:extLst>
          </p:cNvPr>
          <p:cNvSpPr txBox="1"/>
          <p:nvPr/>
        </p:nvSpPr>
        <p:spPr>
          <a:xfrm>
            <a:off x="6791739" y="4811511"/>
            <a:ext cx="2352261"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Gaurav P. | Rohan Raj P.</a:t>
            </a:r>
            <a:endParaRPr sz="1300" dirty="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ctrTitle"/>
          </p:nvPr>
        </p:nvSpPr>
        <p:spPr>
          <a:xfrm>
            <a:off x="729450" y="560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1.2 Key Concepts</a:t>
            </a:r>
            <a:endParaRPr/>
          </a:p>
        </p:txBody>
      </p:sp>
      <p:sp>
        <p:nvSpPr>
          <p:cNvPr id="180" name="Google Shape;180;p23"/>
          <p:cNvSpPr txBox="1">
            <a:spLocks noGrp="1"/>
          </p:cNvSpPr>
          <p:nvPr>
            <p:ph type="subTitle" idx="1"/>
          </p:nvPr>
        </p:nvSpPr>
        <p:spPr>
          <a:xfrm>
            <a:off x="729625" y="1953700"/>
            <a:ext cx="7688100" cy="1002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u="sng"/>
              <a:t>1.2.3 Shell :</a:t>
            </a:r>
            <a:r>
              <a:rPr lang="en" b="1"/>
              <a:t> </a:t>
            </a:r>
            <a:r>
              <a:rPr lang="en"/>
              <a:t>A shell is a program that provides an interface to launch commands or another program inside a terminal. A shell is a user interface for accessing the services of an operating system. Example: bash, power shell</a:t>
            </a:r>
            <a:endParaRPr/>
          </a:p>
        </p:txBody>
      </p:sp>
      <p:sp>
        <p:nvSpPr>
          <p:cNvPr id="182" name="Google Shape;182;p23"/>
          <p:cNvSpPr txBox="1">
            <a:spLocks noGrp="1"/>
          </p:cNvSpPr>
          <p:nvPr>
            <p:ph type="subTitle" idx="1"/>
          </p:nvPr>
        </p:nvSpPr>
        <p:spPr>
          <a:xfrm>
            <a:off x="729625" y="2868100"/>
            <a:ext cx="7688100" cy="1664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a:t>The shell acts as an intermediary between the user and the operating system. With the help of commands that the shell interprets and executes, users can communicate with the system. The shell transfers user requests to the kernel so that it can process them, acting as an a link between the two. It executes the necessary actions, and then displays the results.</a:t>
            </a:r>
            <a:endParaRPr/>
          </a:p>
        </p:txBody>
      </p:sp>
      <p:sp>
        <p:nvSpPr>
          <p:cNvPr id="2" name="Google Shape;88;p13">
            <a:extLst>
              <a:ext uri="{FF2B5EF4-FFF2-40B4-BE49-F238E27FC236}">
                <a16:creationId xmlns:a16="http://schemas.microsoft.com/office/drawing/2014/main" id="{7AC04C8B-111A-B2DB-03BB-1C59D9E2C63F}"/>
              </a:ext>
            </a:extLst>
          </p:cNvPr>
          <p:cNvSpPr txBox="1"/>
          <p:nvPr/>
        </p:nvSpPr>
        <p:spPr>
          <a:xfrm>
            <a:off x="0" y="4801800"/>
            <a:ext cx="1879200"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Jan, 2024</a:t>
            </a:r>
            <a:endParaRPr sz="1300" dirty="0">
              <a:solidFill>
                <a:schemeClr val="accent1"/>
              </a:solidFill>
              <a:latin typeface="Lato"/>
              <a:ea typeface="Lato"/>
              <a:cs typeface="Lato"/>
              <a:sym typeface="Lato"/>
            </a:endParaRPr>
          </a:p>
        </p:txBody>
      </p:sp>
      <p:sp>
        <p:nvSpPr>
          <p:cNvPr id="3" name="Google Shape;88;p13">
            <a:extLst>
              <a:ext uri="{FF2B5EF4-FFF2-40B4-BE49-F238E27FC236}">
                <a16:creationId xmlns:a16="http://schemas.microsoft.com/office/drawing/2014/main" id="{CFFCCFE3-90C3-D1B2-8519-2A6988AD5F2B}"/>
              </a:ext>
            </a:extLst>
          </p:cNvPr>
          <p:cNvSpPr txBox="1"/>
          <p:nvPr/>
        </p:nvSpPr>
        <p:spPr>
          <a:xfrm>
            <a:off x="6791739" y="4811511"/>
            <a:ext cx="2352261"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Gaurav P. | Rohan Raj P.</a:t>
            </a:r>
            <a:endParaRPr sz="1300" dirty="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ctrTitle"/>
          </p:nvPr>
        </p:nvSpPr>
        <p:spPr>
          <a:xfrm>
            <a:off x="729450" y="560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1.2 Key Concepts</a:t>
            </a:r>
            <a:endParaRPr/>
          </a:p>
        </p:txBody>
      </p:sp>
      <p:sp>
        <p:nvSpPr>
          <p:cNvPr id="188" name="Google Shape;188;p24"/>
          <p:cNvSpPr txBox="1">
            <a:spLocks noGrp="1"/>
          </p:cNvSpPr>
          <p:nvPr>
            <p:ph type="subTitle" idx="1"/>
          </p:nvPr>
        </p:nvSpPr>
        <p:spPr>
          <a:xfrm>
            <a:off x="729625" y="1953700"/>
            <a:ext cx="5644200" cy="1380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u="sng"/>
              <a:t>1.2.4 File System:</a:t>
            </a:r>
            <a:r>
              <a:rPr lang="en" b="1"/>
              <a:t> </a:t>
            </a:r>
            <a:r>
              <a:rPr lang="en"/>
              <a:t>The file system in Linux is represented as a hierarchical tree structure with a root directory ("/") at the top. Directories (folders) and files are organized under this root directory.</a:t>
            </a:r>
            <a:endParaRPr/>
          </a:p>
        </p:txBody>
      </p:sp>
      <p:pic>
        <p:nvPicPr>
          <p:cNvPr id="190" name="Google Shape;190;p24"/>
          <p:cNvPicPr preferRelativeResize="0"/>
          <p:nvPr/>
        </p:nvPicPr>
        <p:blipFill>
          <a:blip r:embed="rId3">
            <a:alphaModFix/>
          </a:blip>
          <a:stretch>
            <a:fillRect/>
          </a:stretch>
        </p:blipFill>
        <p:spPr>
          <a:xfrm>
            <a:off x="6440150" y="83301"/>
            <a:ext cx="2665100" cy="4820004"/>
          </a:xfrm>
          <a:prstGeom prst="rect">
            <a:avLst/>
          </a:prstGeom>
          <a:noFill/>
          <a:ln>
            <a:noFill/>
          </a:ln>
        </p:spPr>
      </p:pic>
      <p:sp>
        <p:nvSpPr>
          <p:cNvPr id="2" name="Google Shape;88;p13">
            <a:extLst>
              <a:ext uri="{FF2B5EF4-FFF2-40B4-BE49-F238E27FC236}">
                <a16:creationId xmlns:a16="http://schemas.microsoft.com/office/drawing/2014/main" id="{12CC26E2-3B3A-A340-71B6-A7D59D87514C}"/>
              </a:ext>
            </a:extLst>
          </p:cNvPr>
          <p:cNvSpPr txBox="1"/>
          <p:nvPr/>
        </p:nvSpPr>
        <p:spPr>
          <a:xfrm>
            <a:off x="0" y="4801800"/>
            <a:ext cx="1879200"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Jan, 2024</a:t>
            </a:r>
            <a:endParaRPr sz="1300" dirty="0">
              <a:solidFill>
                <a:schemeClr val="accent1"/>
              </a:solidFill>
              <a:latin typeface="Lato"/>
              <a:ea typeface="Lato"/>
              <a:cs typeface="Lato"/>
              <a:sym typeface="Lato"/>
            </a:endParaRPr>
          </a:p>
        </p:txBody>
      </p:sp>
      <p:sp>
        <p:nvSpPr>
          <p:cNvPr id="3" name="Google Shape;88;p13">
            <a:extLst>
              <a:ext uri="{FF2B5EF4-FFF2-40B4-BE49-F238E27FC236}">
                <a16:creationId xmlns:a16="http://schemas.microsoft.com/office/drawing/2014/main" id="{BBF0A800-5D21-B07B-4D5A-3CEA80EB1341}"/>
              </a:ext>
            </a:extLst>
          </p:cNvPr>
          <p:cNvSpPr txBox="1"/>
          <p:nvPr/>
        </p:nvSpPr>
        <p:spPr>
          <a:xfrm>
            <a:off x="6791739" y="4811511"/>
            <a:ext cx="2352261"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Gaurav P. | Rohan Raj P.</a:t>
            </a:r>
            <a:endParaRPr sz="1300" dirty="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ctrTitle"/>
          </p:nvPr>
        </p:nvSpPr>
        <p:spPr>
          <a:xfrm>
            <a:off x="729450" y="560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1.2 Key Concepts</a:t>
            </a:r>
            <a:endParaRPr/>
          </a:p>
        </p:txBody>
      </p:sp>
      <p:sp>
        <p:nvSpPr>
          <p:cNvPr id="196" name="Google Shape;196;p25"/>
          <p:cNvSpPr txBox="1">
            <a:spLocks noGrp="1"/>
          </p:cNvSpPr>
          <p:nvPr>
            <p:ph type="subTitle" idx="1"/>
          </p:nvPr>
        </p:nvSpPr>
        <p:spPr>
          <a:xfrm>
            <a:off x="727950" y="1653400"/>
            <a:ext cx="7688100" cy="10026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u="sng"/>
              <a:t>1.2.5 Path :</a:t>
            </a:r>
            <a:r>
              <a:rPr lang="en" b="1"/>
              <a:t> </a:t>
            </a:r>
            <a:r>
              <a:rPr lang="en"/>
              <a:t>A path is a unique identifier for a file or directory in the file system. There are two types of paths: </a:t>
            </a:r>
            <a:r>
              <a:rPr lang="en" b="1"/>
              <a:t>Absolute </a:t>
            </a:r>
            <a:r>
              <a:rPr lang="en"/>
              <a:t>and</a:t>
            </a:r>
            <a:r>
              <a:rPr lang="en" b="1"/>
              <a:t> relative.</a:t>
            </a:r>
            <a:endParaRPr b="1"/>
          </a:p>
        </p:txBody>
      </p:sp>
      <p:sp>
        <p:nvSpPr>
          <p:cNvPr id="198" name="Google Shape;198;p25"/>
          <p:cNvSpPr txBox="1">
            <a:spLocks noGrp="1"/>
          </p:cNvSpPr>
          <p:nvPr>
            <p:ph type="subTitle" idx="1"/>
          </p:nvPr>
        </p:nvSpPr>
        <p:spPr>
          <a:xfrm>
            <a:off x="729625" y="2379250"/>
            <a:ext cx="7688100" cy="2504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u="sng"/>
              <a:t>Absolute Path:</a:t>
            </a:r>
            <a:r>
              <a:rPr lang="en"/>
              <a:t> An absolute path specifies the location of a file or directory from the root directory. It starts with the root directory ("/") and lists all the directories leading to the target file or directory. For example: /home/user/Documents/file.txt</a:t>
            </a:r>
            <a:endParaRPr/>
          </a:p>
          <a:p>
            <a:pPr marL="0" lvl="0" indent="0" algn="just" rtl="0">
              <a:spcBef>
                <a:spcPts val="0"/>
              </a:spcBef>
              <a:spcAft>
                <a:spcPts val="0"/>
              </a:spcAft>
              <a:buNone/>
            </a:pPr>
            <a:endParaRPr/>
          </a:p>
          <a:p>
            <a:pPr marL="0" lvl="0" indent="0" algn="just" rtl="0">
              <a:spcBef>
                <a:spcPts val="0"/>
              </a:spcBef>
              <a:spcAft>
                <a:spcPts val="0"/>
              </a:spcAft>
              <a:buNone/>
            </a:pPr>
            <a:r>
              <a:rPr lang="en" u="sng"/>
              <a:t>Relative Path:</a:t>
            </a:r>
            <a:r>
              <a:rPr lang="en"/>
              <a:t> A relative path specifies the location of a file or directory relative to the current working directory. </a:t>
            </a:r>
            <a:endParaRPr/>
          </a:p>
          <a:p>
            <a:pPr marL="0" lvl="0" indent="0" algn="just" rtl="0">
              <a:spcBef>
                <a:spcPts val="0"/>
              </a:spcBef>
              <a:spcAft>
                <a:spcPts val="0"/>
              </a:spcAft>
              <a:buNone/>
            </a:pPr>
            <a:r>
              <a:rPr lang="en"/>
              <a:t>"."  : (Optional)Represents the current directory. (example:  </a:t>
            </a:r>
            <a:r>
              <a:rPr lang="en">
                <a:highlight>
                  <a:schemeClr val="dk1"/>
                </a:highlight>
              </a:rPr>
              <a:t>./</a:t>
            </a:r>
            <a:r>
              <a:rPr lang="en"/>
              <a:t>Pictures/photo.jpg)</a:t>
            </a:r>
            <a:endParaRPr/>
          </a:p>
          <a:p>
            <a:pPr marL="0" lvl="0" indent="0" algn="just" rtl="0">
              <a:spcBef>
                <a:spcPts val="0"/>
              </a:spcBef>
              <a:spcAft>
                <a:spcPts val="0"/>
              </a:spcAft>
              <a:buNone/>
            </a:pPr>
            <a:r>
              <a:rPr lang="en"/>
              <a:t>".." : Represents the parent directory.  (example:  ../Pictures/photo.jpg)</a:t>
            </a:r>
            <a:endParaRPr/>
          </a:p>
        </p:txBody>
      </p:sp>
      <p:sp>
        <p:nvSpPr>
          <p:cNvPr id="2" name="Google Shape;88;p13">
            <a:extLst>
              <a:ext uri="{FF2B5EF4-FFF2-40B4-BE49-F238E27FC236}">
                <a16:creationId xmlns:a16="http://schemas.microsoft.com/office/drawing/2014/main" id="{A0D2DBFB-8B5C-D09A-6F9F-D1635E8287D8}"/>
              </a:ext>
            </a:extLst>
          </p:cNvPr>
          <p:cNvSpPr txBox="1"/>
          <p:nvPr/>
        </p:nvSpPr>
        <p:spPr>
          <a:xfrm>
            <a:off x="0" y="4801800"/>
            <a:ext cx="1879200"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Jan, 2024</a:t>
            </a:r>
            <a:endParaRPr sz="1300" dirty="0">
              <a:solidFill>
                <a:schemeClr val="accent1"/>
              </a:solidFill>
              <a:latin typeface="Lato"/>
              <a:ea typeface="Lato"/>
              <a:cs typeface="Lato"/>
              <a:sym typeface="Lato"/>
            </a:endParaRPr>
          </a:p>
        </p:txBody>
      </p:sp>
      <p:sp>
        <p:nvSpPr>
          <p:cNvPr id="3" name="Google Shape;88;p13">
            <a:extLst>
              <a:ext uri="{FF2B5EF4-FFF2-40B4-BE49-F238E27FC236}">
                <a16:creationId xmlns:a16="http://schemas.microsoft.com/office/drawing/2014/main" id="{E2452CB9-3AF4-BF30-A62B-F52C7BDCF2ED}"/>
              </a:ext>
            </a:extLst>
          </p:cNvPr>
          <p:cNvSpPr txBox="1"/>
          <p:nvPr/>
        </p:nvSpPr>
        <p:spPr>
          <a:xfrm>
            <a:off x="6791739" y="4811511"/>
            <a:ext cx="2352261"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Gaurav P. | Rohan Raj P.</a:t>
            </a:r>
            <a:endParaRPr sz="1300" dirty="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ctrTitle"/>
          </p:nvPr>
        </p:nvSpPr>
        <p:spPr>
          <a:xfrm>
            <a:off x="729450" y="560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1.3 Advantages of Linux</a:t>
            </a:r>
            <a:endParaRPr/>
          </a:p>
        </p:txBody>
      </p:sp>
      <p:sp>
        <p:nvSpPr>
          <p:cNvPr id="205" name="Google Shape;205;p26"/>
          <p:cNvSpPr txBox="1">
            <a:spLocks noGrp="1"/>
          </p:cNvSpPr>
          <p:nvPr>
            <p:ph type="subTitle" idx="1"/>
          </p:nvPr>
        </p:nvSpPr>
        <p:spPr>
          <a:xfrm>
            <a:off x="729625" y="1387100"/>
            <a:ext cx="7688100" cy="3681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u="sng" dirty="0"/>
              <a:t>Security:</a:t>
            </a:r>
            <a:r>
              <a:rPr lang="en" dirty="0"/>
              <a:t> Linux has a strong security model with built-in features such as user permissions, access controls, and regular security updates.</a:t>
            </a:r>
            <a:endParaRPr dirty="0"/>
          </a:p>
          <a:p>
            <a:pPr marL="0" lvl="0" indent="0" algn="just" rtl="0">
              <a:spcBef>
                <a:spcPts val="0"/>
              </a:spcBef>
              <a:spcAft>
                <a:spcPts val="0"/>
              </a:spcAft>
              <a:buNone/>
            </a:pPr>
            <a:endParaRPr dirty="0"/>
          </a:p>
          <a:p>
            <a:pPr marL="0" lvl="0" indent="0" algn="just" rtl="0">
              <a:spcBef>
                <a:spcPts val="0"/>
              </a:spcBef>
              <a:spcAft>
                <a:spcPts val="0"/>
              </a:spcAft>
              <a:buNone/>
            </a:pPr>
            <a:r>
              <a:rPr lang="en" u="sng" dirty="0"/>
              <a:t>Flexibility:</a:t>
            </a:r>
            <a:r>
              <a:rPr lang="en" dirty="0"/>
              <a:t> Linux is highly customizable. Users can choose from a variety of desktop environments, window managers, and software packages to create a personalized computing environment. </a:t>
            </a:r>
            <a:r>
              <a:rPr lang="en" sz="1400" dirty="0">
                <a:solidFill>
                  <a:schemeClr val="bg2">
                    <a:lumMod val="25000"/>
                    <a:lumOff val="75000"/>
                  </a:schemeClr>
                </a:solidFill>
              </a:rPr>
              <a:t>–(people creating macOS like interface in non Apple Laptops)</a:t>
            </a:r>
            <a:endParaRPr sz="1400" dirty="0">
              <a:solidFill>
                <a:schemeClr val="bg2">
                  <a:lumMod val="25000"/>
                  <a:lumOff val="75000"/>
                </a:schemeClr>
              </a:solidFill>
            </a:endParaRPr>
          </a:p>
          <a:p>
            <a:pPr marL="0" lvl="0" indent="0" algn="just" rtl="0">
              <a:spcBef>
                <a:spcPts val="0"/>
              </a:spcBef>
              <a:spcAft>
                <a:spcPts val="0"/>
              </a:spcAft>
              <a:buNone/>
            </a:pPr>
            <a:endParaRPr dirty="0"/>
          </a:p>
          <a:p>
            <a:pPr marL="0" lvl="0" indent="0" algn="just" rtl="0">
              <a:spcBef>
                <a:spcPts val="0"/>
              </a:spcBef>
              <a:spcAft>
                <a:spcPts val="0"/>
              </a:spcAft>
              <a:buNone/>
            </a:pPr>
            <a:r>
              <a:rPr lang="en" u="sng" dirty="0"/>
              <a:t>Cost-Efficiency:</a:t>
            </a:r>
            <a:r>
              <a:rPr lang="en" dirty="0"/>
              <a:t> Linux is free to use, reducing software licensing costs. Many open-source applications and tools are available for free, contributing to a cost-effective computing environment.</a:t>
            </a:r>
            <a:endParaRPr dirty="0"/>
          </a:p>
          <a:p>
            <a:pPr marL="0" lvl="0" indent="0" algn="just" rtl="0">
              <a:spcBef>
                <a:spcPts val="0"/>
              </a:spcBef>
              <a:spcAft>
                <a:spcPts val="0"/>
              </a:spcAft>
              <a:buNone/>
            </a:pPr>
            <a:endParaRPr dirty="0"/>
          </a:p>
          <a:p>
            <a:pPr marL="0" lvl="0" indent="0" algn="just" rtl="0">
              <a:spcBef>
                <a:spcPts val="0"/>
              </a:spcBef>
              <a:spcAft>
                <a:spcPts val="0"/>
              </a:spcAft>
              <a:buNone/>
            </a:pPr>
            <a:r>
              <a:rPr lang="en" u="sng" dirty="0"/>
              <a:t>Community Support:</a:t>
            </a:r>
            <a:r>
              <a:rPr lang="en" dirty="0"/>
              <a:t> The Linux community is vast and active. Users can access forums, documentation, and online resources for support and troubleshooting.</a:t>
            </a:r>
            <a:endParaRPr dirty="0"/>
          </a:p>
        </p:txBody>
      </p:sp>
      <p:sp>
        <p:nvSpPr>
          <p:cNvPr id="2" name="Google Shape;88;p13">
            <a:extLst>
              <a:ext uri="{FF2B5EF4-FFF2-40B4-BE49-F238E27FC236}">
                <a16:creationId xmlns:a16="http://schemas.microsoft.com/office/drawing/2014/main" id="{27B5C981-BBAB-55F3-2835-5CD22D5C6C1B}"/>
              </a:ext>
            </a:extLst>
          </p:cNvPr>
          <p:cNvSpPr txBox="1"/>
          <p:nvPr/>
        </p:nvSpPr>
        <p:spPr>
          <a:xfrm>
            <a:off x="0" y="4808426"/>
            <a:ext cx="1879200"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Jan, 2024</a:t>
            </a:r>
            <a:endParaRPr sz="1300" dirty="0">
              <a:solidFill>
                <a:schemeClr val="accent1"/>
              </a:solidFill>
              <a:latin typeface="Lato"/>
              <a:ea typeface="Lato"/>
              <a:cs typeface="Lato"/>
              <a:sym typeface="Lato"/>
            </a:endParaRPr>
          </a:p>
        </p:txBody>
      </p:sp>
      <p:sp>
        <p:nvSpPr>
          <p:cNvPr id="3" name="Google Shape;88;p13">
            <a:extLst>
              <a:ext uri="{FF2B5EF4-FFF2-40B4-BE49-F238E27FC236}">
                <a16:creationId xmlns:a16="http://schemas.microsoft.com/office/drawing/2014/main" id="{570FDF2F-467E-8454-A419-8990E22EBE32}"/>
              </a:ext>
            </a:extLst>
          </p:cNvPr>
          <p:cNvSpPr txBox="1"/>
          <p:nvPr/>
        </p:nvSpPr>
        <p:spPr>
          <a:xfrm>
            <a:off x="6791739" y="4818137"/>
            <a:ext cx="2352261"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Gaurav P. | Rohan Raj P.</a:t>
            </a:r>
            <a:endParaRPr sz="1300" dirty="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7"/>
          <p:cNvSpPr txBox="1">
            <a:spLocks noGrp="1"/>
          </p:cNvSpPr>
          <p:nvPr>
            <p:ph type="ctrTitle"/>
          </p:nvPr>
        </p:nvSpPr>
        <p:spPr>
          <a:xfrm>
            <a:off x="729450" y="560450"/>
            <a:ext cx="7688100" cy="95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1.4 Selection criteria </a:t>
            </a:r>
            <a:endParaRPr/>
          </a:p>
        </p:txBody>
      </p:sp>
      <p:sp>
        <p:nvSpPr>
          <p:cNvPr id="212" name="Google Shape;212;p27"/>
          <p:cNvSpPr txBox="1">
            <a:spLocks noGrp="1"/>
          </p:cNvSpPr>
          <p:nvPr>
            <p:ph type="subTitle" idx="1"/>
          </p:nvPr>
        </p:nvSpPr>
        <p:spPr>
          <a:xfrm>
            <a:off x="727950" y="1677700"/>
            <a:ext cx="7688100" cy="3681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u="sng" dirty="0"/>
              <a:t>General Desktop Use:</a:t>
            </a:r>
            <a:r>
              <a:rPr lang="en" dirty="0"/>
              <a:t> Ubuntu (with variants like Ubuntu Desktop, Kubuntu, Xubuntu), Linux Mint, Fedora Workstation.</a:t>
            </a:r>
            <a:endParaRPr dirty="0"/>
          </a:p>
          <a:p>
            <a:pPr marL="0" lvl="0" indent="0" algn="just" rtl="0">
              <a:spcBef>
                <a:spcPts val="0"/>
              </a:spcBef>
              <a:spcAft>
                <a:spcPts val="0"/>
              </a:spcAft>
              <a:buNone/>
            </a:pPr>
            <a:endParaRPr dirty="0"/>
          </a:p>
          <a:p>
            <a:pPr marL="0" lvl="0" indent="0" algn="just" rtl="0">
              <a:spcBef>
                <a:spcPts val="0"/>
              </a:spcBef>
              <a:spcAft>
                <a:spcPts val="0"/>
              </a:spcAft>
              <a:buNone/>
            </a:pPr>
            <a:r>
              <a:rPr lang="en" u="sng" dirty="0"/>
              <a:t>Server Environment:</a:t>
            </a:r>
            <a:r>
              <a:rPr lang="en" dirty="0"/>
              <a:t> CentOS, Ubuntu Server, Debian.</a:t>
            </a:r>
            <a:endParaRPr dirty="0"/>
          </a:p>
          <a:p>
            <a:pPr marL="0" lvl="0" indent="0" algn="just" rtl="0">
              <a:spcBef>
                <a:spcPts val="0"/>
              </a:spcBef>
              <a:spcAft>
                <a:spcPts val="0"/>
              </a:spcAft>
              <a:buNone/>
            </a:pPr>
            <a:endParaRPr dirty="0"/>
          </a:p>
          <a:p>
            <a:pPr marL="0" lvl="0" indent="0" algn="just" rtl="0">
              <a:spcBef>
                <a:spcPts val="0"/>
              </a:spcBef>
              <a:spcAft>
                <a:spcPts val="0"/>
              </a:spcAft>
              <a:buNone/>
            </a:pPr>
            <a:r>
              <a:rPr lang="en" u="sng" dirty="0"/>
              <a:t>Security and Penetration Testing:</a:t>
            </a:r>
            <a:r>
              <a:rPr lang="en" dirty="0"/>
              <a:t> Kali Linux, Parrot Security OS.</a:t>
            </a:r>
            <a:endParaRPr dirty="0"/>
          </a:p>
          <a:p>
            <a:pPr marL="0" lvl="0" indent="0" algn="just" rtl="0">
              <a:spcBef>
                <a:spcPts val="0"/>
              </a:spcBef>
              <a:spcAft>
                <a:spcPts val="0"/>
              </a:spcAft>
              <a:buNone/>
            </a:pPr>
            <a:endParaRPr dirty="0"/>
          </a:p>
          <a:p>
            <a:pPr marL="0" lvl="0" indent="0" algn="just" rtl="0">
              <a:spcBef>
                <a:spcPts val="0"/>
              </a:spcBef>
              <a:spcAft>
                <a:spcPts val="0"/>
              </a:spcAft>
              <a:buNone/>
            </a:pPr>
            <a:r>
              <a:rPr lang="en" u="sng" dirty="0"/>
              <a:t>Internet of Things (IoT) Devices:</a:t>
            </a:r>
            <a:r>
              <a:rPr lang="en" dirty="0"/>
              <a:t> Raspbian (for Raspberry Pi), Yocto Project.</a:t>
            </a:r>
            <a:endParaRPr dirty="0"/>
          </a:p>
          <a:p>
            <a:pPr marL="0" lvl="0" indent="0" algn="just" rtl="0">
              <a:spcBef>
                <a:spcPts val="0"/>
              </a:spcBef>
              <a:spcAft>
                <a:spcPts val="0"/>
              </a:spcAft>
              <a:buNone/>
            </a:pPr>
            <a:endParaRPr dirty="0"/>
          </a:p>
        </p:txBody>
      </p:sp>
      <p:sp>
        <p:nvSpPr>
          <p:cNvPr id="2" name="Google Shape;88;p13">
            <a:extLst>
              <a:ext uri="{FF2B5EF4-FFF2-40B4-BE49-F238E27FC236}">
                <a16:creationId xmlns:a16="http://schemas.microsoft.com/office/drawing/2014/main" id="{C6931111-09B2-8525-1884-CAA6F594FA2C}"/>
              </a:ext>
            </a:extLst>
          </p:cNvPr>
          <p:cNvSpPr txBox="1"/>
          <p:nvPr/>
        </p:nvSpPr>
        <p:spPr>
          <a:xfrm>
            <a:off x="0" y="4801800"/>
            <a:ext cx="1879200"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Jan, 2024</a:t>
            </a:r>
            <a:endParaRPr sz="1300" dirty="0">
              <a:solidFill>
                <a:schemeClr val="accent1"/>
              </a:solidFill>
              <a:latin typeface="Lato"/>
              <a:ea typeface="Lato"/>
              <a:cs typeface="Lato"/>
              <a:sym typeface="Lato"/>
            </a:endParaRPr>
          </a:p>
        </p:txBody>
      </p:sp>
      <p:sp>
        <p:nvSpPr>
          <p:cNvPr id="3" name="Google Shape;88;p13">
            <a:extLst>
              <a:ext uri="{FF2B5EF4-FFF2-40B4-BE49-F238E27FC236}">
                <a16:creationId xmlns:a16="http://schemas.microsoft.com/office/drawing/2014/main" id="{08D668D1-9154-D071-529A-F280A132E047}"/>
              </a:ext>
            </a:extLst>
          </p:cNvPr>
          <p:cNvSpPr txBox="1"/>
          <p:nvPr/>
        </p:nvSpPr>
        <p:spPr>
          <a:xfrm>
            <a:off x="6791739" y="4811511"/>
            <a:ext cx="2352261"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Gaurav P. | Rohan Raj P.</a:t>
            </a:r>
            <a:endParaRPr sz="1300" dirty="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a:spLocks noGrp="1"/>
          </p:cNvSpPr>
          <p:nvPr>
            <p:ph type="ctrTitle"/>
          </p:nvPr>
        </p:nvSpPr>
        <p:spPr>
          <a:xfrm>
            <a:off x="729450" y="560450"/>
            <a:ext cx="7688100" cy="95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1.5 Installation</a:t>
            </a:r>
            <a:endParaRPr/>
          </a:p>
        </p:txBody>
      </p:sp>
      <p:sp>
        <p:nvSpPr>
          <p:cNvPr id="219" name="Google Shape;219;p28"/>
          <p:cNvSpPr txBox="1">
            <a:spLocks noGrp="1"/>
          </p:cNvSpPr>
          <p:nvPr>
            <p:ph type="subTitle" idx="1"/>
          </p:nvPr>
        </p:nvSpPr>
        <p:spPr>
          <a:xfrm>
            <a:off x="727950" y="1677700"/>
            <a:ext cx="7688100" cy="3681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u="sng" dirty="0"/>
              <a:t>Disable Secure Boot</a:t>
            </a:r>
            <a:endParaRPr dirty="0"/>
          </a:p>
          <a:p>
            <a:pPr marL="0" lvl="0" indent="0" algn="just" rtl="0">
              <a:spcBef>
                <a:spcPts val="0"/>
              </a:spcBef>
              <a:spcAft>
                <a:spcPts val="0"/>
              </a:spcAft>
              <a:buNone/>
            </a:pPr>
            <a:endParaRPr dirty="0"/>
          </a:p>
          <a:p>
            <a:pPr marL="0" lvl="0" indent="0" algn="just" rtl="0">
              <a:spcBef>
                <a:spcPts val="0"/>
              </a:spcBef>
              <a:spcAft>
                <a:spcPts val="0"/>
              </a:spcAft>
              <a:buNone/>
            </a:pPr>
            <a:r>
              <a:rPr lang="en" u="sng" dirty="0"/>
              <a:t>Enable Virtualization</a:t>
            </a:r>
            <a:endParaRPr dirty="0"/>
          </a:p>
          <a:p>
            <a:pPr marL="0" lvl="0" indent="0" algn="just" rtl="0">
              <a:spcBef>
                <a:spcPts val="0"/>
              </a:spcBef>
              <a:spcAft>
                <a:spcPts val="0"/>
              </a:spcAft>
              <a:buNone/>
            </a:pPr>
            <a:endParaRPr dirty="0"/>
          </a:p>
          <a:p>
            <a:pPr marL="0" lvl="0" indent="0" algn="just" rtl="0">
              <a:spcBef>
                <a:spcPts val="0"/>
              </a:spcBef>
              <a:spcAft>
                <a:spcPts val="0"/>
              </a:spcAft>
              <a:buNone/>
            </a:pPr>
            <a:r>
              <a:rPr lang="en" u="sng" dirty="0"/>
              <a:t>Install Oracle VM VirtualBox</a:t>
            </a:r>
            <a:endParaRPr dirty="0"/>
          </a:p>
          <a:p>
            <a:pPr marL="0" lvl="0" indent="0" algn="just" rtl="0">
              <a:spcBef>
                <a:spcPts val="0"/>
              </a:spcBef>
              <a:spcAft>
                <a:spcPts val="0"/>
              </a:spcAft>
              <a:buNone/>
            </a:pPr>
            <a:endParaRPr dirty="0"/>
          </a:p>
          <a:p>
            <a:pPr marL="0" lvl="0" indent="0" algn="just" rtl="0">
              <a:spcBef>
                <a:spcPts val="0"/>
              </a:spcBef>
              <a:spcAft>
                <a:spcPts val="0"/>
              </a:spcAft>
              <a:buNone/>
            </a:pPr>
            <a:r>
              <a:rPr lang="en" u="sng" dirty="0"/>
              <a:t>Install Ubuntu in your Virtual environment</a:t>
            </a:r>
            <a:endParaRPr dirty="0"/>
          </a:p>
          <a:p>
            <a:pPr marL="0" lvl="0" indent="0" algn="just" rtl="0">
              <a:spcBef>
                <a:spcPts val="0"/>
              </a:spcBef>
              <a:spcAft>
                <a:spcPts val="0"/>
              </a:spcAft>
              <a:buNone/>
            </a:pPr>
            <a:endParaRPr dirty="0"/>
          </a:p>
        </p:txBody>
      </p:sp>
      <p:sp>
        <p:nvSpPr>
          <p:cNvPr id="2" name="Google Shape;88;p13">
            <a:extLst>
              <a:ext uri="{FF2B5EF4-FFF2-40B4-BE49-F238E27FC236}">
                <a16:creationId xmlns:a16="http://schemas.microsoft.com/office/drawing/2014/main" id="{040032B2-CD7B-3A25-ADF0-B081042946D9}"/>
              </a:ext>
            </a:extLst>
          </p:cNvPr>
          <p:cNvSpPr txBox="1"/>
          <p:nvPr/>
        </p:nvSpPr>
        <p:spPr>
          <a:xfrm>
            <a:off x="0" y="4801800"/>
            <a:ext cx="1879200"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Jan, 2024</a:t>
            </a:r>
            <a:endParaRPr sz="1300" dirty="0">
              <a:solidFill>
                <a:schemeClr val="accent1"/>
              </a:solidFill>
              <a:latin typeface="Lato"/>
              <a:ea typeface="Lato"/>
              <a:cs typeface="Lato"/>
              <a:sym typeface="Lato"/>
            </a:endParaRPr>
          </a:p>
        </p:txBody>
      </p:sp>
      <p:sp>
        <p:nvSpPr>
          <p:cNvPr id="3" name="Google Shape;88;p13">
            <a:extLst>
              <a:ext uri="{FF2B5EF4-FFF2-40B4-BE49-F238E27FC236}">
                <a16:creationId xmlns:a16="http://schemas.microsoft.com/office/drawing/2014/main" id="{591F4FBC-DFEC-B042-C31B-9F0C585656B9}"/>
              </a:ext>
            </a:extLst>
          </p:cNvPr>
          <p:cNvSpPr txBox="1"/>
          <p:nvPr/>
        </p:nvSpPr>
        <p:spPr>
          <a:xfrm>
            <a:off x="6791739" y="4811511"/>
            <a:ext cx="2352261"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Gaurav P. | Rohan Raj P.</a:t>
            </a:r>
            <a:endParaRPr sz="1300" dirty="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Agenda</a:t>
            </a:r>
            <a:endParaRPr/>
          </a:p>
        </p:txBody>
      </p:sp>
      <p:sp>
        <p:nvSpPr>
          <p:cNvPr id="95" name="Google Shape;95;p14"/>
          <p:cNvSpPr txBox="1">
            <a:spLocks noGrp="1"/>
          </p:cNvSpPr>
          <p:nvPr>
            <p:ph type="subTitle" idx="1"/>
          </p:nvPr>
        </p:nvSpPr>
        <p:spPr>
          <a:xfrm>
            <a:off x="729625" y="2944300"/>
            <a:ext cx="7688100" cy="1773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b="1"/>
              <a:t>Overview of Linux</a:t>
            </a:r>
            <a:endParaRPr b="1"/>
          </a:p>
          <a:p>
            <a:pPr marL="457200" lvl="0" indent="-330200" algn="l" rtl="0">
              <a:spcBef>
                <a:spcPts val="0"/>
              </a:spcBef>
              <a:spcAft>
                <a:spcPts val="0"/>
              </a:spcAft>
              <a:buSzPts val="1600"/>
              <a:buChar char="●"/>
            </a:pPr>
            <a:r>
              <a:rPr lang="en" b="1"/>
              <a:t>Key Concepts</a:t>
            </a:r>
            <a:endParaRPr b="1"/>
          </a:p>
          <a:p>
            <a:pPr marL="457200" lvl="0" indent="-330200" algn="l" rtl="0">
              <a:spcBef>
                <a:spcPts val="0"/>
              </a:spcBef>
              <a:spcAft>
                <a:spcPts val="0"/>
              </a:spcAft>
              <a:buSzPts val="1600"/>
              <a:buChar char="●"/>
            </a:pPr>
            <a:r>
              <a:rPr lang="en" b="1"/>
              <a:t>Advantages of Linux</a:t>
            </a:r>
            <a:endParaRPr b="1"/>
          </a:p>
          <a:p>
            <a:pPr marL="457200" lvl="0" indent="-330200" algn="l" rtl="0">
              <a:spcBef>
                <a:spcPts val="0"/>
              </a:spcBef>
              <a:spcAft>
                <a:spcPts val="0"/>
              </a:spcAft>
              <a:buSzPts val="1600"/>
              <a:buChar char="●"/>
            </a:pPr>
            <a:r>
              <a:rPr lang="en" b="1"/>
              <a:t>Selection criteria for different use cases</a:t>
            </a:r>
            <a:endParaRPr b="1"/>
          </a:p>
          <a:p>
            <a:pPr marL="457200" lvl="0" indent="-330200" algn="l" rtl="0">
              <a:spcBef>
                <a:spcPts val="0"/>
              </a:spcBef>
              <a:spcAft>
                <a:spcPts val="0"/>
              </a:spcAft>
              <a:buSzPts val="1600"/>
              <a:buChar char="●"/>
            </a:pPr>
            <a:r>
              <a:rPr lang="en" b="1"/>
              <a:t>Installation </a:t>
            </a:r>
            <a:endParaRPr b="1"/>
          </a:p>
        </p:txBody>
      </p:sp>
      <p:pic>
        <p:nvPicPr>
          <p:cNvPr id="97" name="Google Shape;97;p14"/>
          <p:cNvPicPr preferRelativeResize="0"/>
          <p:nvPr/>
        </p:nvPicPr>
        <p:blipFill>
          <a:blip r:embed="rId3">
            <a:alphaModFix/>
          </a:blip>
          <a:stretch>
            <a:fillRect/>
          </a:stretch>
        </p:blipFill>
        <p:spPr>
          <a:xfrm>
            <a:off x="7636700" y="560450"/>
            <a:ext cx="1404575" cy="1664700"/>
          </a:xfrm>
          <a:prstGeom prst="rect">
            <a:avLst/>
          </a:prstGeom>
          <a:noFill/>
          <a:ln>
            <a:noFill/>
          </a:ln>
        </p:spPr>
      </p:pic>
      <p:sp>
        <p:nvSpPr>
          <p:cNvPr id="2" name="Google Shape;88;p13">
            <a:extLst>
              <a:ext uri="{FF2B5EF4-FFF2-40B4-BE49-F238E27FC236}">
                <a16:creationId xmlns:a16="http://schemas.microsoft.com/office/drawing/2014/main" id="{FF5A2A7A-C7CA-0000-6FFD-65702CDD42DF}"/>
              </a:ext>
            </a:extLst>
          </p:cNvPr>
          <p:cNvSpPr txBox="1"/>
          <p:nvPr/>
        </p:nvSpPr>
        <p:spPr>
          <a:xfrm>
            <a:off x="6626" y="4808426"/>
            <a:ext cx="1879200"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Jan, 2024</a:t>
            </a:r>
            <a:endParaRPr sz="1300" dirty="0">
              <a:solidFill>
                <a:schemeClr val="accent1"/>
              </a:solidFill>
              <a:latin typeface="Lato"/>
              <a:ea typeface="Lato"/>
              <a:cs typeface="Lato"/>
              <a:sym typeface="Lato"/>
            </a:endParaRPr>
          </a:p>
        </p:txBody>
      </p:sp>
      <p:sp>
        <p:nvSpPr>
          <p:cNvPr id="3" name="Google Shape;88;p13">
            <a:extLst>
              <a:ext uri="{FF2B5EF4-FFF2-40B4-BE49-F238E27FC236}">
                <a16:creationId xmlns:a16="http://schemas.microsoft.com/office/drawing/2014/main" id="{8394200A-6236-5903-3C64-ED96D3751863}"/>
              </a:ext>
            </a:extLst>
          </p:cNvPr>
          <p:cNvSpPr txBox="1"/>
          <p:nvPr/>
        </p:nvSpPr>
        <p:spPr>
          <a:xfrm>
            <a:off x="6798365" y="4818137"/>
            <a:ext cx="2352261"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Gaurav P. | Rohan Raj P.</a:t>
            </a:r>
            <a:endParaRPr sz="1300" dirty="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ctrTitle"/>
          </p:nvPr>
        </p:nvSpPr>
        <p:spPr>
          <a:xfrm>
            <a:off x="729450" y="560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1.1 Overview of Linux</a:t>
            </a:r>
            <a:endParaRPr/>
          </a:p>
        </p:txBody>
      </p:sp>
      <p:sp>
        <p:nvSpPr>
          <p:cNvPr id="103" name="Google Shape;103;p15"/>
          <p:cNvSpPr txBox="1">
            <a:spLocks noGrp="1"/>
          </p:cNvSpPr>
          <p:nvPr>
            <p:ph type="subTitle" idx="1"/>
          </p:nvPr>
        </p:nvSpPr>
        <p:spPr>
          <a:xfrm>
            <a:off x="727950" y="2133900"/>
            <a:ext cx="7688100" cy="1180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u="sng"/>
              <a:t>1.1.1 Definition</a:t>
            </a:r>
            <a:r>
              <a:rPr lang="en" b="1"/>
              <a:t>: </a:t>
            </a:r>
            <a:r>
              <a:rPr lang="en"/>
              <a:t>Linux Kernel is an open-source software that serves as the foundation for various operating systems. Kernel is the first program to load after the bootloader. It acts as an intermediary between the hardware and the software.</a:t>
            </a:r>
            <a:endParaRPr/>
          </a:p>
        </p:txBody>
      </p:sp>
      <p:pic>
        <p:nvPicPr>
          <p:cNvPr id="105" name="Google Shape;105;p15"/>
          <p:cNvPicPr preferRelativeResize="0"/>
          <p:nvPr/>
        </p:nvPicPr>
        <p:blipFill>
          <a:blip r:embed="rId3">
            <a:alphaModFix/>
          </a:blip>
          <a:stretch>
            <a:fillRect/>
          </a:stretch>
        </p:blipFill>
        <p:spPr>
          <a:xfrm>
            <a:off x="7636700" y="560450"/>
            <a:ext cx="1404575" cy="1664700"/>
          </a:xfrm>
          <a:prstGeom prst="rect">
            <a:avLst/>
          </a:prstGeom>
          <a:noFill/>
          <a:ln>
            <a:noFill/>
          </a:ln>
        </p:spPr>
      </p:pic>
      <p:sp>
        <p:nvSpPr>
          <p:cNvPr id="2" name="Google Shape;88;p13">
            <a:extLst>
              <a:ext uri="{FF2B5EF4-FFF2-40B4-BE49-F238E27FC236}">
                <a16:creationId xmlns:a16="http://schemas.microsoft.com/office/drawing/2014/main" id="{39B040CC-BB0F-4B83-6C65-FD5EE1CA9942}"/>
              </a:ext>
            </a:extLst>
          </p:cNvPr>
          <p:cNvSpPr txBox="1"/>
          <p:nvPr/>
        </p:nvSpPr>
        <p:spPr>
          <a:xfrm>
            <a:off x="0" y="4801800"/>
            <a:ext cx="1879200"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Jan, 2024</a:t>
            </a:r>
            <a:endParaRPr sz="1300" dirty="0">
              <a:solidFill>
                <a:schemeClr val="accent1"/>
              </a:solidFill>
              <a:latin typeface="Lato"/>
              <a:ea typeface="Lato"/>
              <a:cs typeface="Lato"/>
              <a:sym typeface="Lato"/>
            </a:endParaRPr>
          </a:p>
        </p:txBody>
      </p:sp>
      <p:sp>
        <p:nvSpPr>
          <p:cNvPr id="3" name="Google Shape;88;p13">
            <a:extLst>
              <a:ext uri="{FF2B5EF4-FFF2-40B4-BE49-F238E27FC236}">
                <a16:creationId xmlns:a16="http://schemas.microsoft.com/office/drawing/2014/main" id="{2778B6B4-0097-02F0-AABE-E0ECAE1E6D2E}"/>
              </a:ext>
            </a:extLst>
          </p:cNvPr>
          <p:cNvSpPr txBox="1"/>
          <p:nvPr/>
        </p:nvSpPr>
        <p:spPr>
          <a:xfrm>
            <a:off x="6791739" y="4811511"/>
            <a:ext cx="2352261"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Gaurav P. | Rohan Raj P.</a:t>
            </a:r>
            <a:endParaRPr sz="1300" dirty="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ctrTitle"/>
          </p:nvPr>
        </p:nvSpPr>
        <p:spPr>
          <a:xfrm>
            <a:off x="729450" y="560450"/>
            <a:ext cx="7688100" cy="84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1.1 Overview of Linux</a:t>
            </a:r>
            <a:endParaRPr/>
          </a:p>
        </p:txBody>
      </p:sp>
      <p:sp>
        <p:nvSpPr>
          <p:cNvPr id="111" name="Google Shape;111;p16"/>
          <p:cNvSpPr txBox="1">
            <a:spLocks noGrp="1"/>
          </p:cNvSpPr>
          <p:nvPr>
            <p:ph type="subTitle" idx="1"/>
          </p:nvPr>
        </p:nvSpPr>
        <p:spPr>
          <a:xfrm>
            <a:off x="727950" y="2133450"/>
            <a:ext cx="7688100" cy="1181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u="sng"/>
              <a:t>1.1.2  Origin</a:t>
            </a:r>
            <a:r>
              <a:rPr lang="en" b="1"/>
              <a:t>: </a:t>
            </a:r>
            <a:r>
              <a:rPr lang="en"/>
              <a:t>The development of Linux was initiated by Linus Torvalds in 1991 while he was a student at the University of Helsinki in Finland. The name "Linux" is a combination of Linus's first name and the word "Unix," reflecting the system's Unix-like nature. </a:t>
            </a:r>
            <a:endParaRPr/>
          </a:p>
        </p:txBody>
      </p:sp>
      <p:pic>
        <p:nvPicPr>
          <p:cNvPr id="113" name="Google Shape;113;p16"/>
          <p:cNvPicPr preferRelativeResize="0"/>
          <p:nvPr/>
        </p:nvPicPr>
        <p:blipFill>
          <a:blip r:embed="rId3">
            <a:alphaModFix/>
          </a:blip>
          <a:stretch>
            <a:fillRect/>
          </a:stretch>
        </p:blipFill>
        <p:spPr>
          <a:xfrm>
            <a:off x="7636700" y="560450"/>
            <a:ext cx="1404575" cy="1664700"/>
          </a:xfrm>
          <a:prstGeom prst="rect">
            <a:avLst/>
          </a:prstGeom>
          <a:noFill/>
          <a:ln>
            <a:noFill/>
          </a:ln>
        </p:spPr>
      </p:pic>
      <p:sp>
        <p:nvSpPr>
          <p:cNvPr id="2" name="Google Shape;88;p13">
            <a:extLst>
              <a:ext uri="{FF2B5EF4-FFF2-40B4-BE49-F238E27FC236}">
                <a16:creationId xmlns:a16="http://schemas.microsoft.com/office/drawing/2014/main" id="{B4266877-E383-8066-B88E-70F2B0B22C36}"/>
              </a:ext>
            </a:extLst>
          </p:cNvPr>
          <p:cNvSpPr txBox="1"/>
          <p:nvPr/>
        </p:nvSpPr>
        <p:spPr>
          <a:xfrm>
            <a:off x="0" y="4801800"/>
            <a:ext cx="1879200"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Jan, 2024</a:t>
            </a:r>
            <a:endParaRPr sz="1300" dirty="0">
              <a:solidFill>
                <a:schemeClr val="accent1"/>
              </a:solidFill>
              <a:latin typeface="Lato"/>
              <a:ea typeface="Lato"/>
              <a:cs typeface="Lato"/>
              <a:sym typeface="Lato"/>
            </a:endParaRPr>
          </a:p>
        </p:txBody>
      </p:sp>
      <p:sp>
        <p:nvSpPr>
          <p:cNvPr id="3" name="Google Shape;88;p13">
            <a:extLst>
              <a:ext uri="{FF2B5EF4-FFF2-40B4-BE49-F238E27FC236}">
                <a16:creationId xmlns:a16="http://schemas.microsoft.com/office/drawing/2014/main" id="{36EA1D60-7DAD-9675-918C-89BF8AC2BC93}"/>
              </a:ext>
            </a:extLst>
          </p:cNvPr>
          <p:cNvSpPr txBox="1"/>
          <p:nvPr/>
        </p:nvSpPr>
        <p:spPr>
          <a:xfrm>
            <a:off x="6791739" y="4811511"/>
            <a:ext cx="2352261"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Gaurav P. | Rohan Raj P.</a:t>
            </a:r>
            <a:endParaRPr sz="1300" dirty="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ctrTitle"/>
          </p:nvPr>
        </p:nvSpPr>
        <p:spPr>
          <a:xfrm>
            <a:off x="729450" y="560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1.1 Overview of Linux</a:t>
            </a:r>
            <a:endParaRPr/>
          </a:p>
        </p:txBody>
      </p:sp>
      <p:sp>
        <p:nvSpPr>
          <p:cNvPr id="119" name="Google Shape;119;p17"/>
          <p:cNvSpPr txBox="1">
            <a:spLocks noGrp="1"/>
          </p:cNvSpPr>
          <p:nvPr>
            <p:ph type="subTitle" idx="1"/>
          </p:nvPr>
        </p:nvSpPr>
        <p:spPr>
          <a:xfrm>
            <a:off x="727950" y="2145900"/>
            <a:ext cx="7688100" cy="699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u="sng"/>
              <a:t>1.1.3 Application:</a:t>
            </a:r>
            <a:r>
              <a:rPr lang="en" b="1"/>
              <a:t> </a:t>
            </a:r>
            <a:r>
              <a:rPr lang="en"/>
              <a:t>Linux is used on a wide range of devices, from servers and supercomputers to embedded systems and personal computers.</a:t>
            </a:r>
            <a:endParaRPr/>
          </a:p>
        </p:txBody>
      </p:sp>
      <p:pic>
        <p:nvPicPr>
          <p:cNvPr id="121" name="Google Shape;121;p17"/>
          <p:cNvPicPr preferRelativeResize="0"/>
          <p:nvPr/>
        </p:nvPicPr>
        <p:blipFill>
          <a:blip r:embed="rId3">
            <a:alphaModFix/>
          </a:blip>
          <a:stretch>
            <a:fillRect/>
          </a:stretch>
        </p:blipFill>
        <p:spPr>
          <a:xfrm>
            <a:off x="837115" y="3427700"/>
            <a:ext cx="2240774" cy="354800"/>
          </a:xfrm>
          <a:prstGeom prst="rect">
            <a:avLst/>
          </a:prstGeom>
          <a:noFill/>
          <a:ln>
            <a:noFill/>
          </a:ln>
        </p:spPr>
      </p:pic>
      <p:sp>
        <p:nvSpPr>
          <p:cNvPr id="122" name="Google Shape;122;p17"/>
          <p:cNvSpPr txBox="1">
            <a:spLocks noGrp="1"/>
          </p:cNvSpPr>
          <p:nvPr>
            <p:ph type="subTitle" idx="1"/>
          </p:nvPr>
        </p:nvSpPr>
        <p:spPr>
          <a:xfrm>
            <a:off x="729450" y="3782500"/>
            <a:ext cx="2456100" cy="1773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a:t>The Linux kernel serves as the foundation for Android.</a:t>
            </a:r>
            <a:endParaRPr b="1"/>
          </a:p>
        </p:txBody>
      </p:sp>
      <p:pic>
        <p:nvPicPr>
          <p:cNvPr id="123" name="Google Shape;123;p17"/>
          <p:cNvPicPr preferRelativeResize="0"/>
          <p:nvPr/>
        </p:nvPicPr>
        <p:blipFill>
          <a:blip r:embed="rId4">
            <a:alphaModFix/>
          </a:blip>
          <a:stretch>
            <a:fillRect/>
          </a:stretch>
        </p:blipFill>
        <p:spPr>
          <a:xfrm>
            <a:off x="3924373" y="3427700"/>
            <a:ext cx="1588900" cy="1013150"/>
          </a:xfrm>
          <a:prstGeom prst="rect">
            <a:avLst/>
          </a:prstGeom>
          <a:noFill/>
          <a:ln>
            <a:noFill/>
          </a:ln>
        </p:spPr>
      </p:pic>
      <p:sp>
        <p:nvSpPr>
          <p:cNvPr id="124" name="Google Shape;124;p17"/>
          <p:cNvSpPr txBox="1">
            <a:spLocks noGrp="1"/>
          </p:cNvSpPr>
          <p:nvPr>
            <p:ph type="subTitle" idx="1"/>
          </p:nvPr>
        </p:nvSpPr>
        <p:spPr>
          <a:xfrm>
            <a:off x="5154800" y="3352575"/>
            <a:ext cx="3898800" cy="1773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a:t>According to the TOP500 organization, Linux is the preferred operating system for supercomputers, with all 500 of the world's fastest supercomputers running on linux</a:t>
            </a:r>
            <a:endParaRPr b="1"/>
          </a:p>
        </p:txBody>
      </p:sp>
      <p:pic>
        <p:nvPicPr>
          <p:cNvPr id="125" name="Google Shape;125;p17"/>
          <p:cNvPicPr preferRelativeResize="0"/>
          <p:nvPr/>
        </p:nvPicPr>
        <p:blipFill>
          <a:blip r:embed="rId5">
            <a:alphaModFix/>
          </a:blip>
          <a:stretch>
            <a:fillRect/>
          </a:stretch>
        </p:blipFill>
        <p:spPr>
          <a:xfrm>
            <a:off x="7636700" y="560450"/>
            <a:ext cx="1404575" cy="1664700"/>
          </a:xfrm>
          <a:prstGeom prst="rect">
            <a:avLst/>
          </a:prstGeom>
          <a:noFill/>
          <a:ln>
            <a:noFill/>
          </a:ln>
        </p:spPr>
      </p:pic>
      <p:sp>
        <p:nvSpPr>
          <p:cNvPr id="2" name="Google Shape;88;p13">
            <a:extLst>
              <a:ext uri="{FF2B5EF4-FFF2-40B4-BE49-F238E27FC236}">
                <a16:creationId xmlns:a16="http://schemas.microsoft.com/office/drawing/2014/main" id="{7C8D0F5D-B5AF-EEAD-479E-CF64E02BCBDA}"/>
              </a:ext>
            </a:extLst>
          </p:cNvPr>
          <p:cNvSpPr txBox="1"/>
          <p:nvPr/>
        </p:nvSpPr>
        <p:spPr>
          <a:xfrm>
            <a:off x="0" y="4801800"/>
            <a:ext cx="1879200"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Jan, 2024</a:t>
            </a:r>
            <a:endParaRPr sz="1300" dirty="0">
              <a:solidFill>
                <a:schemeClr val="accent1"/>
              </a:solidFill>
              <a:latin typeface="Lato"/>
              <a:ea typeface="Lato"/>
              <a:cs typeface="Lato"/>
              <a:sym typeface="Lato"/>
            </a:endParaRPr>
          </a:p>
        </p:txBody>
      </p:sp>
      <p:sp>
        <p:nvSpPr>
          <p:cNvPr id="3" name="Google Shape;88;p13">
            <a:extLst>
              <a:ext uri="{FF2B5EF4-FFF2-40B4-BE49-F238E27FC236}">
                <a16:creationId xmlns:a16="http://schemas.microsoft.com/office/drawing/2014/main" id="{AA68BA6C-5023-0488-359A-274B0B92F625}"/>
              </a:ext>
            </a:extLst>
          </p:cNvPr>
          <p:cNvSpPr txBox="1"/>
          <p:nvPr/>
        </p:nvSpPr>
        <p:spPr>
          <a:xfrm>
            <a:off x="6791739" y="4811511"/>
            <a:ext cx="2352261"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Gaurav P. | Rohan Raj P.</a:t>
            </a:r>
            <a:endParaRPr sz="1300" dirty="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ctrTitle"/>
          </p:nvPr>
        </p:nvSpPr>
        <p:spPr>
          <a:xfrm>
            <a:off x="729450" y="560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1.2 Key Concepts</a:t>
            </a:r>
            <a:endParaRPr/>
          </a:p>
        </p:txBody>
      </p:sp>
      <p:sp>
        <p:nvSpPr>
          <p:cNvPr id="131" name="Google Shape;131;p18"/>
          <p:cNvSpPr txBox="1">
            <a:spLocks noGrp="1"/>
          </p:cNvSpPr>
          <p:nvPr>
            <p:ph type="subTitle" idx="1"/>
          </p:nvPr>
        </p:nvSpPr>
        <p:spPr>
          <a:xfrm>
            <a:off x="729625" y="1648900"/>
            <a:ext cx="7688100" cy="1773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u="sng"/>
              <a:t>1.2.1  Kernel</a:t>
            </a:r>
            <a:r>
              <a:rPr lang="en" b="1"/>
              <a:t>: </a:t>
            </a:r>
            <a:r>
              <a:rPr lang="en"/>
              <a:t>A kernel is the core component of an operating system that manages system resources and serves as an intermediary between the computer's hardware and software. It is responsible for tasks such as process management, memory management, device drivers, and system calls.</a:t>
            </a:r>
            <a:endParaRPr/>
          </a:p>
        </p:txBody>
      </p:sp>
      <p:pic>
        <p:nvPicPr>
          <p:cNvPr id="133" name="Google Shape;133;p18"/>
          <p:cNvPicPr preferRelativeResize="0"/>
          <p:nvPr/>
        </p:nvPicPr>
        <p:blipFill>
          <a:blip r:embed="rId3">
            <a:alphaModFix/>
          </a:blip>
          <a:stretch>
            <a:fillRect/>
          </a:stretch>
        </p:blipFill>
        <p:spPr>
          <a:xfrm>
            <a:off x="729625" y="2768675"/>
            <a:ext cx="3013050" cy="2374825"/>
          </a:xfrm>
          <a:prstGeom prst="rect">
            <a:avLst/>
          </a:prstGeom>
          <a:noFill/>
          <a:ln>
            <a:noFill/>
          </a:ln>
        </p:spPr>
      </p:pic>
      <p:sp>
        <p:nvSpPr>
          <p:cNvPr id="2" name="Google Shape;88;p13">
            <a:extLst>
              <a:ext uri="{FF2B5EF4-FFF2-40B4-BE49-F238E27FC236}">
                <a16:creationId xmlns:a16="http://schemas.microsoft.com/office/drawing/2014/main" id="{37A9C72A-AFE4-72DB-34DF-5E8B474C8FED}"/>
              </a:ext>
            </a:extLst>
          </p:cNvPr>
          <p:cNvSpPr txBox="1"/>
          <p:nvPr/>
        </p:nvSpPr>
        <p:spPr>
          <a:xfrm>
            <a:off x="0" y="4801800"/>
            <a:ext cx="18792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300" dirty="0">
                <a:solidFill>
                  <a:schemeClr val="accent1"/>
                </a:solidFill>
                <a:latin typeface="Lato"/>
                <a:ea typeface="Lato"/>
                <a:cs typeface="Lato"/>
                <a:sym typeface="Lato"/>
              </a:rPr>
              <a:t>Jan, 2024</a:t>
            </a:r>
            <a:endParaRPr sz="1300" dirty="0">
              <a:solidFill>
                <a:schemeClr val="accent1"/>
              </a:solidFill>
              <a:latin typeface="Lato"/>
              <a:ea typeface="Lato"/>
              <a:cs typeface="Lato"/>
              <a:sym typeface="Lato"/>
            </a:endParaRPr>
          </a:p>
        </p:txBody>
      </p:sp>
      <p:sp>
        <p:nvSpPr>
          <p:cNvPr id="3" name="Google Shape;88;p13">
            <a:extLst>
              <a:ext uri="{FF2B5EF4-FFF2-40B4-BE49-F238E27FC236}">
                <a16:creationId xmlns:a16="http://schemas.microsoft.com/office/drawing/2014/main" id="{492D8AE9-1BA8-FAC4-9ED7-C148CF48BE44}"/>
              </a:ext>
            </a:extLst>
          </p:cNvPr>
          <p:cNvSpPr txBox="1"/>
          <p:nvPr/>
        </p:nvSpPr>
        <p:spPr>
          <a:xfrm>
            <a:off x="6791739" y="4811511"/>
            <a:ext cx="2352261"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Gaurav P. | Rohan Raj P.</a:t>
            </a:r>
            <a:endParaRPr sz="1300" dirty="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ctrTitle"/>
          </p:nvPr>
        </p:nvSpPr>
        <p:spPr>
          <a:xfrm>
            <a:off x="727950" y="1194325"/>
            <a:ext cx="7688100" cy="101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0"/>
              <a:t>1.2.1 kernel:</a:t>
            </a:r>
            <a:endParaRPr sz="3200" b="0"/>
          </a:p>
        </p:txBody>
      </p:sp>
      <p:sp>
        <p:nvSpPr>
          <p:cNvPr id="139" name="Google Shape;139;p19"/>
          <p:cNvSpPr txBox="1">
            <a:spLocks noGrp="1"/>
          </p:cNvSpPr>
          <p:nvPr>
            <p:ph type="subTitle" idx="1"/>
          </p:nvPr>
        </p:nvSpPr>
        <p:spPr>
          <a:xfrm>
            <a:off x="729625" y="2324850"/>
            <a:ext cx="7688100" cy="2805300"/>
          </a:xfrm>
          <a:prstGeom prst="rect">
            <a:avLst/>
          </a:prstGeom>
        </p:spPr>
        <p:txBody>
          <a:bodyPr spcFirstLastPara="1" wrap="square" lIns="91425" tIns="91425" rIns="91425" bIns="91425" anchor="t" anchorCtr="0">
            <a:normAutofit lnSpcReduction="10000"/>
          </a:bodyPr>
          <a:lstStyle/>
          <a:p>
            <a:pPr marL="457200" lvl="0" indent="-330200" algn="just" rtl="0">
              <a:spcBef>
                <a:spcPts val="0"/>
              </a:spcBef>
              <a:spcAft>
                <a:spcPts val="0"/>
              </a:spcAft>
              <a:buSzPts val="1600"/>
              <a:buChar char="●"/>
            </a:pPr>
            <a:r>
              <a:rPr lang="en" b="1" u="sng"/>
              <a:t>Process Management</a:t>
            </a:r>
            <a:r>
              <a:rPr lang="en" b="1"/>
              <a:t>: </a:t>
            </a:r>
            <a:r>
              <a:rPr lang="en"/>
              <a:t>The kernel oversees the creation, scheduling, and termination of processes. It allocates resources, such as CPU time and memory, to different processes running on the system.</a:t>
            </a:r>
            <a:endParaRPr/>
          </a:p>
          <a:p>
            <a:pPr marL="457200" lvl="0" indent="0" algn="just" rtl="0">
              <a:spcBef>
                <a:spcPts val="0"/>
              </a:spcBef>
              <a:spcAft>
                <a:spcPts val="0"/>
              </a:spcAft>
              <a:buNone/>
            </a:pPr>
            <a:endParaRPr/>
          </a:p>
          <a:p>
            <a:pPr marL="457200" lvl="0" indent="-330200" algn="just" rtl="0">
              <a:spcBef>
                <a:spcPts val="0"/>
              </a:spcBef>
              <a:spcAft>
                <a:spcPts val="0"/>
              </a:spcAft>
              <a:buSzPts val="1600"/>
              <a:buChar char="●"/>
            </a:pPr>
            <a:r>
              <a:rPr lang="en" b="1" u="sng"/>
              <a:t>Memory Management</a:t>
            </a:r>
            <a:r>
              <a:rPr lang="en" b="1"/>
              <a:t>: </a:t>
            </a:r>
            <a:r>
              <a:rPr lang="en"/>
              <a:t>The kernel manages the computer's memory, allocating space for processes and ensuring that they do not interfere with each other. This involves virtual memory management and paging.</a:t>
            </a:r>
            <a:endParaRPr/>
          </a:p>
          <a:p>
            <a:pPr marL="457200" lvl="0" indent="0" algn="just" rtl="0">
              <a:spcBef>
                <a:spcPts val="0"/>
              </a:spcBef>
              <a:spcAft>
                <a:spcPts val="0"/>
              </a:spcAft>
              <a:buNone/>
            </a:pPr>
            <a:endParaRPr/>
          </a:p>
          <a:p>
            <a:pPr marL="457200" lvl="0" indent="-330200" algn="just" rtl="0">
              <a:spcBef>
                <a:spcPts val="0"/>
              </a:spcBef>
              <a:spcAft>
                <a:spcPts val="0"/>
              </a:spcAft>
              <a:buSzPts val="1600"/>
              <a:buChar char="●"/>
            </a:pPr>
            <a:r>
              <a:rPr lang="en" b="1" u="sng"/>
              <a:t>Device Drivers</a:t>
            </a:r>
            <a:r>
              <a:rPr lang="en" b="1"/>
              <a:t>: </a:t>
            </a:r>
            <a:r>
              <a:rPr lang="en"/>
              <a:t>The kernel contains device drivers, which are specialized programs that allow the operating system to communicate with hardware devices, such as printers, disk drives, and network interfaces.</a:t>
            </a:r>
            <a:endParaRPr/>
          </a:p>
        </p:txBody>
      </p:sp>
      <p:sp>
        <p:nvSpPr>
          <p:cNvPr id="141" name="Google Shape;141;p19"/>
          <p:cNvSpPr txBox="1">
            <a:spLocks noGrp="1"/>
          </p:cNvSpPr>
          <p:nvPr>
            <p:ph type="subTitle" idx="1"/>
          </p:nvPr>
        </p:nvSpPr>
        <p:spPr>
          <a:xfrm>
            <a:off x="851875" y="1861775"/>
            <a:ext cx="7688100" cy="463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u="sng"/>
              <a:t>Key Functions of Kernel</a:t>
            </a:r>
            <a:endParaRPr/>
          </a:p>
        </p:txBody>
      </p:sp>
      <p:sp>
        <p:nvSpPr>
          <p:cNvPr id="142" name="Google Shape;142;p19"/>
          <p:cNvSpPr txBox="1">
            <a:spLocks noGrp="1"/>
          </p:cNvSpPr>
          <p:nvPr>
            <p:ph type="ctrTitle"/>
          </p:nvPr>
        </p:nvSpPr>
        <p:spPr>
          <a:xfrm>
            <a:off x="729450" y="560450"/>
            <a:ext cx="7688100" cy="113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1.2 Key Concepts</a:t>
            </a:r>
            <a:endParaRPr/>
          </a:p>
        </p:txBody>
      </p:sp>
      <p:sp>
        <p:nvSpPr>
          <p:cNvPr id="2" name="Google Shape;88;p13">
            <a:extLst>
              <a:ext uri="{FF2B5EF4-FFF2-40B4-BE49-F238E27FC236}">
                <a16:creationId xmlns:a16="http://schemas.microsoft.com/office/drawing/2014/main" id="{14EE3A85-3F89-CD1A-24CE-6F58487E97A1}"/>
              </a:ext>
            </a:extLst>
          </p:cNvPr>
          <p:cNvSpPr txBox="1"/>
          <p:nvPr/>
        </p:nvSpPr>
        <p:spPr>
          <a:xfrm>
            <a:off x="0" y="4801800"/>
            <a:ext cx="1879200"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Jan, 2024</a:t>
            </a:r>
            <a:endParaRPr sz="1300" dirty="0">
              <a:solidFill>
                <a:schemeClr val="accent1"/>
              </a:solidFill>
              <a:latin typeface="Lato"/>
              <a:ea typeface="Lato"/>
              <a:cs typeface="Lato"/>
              <a:sym typeface="Lato"/>
            </a:endParaRPr>
          </a:p>
        </p:txBody>
      </p:sp>
      <p:sp>
        <p:nvSpPr>
          <p:cNvPr id="3" name="Google Shape;88;p13">
            <a:extLst>
              <a:ext uri="{FF2B5EF4-FFF2-40B4-BE49-F238E27FC236}">
                <a16:creationId xmlns:a16="http://schemas.microsoft.com/office/drawing/2014/main" id="{189D4F6B-88EA-EEA7-83B8-73ABCC0E686D}"/>
              </a:ext>
            </a:extLst>
          </p:cNvPr>
          <p:cNvSpPr txBox="1"/>
          <p:nvPr/>
        </p:nvSpPr>
        <p:spPr>
          <a:xfrm>
            <a:off x="6791739" y="4811511"/>
            <a:ext cx="2352261"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Gaurav P. | Rohan Raj P.</a:t>
            </a:r>
            <a:endParaRPr sz="1300" dirty="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ctrTitle"/>
          </p:nvPr>
        </p:nvSpPr>
        <p:spPr>
          <a:xfrm>
            <a:off x="727950" y="1270525"/>
            <a:ext cx="7688100" cy="72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0"/>
              <a:t>1.2.1 key functions of a kernel:</a:t>
            </a:r>
            <a:endParaRPr sz="2200" b="0"/>
          </a:p>
        </p:txBody>
      </p:sp>
      <p:sp>
        <p:nvSpPr>
          <p:cNvPr id="148" name="Google Shape;148;p20"/>
          <p:cNvSpPr txBox="1">
            <a:spLocks noGrp="1"/>
          </p:cNvSpPr>
          <p:nvPr>
            <p:ph type="subTitle" idx="1"/>
          </p:nvPr>
        </p:nvSpPr>
        <p:spPr>
          <a:xfrm>
            <a:off x="727950" y="1697100"/>
            <a:ext cx="7688100" cy="2934600"/>
          </a:xfrm>
          <a:prstGeom prst="rect">
            <a:avLst/>
          </a:prstGeom>
        </p:spPr>
        <p:txBody>
          <a:bodyPr spcFirstLastPara="1" wrap="square" lIns="91425" tIns="91425" rIns="91425" bIns="91425" anchor="t" anchorCtr="0">
            <a:normAutofit/>
          </a:bodyPr>
          <a:lstStyle/>
          <a:p>
            <a:pPr marL="457200" lvl="0" indent="-330200" algn="just" rtl="0">
              <a:spcBef>
                <a:spcPts val="0"/>
              </a:spcBef>
              <a:spcAft>
                <a:spcPts val="0"/>
              </a:spcAft>
              <a:buSzPts val="1600"/>
              <a:buChar char="●"/>
            </a:pPr>
            <a:r>
              <a:rPr lang="en" b="1" u="sng"/>
              <a:t>System Calls</a:t>
            </a:r>
            <a:r>
              <a:rPr lang="en" b="1"/>
              <a:t>: </a:t>
            </a:r>
            <a:r>
              <a:rPr lang="en"/>
              <a:t>The kernel provides a set of system calls, which are interfaces that allow user-level processes to request services from the operating system, such as file operations or network communication.</a:t>
            </a:r>
            <a:endParaRPr/>
          </a:p>
          <a:p>
            <a:pPr marL="457200" lvl="0" indent="0" algn="just" rtl="0">
              <a:spcBef>
                <a:spcPts val="0"/>
              </a:spcBef>
              <a:spcAft>
                <a:spcPts val="0"/>
              </a:spcAft>
              <a:buNone/>
            </a:pPr>
            <a:endParaRPr/>
          </a:p>
          <a:p>
            <a:pPr marL="457200" lvl="0" indent="-330200" algn="just" rtl="0">
              <a:spcBef>
                <a:spcPts val="0"/>
              </a:spcBef>
              <a:spcAft>
                <a:spcPts val="0"/>
              </a:spcAft>
              <a:buSzPts val="1600"/>
              <a:buChar char="●"/>
            </a:pPr>
            <a:r>
              <a:rPr lang="en" b="1" u="sng"/>
              <a:t>Interrupt Handling</a:t>
            </a:r>
            <a:r>
              <a:rPr lang="en" b="1"/>
              <a:t>: </a:t>
            </a:r>
            <a:r>
              <a:rPr lang="en"/>
              <a:t>The kernel handles hardware and software interrupts. Hardware interrupts are signals sent by external devices to request attention from the CPU, while software interrupts are triggered by software events.</a:t>
            </a:r>
            <a:endParaRPr/>
          </a:p>
          <a:p>
            <a:pPr marL="457200" lvl="0" indent="0" algn="just" rtl="0">
              <a:spcBef>
                <a:spcPts val="0"/>
              </a:spcBef>
              <a:spcAft>
                <a:spcPts val="0"/>
              </a:spcAft>
              <a:buNone/>
            </a:pPr>
            <a:endParaRPr/>
          </a:p>
          <a:p>
            <a:pPr marL="457200" lvl="0" indent="-330200" algn="just" rtl="0">
              <a:spcBef>
                <a:spcPts val="0"/>
              </a:spcBef>
              <a:spcAft>
                <a:spcPts val="0"/>
              </a:spcAft>
              <a:buSzPts val="1600"/>
              <a:buChar char="●"/>
            </a:pPr>
            <a:r>
              <a:rPr lang="en" b="1" u="sng"/>
              <a:t>Security</a:t>
            </a:r>
            <a:r>
              <a:rPr lang="en" b="1"/>
              <a:t>: </a:t>
            </a:r>
            <a:r>
              <a:rPr lang="en"/>
              <a:t>The kernel enforces security policies, controls access to system resources, and ensures the integrity of the operating system.</a:t>
            </a:r>
            <a:endParaRPr b="1" u="sng"/>
          </a:p>
        </p:txBody>
      </p:sp>
      <p:sp>
        <p:nvSpPr>
          <p:cNvPr id="150" name="Google Shape;150;p20"/>
          <p:cNvSpPr txBox="1">
            <a:spLocks noGrp="1"/>
          </p:cNvSpPr>
          <p:nvPr>
            <p:ph type="ctrTitle"/>
          </p:nvPr>
        </p:nvSpPr>
        <p:spPr>
          <a:xfrm>
            <a:off x="729450" y="560450"/>
            <a:ext cx="7688100" cy="87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1.2 Key Concepts</a:t>
            </a:r>
            <a:endParaRPr/>
          </a:p>
        </p:txBody>
      </p:sp>
      <p:sp>
        <p:nvSpPr>
          <p:cNvPr id="2" name="Google Shape;88;p13">
            <a:extLst>
              <a:ext uri="{FF2B5EF4-FFF2-40B4-BE49-F238E27FC236}">
                <a16:creationId xmlns:a16="http://schemas.microsoft.com/office/drawing/2014/main" id="{FA8CA9BC-AD46-A8E6-00AB-52592CAB98BB}"/>
              </a:ext>
            </a:extLst>
          </p:cNvPr>
          <p:cNvSpPr txBox="1"/>
          <p:nvPr/>
        </p:nvSpPr>
        <p:spPr>
          <a:xfrm>
            <a:off x="0" y="4801800"/>
            <a:ext cx="1879200"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Jan, 2024</a:t>
            </a:r>
            <a:endParaRPr sz="1300" dirty="0">
              <a:solidFill>
                <a:schemeClr val="accent1"/>
              </a:solidFill>
              <a:latin typeface="Lato"/>
              <a:ea typeface="Lato"/>
              <a:cs typeface="Lato"/>
              <a:sym typeface="Lato"/>
            </a:endParaRPr>
          </a:p>
        </p:txBody>
      </p:sp>
      <p:sp>
        <p:nvSpPr>
          <p:cNvPr id="3" name="Google Shape;88;p13">
            <a:extLst>
              <a:ext uri="{FF2B5EF4-FFF2-40B4-BE49-F238E27FC236}">
                <a16:creationId xmlns:a16="http://schemas.microsoft.com/office/drawing/2014/main" id="{FA0AECE8-0476-63FB-6609-A40929E69225}"/>
              </a:ext>
            </a:extLst>
          </p:cNvPr>
          <p:cNvSpPr txBox="1"/>
          <p:nvPr/>
        </p:nvSpPr>
        <p:spPr>
          <a:xfrm>
            <a:off x="6791739" y="4811511"/>
            <a:ext cx="2352261"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Gaurav P. | Rohan Raj P.</a:t>
            </a:r>
            <a:endParaRPr sz="1300" dirty="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ctrTitle"/>
          </p:nvPr>
        </p:nvSpPr>
        <p:spPr>
          <a:xfrm>
            <a:off x="729450" y="560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1.2 Key Concepts</a:t>
            </a:r>
            <a:endParaRPr/>
          </a:p>
        </p:txBody>
      </p:sp>
      <p:sp>
        <p:nvSpPr>
          <p:cNvPr id="156" name="Google Shape;156;p21"/>
          <p:cNvSpPr txBox="1">
            <a:spLocks noGrp="1"/>
          </p:cNvSpPr>
          <p:nvPr>
            <p:ph type="subTitle" idx="1"/>
          </p:nvPr>
        </p:nvSpPr>
        <p:spPr>
          <a:xfrm>
            <a:off x="729625" y="1648900"/>
            <a:ext cx="7688100" cy="1773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b="1" u="sng"/>
              <a:t>1.2.2 Distributions</a:t>
            </a:r>
            <a:r>
              <a:rPr lang="en" b="1"/>
              <a:t>: </a:t>
            </a:r>
            <a:r>
              <a:rPr lang="en"/>
              <a:t>Linux distributions, also known as Linux distros, are complete operating systems based on the Linux kernel and a collection of software applications and utilities. While the Linux kernel is the core component, a distribution includes additional components such as system libraries, software packages, package management tools, desktop environments, etc.</a:t>
            </a:r>
            <a:endParaRPr/>
          </a:p>
        </p:txBody>
      </p:sp>
      <p:pic>
        <p:nvPicPr>
          <p:cNvPr id="158" name="Google Shape;158;p21"/>
          <p:cNvPicPr preferRelativeResize="0"/>
          <p:nvPr/>
        </p:nvPicPr>
        <p:blipFill>
          <a:blip r:embed="rId3">
            <a:alphaModFix/>
          </a:blip>
          <a:stretch>
            <a:fillRect/>
          </a:stretch>
        </p:blipFill>
        <p:spPr>
          <a:xfrm>
            <a:off x="729625" y="3092798"/>
            <a:ext cx="1618375" cy="569300"/>
          </a:xfrm>
          <a:prstGeom prst="rect">
            <a:avLst/>
          </a:prstGeom>
          <a:noFill/>
          <a:ln>
            <a:noFill/>
          </a:ln>
        </p:spPr>
      </p:pic>
      <p:pic>
        <p:nvPicPr>
          <p:cNvPr id="159" name="Google Shape;159;p21"/>
          <p:cNvPicPr preferRelativeResize="0"/>
          <p:nvPr/>
        </p:nvPicPr>
        <p:blipFill>
          <a:blip r:embed="rId4">
            <a:alphaModFix/>
          </a:blip>
          <a:stretch>
            <a:fillRect/>
          </a:stretch>
        </p:blipFill>
        <p:spPr>
          <a:xfrm>
            <a:off x="729563" y="4139913"/>
            <a:ext cx="1618488" cy="540068"/>
          </a:xfrm>
          <a:prstGeom prst="rect">
            <a:avLst/>
          </a:prstGeom>
          <a:noFill/>
          <a:ln>
            <a:noFill/>
          </a:ln>
        </p:spPr>
      </p:pic>
      <p:pic>
        <p:nvPicPr>
          <p:cNvPr id="160" name="Google Shape;160;p21"/>
          <p:cNvPicPr preferRelativeResize="0"/>
          <p:nvPr/>
        </p:nvPicPr>
        <p:blipFill>
          <a:blip r:embed="rId5">
            <a:alphaModFix/>
          </a:blip>
          <a:stretch>
            <a:fillRect/>
          </a:stretch>
        </p:blipFill>
        <p:spPr>
          <a:xfrm>
            <a:off x="4006949" y="3321400"/>
            <a:ext cx="948550" cy="1254275"/>
          </a:xfrm>
          <a:prstGeom prst="rect">
            <a:avLst/>
          </a:prstGeom>
          <a:noFill/>
          <a:ln>
            <a:noFill/>
          </a:ln>
        </p:spPr>
      </p:pic>
      <p:pic>
        <p:nvPicPr>
          <p:cNvPr id="161" name="Google Shape;161;p21"/>
          <p:cNvPicPr preferRelativeResize="0"/>
          <p:nvPr/>
        </p:nvPicPr>
        <p:blipFill>
          <a:blip r:embed="rId6">
            <a:alphaModFix/>
          </a:blip>
          <a:stretch>
            <a:fillRect/>
          </a:stretch>
        </p:blipFill>
        <p:spPr>
          <a:xfrm>
            <a:off x="5917138" y="3321399"/>
            <a:ext cx="2397105" cy="569300"/>
          </a:xfrm>
          <a:prstGeom prst="rect">
            <a:avLst/>
          </a:prstGeom>
          <a:noFill/>
          <a:ln>
            <a:noFill/>
          </a:ln>
        </p:spPr>
      </p:pic>
      <p:pic>
        <p:nvPicPr>
          <p:cNvPr id="162" name="Google Shape;162;p21"/>
          <p:cNvPicPr preferRelativeResize="0"/>
          <p:nvPr/>
        </p:nvPicPr>
        <p:blipFill>
          <a:blip r:embed="rId7">
            <a:alphaModFix/>
          </a:blip>
          <a:stretch>
            <a:fillRect/>
          </a:stretch>
        </p:blipFill>
        <p:spPr>
          <a:xfrm>
            <a:off x="5943611" y="4082563"/>
            <a:ext cx="2344177" cy="569300"/>
          </a:xfrm>
          <a:prstGeom prst="rect">
            <a:avLst/>
          </a:prstGeom>
          <a:noFill/>
          <a:ln>
            <a:noFill/>
          </a:ln>
        </p:spPr>
      </p:pic>
      <p:sp>
        <p:nvSpPr>
          <p:cNvPr id="163" name="Google Shape;163;p21"/>
          <p:cNvSpPr txBox="1">
            <a:spLocks noGrp="1"/>
          </p:cNvSpPr>
          <p:nvPr>
            <p:ph type="subTitle" idx="1"/>
          </p:nvPr>
        </p:nvSpPr>
        <p:spPr>
          <a:xfrm>
            <a:off x="578875" y="4502625"/>
            <a:ext cx="2397000" cy="667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dirty="0"/>
              <a:t>Linux distro based on RHEL</a:t>
            </a:r>
            <a:endParaRPr sz="1400" dirty="0"/>
          </a:p>
        </p:txBody>
      </p:sp>
      <p:sp>
        <p:nvSpPr>
          <p:cNvPr id="164" name="Google Shape;164;p21"/>
          <p:cNvSpPr txBox="1">
            <a:spLocks noGrp="1"/>
          </p:cNvSpPr>
          <p:nvPr>
            <p:ph type="subTitle" idx="1"/>
          </p:nvPr>
        </p:nvSpPr>
        <p:spPr>
          <a:xfrm>
            <a:off x="578875" y="3664425"/>
            <a:ext cx="2397000" cy="667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dirty="0"/>
              <a:t>Linux distro based on Debian</a:t>
            </a:r>
            <a:endParaRPr sz="1400" dirty="0"/>
          </a:p>
        </p:txBody>
      </p:sp>
      <p:sp>
        <p:nvSpPr>
          <p:cNvPr id="165" name="Google Shape;165;p21"/>
          <p:cNvSpPr txBox="1">
            <a:spLocks noGrp="1"/>
          </p:cNvSpPr>
          <p:nvPr>
            <p:ph type="subTitle" idx="1"/>
          </p:nvPr>
        </p:nvSpPr>
        <p:spPr>
          <a:xfrm>
            <a:off x="5989075" y="4578825"/>
            <a:ext cx="2397000" cy="667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b="1"/>
              <a:t>Linux distro based on Ubuntu</a:t>
            </a:r>
            <a:endParaRPr sz="1400"/>
          </a:p>
        </p:txBody>
      </p:sp>
      <p:sp>
        <p:nvSpPr>
          <p:cNvPr id="2" name="Google Shape;88;p13">
            <a:extLst>
              <a:ext uri="{FF2B5EF4-FFF2-40B4-BE49-F238E27FC236}">
                <a16:creationId xmlns:a16="http://schemas.microsoft.com/office/drawing/2014/main" id="{0F8C1028-8888-9E5D-6331-1B9F33E701B5}"/>
              </a:ext>
            </a:extLst>
          </p:cNvPr>
          <p:cNvSpPr txBox="1"/>
          <p:nvPr/>
        </p:nvSpPr>
        <p:spPr>
          <a:xfrm>
            <a:off x="0" y="4801800"/>
            <a:ext cx="1879200" cy="341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300" dirty="0">
                <a:solidFill>
                  <a:schemeClr val="accent1"/>
                </a:solidFill>
                <a:latin typeface="Lato"/>
                <a:ea typeface="Lato"/>
                <a:cs typeface="Lato"/>
                <a:sym typeface="Lato"/>
              </a:rPr>
              <a:t>Jan, 2024</a:t>
            </a:r>
            <a:endParaRPr sz="1300" dirty="0">
              <a:solidFill>
                <a:schemeClr val="accent1"/>
              </a:solidFill>
              <a:latin typeface="Lato"/>
              <a:ea typeface="Lato"/>
              <a:cs typeface="Lato"/>
              <a:sym typeface="Lato"/>
            </a:endParaRPr>
          </a:p>
        </p:txBody>
      </p:sp>
      <p:sp>
        <p:nvSpPr>
          <p:cNvPr id="3" name="Google Shape;88;p13">
            <a:extLst>
              <a:ext uri="{FF2B5EF4-FFF2-40B4-BE49-F238E27FC236}">
                <a16:creationId xmlns:a16="http://schemas.microsoft.com/office/drawing/2014/main" id="{4556DC1A-2BAC-F037-D3C2-67343548453F}"/>
              </a:ext>
            </a:extLst>
          </p:cNvPr>
          <p:cNvSpPr txBox="1"/>
          <p:nvPr/>
        </p:nvSpPr>
        <p:spPr>
          <a:xfrm>
            <a:off x="6791739" y="4811511"/>
            <a:ext cx="2352261" cy="34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dirty="0">
                <a:solidFill>
                  <a:schemeClr val="accent1"/>
                </a:solidFill>
                <a:latin typeface="Lato"/>
                <a:ea typeface="Lato"/>
                <a:cs typeface="Lato"/>
                <a:sym typeface="Lato"/>
              </a:rPr>
              <a:t>Gaurav P. | Rohan Raj P.</a:t>
            </a:r>
            <a:endParaRPr sz="1300" dirty="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1350</Words>
  <Application>Microsoft Office PowerPoint</Application>
  <PresentationFormat>On-screen Show (16:9)</PresentationFormat>
  <Paragraphs>115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Lato</vt:lpstr>
      <vt:lpstr>Arial</vt:lpstr>
      <vt:lpstr>Raleway</vt:lpstr>
      <vt:lpstr>Streamline</vt:lpstr>
      <vt:lpstr>Introduction to Linux Day 1 of 10</vt:lpstr>
      <vt:lpstr>Agenda</vt:lpstr>
      <vt:lpstr>1.1 Overview of Linux</vt:lpstr>
      <vt:lpstr>1.1 Overview of Linux</vt:lpstr>
      <vt:lpstr>1.1 Overview of Linux</vt:lpstr>
      <vt:lpstr>1.2 Key Concepts</vt:lpstr>
      <vt:lpstr>1.2.1 kernel:</vt:lpstr>
      <vt:lpstr>1.2.1 key functions of a kernel:</vt:lpstr>
      <vt:lpstr>1.2 Key Concepts</vt:lpstr>
      <vt:lpstr>1.2 Key Concepts</vt:lpstr>
      <vt:lpstr>1.2 Key Concepts</vt:lpstr>
      <vt:lpstr>1.2 Key Concepts</vt:lpstr>
      <vt:lpstr>1.2 Key Concepts</vt:lpstr>
      <vt:lpstr>1.3 Advantages of Linux</vt:lpstr>
      <vt:lpstr>1.4 Selection criteria </vt:lpstr>
      <vt:lpstr>1.5 Installation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dc:title>
  <dc:creator>cPERON RohanRaj</dc:creator>
  <cp:lastModifiedBy>cPERON RohanRaj</cp:lastModifiedBy>
  <cp:revision>3</cp:revision>
  <dcterms:modified xsi:type="dcterms:W3CDTF">2024-01-02T13:30:26Z</dcterms:modified>
</cp:coreProperties>
</file>