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57" r:id="rId3"/>
    <p:sldId id="271" r:id="rId4"/>
    <p:sldId id="276" r:id="rId5"/>
    <p:sldId id="272" r:id="rId6"/>
    <p:sldId id="280" r:id="rId7"/>
    <p:sldId id="273" r:id="rId8"/>
    <p:sldId id="274" r:id="rId9"/>
    <p:sldId id="275" r:id="rId10"/>
    <p:sldId id="281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78" r:id="rId21"/>
    <p:sldId id="279" r:id="rId22"/>
  </p:sldIdLst>
  <p:sldSz cx="9144000" cy="5143500" type="screen16x9"/>
  <p:notesSz cx="6858000" cy="9144000"/>
  <p:embeddedFontLst>
    <p:embeddedFont>
      <p:font typeface="Lato" panose="020F0502020204030203" pitchFamily="34" charset="0"/>
      <p:regular r:id="rId24"/>
      <p:bold r:id="rId25"/>
      <p:italic r:id="rId26"/>
      <p:boldItalic r:id="rId27"/>
    </p:embeddedFont>
    <p:embeddedFont>
      <p:font typeface="Raleway" pitchFamily="2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48" autoAdjust="0"/>
    <p:restoredTop sz="93765" autoAdjust="0"/>
  </p:normalViewPr>
  <p:slideViewPr>
    <p:cSldViewPr snapToGrid="0">
      <p:cViewPr varScale="1">
        <p:scale>
          <a:sx n="114" d="100"/>
          <a:sy n="114" d="100"/>
        </p:scale>
        <p:origin x="696" y="6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64e80d2b9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64e80d2b9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64e80d2b96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64e80d2b96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64e80d2b96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64e80d2b96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64e80d2b96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64e80d2b96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64e80d2b96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64e80d2b96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ab8f306be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ab8f306be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64e80d2b96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64e80d2b96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64e80d2b96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64e80d2b96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64e80d2b96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64e80d2b96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64e80d2b96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64e80d2b96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aa373252b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aa373252b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aa373252b1_0_2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aa373252b1_0_2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01244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aa373252b1_0_2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aa373252b1_0_2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50235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aa373252b1_0_2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aa373252b1_0_2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aa373252b1_0_2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aa373252b1_0_2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90711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aa373252b1_0_2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aa373252b1_0_2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5391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aa373252b1_0_2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aa373252b1_0_2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11452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aa373252b1_0_2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aa373252b1_0_2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3456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aa373252b1_0_2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aa373252b1_0_2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35905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aa373252b1_0_2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aa373252b1_0_2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9718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 to Linux</a:t>
            </a:r>
            <a:br>
              <a:rPr lang="en" dirty="0"/>
            </a:br>
            <a:r>
              <a:rPr lang="en" sz="1800" dirty="0"/>
              <a:t>Day 2/10</a:t>
            </a:r>
            <a:endParaRPr dirty="0"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625" y="3172900"/>
            <a:ext cx="7688100" cy="106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 dirty="0"/>
              <a:t>Prepared by:</a:t>
            </a:r>
            <a:endParaRPr b="1" u="sng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Gaurav Pokhrel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Rohan Raj Poudel</a:t>
            </a:r>
            <a:endParaRPr dirty="0"/>
          </a:p>
        </p:txBody>
      </p:sp>
      <p:sp>
        <p:nvSpPr>
          <p:cNvPr id="88" name="Google Shape;88;p13"/>
          <p:cNvSpPr txBox="1"/>
          <p:nvPr/>
        </p:nvSpPr>
        <p:spPr>
          <a:xfrm>
            <a:off x="0" y="4801800"/>
            <a:ext cx="1879200" cy="3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Jan, 2024</a:t>
            </a:r>
            <a:endParaRPr sz="13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9" name="Google Shape;8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6700" y="560450"/>
            <a:ext cx="1404575" cy="16647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88;p13">
            <a:extLst>
              <a:ext uri="{FF2B5EF4-FFF2-40B4-BE49-F238E27FC236}">
                <a16:creationId xmlns:a16="http://schemas.microsoft.com/office/drawing/2014/main" id="{B3B2E72F-538E-46A9-8AC0-776E8C6F79D3}"/>
              </a:ext>
            </a:extLst>
          </p:cNvPr>
          <p:cNvSpPr txBox="1"/>
          <p:nvPr/>
        </p:nvSpPr>
        <p:spPr>
          <a:xfrm>
            <a:off x="6791739" y="4811511"/>
            <a:ext cx="2352261" cy="3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Gaurav P. | Rohan Raj P.</a:t>
            </a:r>
            <a:endParaRPr sz="13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>
            <a:spLocks noGrp="1"/>
          </p:cNvSpPr>
          <p:nvPr>
            <p:ph type="ctrTitle"/>
          </p:nvPr>
        </p:nvSpPr>
        <p:spPr>
          <a:xfrm>
            <a:off x="729450" y="560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Linux Commands</a:t>
            </a:r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subTitle" idx="1"/>
          </p:nvPr>
        </p:nvSpPr>
        <p:spPr>
          <a:xfrm>
            <a:off x="729625" y="1328975"/>
            <a:ext cx="7688100" cy="29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b="1"/>
              <a:t>ls</a:t>
            </a:r>
            <a:endParaRPr b="1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b="1"/>
              <a:t>cd</a:t>
            </a:r>
            <a:endParaRPr b="1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b="1"/>
              <a:t>pwd</a:t>
            </a:r>
            <a:endParaRPr b="1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b="1"/>
              <a:t>mkdir</a:t>
            </a:r>
            <a:endParaRPr b="1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b="1"/>
              <a:t>rmdir</a:t>
            </a:r>
            <a:endParaRPr b="1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b="1"/>
              <a:t>cp</a:t>
            </a:r>
            <a:endParaRPr b="1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b="1"/>
              <a:t>rm</a:t>
            </a:r>
            <a:endParaRPr b="1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b="1"/>
              <a:t>touch</a:t>
            </a:r>
            <a:endParaRPr b="1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b="1"/>
              <a:t>mv</a:t>
            </a:r>
            <a:endParaRPr b="1"/>
          </a:p>
        </p:txBody>
      </p:sp>
      <p:pic>
        <p:nvPicPr>
          <p:cNvPr id="97" name="Google Shape;9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6700" y="560450"/>
            <a:ext cx="1404575" cy="16647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88;p13">
            <a:extLst>
              <a:ext uri="{FF2B5EF4-FFF2-40B4-BE49-F238E27FC236}">
                <a16:creationId xmlns:a16="http://schemas.microsoft.com/office/drawing/2014/main" id="{6BC6C23C-15AA-24EF-4DCC-214323528804}"/>
              </a:ext>
            </a:extLst>
          </p:cNvPr>
          <p:cNvSpPr txBox="1"/>
          <p:nvPr/>
        </p:nvSpPr>
        <p:spPr>
          <a:xfrm>
            <a:off x="0" y="4801800"/>
            <a:ext cx="1879200" cy="3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Jan, 2024</a:t>
            </a:r>
            <a:endParaRPr sz="13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" name="Google Shape;88;p13">
            <a:extLst>
              <a:ext uri="{FF2B5EF4-FFF2-40B4-BE49-F238E27FC236}">
                <a16:creationId xmlns:a16="http://schemas.microsoft.com/office/drawing/2014/main" id="{51EE7833-7665-FE4E-9CDD-06090D523B9C}"/>
              </a:ext>
            </a:extLst>
          </p:cNvPr>
          <p:cNvSpPr txBox="1"/>
          <p:nvPr/>
        </p:nvSpPr>
        <p:spPr>
          <a:xfrm>
            <a:off x="6791739" y="4811511"/>
            <a:ext cx="2352261" cy="3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Gaurav P. | Rohan Raj P.</a:t>
            </a:r>
            <a:endParaRPr sz="13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>
            <a:spLocks noGrp="1"/>
          </p:cNvSpPr>
          <p:nvPr>
            <p:ph type="ctrTitle"/>
          </p:nvPr>
        </p:nvSpPr>
        <p:spPr>
          <a:xfrm>
            <a:off x="729450" y="560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Linux Commands</a:t>
            </a:r>
            <a:endParaRPr/>
          </a:p>
        </p:txBody>
      </p:sp>
      <p:sp>
        <p:nvSpPr>
          <p:cNvPr id="103" name="Google Shape;103;p15"/>
          <p:cNvSpPr txBox="1">
            <a:spLocks noGrp="1"/>
          </p:cNvSpPr>
          <p:nvPr>
            <p:ph type="subTitle" idx="1"/>
          </p:nvPr>
        </p:nvSpPr>
        <p:spPr>
          <a:xfrm>
            <a:off x="729625" y="1328975"/>
            <a:ext cx="7688100" cy="349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b="1"/>
              <a:t>ls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	</a:t>
            </a:r>
            <a:r>
              <a:rPr lang="en"/>
              <a:t>Command: ls</a:t>
            </a:r>
            <a:endParaRPr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Purpose: Lists files and directories in the current directory.</a:t>
            </a:r>
            <a:endParaRPr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Eg: ls , ls -l, ls -a, ls - - almost-all, ls -l *.pdf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b="1"/>
              <a:t>cd 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	</a:t>
            </a:r>
            <a:r>
              <a:rPr lang="en"/>
              <a:t>Command: cd</a:t>
            </a:r>
            <a:endParaRPr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Purpose: Changes the current working directory.</a:t>
            </a:r>
            <a:endParaRPr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Eg: (cd ..), (cd</a:t>
            </a:r>
            <a:r>
              <a:rPr lang="en">
                <a:highlight>
                  <a:schemeClr val="lt2"/>
                </a:highlight>
              </a:rPr>
              <a:t>./</a:t>
            </a:r>
            <a:r>
              <a:rPr lang="en"/>
              <a:t>Pictures/    ), (cd../Pictures/   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pic>
        <p:nvPicPr>
          <p:cNvPr id="105" name="Google Shape;10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6700" y="560450"/>
            <a:ext cx="1404575" cy="16647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88;p13">
            <a:extLst>
              <a:ext uri="{FF2B5EF4-FFF2-40B4-BE49-F238E27FC236}">
                <a16:creationId xmlns:a16="http://schemas.microsoft.com/office/drawing/2014/main" id="{1C4A61AC-25C9-6862-2530-F797FEA22585}"/>
              </a:ext>
            </a:extLst>
          </p:cNvPr>
          <p:cNvSpPr txBox="1"/>
          <p:nvPr/>
        </p:nvSpPr>
        <p:spPr>
          <a:xfrm>
            <a:off x="0" y="4801800"/>
            <a:ext cx="1879200" cy="3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Jan, 2024</a:t>
            </a:r>
            <a:endParaRPr sz="13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" name="Google Shape;88;p13">
            <a:extLst>
              <a:ext uri="{FF2B5EF4-FFF2-40B4-BE49-F238E27FC236}">
                <a16:creationId xmlns:a16="http://schemas.microsoft.com/office/drawing/2014/main" id="{A30BC3A4-941C-FDD8-A929-E5B822DAAF69}"/>
              </a:ext>
            </a:extLst>
          </p:cNvPr>
          <p:cNvSpPr txBox="1"/>
          <p:nvPr/>
        </p:nvSpPr>
        <p:spPr>
          <a:xfrm>
            <a:off x="6791739" y="4811511"/>
            <a:ext cx="2352261" cy="3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Gaurav P. | Rohan Raj P.</a:t>
            </a:r>
            <a:endParaRPr sz="13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>
            <a:spLocks noGrp="1"/>
          </p:cNvSpPr>
          <p:nvPr>
            <p:ph type="ctrTitle"/>
          </p:nvPr>
        </p:nvSpPr>
        <p:spPr>
          <a:xfrm>
            <a:off x="729450" y="560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Linux Commands</a:t>
            </a:r>
            <a:endParaRPr/>
          </a:p>
        </p:txBody>
      </p:sp>
      <p:sp>
        <p:nvSpPr>
          <p:cNvPr id="111" name="Google Shape;111;p16"/>
          <p:cNvSpPr txBox="1">
            <a:spLocks noGrp="1"/>
          </p:cNvSpPr>
          <p:nvPr>
            <p:ph type="subTitle" idx="1"/>
          </p:nvPr>
        </p:nvSpPr>
        <p:spPr>
          <a:xfrm>
            <a:off x="729625" y="1328975"/>
            <a:ext cx="7688100" cy="349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3.    pwd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	</a:t>
            </a:r>
            <a:r>
              <a:rPr lang="en"/>
              <a:t>Command: pwd</a:t>
            </a:r>
            <a:endParaRPr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Purpose: Displays the current working directory.</a:t>
            </a:r>
            <a:endParaRPr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Eg: pwd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4.    mkdir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	</a:t>
            </a:r>
            <a:r>
              <a:rPr lang="en"/>
              <a:t>Command: mkdir</a:t>
            </a:r>
            <a:endParaRPr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Purpose: Creates a new directory.</a:t>
            </a:r>
            <a:endParaRPr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Eg: mkdir folder_name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3" name="Google Shape;11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6700" y="560450"/>
            <a:ext cx="1404575" cy="16647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88;p13">
            <a:extLst>
              <a:ext uri="{FF2B5EF4-FFF2-40B4-BE49-F238E27FC236}">
                <a16:creationId xmlns:a16="http://schemas.microsoft.com/office/drawing/2014/main" id="{78D8885A-2DFF-F8C7-D59D-DAD956B315CA}"/>
              </a:ext>
            </a:extLst>
          </p:cNvPr>
          <p:cNvSpPr txBox="1"/>
          <p:nvPr/>
        </p:nvSpPr>
        <p:spPr>
          <a:xfrm>
            <a:off x="0" y="4801800"/>
            <a:ext cx="1879200" cy="3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Jan, 2024</a:t>
            </a:r>
            <a:endParaRPr sz="13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" name="Google Shape;88;p13">
            <a:extLst>
              <a:ext uri="{FF2B5EF4-FFF2-40B4-BE49-F238E27FC236}">
                <a16:creationId xmlns:a16="http://schemas.microsoft.com/office/drawing/2014/main" id="{8C8910B3-2D34-9547-857F-04D9B4FD15D6}"/>
              </a:ext>
            </a:extLst>
          </p:cNvPr>
          <p:cNvSpPr txBox="1"/>
          <p:nvPr/>
        </p:nvSpPr>
        <p:spPr>
          <a:xfrm>
            <a:off x="6791739" y="4811511"/>
            <a:ext cx="2352261" cy="3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Gaurav P. | Rohan Raj P.</a:t>
            </a:r>
            <a:endParaRPr sz="13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>
            <a:spLocks noGrp="1"/>
          </p:cNvSpPr>
          <p:nvPr>
            <p:ph type="ctrTitle"/>
          </p:nvPr>
        </p:nvSpPr>
        <p:spPr>
          <a:xfrm>
            <a:off x="729450" y="560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Linux Commands</a:t>
            </a:r>
            <a:endParaRPr/>
          </a:p>
        </p:txBody>
      </p:sp>
      <p:sp>
        <p:nvSpPr>
          <p:cNvPr id="119" name="Google Shape;119;p17"/>
          <p:cNvSpPr txBox="1">
            <a:spLocks noGrp="1"/>
          </p:cNvSpPr>
          <p:nvPr>
            <p:ph type="subTitle" idx="1"/>
          </p:nvPr>
        </p:nvSpPr>
        <p:spPr>
          <a:xfrm>
            <a:off x="729625" y="1328975"/>
            <a:ext cx="7688100" cy="349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5.    rmdir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	</a:t>
            </a:r>
            <a:r>
              <a:rPr lang="en"/>
              <a:t>Command: rmdir</a:t>
            </a:r>
            <a:endParaRPr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Purpose: Removes an empty directory.</a:t>
            </a:r>
            <a:endParaRPr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rmdir Empty_folder_name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6.    cp</a:t>
            </a:r>
            <a:endParaRPr b="1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Command: cp</a:t>
            </a:r>
            <a:endParaRPr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Purpose: Copies files or directories.</a:t>
            </a:r>
            <a:endParaRPr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cp file.txt /home/destination</a:t>
            </a:r>
            <a:endParaRPr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1" name="Google Shape;12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6700" y="560450"/>
            <a:ext cx="1404575" cy="16647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88;p13">
            <a:extLst>
              <a:ext uri="{FF2B5EF4-FFF2-40B4-BE49-F238E27FC236}">
                <a16:creationId xmlns:a16="http://schemas.microsoft.com/office/drawing/2014/main" id="{9C23ACAA-7D3B-AFED-92CB-BA85E179E111}"/>
              </a:ext>
            </a:extLst>
          </p:cNvPr>
          <p:cNvSpPr txBox="1"/>
          <p:nvPr/>
        </p:nvSpPr>
        <p:spPr>
          <a:xfrm>
            <a:off x="0" y="4801800"/>
            <a:ext cx="1879200" cy="3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Jan, 2024</a:t>
            </a:r>
            <a:endParaRPr sz="13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" name="Google Shape;88;p13">
            <a:extLst>
              <a:ext uri="{FF2B5EF4-FFF2-40B4-BE49-F238E27FC236}">
                <a16:creationId xmlns:a16="http://schemas.microsoft.com/office/drawing/2014/main" id="{44439A5B-EEEF-2C8D-C968-21948CAD4B94}"/>
              </a:ext>
            </a:extLst>
          </p:cNvPr>
          <p:cNvSpPr txBox="1"/>
          <p:nvPr/>
        </p:nvSpPr>
        <p:spPr>
          <a:xfrm>
            <a:off x="6791739" y="4811511"/>
            <a:ext cx="2352261" cy="3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Gaurav P. | Rohan Raj P.</a:t>
            </a:r>
            <a:endParaRPr sz="13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>
            <a:spLocks noGrp="1"/>
          </p:cNvSpPr>
          <p:nvPr>
            <p:ph type="ctrTitle"/>
          </p:nvPr>
        </p:nvSpPr>
        <p:spPr>
          <a:xfrm>
            <a:off x="729450" y="560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Linux Commands</a:t>
            </a:r>
            <a:endParaRPr/>
          </a:p>
        </p:txBody>
      </p:sp>
      <p:sp>
        <p:nvSpPr>
          <p:cNvPr id="127" name="Google Shape;127;p18"/>
          <p:cNvSpPr txBox="1">
            <a:spLocks noGrp="1"/>
          </p:cNvSpPr>
          <p:nvPr>
            <p:ph type="subTitle" idx="1"/>
          </p:nvPr>
        </p:nvSpPr>
        <p:spPr>
          <a:xfrm>
            <a:off x="729625" y="1328975"/>
            <a:ext cx="7688100" cy="349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7.    rm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	</a:t>
            </a:r>
            <a:r>
              <a:rPr lang="en"/>
              <a:t>Command: rm</a:t>
            </a:r>
            <a:endParaRPr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Purpose: Removes files or directories</a:t>
            </a:r>
            <a:endParaRPr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rm file_name , rm * , rm -r dir_name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8.    touch</a:t>
            </a:r>
            <a:endParaRPr b="1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Command: touch</a:t>
            </a:r>
            <a:endParaRPr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Purpose: Create file/ files.</a:t>
            </a:r>
            <a:endParaRPr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touch file or touch file1 file2….</a:t>
            </a:r>
            <a:endParaRPr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9" name="Google Shape;12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6700" y="560450"/>
            <a:ext cx="1404575" cy="16647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88;p13">
            <a:extLst>
              <a:ext uri="{FF2B5EF4-FFF2-40B4-BE49-F238E27FC236}">
                <a16:creationId xmlns:a16="http://schemas.microsoft.com/office/drawing/2014/main" id="{629100FF-23BD-AA91-7A2D-D1791C00BC69}"/>
              </a:ext>
            </a:extLst>
          </p:cNvPr>
          <p:cNvSpPr txBox="1"/>
          <p:nvPr/>
        </p:nvSpPr>
        <p:spPr>
          <a:xfrm>
            <a:off x="0" y="4801800"/>
            <a:ext cx="1879200" cy="3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Jan, 2024</a:t>
            </a:r>
            <a:endParaRPr sz="13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" name="Google Shape;88;p13">
            <a:extLst>
              <a:ext uri="{FF2B5EF4-FFF2-40B4-BE49-F238E27FC236}">
                <a16:creationId xmlns:a16="http://schemas.microsoft.com/office/drawing/2014/main" id="{D3BFBC34-3FFF-2C37-C059-80396AF9CA02}"/>
              </a:ext>
            </a:extLst>
          </p:cNvPr>
          <p:cNvSpPr txBox="1"/>
          <p:nvPr/>
        </p:nvSpPr>
        <p:spPr>
          <a:xfrm>
            <a:off x="6791739" y="4811511"/>
            <a:ext cx="2352261" cy="3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Gaurav P. | Rohan Raj P.</a:t>
            </a:r>
            <a:endParaRPr sz="13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>
            <a:spLocks noGrp="1"/>
          </p:cNvSpPr>
          <p:nvPr>
            <p:ph type="ctrTitle"/>
          </p:nvPr>
        </p:nvSpPr>
        <p:spPr>
          <a:xfrm>
            <a:off x="729450" y="560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Linux Commands</a:t>
            </a:r>
            <a:endParaRPr/>
          </a:p>
        </p:txBody>
      </p:sp>
      <p:sp>
        <p:nvSpPr>
          <p:cNvPr id="135" name="Google Shape;135;p19"/>
          <p:cNvSpPr txBox="1">
            <a:spLocks noGrp="1"/>
          </p:cNvSpPr>
          <p:nvPr>
            <p:ph type="subTitle" idx="1"/>
          </p:nvPr>
        </p:nvSpPr>
        <p:spPr>
          <a:xfrm>
            <a:off x="729625" y="1328975"/>
            <a:ext cx="7688100" cy="349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9     mv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	</a:t>
            </a:r>
            <a:r>
              <a:rPr lang="en"/>
              <a:t>Command: mv</a:t>
            </a:r>
            <a:endParaRPr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Purpose: move or rename files</a:t>
            </a:r>
            <a:endParaRPr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mv oldname newname , mv source destination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7" name="Google Shape;13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6700" y="560450"/>
            <a:ext cx="1404575" cy="16647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88;p13">
            <a:extLst>
              <a:ext uri="{FF2B5EF4-FFF2-40B4-BE49-F238E27FC236}">
                <a16:creationId xmlns:a16="http://schemas.microsoft.com/office/drawing/2014/main" id="{B801CAD6-05A3-6AF7-7C46-0FD77B3ED8BD}"/>
              </a:ext>
            </a:extLst>
          </p:cNvPr>
          <p:cNvSpPr txBox="1"/>
          <p:nvPr/>
        </p:nvSpPr>
        <p:spPr>
          <a:xfrm>
            <a:off x="0" y="4801800"/>
            <a:ext cx="1879200" cy="3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Jan, 2024</a:t>
            </a:r>
            <a:endParaRPr sz="13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" name="Google Shape;88;p13">
            <a:extLst>
              <a:ext uri="{FF2B5EF4-FFF2-40B4-BE49-F238E27FC236}">
                <a16:creationId xmlns:a16="http://schemas.microsoft.com/office/drawing/2014/main" id="{FC23C40A-3EEC-3858-9AF3-B073060BCBBA}"/>
              </a:ext>
            </a:extLst>
          </p:cNvPr>
          <p:cNvSpPr txBox="1"/>
          <p:nvPr/>
        </p:nvSpPr>
        <p:spPr>
          <a:xfrm>
            <a:off x="6791739" y="4811511"/>
            <a:ext cx="2352261" cy="3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Gaurav P. | Rohan Raj P.</a:t>
            </a:r>
            <a:endParaRPr sz="13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>
            <a:spLocks noGrp="1"/>
          </p:cNvSpPr>
          <p:nvPr>
            <p:ph type="ctrTitle"/>
          </p:nvPr>
        </p:nvSpPr>
        <p:spPr>
          <a:xfrm>
            <a:off x="729450" y="560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 Permissions</a:t>
            </a:r>
            <a:endParaRPr/>
          </a:p>
        </p:txBody>
      </p:sp>
      <p:sp>
        <p:nvSpPr>
          <p:cNvPr id="143" name="Google Shape;143;p20"/>
          <p:cNvSpPr txBox="1">
            <a:spLocks noGrp="1"/>
          </p:cNvSpPr>
          <p:nvPr>
            <p:ph type="subTitle" idx="1"/>
          </p:nvPr>
        </p:nvSpPr>
        <p:spPr>
          <a:xfrm>
            <a:off x="729625" y="1328975"/>
            <a:ext cx="7688100" cy="349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/>
              <a:t>Permission Characters:</a:t>
            </a:r>
            <a:endParaRPr b="1" u="sng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Each set of three characters consists of r (read), w (write), and x (execute) permissions.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If the permission is granted, the corresponding character is present; if not, a” -” is used.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/>
              <a:t>File Type and Permissions:</a:t>
            </a:r>
            <a:endParaRPr b="1" u="sng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The first character indicates the file type. Common types include - for a regular file, d for a directory, and l for a symbolic link.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The next nine characters represent the file permissions. They are divided into three sets of three:</a:t>
            </a:r>
            <a:endParaRPr/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first set represents the owner's (user's) permissions.</a:t>
            </a:r>
            <a:endParaRPr/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second set represents the group's permissions.</a:t>
            </a:r>
            <a:endParaRPr/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third set represents others' (everyone else's) permissions.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5" name="Google Shape;14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6700" y="560450"/>
            <a:ext cx="1404575" cy="16647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88;p13">
            <a:extLst>
              <a:ext uri="{FF2B5EF4-FFF2-40B4-BE49-F238E27FC236}">
                <a16:creationId xmlns:a16="http://schemas.microsoft.com/office/drawing/2014/main" id="{E4445274-BF62-EFB8-DC65-BAE1C6999F82}"/>
              </a:ext>
            </a:extLst>
          </p:cNvPr>
          <p:cNvSpPr txBox="1"/>
          <p:nvPr/>
        </p:nvSpPr>
        <p:spPr>
          <a:xfrm>
            <a:off x="0" y="4801800"/>
            <a:ext cx="1879200" cy="3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Jan, 2024</a:t>
            </a:r>
            <a:endParaRPr sz="13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" name="Google Shape;88;p13">
            <a:extLst>
              <a:ext uri="{FF2B5EF4-FFF2-40B4-BE49-F238E27FC236}">
                <a16:creationId xmlns:a16="http://schemas.microsoft.com/office/drawing/2014/main" id="{158A7C25-4B4D-1594-D860-25985E2CDC4A}"/>
              </a:ext>
            </a:extLst>
          </p:cNvPr>
          <p:cNvSpPr txBox="1"/>
          <p:nvPr/>
        </p:nvSpPr>
        <p:spPr>
          <a:xfrm>
            <a:off x="6791739" y="4811511"/>
            <a:ext cx="2352261" cy="3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Gaurav P. | Rohan Raj P.</a:t>
            </a:r>
            <a:endParaRPr sz="13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1"/>
          <p:cNvSpPr txBox="1">
            <a:spLocks noGrp="1"/>
          </p:cNvSpPr>
          <p:nvPr>
            <p:ph type="ctrTitle"/>
          </p:nvPr>
        </p:nvSpPr>
        <p:spPr>
          <a:xfrm>
            <a:off x="729450" y="560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 Permissions</a:t>
            </a:r>
            <a:endParaRPr/>
          </a:p>
        </p:txBody>
      </p:sp>
      <p:sp>
        <p:nvSpPr>
          <p:cNvPr id="151" name="Google Shape;151;p21"/>
          <p:cNvSpPr txBox="1">
            <a:spLocks noGrp="1"/>
          </p:cNvSpPr>
          <p:nvPr>
            <p:ph type="subTitle" idx="1"/>
          </p:nvPr>
        </p:nvSpPr>
        <p:spPr>
          <a:xfrm>
            <a:off x="729625" y="1328975"/>
            <a:ext cx="7688100" cy="349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/>
              <a:t>Concept of Owner , group and world: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Owner: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The owner of a file or directory is the user who created or owns it.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The owner has the most control over the file, with the ability to read, write, and execute it.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The owner can also change the file's permissions, change its owner, and modify its group.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3" name="Google Shape;15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6700" y="560450"/>
            <a:ext cx="1404575" cy="16647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88;p13">
            <a:extLst>
              <a:ext uri="{FF2B5EF4-FFF2-40B4-BE49-F238E27FC236}">
                <a16:creationId xmlns:a16="http://schemas.microsoft.com/office/drawing/2014/main" id="{9C36C602-93AC-D035-75D9-3DE6B22A0AD8}"/>
              </a:ext>
            </a:extLst>
          </p:cNvPr>
          <p:cNvSpPr txBox="1"/>
          <p:nvPr/>
        </p:nvSpPr>
        <p:spPr>
          <a:xfrm>
            <a:off x="0" y="4801800"/>
            <a:ext cx="1879200" cy="3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Jan, 2024</a:t>
            </a:r>
            <a:endParaRPr sz="13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" name="Google Shape;88;p13">
            <a:extLst>
              <a:ext uri="{FF2B5EF4-FFF2-40B4-BE49-F238E27FC236}">
                <a16:creationId xmlns:a16="http://schemas.microsoft.com/office/drawing/2014/main" id="{3BD83B55-7F58-088C-7743-55A22CBB85C5}"/>
              </a:ext>
            </a:extLst>
          </p:cNvPr>
          <p:cNvSpPr txBox="1"/>
          <p:nvPr/>
        </p:nvSpPr>
        <p:spPr>
          <a:xfrm>
            <a:off x="6791739" y="4811511"/>
            <a:ext cx="2352261" cy="3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Gaurav P. | Rohan Raj P.</a:t>
            </a:r>
            <a:endParaRPr sz="13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2"/>
          <p:cNvSpPr txBox="1">
            <a:spLocks noGrp="1"/>
          </p:cNvSpPr>
          <p:nvPr>
            <p:ph type="ctrTitle"/>
          </p:nvPr>
        </p:nvSpPr>
        <p:spPr>
          <a:xfrm>
            <a:off x="729450" y="560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 Permissions</a:t>
            </a:r>
            <a:endParaRPr/>
          </a:p>
        </p:txBody>
      </p:sp>
      <p:sp>
        <p:nvSpPr>
          <p:cNvPr id="159" name="Google Shape;159;p22"/>
          <p:cNvSpPr txBox="1">
            <a:spLocks noGrp="1"/>
          </p:cNvSpPr>
          <p:nvPr>
            <p:ph type="subTitle" idx="1"/>
          </p:nvPr>
        </p:nvSpPr>
        <p:spPr>
          <a:xfrm>
            <a:off x="729625" y="1328975"/>
            <a:ext cx="7688100" cy="349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/>
              <a:t>Concept of Owner , group and world: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Group: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A file or directory can be assigned a group, and members of that group are granted certain permissions based on the group settings.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Every user in Linux belongs to one or more groups.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group : sudo groupadd group_name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user to group: sudo usermod -aG group_name username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 which groups a user belongs to : groups username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1" name="Google Shape;16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6700" y="560450"/>
            <a:ext cx="1404575" cy="16647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88;p13">
            <a:extLst>
              <a:ext uri="{FF2B5EF4-FFF2-40B4-BE49-F238E27FC236}">
                <a16:creationId xmlns:a16="http://schemas.microsoft.com/office/drawing/2014/main" id="{6D471E50-2CA5-6DB0-7062-05A8C32278FA}"/>
              </a:ext>
            </a:extLst>
          </p:cNvPr>
          <p:cNvSpPr txBox="1"/>
          <p:nvPr/>
        </p:nvSpPr>
        <p:spPr>
          <a:xfrm>
            <a:off x="0" y="4801800"/>
            <a:ext cx="1879200" cy="3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Jan, 2024</a:t>
            </a:r>
            <a:endParaRPr sz="13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" name="Google Shape;88;p13">
            <a:extLst>
              <a:ext uri="{FF2B5EF4-FFF2-40B4-BE49-F238E27FC236}">
                <a16:creationId xmlns:a16="http://schemas.microsoft.com/office/drawing/2014/main" id="{EE93D154-561F-4F01-497A-F4DBB828DCF0}"/>
              </a:ext>
            </a:extLst>
          </p:cNvPr>
          <p:cNvSpPr txBox="1"/>
          <p:nvPr/>
        </p:nvSpPr>
        <p:spPr>
          <a:xfrm>
            <a:off x="6791739" y="4811511"/>
            <a:ext cx="2352261" cy="3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Gaurav P. | Rohan Raj P.</a:t>
            </a:r>
            <a:endParaRPr sz="13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3"/>
          <p:cNvSpPr txBox="1">
            <a:spLocks noGrp="1"/>
          </p:cNvSpPr>
          <p:nvPr>
            <p:ph type="ctrTitle"/>
          </p:nvPr>
        </p:nvSpPr>
        <p:spPr>
          <a:xfrm>
            <a:off x="729450" y="560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 Permissions</a:t>
            </a:r>
            <a:endParaRPr/>
          </a:p>
        </p:txBody>
      </p:sp>
      <p:sp>
        <p:nvSpPr>
          <p:cNvPr id="167" name="Google Shape;167;p23"/>
          <p:cNvSpPr txBox="1">
            <a:spLocks noGrp="1"/>
          </p:cNvSpPr>
          <p:nvPr>
            <p:ph type="subTitle" idx="1"/>
          </p:nvPr>
        </p:nvSpPr>
        <p:spPr>
          <a:xfrm>
            <a:off x="729625" y="1328975"/>
            <a:ext cx="7688100" cy="349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/>
              <a:t>Concept of Owner , group and world: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World(others):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In Linux, the term "world" is often used in the context of file permissions to refer to everyone else who is not the owner of a file or a member of the group associated with that file. 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The "world" permissions are the permissions that apply to all users who are not the owner or part of the group.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9" name="Google Shape;16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6700" y="560450"/>
            <a:ext cx="1404575" cy="16647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88;p13">
            <a:extLst>
              <a:ext uri="{FF2B5EF4-FFF2-40B4-BE49-F238E27FC236}">
                <a16:creationId xmlns:a16="http://schemas.microsoft.com/office/drawing/2014/main" id="{84C84A8D-5338-1375-5374-AF27F7F25357}"/>
              </a:ext>
            </a:extLst>
          </p:cNvPr>
          <p:cNvSpPr txBox="1"/>
          <p:nvPr/>
        </p:nvSpPr>
        <p:spPr>
          <a:xfrm>
            <a:off x="0" y="4801800"/>
            <a:ext cx="1879200" cy="3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Jan, 2024</a:t>
            </a:r>
            <a:endParaRPr sz="13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" name="Google Shape;88;p13">
            <a:extLst>
              <a:ext uri="{FF2B5EF4-FFF2-40B4-BE49-F238E27FC236}">
                <a16:creationId xmlns:a16="http://schemas.microsoft.com/office/drawing/2014/main" id="{D856DE35-6FBB-2749-2941-C4F50D93D3FA}"/>
              </a:ext>
            </a:extLst>
          </p:cNvPr>
          <p:cNvSpPr txBox="1"/>
          <p:nvPr/>
        </p:nvSpPr>
        <p:spPr>
          <a:xfrm>
            <a:off x="6791739" y="4811511"/>
            <a:ext cx="2352261" cy="3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Gaurav P. | Rohan Raj P.</a:t>
            </a:r>
            <a:endParaRPr sz="13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Agenda</a:t>
            </a:r>
            <a:endParaRPr dirty="0"/>
          </a:p>
        </p:txBody>
      </p:sp>
      <p:sp>
        <p:nvSpPr>
          <p:cNvPr id="95" name="Google Shape;95;p14"/>
          <p:cNvSpPr txBox="1">
            <a:spLocks noGrp="1"/>
          </p:cNvSpPr>
          <p:nvPr>
            <p:ph type="subTitle" idx="1"/>
          </p:nvPr>
        </p:nvSpPr>
        <p:spPr>
          <a:xfrm>
            <a:off x="729625" y="2944300"/>
            <a:ext cx="7688100" cy="177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b="1" dirty="0"/>
              <a:t>Installation of Linux - Ubuntu</a:t>
            </a:r>
            <a:endParaRPr b="1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b="1" dirty="0"/>
              <a:t>Familiarization with GNOME</a:t>
            </a:r>
            <a:endParaRPr b="1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b="1" dirty="0"/>
              <a:t>Terminal and Shell</a:t>
            </a:r>
            <a:endParaRPr b="1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b="1" dirty="0"/>
              <a:t>Basic commands – Part 1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b="1" dirty="0"/>
              <a:t>ManPages in Linux</a:t>
            </a:r>
            <a:endParaRPr b="1" dirty="0"/>
          </a:p>
        </p:txBody>
      </p:sp>
      <p:pic>
        <p:nvPicPr>
          <p:cNvPr id="97" name="Google Shape;9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6700" y="560450"/>
            <a:ext cx="1404575" cy="16647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88;p13">
            <a:extLst>
              <a:ext uri="{FF2B5EF4-FFF2-40B4-BE49-F238E27FC236}">
                <a16:creationId xmlns:a16="http://schemas.microsoft.com/office/drawing/2014/main" id="{FF5A2A7A-C7CA-0000-6FFD-65702CDD42DF}"/>
              </a:ext>
            </a:extLst>
          </p:cNvPr>
          <p:cNvSpPr txBox="1"/>
          <p:nvPr/>
        </p:nvSpPr>
        <p:spPr>
          <a:xfrm>
            <a:off x="6626" y="4808426"/>
            <a:ext cx="1879200" cy="3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Jan, 2024</a:t>
            </a:r>
            <a:endParaRPr sz="13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" name="Google Shape;88;p13">
            <a:extLst>
              <a:ext uri="{FF2B5EF4-FFF2-40B4-BE49-F238E27FC236}">
                <a16:creationId xmlns:a16="http://schemas.microsoft.com/office/drawing/2014/main" id="{8394200A-6236-5903-3C64-ED96D3751863}"/>
              </a:ext>
            </a:extLst>
          </p:cNvPr>
          <p:cNvSpPr txBox="1"/>
          <p:nvPr/>
        </p:nvSpPr>
        <p:spPr>
          <a:xfrm>
            <a:off x="6798365" y="4818137"/>
            <a:ext cx="2352261" cy="3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Gaurav P. | Rohan Raj P.</a:t>
            </a:r>
            <a:endParaRPr sz="13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8"/>
          <p:cNvSpPr txBox="1">
            <a:spLocks noGrp="1"/>
          </p:cNvSpPr>
          <p:nvPr>
            <p:ph type="ctrTitle"/>
          </p:nvPr>
        </p:nvSpPr>
        <p:spPr>
          <a:xfrm>
            <a:off x="729450" y="560450"/>
            <a:ext cx="7688100" cy="95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2.5 ManPages in Linux (Manuals)</a:t>
            </a:r>
            <a:endParaRPr sz="3200" dirty="0"/>
          </a:p>
        </p:txBody>
      </p:sp>
      <p:sp>
        <p:nvSpPr>
          <p:cNvPr id="2" name="Google Shape;88;p13">
            <a:extLst>
              <a:ext uri="{FF2B5EF4-FFF2-40B4-BE49-F238E27FC236}">
                <a16:creationId xmlns:a16="http://schemas.microsoft.com/office/drawing/2014/main" id="{040032B2-CD7B-3A25-ADF0-B081042946D9}"/>
              </a:ext>
            </a:extLst>
          </p:cNvPr>
          <p:cNvSpPr txBox="1"/>
          <p:nvPr/>
        </p:nvSpPr>
        <p:spPr>
          <a:xfrm>
            <a:off x="0" y="4801800"/>
            <a:ext cx="1879200" cy="3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Jan, 2024</a:t>
            </a:r>
            <a:endParaRPr sz="13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" name="Google Shape;88;p13">
            <a:extLst>
              <a:ext uri="{FF2B5EF4-FFF2-40B4-BE49-F238E27FC236}">
                <a16:creationId xmlns:a16="http://schemas.microsoft.com/office/drawing/2014/main" id="{591F4FBC-DFEC-B042-C31B-9F0C585656B9}"/>
              </a:ext>
            </a:extLst>
          </p:cNvPr>
          <p:cNvSpPr txBox="1"/>
          <p:nvPr/>
        </p:nvSpPr>
        <p:spPr>
          <a:xfrm>
            <a:off x="6791739" y="4811511"/>
            <a:ext cx="2352261" cy="3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Gaurav P. | Rohan Raj P.</a:t>
            </a:r>
            <a:endParaRPr sz="13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" name="Google Shape;219;p28">
            <a:extLst>
              <a:ext uri="{FF2B5EF4-FFF2-40B4-BE49-F238E27FC236}">
                <a16:creationId xmlns:a16="http://schemas.microsoft.com/office/drawing/2014/main" id="{DFBD5D74-51E1-2ABE-9DEC-BD16716C3EC1}"/>
              </a:ext>
            </a:extLst>
          </p:cNvPr>
          <p:cNvSpPr txBox="1">
            <a:spLocks/>
          </p:cNvSpPr>
          <p:nvPr/>
        </p:nvSpPr>
        <p:spPr>
          <a:xfrm>
            <a:off x="729450" y="1598759"/>
            <a:ext cx="7771365" cy="36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Manual pages provide documentation and information about various commands, utilities, system calls, libraries, and other aspects of the operating system and software.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man [</a:t>
            </a:r>
            <a:r>
              <a:rPr lang="en-US" dirty="0" err="1"/>
              <a:t>command_name</a:t>
            </a:r>
            <a:r>
              <a:rPr lang="en-US" dirty="0"/>
              <a:t>]		</a:t>
            </a:r>
            <a:r>
              <a:rPr lang="en-US" dirty="0" err="1"/>
              <a:t>eg.</a:t>
            </a:r>
            <a:r>
              <a:rPr lang="en-US" dirty="0"/>
              <a:t> man 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Key navigation commands within the "man" pager include: </a:t>
            </a:r>
            <a:br>
              <a:rPr lang="en-GB" dirty="0"/>
            </a:br>
            <a:r>
              <a:rPr lang="en-GB" sz="1100" dirty="0"/>
              <a:t>Arrow Keys or "j" and "k": Scroll up and down. </a:t>
            </a:r>
            <a:br>
              <a:rPr lang="en-GB" sz="1100" dirty="0"/>
            </a:br>
            <a:r>
              <a:rPr lang="en-GB" sz="1100" dirty="0"/>
              <a:t>"q": Quit the </a:t>
            </a:r>
            <a:r>
              <a:rPr lang="en-GB" sz="1100" dirty="0" err="1"/>
              <a:t>manpager</a:t>
            </a:r>
            <a:r>
              <a:rPr lang="en-GB" sz="1100" dirty="0"/>
              <a:t> and return to the command prompt. </a:t>
            </a:r>
            <a:br>
              <a:rPr lang="en-GB" sz="1100" dirty="0"/>
            </a:br>
            <a:r>
              <a:rPr lang="en-GB" sz="1100" dirty="0"/>
              <a:t>"/": Search for a specific term. Enter the term and press "Enter" to search forward. Press "n" to go to the next occurrence.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Use the "apropos" command to search for </a:t>
            </a:r>
            <a:r>
              <a:rPr lang="en-GB" dirty="0" err="1"/>
              <a:t>manpages</a:t>
            </a:r>
            <a:r>
              <a:rPr lang="en-GB" dirty="0"/>
              <a:t> related to a specific keyword.</a:t>
            </a:r>
            <a:br>
              <a:rPr lang="en-GB" dirty="0"/>
            </a:br>
            <a:r>
              <a:rPr lang="en-GB" sz="1100" dirty="0" err="1"/>
              <a:t>eg.</a:t>
            </a:r>
            <a:r>
              <a:rPr lang="en-GB" sz="1100" dirty="0"/>
              <a:t> apropos copy</a:t>
            </a:r>
            <a:endParaRPr lang="en-US" sz="1100" dirty="0"/>
          </a:p>
          <a:p>
            <a:pPr marL="0" indent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4178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8"/>
          <p:cNvSpPr txBox="1">
            <a:spLocks noGrp="1"/>
          </p:cNvSpPr>
          <p:nvPr>
            <p:ph type="ctrTitle"/>
          </p:nvPr>
        </p:nvSpPr>
        <p:spPr>
          <a:xfrm>
            <a:off x="729450" y="560450"/>
            <a:ext cx="7688100" cy="95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Conclusion</a:t>
            </a:r>
            <a:endParaRPr sz="3200" dirty="0"/>
          </a:p>
        </p:txBody>
      </p:sp>
      <p:sp>
        <p:nvSpPr>
          <p:cNvPr id="2" name="Google Shape;88;p13">
            <a:extLst>
              <a:ext uri="{FF2B5EF4-FFF2-40B4-BE49-F238E27FC236}">
                <a16:creationId xmlns:a16="http://schemas.microsoft.com/office/drawing/2014/main" id="{040032B2-CD7B-3A25-ADF0-B081042946D9}"/>
              </a:ext>
            </a:extLst>
          </p:cNvPr>
          <p:cNvSpPr txBox="1"/>
          <p:nvPr/>
        </p:nvSpPr>
        <p:spPr>
          <a:xfrm>
            <a:off x="0" y="4801800"/>
            <a:ext cx="1879200" cy="3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Jan, 2024</a:t>
            </a:r>
            <a:endParaRPr sz="13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" name="Google Shape;88;p13">
            <a:extLst>
              <a:ext uri="{FF2B5EF4-FFF2-40B4-BE49-F238E27FC236}">
                <a16:creationId xmlns:a16="http://schemas.microsoft.com/office/drawing/2014/main" id="{591F4FBC-DFEC-B042-C31B-9F0C585656B9}"/>
              </a:ext>
            </a:extLst>
          </p:cNvPr>
          <p:cNvSpPr txBox="1"/>
          <p:nvPr/>
        </p:nvSpPr>
        <p:spPr>
          <a:xfrm>
            <a:off x="6791739" y="4811511"/>
            <a:ext cx="2352261" cy="3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Gaurav P. | Rohan Raj P.</a:t>
            </a:r>
            <a:endParaRPr sz="13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" name="Google Shape;219;p28">
            <a:extLst>
              <a:ext uri="{FF2B5EF4-FFF2-40B4-BE49-F238E27FC236}">
                <a16:creationId xmlns:a16="http://schemas.microsoft.com/office/drawing/2014/main" id="{DFBD5D74-51E1-2ABE-9DEC-BD16716C3EC1}"/>
              </a:ext>
            </a:extLst>
          </p:cNvPr>
          <p:cNvSpPr txBox="1">
            <a:spLocks/>
          </p:cNvSpPr>
          <p:nvPr/>
        </p:nvSpPr>
        <p:spPr>
          <a:xfrm>
            <a:off x="729450" y="1790051"/>
            <a:ext cx="7771365" cy="36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Mastering these commands is fundamental for Linux navigation and file manipulation.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Understanding the file and directory structure is crucial for effective system administration.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Practice using these commands to build confidence and efficiency.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1498404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8"/>
          <p:cNvSpPr txBox="1">
            <a:spLocks noGrp="1"/>
          </p:cNvSpPr>
          <p:nvPr>
            <p:ph type="ctrTitle"/>
          </p:nvPr>
        </p:nvSpPr>
        <p:spPr>
          <a:xfrm>
            <a:off x="729450" y="560450"/>
            <a:ext cx="7688100" cy="95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2.1 Installation</a:t>
            </a:r>
            <a:endParaRPr dirty="0"/>
          </a:p>
        </p:txBody>
      </p:sp>
      <p:sp>
        <p:nvSpPr>
          <p:cNvPr id="219" name="Google Shape;219;p28"/>
          <p:cNvSpPr txBox="1">
            <a:spLocks noGrp="1"/>
          </p:cNvSpPr>
          <p:nvPr>
            <p:ph type="subTitle" idx="1"/>
          </p:nvPr>
        </p:nvSpPr>
        <p:spPr>
          <a:xfrm>
            <a:off x="727950" y="1677700"/>
            <a:ext cx="7688100" cy="36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/>
              <a:t>Disable Secure Boot</a:t>
            </a:r>
            <a:endParaRPr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/>
              <a:t>Enable Virtualization</a:t>
            </a:r>
            <a:endParaRPr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/>
              <a:t>Install Oracle VM VirtualBox</a:t>
            </a:r>
            <a:endParaRPr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/>
              <a:t>Install Ubuntu in your Virtual environment</a:t>
            </a:r>
            <a:endParaRPr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Google Shape;88;p13">
            <a:extLst>
              <a:ext uri="{FF2B5EF4-FFF2-40B4-BE49-F238E27FC236}">
                <a16:creationId xmlns:a16="http://schemas.microsoft.com/office/drawing/2014/main" id="{040032B2-CD7B-3A25-ADF0-B081042946D9}"/>
              </a:ext>
            </a:extLst>
          </p:cNvPr>
          <p:cNvSpPr txBox="1"/>
          <p:nvPr/>
        </p:nvSpPr>
        <p:spPr>
          <a:xfrm>
            <a:off x="0" y="4801800"/>
            <a:ext cx="1879200" cy="3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Jan, 2024</a:t>
            </a:r>
            <a:endParaRPr sz="13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" name="Google Shape;88;p13">
            <a:extLst>
              <a:ext uri="{FF2B5EF4-FFF2-40B4-BE49-F238E27FC236}">
                <a16:creationId xmlns:a16="http://schemas.microsoft.com/office/drawing/2014/main" id="{591F4FBC-DFEC-B042-C31B-9F0C585656B9}"/>
              </a:ext>
            </a:extLst>
          </p:cNvPr>
          <p:cNvSpPr txBox="1"/>
          <p:nvPr/>
        </p:nvSpPr>
        <p:spPr>
          <a:xfrm>
            <a:off x="6791739" y="4811511"/>
            <a:ext cx="2352261" cy="3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Gaurav P. | Rohan Raj P.</a:t>
            </a:r>
            <a:endParaRPr sz="13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8"/>
          <p:cNvSpPr txBox="1">
            <a:spLocks noGrp="1"/>
          </p:cNvSpPr>
          <p:nvPr>
            <p:ph type="ctrTitle"/>
          </p:nvPr>
        </p:nvSpPr>
        <p:spPr>
          <a:xfrm>
            <a:off x="729450" y="560450"/>
            <a:ext cx="7688100" cy="95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SubTopic – Kernel Space vs User Space</a:t>
            </a:r>
            <a:endParaRPr sz="2400" dirty="0"/>
          </a:p>
        </p:txBody>
      </p:sp>
      <p:sp>
        <p:nvSpPr>
          <p:cNvPr id="219" name="Google Shape;219;p28"/>
          <p:cNvSpPr txBox="1">
            <a:spLocks noGrp="1"/>
          </p:cNvSpPr>
          <p:nvPr>
            <p:ph type="subTitle" idx="1"/>
          </p:nvPr>
        </p:nvSpPr>
        <p:spPr>
          <a:xfrm>
            <a:off x="727950" y="1677700"/>
            <a:ext cx="7688100" cy="36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 dirty="0"/>
              <a:t>Privileged </a:t>
            </a:r>
            <a:r>
              <a:rPr lang="en-US" dirty="0"/>
              <a:t>vs Less-Privileged mode: </a:t>
            </a:r>
            <a:r>
              <a:rPr lang="en-US" u="sng" dirty="0"/>
              <a:t>Unrestricted Access </a:t>
            </a:r>
            <a:r>
              <a:rPr lang="en-US" dirty="0"/>
              <a:t>vs Restricted Access</a:t>
            </a:r>
            <a:endParaRPr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 dirty="0"/>
              <a:t>System Critical Operations </a:t>
            </a:r>
            <a:r>
              <a:rPr lang="en-US" dirty="0"/>
              <a:t>vs User Applications</a:t>
            </a:r>
            <a:endParaRPr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 dirty="0"/>
              <a:t>Direct Access To Hardware </a:t>
            </a:r>
            <a:r>
              <a:rPr lang="en-US" dirty="0"/>
              <a:t>vs Interaction with Kernal using </a:t>
            </a:r>
            <a:r>
              <a:rPr lang="en-US" dirty="0" err="1"/>
              <a:t>SystemCall</a:t>
            </a:r>
            <a:endParaRPr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Google Shape;88;p13">
            <a:extLst>
              <a:ext uri="{FF2B5EF4-FFF2-40B4-BE49-F238E27FC236}">
                <a16:creationId xmlns:a16="http://schemas.microsoft.com/office/drawing/2014/main" id="{040032B2-CD7B-3A25-ADF0-B081042946D9}"/>
              </a:ext>
            </a:extLst>
          </p:cNvPr>
          <p:cNvSpPr txBox="1"/>
          <p:nvPr/>
        </p:nvSpPr>
        <p:spPr>
          <a:xfrm>
            <a:off x="0" y="4801800"/>
            <a:ext cx="1879200" cy="3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Jan, 2024</a:t>
            </a:r>
            <a:endParaRPr sz="13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" name="Google Shape;88;p13">
            <a:extLst>
              <a:ext uri="{FF2B5EF4-FFF2-40B4-BE49-F238E27FC236}">
                <a16:creationId xmlns:a16="http://schemas.microsoft.com/office/drawing/2014/main" id="{591F4FBC-DFEC-B042-C31B-9F0C585656B9}"/>
              </a:ext>
            </a:extLst>
          </p:cNvPr>
          <p:cNvSpPr txBox="1"/>
          <p:nvPr/>
        </p:nvSpPr>
        <p:spPr>
          <a:xfrm>
            <a:off x="6791739" y="4811511"/>
            <a:ext cx="2352261" cy="3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Gaurav P. | Rohan Raj P.</a:t>
            </a:r>
            <a:endParaRPr sz="13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310007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8"/>
          <p:cNvSpPr txBox="1">
            <a:spLocks noGrp="1"/>
          </p:cNvSpPr>
          <p:nvPr>
            <p:ph type="ctrTitle"/>
          </p:nvPr>
        </p:nvSpPr>
        <p:spPr>
          <a:xfrm>
            <a:off x="729450" y="560450"/>
            <a:ext cx="7688100" cy="95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2.2 GNU and Open Source Licensing</a:t>
            </a:r>
            <a:endParaRPr sz="2800" dirty="0"/>
          </a:p>
        </p:txBody>
      </p:sp>
      <p:sp>
        <p:nvSpPr>
          <p:cNvPr id="219" name="Google Shape;219;p28"/>
          <p:cNvSpPr txBox="1">
            <a:spLocks noGrp="1"/>
          </p:cNvSpPr>
          <p:nvPr>
            <p:ph type="subTitle" idx="1"/>
          </p:nvPr>
        </p:nvSpPr>
        <p:spPr>
          <a:xfrm>
            <a:off x="729450" y="1598759"/>
            <a:ext cx="7688100" cy="36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u="sng" dirty="0"/>
              <a:t>GNU (GNU’s not UNIX): </a:t>
            </a:r>
            <a:r>
              <a:rPr lang="en-GB" dirty="0"/>
              <a:t>Project (1983) that aimed to create UNIX like OS </a:t>
            </a:r>
            <a:endParaRPr lang="en-GB" u="sng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</a:pPr>
            <a:endParaRPr lang="en-GB" dirty="0"/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Promotes the idea of Open source project / free software.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u="sng" dirty="0"/>
              <a:t>GNU’s license: General-Public-License(GPL), </a:t>
            </a:r>
            <a:r>
              <a:rPr lang="en-GB" dirty="0"/>
              <a:t>widely used open source license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374151"/>
                </a:solidFill>
                <a:effectLst/>
                <a:latin typeface="Lato" panose="020F0502020204030203" pitchFamily="34" charset="0"/>
              </a:rPr>
              <a:t>GNU lacked kernel (initially)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dirty="0">
              <a:solidFill>
                <a:srgbClr val="374151"/>
              </a:solidFill>
              <a:latin typeface="Lato" panose="020F0502020204030203" pitchFamily="34" charset="0"/>
            </a:endParaRP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374151"/>
                </a:solidFill>
                <a:latin typeface="Lato" panose="020F0502020204030203" pitchFamily="34" charset="0"/>
              </a:rPr>
              <a:t>Linux developed in 1991, combined with GNU to create complete OS –GNU/Linux system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dirty="0">
              <a:solidFill>
                <a:srgbClr val="374151"/>
              </a:solidFill>
              <a:latin typeface="Lato" panose="020F0502020204030203" pitchFamily="34" charset="0"/>
            </a:endParaRP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374151"/>
                </a:solidFill>
                <a:latin typeface="Lato" panose="020F0502020204030203" pitchFamily="34" charset="0"/>
              </a:rPr>
              <a:t>GNOME (defaults for most Linux distros) made for desktop environment on 1997</a:t>
            </a:r>
            <a:endParaRPr dirty="0"/>
          </a:p>
        </p:txBody>
      </p:sp>
      <p:sp>
        <p:nvSpPr>
          <p:cNvPr id="2" name="Google Shape;88;p13">
            <a:extLst>
              <a:ext uri="{FF2B5EF4-FFF2-40B4-BE49-F238E27FC236}">
                <a16:creationId xmlns:a16="http://schemas.microsoft.com/office/drawing/2014/main" id="{040032B2-CD7B-3A25-ADF0-B081042946D9}"/>
              </a:ext>
            </a:extLst>
          </p:cNvPr>
          <p:cNvSpPr txBox="1"/>
          <p:nvPr/>
        </p:nvSpPr>
        <p:spPr>
          <a:xfrm>
            <a:off x="0" y="4801800"/>
            <a:ext cx="1879200" cy="3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Jan, 2024</a:t>
            </a:r>
            <a:endParaRPr sz="13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" name="Google Shape;88;p13">
            <a:extLst>
              <a:ext uri="{FF2B5EF4-FFF2-40B4-BE49-F238E27FC236}">
                <a16:creationId xmlns:a16="http://schemas.microsoft.com/office/drawing/2014/main" id="{591F4FBC-DFEC-B042-C31B-9F0C585656B9}"/>
              </a:ext>
            </a:extLst>
          </p:cNvPr>
          <p:cNvSpPr txBox="1"/>
          <p:nvPr/>
        </p:nvSpPr>
        <p:spPr>
          <a:xfrm>
            <a:off x="6791739" y="4811511"/>
            <a:ext cx="2352261" cy="3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Gaurav P. | Rohan Raj P.</a:t>
            </a:r>
            <a:endParaRPr sz="13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028336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8"/>
          <p:cNvSpPr txBox="1">
            <a:spLocks noGrp="1"/>
          </p:cNvSpPr>
          <p:nvPr>
            <p:ph type="ctrTitle"/>
          </p:nvPr>
        </p:nvSpPr>
        <p:spPr>
          <a:xfrm>
            <a:off x="729450" y="560450"/>
            <a:ext cx="7688100" cy="95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2.2 GUI</a:t>
            </a:r>
            <a:endParaRPr dirty="0"/>
          </a:p>
        </p:txBody>
      </p:sp>
      <p:sp>
        <p:nvSpPr>
          <p:cNvPr id="219" name="Google Shape;219;p28"/>
          <p:cNvSpPr txBox="1">
            <a:spLocks noGrp="1"/>
          </p:cNvSpPr>
          <p:nvPr>
            <p:ph type="subTitle" idx="1"/>
          </p:nvPr>
        </p:nvSpPr>
        <p:spPr>
          <a:xfrm>
            <a:off x="727950" y="1677700"/>
            <a:ext cx="7688100" cy="36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/>
              <a:t>Linux GUI refers to the graphical user interface provided by the desktop environment running on top of the Linux kernel.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</a:pPr>
            <a:endParaRPr lang="en-GB" dirty="0"/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Various desktop environments are available for Linux including GNOME, KDE, Cinnamon, etc.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/>
              <a:t>GUI typically includes a graphical shell, window manager, file manager, system settings, and other graphical elements to provide a user-friendly interface.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374151"/>
                </a:solidFill>
                <a:effectLst/>
                <a:latin typeface="Lato" panose="020F0502020204030203" pitchFamily="34" charset="0"/>
              </a:rPr>
              <a:t>GUI allows users to interact with the operating system, launch applications, manage files, customize settings, and perform other tasks using a mouse or touchpad.</a:t>
            </a:r>
            <a:endParaRPr dirty="0"/>
          </a:p>
        </p:txBody>
      </p:sp>
      <p:sp>
        <p:nvSpPr>
          <p:cNvPr id="2" name="Google Shape;88;p13">
            <a:extLst>
              <a:ext uri="{FF2B5EF4-FFF2-40B4-BE49-F238E27FC236}">
                <a16:creationId xmlns:a16="http://schemas.microsoft.com/office/drawing/2014/main" id="{040032B2-CD7B-3A25-ADF0-B081042946D9}"/>
              </a:ext>
            </a:extLst>
          </p:cNvPr>
          <p:cNvSpPr txBox="1"/>
          <p:nvPr/>
        </p:nvSpPr>
        <p:spPr>
          <a:xfrm>
            <a:off x="0" y="4801800"/>
            <a:ext cx="1879200" cy="3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Jan, 2024</a:t>
            </a:r>
            <a:endParaRPr sz="13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" name="Google Shape;88;p13">
            <a:extLst>
              <a:ext uri="{FF2B5EF4-FFF2-40B4-BE49-F238E27FC236}">
                <a16:creationId xmlns:a16="http://schemas.microsoft.com/office/drawing/2014/main" id="{591F4FBC-DFEC-B042-C31B-9F0C585656B9}"/>
              </a:ext>
            </a:extLst>
          </p:cNvPr>
          <p:cNvSpPr txBox="1"/>
          <p:nvPr/>
        </p:nvSpPr>
        <p:spPr>
          <a:xfrm>
            <a:off x="6791739" y="4811511"/>
            <a:ext cx="2352261" cy="3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Gaurav P. | Rohan Raj P.</a:t>
            </a:r>
            <a:endParaRPr sz="13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205103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8"/>
          <p:cNvSpPr txBox="1">
            <a:spLocks noGrp="1"/>
          </p:cNvSpPr>
          <p:nvPr>
            <p:ph type="ctrTitle"/>
          </p:nvPr>
        </p:nvSpPr>
        <p:spPr>
          <a:xfrm>
            <a:off x="729450" y="560450"/>
            <a:ext cx="7688100" cy="95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2.2 GNOME</a:t>
            </a:r>
            <a:endParaRPr dirty="0"/>
          </a:p>
        </p:txBody>
      </p:sp>
      <p:sp>
        <p:nvSpPr>
          <p:cNvPr id="2" name="Google Shape;88;p13">
            <a:extLst>
              <a:ext uri="{FF2B5EF4-FFF2-40B4-BE49-F238E27FC236}">
                <a16:creationId xmlns:a16="http://schemas.microsoft.com/office/drawing/2014/main" id="{040032B2-CD7B-3A25-ADF0-B081042946D9}"/>
              </a:ext>
            </a:extLst>
          </p:cNvPr>
          <p:cNvSpPr txBox="1"/>
          <p:nvPr/>
        </p:nvSpPr>
        <p:spPr>
          <a:xfrm>
            <a:off x="0" y="4801800"/>
            <a:ext cx="1879200" cy="3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Jan, 2024</a:t>
            </a:r>
            <a:endParaRPr sz="13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" name="Google Shape;88;p13">
            <a:extLst>
              <a:ext uri="{FF2B5EF4-FFF2-40B4-BE49-F238E27FC236}">
                <a16:creationId xmlns:a16="http://schemas.microsoft.com/office/drawing/2014/main" id="{591F4FBC-DFEC-B042-C31B-9F0C585656B9}"/>
              </a:ext>
            </a:extLst>
          </p:cNvPr>
          <p:cNvSpPr txBox="1"/>
          <p:nvPr/>
        </p:nvSpPr>
        <p:spPr>
          <a:xfrm>
            <a:off x="6791739" y="4811511"/>
            <a:ext cx="2352261" cy="3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Gaurav P. | Rohan Raj P.</a:t>
            </a:r>
            <a:endParaRPr sz="13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" name="Google Shape;219;p28">
            <a:extLst>
              <a:ext uri="{FF2B5EF4-FFF2-40B4-BE49-F238E27FC236}">
                <a16:creationId xmlns:a16="http://schemas.microsoft.com/office/drawing/2014/main" id="{DFBD5D74-51E1-2ABE-9DEC-BD16716C3EC1}"/>
              </a:ext>
            </a:extLst>
          </p:cNvPr>
          <p:cNvSpPr txBox="1">
            <a:spLocks/>
          </p:cNvSpPr>
          <p:nvPr/>
        </p:nvSpPr>
        <p:spPr>
          <a:xfrm>
            <a:off x="727950" y="1677700"/>
            <a:ext cx="7771365" cy="36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US" u="sng" dirty="0"/>
              <a:t>Popular Desktop Environment</a:t>
            </a:r>
            <a:endParaRPr lang="en-US" dirty="0"/>
          </a:p>
          <a:p>
            <a:pPr marL="0" indent="0" algn="just"/>
            <a:endParaRPr lang="en-US" dirty="0"/>
          </a:p>
          <a:p>
            <a:pPr marL="0" indent="0" algn="just"/>
            <a:r>
              <a:rPr lang="en-US" u="sng" dirty="0"/>
              <a:t>Clean, Simple and Easy to use</a:t>
            </a:r>
            <a:endParaRPr lang="en-US" dirty="0"/>
          </a:p>
          <a:p>
            <a:pPr marL="0" indent="0" algn="just"/>
            <a:endParaRPr lang="en-US" dirty="0"/>
          </a:p>
          <a:p>
            <a:pPr marL="0" indent="0" algn="just"/>
            <a:r>
              <a:rPr lang="en-GB" u="sng" dirty="0"/>
              <a:t>Extensions and theming options available</a:t>
            </a:r>
            <a:endParaRPr lang="en-US" dirty="0"/>
          </a:p>
          <a:p>
            <a:pPr marL="0" indent="0" algn="just"/>
            <a:endParaRPr lang="en-US" dirty="0"/>
          </a:p>
          <a:p>
            <a:pPr marL="0" indent="0" algn="just"/>
            <a:r>
              <a:rPr lang="en-GB" u="sng" dirty="0"/>
              <a:t>Provides a complete desktop experience</a:t>
            </a:r>
          </a:p>
          <a:p>
            <a:pPr marL="0" indent="0" algn="just"/>
            <a:endParaRPr lang="en-GB" u="sng" dirty="0"/>
          </a:p>
          <a:p>
            <a:pPr marL="0" indent="0" algn="just"/>
            <a:r>
              <a:rPr lang="en-GB" u="sng" dirty="0"/>
              <a:t>System-Menu, App-Launcher, Notification-Area</a:t>
            </a:r>
          </a:p>
          <a:p>
            <a:pPr marL="0" indent="0" algn="just"/>
            <a:endParaRPr lang="en-US" dirty="0"/>
          </a:p>
          <a:p>
            <a:pPr marL="0" indent="0"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230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8"/>
          <p:cNvSpPr txBox="1">
            <a:spLocks noGrp="1"/>
          </p:cNvSpPr>
          <p:nvPr>
            <p:ph type="ctrTitle"/>
          </p:nvPr>
        </p:nvSpPr>
        <p:spPr>
          <a:xfrm>
            <a:off x="729450" y="560450"/>
            <a:ext cx="7688100" cy="95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2.2 GNOME</a:t>
            </a:r>
            <a:endParaRPr dirty="0"/>
          </a:p>
        </p:txBody>
      </p:sp>
      <p:sp>
        <p:nvSpPr>
          <p:cNvPr id="2" name="Google Shape;88;p13">
            <a:extLst>
              <a:ext uri="{FF2B5EF4-FFF2-40B4-BE49-F238E27FC236}">
                <a16:creationId xmlns:a16="http://schemas.microsoft.com/office/drawing/2014/main" id="{040032B2-CD7B-3A25-ADF0-B081042946D9}"/>
              </a:ext>
            </a:extLst>
          </p:cNvPr>
          <p:cNvSpPr txBox="1"/>
          <p:nvPr/>
        </p:nvSpPr>
        <p:spPr>
          <a:xfrm>
            <a:off x="0" y="4801800"/>
            <a:ext cx="1879200" cy="3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Jan, 2024</a:t>
            </a:r>
            <a:endParaRPr sz="13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" name="Google Shape;88;p13">
            <a:extLst>
              <a:ext uri="{FF2B5EF4-FFF2-40B4-BE49-F238E27FC236}">
                <a16:creationId xmlns:a16="http://schemas.microsoft.com/office/drawing/2014/main" id="{591F4FBC-DFEC-B042-C31B-9F0C585656B9}"/>
              </a:ext>
            </a:extLst>
          </p:cNvPr>
          <p:cNvSpPr txBox="1"/>
          <p:nvPr/>
        </p:nvSpPr>
        <p:spPr>
          <a:xfrm>
            <a:off x="6791739" y="4811511"/>
            <a:ext cx="2352261" cy="3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Gaurav P. | Rohan Raj P.</a:t>
            </a:r>
            <a:endParaRPr sz="13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0C97EC-FDC5-924B-678C-3304C01D78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22" y="1450089"/>
            <a:ext cx="4268262" cy="27752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9EAC3F4-E9A4-2E11-239F-E922CE3AC3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9617" y="1453831"/>
            <a:ext cx="4268262" cy="2775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468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8"/>
          <p:cNvSpPr txBox="1">
            <a:spLocks noGrp="1"/>
          </p:cNvSpPr>
          <p:nvPr>
            <p:ph type="ctrTitle"/>
          </p:nvPr>
        </p:nvSpPr>
        <p:spPr>
          <a:xfrm>
            <a:off x="729450" y="560450"/>
            <a:ext cx="7688100" cy="95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2.3 Terminal and Shell</a:t>
            </a:r>
            <a:endParaRPr dirty="0"/>
          </a:p>
        </p:txBody>
      </p:sp>
      <p:sp>
        <p:nvSpPr>
          <p:cNvPr id="2" name="Google Shape;88;p13">
            <a:extLst>
              <a:ext uri="{FF2B5EF4-FFF2-40B4-BE49-F238E27FC236}">
                <a16:creationId xmlns:a16="http://schemas.microsoft.com/office/drawing/2014/main" id="{040032B2-CD7B-3A25-ADF0-B081042946D9}"/>
              </a:ext>
            </a:extLst>
          </p:cNvPr>
          <p:cNvSpPr txBox="1"/>
          <p:nvPr/>
        </p:nvSpPr>
        <p:spPr>
          <a:xfrm>
            <a:off x="0" y="4801800"/>
            <a:ext cx="1879200" cy="3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Jan, 2024</a:t>
            </a:r>
            <a:endParaRPr sz="13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" name="Google Shape;88;p13">
            <a:extLst>
              <a:ext uri="{FF2B5EF4-FFF2-40B4-BE49-F238E27FC236}">
                <a16:creationId xmlns:a16="http://schemas.microsoft.com/office/drawing/2014/main" id="{591F4FBC-DFEC-B042-C31B-9F0C585656B9}"/>
              </a:ext>
            </a:extLst>
          </p:cNvPr>
          <p:cNvSpPr txBox="1"/>
          <p:nvPr/>
        </p:nvSpPr>
        <p:spPr>
          <a:xfrm>
            <a:off x="6791739" y="4811511"/>
            <a:ext cx="2352261" cy="3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Gaurav P. | Rohan Raj P.</a:t>
            </a:r>
            <a:endParaRPr sz="13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28" name="Picture 4" descr="Command `open` not working on Ubuntu Terminal - Ask Ubuntu">
            <a:extLst>
              <a:ext uri="{FF2B5EF4-FFF2-40B4-BE49-F238E27FC236}">
                <a16:creationId xmlns:a16="http://schemas.microsoft.com/office/drawing/2014/main" id="{DD2C05A4-E850-B09D-B01E-787E238255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519" y="1450089"/>
            <a:ext cx="3925467" cy="3167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6B3FE6A-4673-1D8C-BA6B-E0D81A9665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1462" y="1646328"/>
            <a:ext cx="4260553" cy="2775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790564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1307</Words>
  <Application>Microsoft Office PowerPoint</Application>
  <PresentationFormat>On-screen Show (16:9)</PresentationFormat>
  <Paragraphs>213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Raleway</vt:lpstr>
      <vt:lpstr>Lato</vt:lpstr>
      <vt:lpstr>Streamline</vt:lpstr>
      <vt:lpstr>Introduction to Linux Day 2/10</vt:lpstr>
      <vt:lpstr>Agenda</vt:lpstr>
      <vt:lpstr>2.1 Installation</vt:lpstr>
      <vt:lpstr>SubTopic – Kernel Space vs User Space</vt:lpstr>
      <vt:lpstr>2.2 GNU and Open Source Licensing</vt:lpstr>
      <vt:lpstr>2.2 GUI</vt:lpstr>
      <vt:lpstr>2.2 GNOME</vt:lpstr>
      <vt:lpstr>2.2 GNOME</vt:lpstr>
      <vt:lpstr>2.3 Terminal and Shell</vt:lpstr>
      <vt:lpstr>Basic Linux Commands</vt:lpstr>
      <vt:lpstr>Basic Linux Commands</vt:lpstr>
      <vt:lpstr>Basic Linux Commands</vt:lpstr>
      <vt:lpstr>Basic Linux Commands</vt:lpstr>
      <vt:lpstr>Basic Linux Commands</vt:lpstr>
      <vt:lpstr>Basic Linux Commands</vt:lpstr>
      <vt:lpstr>File Permissions</vt:lpstr>
      <vt:lpstr>File Permissions</vt:lpstr>
      <vt:lpstr>File Permissions</vt:lpstr>
      <vt:lpstr>File Permissions</vt:lpstr>
      <vt:lpstr>2.5 ManPages in Linux (Manuals)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Linux</dc:title>
  <dc:creator>cPERON RohanRaj</dc:creator>
  <cp:lastModifiedBy>cPERON RohanRaj</cp:lastModifiedBy>
  <cp:revision>10</cp:revision>
  <dcterms:modified xsi:type="dcterms:W3CDTF">2024-01-03T13:01:59Z</dcterms:modified>
</cp:coreProperties>
</file>