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9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Tourist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Tourist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6,14,869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494-4F94-A50F-F587FBF5F0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18,89,492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494-4F94-A50F-F587FBF5F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614869</c:v>
                </c:pt>
                <c:pt idx="1">
                  <c:v>1889492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4-4F94-A50F-F587FBF5F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Trekking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61,701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494-4F94-A50F-F587FBF5F0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1,89,516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494-4F94-A50F-F587FBF5F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61701</c:v>
                </c:pt>
                <c:pt idx="1">
                  <c:v>189516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94-4F94-A50F-F587FBF5F0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646848"/>
        <c:axId val="81647328"/>
      </c:barChart>
      <c:catAx>
        <c:axId val="8164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47328"/>
        <c:crosses val="autoZero"/>
        <c:auto val="1"/>
        <c:lblAlgn val="ctr"/>
        <c:lblOffset val="100"/>
        <c:noMultiLvlLbl val="0"/>
      </c:catAx>
      <c:valAx>
        <c:axId val="816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4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Target Audience</cx:pt>
          <cx:pt idx="1">Marketing (50%)</cx:pt>
          <cx:pt idx="2">Lead (30%)</cx:pt>
          <cx:pt idx="3">Clients (5%)</cx:pt>
        </cx:lvl>
      </cx:strDim>
      <cx:numDim type="val">
        <cx:f>Sheet1!$B$2:$B$5</cx:f>
        <cx:lvl ptCount="4" formatCode="General">
          <cx:pt idx="0">189516</cx:pt>
          <cx:pt idx="1">94758</cx:pt>
          <cx:pt idx="2">28247</cx:pt>
          <cx:pt idx="3">1421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2200" b="1" i="0" u="none" strike="noStrike" baseline="0" dirty="0">
            <a:solidFill>
              <a:prstClr val="black">
                <a:lumMod val="75000"/>
                <a:lumOff val="25000"/>
              </a:prstClr>
            </a:solidFill>
            <a:latin typeface="Calibri"/>
          </a:endParaRPr>
        </a:p>
      </cx:txPr>
    </cx:title>
    <cx:plotArea>
      <cx:plotAreaRegion>
        <cx:series layoutId="funnel" uniqueId="{A208538E-7F14-4932-A03C-34A7101756B5}">
          <cx:tx>
            <cx:txData>
              <cx:f>Sheet1!$B$1</cx:f>
              <cx:v>Series1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150000006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41CAA-FB96-4B51-B107-BF41FDCFFF0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0F945-831C-4EDB-8158-A55587C1E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0F945-831C-4EDB-8158-A55587C1E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5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9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44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>
                <a:solidFill>
                  <a:srgbClr val="00B050"/>
                </a:solidFill>
              </a:rPr>
              <a:t>TrekGuide</a:t>
            </a:r>
            <a:r>
              <a:rPr sz="7200" b="1" dirty="0">
                <a:solidFill>
                  <a:srgbClr val="00B050"/>
                </a:solidFill>
              </a:rPr>
              <a:t>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338" y="3831982"/>
            <a:ext cx="7130562" cy="852854"/>
          </a:xfrm>
        </p:spPr>
        <p:txBody>
          <a:bodyPr>
            <a:normAutofit fontScale="85000" lnSpcReduction="10000"/>
          </a:bodyPr>
          <a:lstStyle/>
          <a:p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Ultimate Trekking Companion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USP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Huge database of government verified trekking guides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8800" b="1" dirty="0"/>
              <a:t>25,483</a:t>
            </a:r>
            <a:endParaRPr lang="en-US" sz="2400" b="1" dirty="0"/>
          </a:p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Budgeting</a:t>
            </a:r>
            <a:endParaRPr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E7179F-06DE-DD5D-89DF-95F6EB10D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23426"/>
              </p:ext>
            </p:extLst>
          </p:nvPr>
        </p:nvGraphicFramePr>
        <p:xfrm>
          <a:off x="952499" y="2060331"/>
          <a:ext cx="7511474" cy="260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378">
                  <a:extLst>
                    <a:ext uri="{9D8B030D-6E8A-4147-A177-3AD203B41FA5}">
                      <a16:colId xmlns:a16="http://schemas.microsoft.com/office/drawing/2014/main" val="1247501420"/>
                    </a:ext>
                  </a:extLst>
                </a:gridCol>
                <a:gridCol w="2151096">
                  <a:extLst>
                    <a:ext uri="{9D8B030D-6E8A-4147-A177-3AD203B41FA5}">
                      <a16:colId xmlns:a16="http://schemas.microsoft.com/office/drawing/2014/main" val="511088232"/>
                    </a:ext>
                  </a:extLst>
                </a:gridCol>
              </a:tblGrid>
              <a:tr h="5061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dirty="0"/>
                        <a:t> Year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04551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r>
                        <a:rPr lang="en-US" sz="2800" dirty="0"/>
                        <a:t>Software Development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17.5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31920"/>
                  </a:ext>
                </a:extLst>
              </a:tr>
              <a:tr h="506167">
                <a:tc>
                  <a:txBody>
                    <a:bodyPr/>
                    <a:lstStyle/>
                    <a:p>
                      <a:r>
                        <a:rPr lang="en-US" sz="2800" dirty="0"/>
                        <a:t>Marketing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12.5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4785"/>
                  </a:ext>
                </a:extLst>
              </a:tr>
              <a:tr h="506167">
                <a:tc>
                  <a:txBody>
                    <a:bodyPr/>
                    <a:lstStyle/>
                    <a:p>
                      <a:r>
                        <a:rPr lang="en-US" sz="2800" dirty="0"/>
                        <a:t>Operation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3760"/>
                  </a:ext>
                </a:extLst>
              </a:tr>
              <a:tr h="50616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35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6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918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Let’s provide the best trekking experience.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sz="1800" b="1" dirty="0">
                <a:solidFill>
                  <a:srgbClr val="00B050"/>
                </a:solidFill>
              </a:rPr>
              <a:t>Thank You</a:t>
            </a:r>
            <a:endParaRPr sz="1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0985"/>
            <a:ext cx="8229600" cy="17651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Tara Prasad Gurung </a:t>
            </a:r>
          </a:p>
          <a:p>
            <a:pPr marL="0" indent="0" algn="ctr">
              <a:buNone/>
            </a:pPr>
            <a:r>
              <a:rPr lang="en-US" sz="1800" b="1" dirty="0"/>
              <a:t>Surendra Tamang </a:t>
            </a:r>
          </a:p>
          <a:p>
            <a:pPr marL="0" indent="0" algn="ctr">
              <a:buNone/>
            </a:pPr>
            <a:r>
              <a:rPr lang="en-US" sz="1800" b="1" dirty="0"/>
              <a:t>Rohan Raj Poudel </a:t>
            </a:r>
            <a:endParaRPr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4B700-73A3-D235-4EB1-E9E9DEF2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011"/>
            <a:ext cx="9144000" cy="46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0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7EE6A-1B88-6EFB-8180-666EB9AD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587"/>
            <a:ext cx="9144000" cy="51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0412E-594F-707D-2A37-EA7F5AA5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016"/>
            <a:ext cx="9144000" cy="45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Features of our Platform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38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Trekking guide detail profile</a:t>
            </a:r>
          </a:p>
          <a:p>
            <a:r>
              <a:rPr lang="en-US" sz="2400" dirty="0"/>
              <a:t>Interview with Trekking Guide</a:t>
            </a:r>
          </a:p>
          <a:p>
            <a:r>
              <a:rPr lang="en-US" sz="2400" dirty="0"/>
              <a:t>Book Guide as per your need</a:t>
            </a:r>
          </a:p>
          <a:p>
            <a:r>
              <a:rPr lang="en-US" sz="2400" dirty="0"/>
              <a:t>Rating/Review your guide &amp; Experience Sharing</a:t>
            </a:r>
            <a:endParaRPr lang="en-US" sz="2800" dirty="0"/>
          </a:p>
          <a:p>
            <a:r>
              <a:rPr lang="en-US" sz="2400" dirty="0"/>
              <a:t>Secured Payment (Payment released after trek is done)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818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Facts</a:t>
            </a:r>
            <a:endParaRPr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1A3BE788-0F62-2211-391D-DD9D8AA97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4232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517498D-A99C-87CB-4108-514969EDFA80}"/>
              </a:ext>
            </a:extLst>
          </p:cNvPr>
          <p:cNvSpPr txBox="1"/>
          <p:nvPr/>
        </p:nvSpPr>
        <p:spPr>
          <a:xfrm>
            <a:off x="1011115" y="5846857"/>
            <a:ext cx="713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Source: Nepal Tourism Statistics 2022 (</a:t>
            </a:r>
            <a:r>
              <a:rPr lang="en-US" sz="2400" dirty="0" err="1"/>
              <a:t>MoCTCA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Funneling</a:t>
            </a:r>
            <a:endParaRPr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B27DF6F-98FC-02E9-785D-82180D5D8E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0132327"/>
                  </p:ext>
                </p:extLst>
              </p:nvPr>
            </p:nvGraphicFramePr>
            <p:xfrm>
              <a:off x="817563" y="2060575"/>
              <a:ext cx="7512050" cy="40417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FB27DF6F-98FC-02E9-785D-82180D5D8E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EBFA65-EC08-2784-B265-A5AED016B971}"/>
              </a:ext>
            </a:extLst>
          </p:cNvPr>
          <p:cNvSpPr txBox="1"/>
          <p:nvPr/>
        </p:nvSpPr>
        <p:spPr>
          <a:xfrm>
            <a:off x="5222630" y="5301650"/>
            <a:ext cx="118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1421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Business Model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3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Commission Based (</a:t>
            </a:r>
            <a:r>
              <a:rPr lang="en-US" sz="2400" b="1" dirty="0"/>
              <a:t>20%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Average trekking guide charges</a:t>
            </a:r>
            <a:r>
              <a:rPr lang="en-US" sz="2800" b="1" dirty="0"/>
              <a:t> $25 </a:t>
            </a:r>
            <a:r>
              <a:rPr lang="en-US" sz="2800" dirty="0"/>
              <a:t>per day.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Foreign Trekkers pays </a:t>
            </a:r>
            <a:r>
              <a:rPr lang="en-US" sz="2800" b="1" dirty="0"/>
              <a:t>20% </a:t>
            </a:r>
            <a:r>
              <a:rPr lang="en-US" sz="2800" dirty="0"/>
              <a:t>extra. </a:t>
            </a:r>
          </a:p>
          <a:p>
            <a:pPr marL="0" indent="0">
              <a:buNone/>
            </a:pPr>
            <a:r>
              <a:rPr lang="en-US" sz="2800" b="1" dirty="0"/>
              <a:t>($30</a:t>
            </a:r>
            <a:r>
              <a:rPr lang="en-US" sz="2800" dirty="0"/>
              <a:t> per day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Business Model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38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5 days average trekking</a:t>
            </a:r>
          </a:p>
          <a:p>
            <a:r>
              <a:rPr lang="en-US" sz="2800" dirty="0"/>
              <a:t>Our yearly commission </a:t>
            </a:r>
          </a:p>
          <a:p>
            <a:r>
              <a:rPr lang="en-US" dirty="0"/>
              <a:t>Assuming 1$ = Rs. 125</a:t>
            </a:r>
          </a:p>
          <a:p>
            <a:pPr marL="0" indent="0" algn="ctr">
              <a:buNone/>
            </a:pPr>
            <a:r>
              <a:rPr lang="en-US" sz="3200" b="1" dirty="0"/>
              <a:t>1421 * 5 * $5 </a:t>
            </a:r>
          </a:p>
          <a:p>
            <a:pPr marL="0" indent="0" algn="ctr">
              <a:buNone/>
            </a:pPr>
            <a:r>
              <a:rPr lang="en-US" sz="3200" b="1" dirty="0"/>
              <a:t>$35,525 </a:t>
            </a:r>
          </a:p>
          <a:p>
            <a:pPr marL="0" indent="0" algn="ctr">
              <a:buNone/>
            </a:pPr>
            <a:r>
              <a:rPr lang="en-US" sz="3600" b="1" dirty="0"/>
              <a:t>Gross margin : </a:t>
            </a:r>
            <a:r>
              <a:rPr lang="en-US" sz="4800" b="1" dirty="0"/>
              <a:t>NRs. 44,40,625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2661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353</TotalTime>
  <Words>168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TrekGuide Connect</vt:lpstr>
      <vt:lpstr>PowerPoint Presentation</vt:lpstr>
      <vt:lpstr>PowerPoint Presentation</vt:lpstr>
      <vt:lpstr>PowerPoint Presentation</vt:lpstr>
      <vt:lpstr>Features of our Platform</vt:lpstr>
      <vt:lpstr>Facts</vt:lpstr>
      <vt:lpstr>Funneling</vt:lpstr>
      <vt:lpstr>Business Model</vt:lpstr>
      <vt:lpstr>Business Model</vt:lpstr>
      <vt:lpstr>USP</vt:lpstr>
      <vt:lpstr>Budgeting</vt:lpstr>
      <vt:lpstr>Let’s provide the best trekking experience.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TrekGuide Connect</dc:title>
  <dc:subject/>
  <dc:creator/>
  <cp:keywords/>
  <dc:description>generated using python-pptx</dc:description>
  <cp:lastModifiedBy>Rohan Raj Poudel</cp:lastModifiedBy>
  <cp:revision>5</cp:revision>
  <dcterms:created xsi:type="dcterms:W3CDTF">2013-01-27T09:14:16Z</dcterms:created>
  <dcterms:modified xsi:type="dcterms:W3CDTF">2024-05-21T04:54:15Z</dcterms:modified>
  <cp:category/>
</cp:coreProperties>
</file>