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624" r:id="rId2"/>
    <p:sldId id="655" r:id="rId3"/>
    <p:sldId id="656" r:id="rId4"/>
    <p:sldId id="657" r:id="rId5"/>
    <p:sldId id="658" r:id="rId6"/>
    <p:sldId id="659" r:id="rId7"/>
    <p:sldId id="660" r:id="rId8"/>
    <p:sldId id="661" r:id="rId9"/>
    <p:sldId id="662" r:id="rId10"/>
    <p:sldId id="695" r:id="rId11"/>
    <p:sldId id="696" r:id="rId12"/>
    <p:sldId id="697" r:id="rId13"/>
    <p:sldId id="663" r:id="rId14"/>
    <p:sldId id="664" r:id="rId15"/>
    <p:sldId id="665" r:id="rId16"/>
    <p:sldId id="666" r:id="rId17"/>
    <p:sldId id="691" r:id="rId18"/>
    <p:sldId id="692" r:id="rId19"/>
    <p:sldId id="693" r:id="rId20"/>
    <p:sldId id="694" r:id="rId21"/>
    <p:sldId id="667" r:id="rId22"/>
    <p:sldId id="668" r:id="rId23"/>
    <p:sldId id="669" r:id="rId24"/>
    <p:sldId id="670" r:id="rId25"/>
    <p:sldId id="671" r:id="rId26"/>
    <p:sldId id="672" r:id="rId27"/>
    <p:sldId id="673" r:id="rId28"/>
    <p:sldId id="674" r:id="rId29"/>
    <p:sldId id="675" r:id="rId30"/>
    <p:sldId id="676" r:id="rId31"/>
    <p:sldId id="677" r:id="rId32"/>
    <p:sldId id="678" r:id="rId33"/>
    <p:sldId id="679" r:id="rId34"/>
    <p:sldId id="680" r:id="rId35"/>
    <p:sldId id="681" r:id="rId36"/>
    <p:sldId id="682" r:id="rId37"/>
    <p:sldId id="683" r:id="rId38"/>
    <p:sldId id="684" r:id="rId39"/>
    <p:sldId id="685" r:id="rId40"/>
    <p:sldId id="686" r:id="rId41"/>
    <p:sldId id="687" r:id="rId42"/>
    <p:sldId id="698" r:id="rId43"/>
    <p:sldId id="688" r:id="rId44"/>
    <p:sldId id="689" r:id="rId45"/>
    <p:sldId id="647" r:id="rId46"/>
    <p:sldId id="646" r:id="rId47"/>
    <p:sldId id="548" r:id="rId48"/>
    <p:sldId id="518" r:id="rId49"/>
    <p:sldId id="526" r:id="rId50"/>
    <p:sldId id="543" r:id="rId51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50000"/>
      </a:spcBef>
      <a:spcAft>
        <a:spcPts val="400"/>
      </a:spcAft>
      <a:buClr>
        <a:srgbClr val="0C7B9C"/>
      </a:buClr>
      <a:buSzPct val="70000"/>
      <a:buFont typeface="Wingdings" pitchFamily="2" charset="2"/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ts val="400"/>
      </a:spcAft>
      <a:buClr>
        <a:srgbClr val="0C7B9C"/>
      </a:buClr>
      <a:buSzPct val="70000"/>
      <a:buFont typeface="Wingdings" pitchFamily="2" charset="2"/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ts val="400"/>
      </a:spcAft>
      <a:buClr>
        <a:srgbClr val="0C7B9C"/>
      </a:buClr>
      <a:buSzPct val="70000"/>
      <a:buFont typeface="Wingdings" pitchFamily="2" charset="2"/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ts val="400"/>
      </a:spcAft>
      <a:buClr>
        <a:srgbClr val="0C7B9C"/>
      </a:buClr>
      <a:buSzPct val="70000"/>
      <a:buFont typeface="Wingdings" pitchFamily="2" charset="2"/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ts val="400"/>
      </a:spcAft>
      <a:buClr>
        <a:srgbClr val="0C7B9C"/>
      </a:buClr>
      <a:buSzPct val="70000"/>
      <a:buFont typeface="Wingdings" pitchFamily="2" charset="2"/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FCC66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27" autoAdjust="0"/>
    <p:restoredTop sz="86618" autoAdjust="0"/>
  </p:normalViewPr>
  <p:slideViewPr>
    <p:cSldViewPr>
      <p:cViewPr varScale="1">
        <p:scale>
          <a:sx n="81" d="100"/>
          <a:sy n="81" d="100"/>
        </p:scale>
        <p:origin x="1464" y="176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840" y="184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2980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439" tIns="50221" rIns="100439" bIns="50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8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3122100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3900"/>
            <a:ext cx="4795837" cy="3597275"/>
          </a:xfrm>
          <a:solidFill>
            <a:srgbClr val="FFFFFF"/>
          </a:solidFill>
          <a:ln/>
        </p:spPr>
      </p:sp>
      <p:sp>
        <p:nvSpPr>
          <p:cNvPr id="174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6412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5008" tIns="47500" rIns="95008" bIns="47500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0195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</p:spPr>
        <p:txBody>
          <a:bodyPr lIns="95027" tIns="47512" rIns="95027" bIns="47512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9180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</p:spPr>
        <p:txBody>
          <a:bodyPr lIns="95027" tIns="47512" rIns="95027" bIns="47512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4981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</p:spPr>
        <p:txBody>
          <a:bodyPr lIns="95027" tIns="47512" rIns="95027" bIns="47512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7159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34" tIns="47516" rIns="95034" bIns="4751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7657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/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924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/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473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/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072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/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594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</p:spPr>
        <p:txBody>
          <a:bodyPr lIns="95034" tIns="47516" rIns="95034" bIns="4751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3905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</p:spPr>
        <p:txBody>
          <a:bodyPr lIns="95034" tIns="47516" rIns="95034" bIns="4751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6088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8674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268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573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63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8245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08132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5450" y="276225"/>
            <a:ext cx="573405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76300" y="1600200"/>
            <a:ext cx="36195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619500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619500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3C818F-7F3A-473B-A397-121016206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24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634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646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4822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090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00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180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002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388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5174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grpSp>
        <p:nvGrpSpPr>
          <p:cNvPr id="1028" name="Group 13"/>
          <p:cNvGrpSpPr>
            <a:grpSpLocks/>
          </p:cNvGrpSpPr>
          <p:nvPr userDrawn="1"/>
        </p:nvGrpSpPr>
        <p:grpSpPr bwMode="auto">
          <a:xfrm>
            <a:off x="381000" y="6400800"/>
            <a:ext cx="8382000" cy="304800"/>
            <a:chOff x="288" y="3408"/>
            <a:chExt cx="5280" cy="192"/>
          </a:xfrm>
        </p:grpSpPr>
        <p:sp>
          <p:nvSpPr>
            <p:cNvPr id="1032" name="Rectangle 14"/>
            <p:cNvSpPr>
              <a:spLocks noChangeArrowheads="1"/>
            </p:cNvSpPr>
            <p:nvPr/>
          </p:nvSpPr>
          <p:spPr bwMode="auto">
            <a:xfrm>
              <a:off x="288" y="3408"/>
              <a:ext cx="528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33" name="Rectangle 15"/>
            <p:cNvSpPr>
              <a:spLocks noChangeArrowheads="1"/>
            </p:cNvSpPr>
            <p:nvPr/>
          </p:nvSpPr>
          <p:spPr bwMode="auto">
            <a:xfrm>
              <a:off x="288" y="3408"/>
              <a:ext cx="5269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en-US" sz="1200"/>
                <a:t>		  		  			    	               </a:t>
              </a:r>
              <a:fld id="{9FB39017-2209-4F2E-917A-0DA5B3EAB0A6}" type="slidenum">
                <a:rPr lang="en-US" altLang="en-US" sz="1200" smtClean="0"/>
                <a:pPr>
                  <a:lnSpc>
                    <a:spcPts val="2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t>‹#›</a:t>
              </a:fld>
              <a:r>
                <a:rPr lang="en-US" altLang="en-US" sz="1200"/>
                <a:t> </a:t>
              </a:r>
            </a:p>
          </p:txBody>
        </p:sp>
      </p:grpSp>
      <p:grpSp>
        <p:nvGrpSpPr>
          <p:cNvPr id="1029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tabLst>
          <a:tab pos="1311275" algn="l"/>
        </a:tabLs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tabLst>
          <a:tab pos="1311275" algn="l"/>
        </a:tabLst>
        <a:defRPr sz="2000">
          <a:solidFill>
            <a:schemeClr val="tx1"/>
          </a:solidFill>
          <a:latin typeface="+mn-lt"/>
        </a:defRPr>
      </a:lvl2pPr>
      <a:lvl3pPr marL="1198563" indent="-284163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tabLst>
          <a:tab pos="1311275" algn="l"/>
        </a:tabLst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tabLst>
          <a:tab pos="1311275" algn="l"/>
        </a:tabLst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tabLst>
          <a:tab pos="1311275" algn="l"/>
        </a:tabLst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tabLst>
          <a:tab pos="1311275" algn="l"/>
        </a:tabLst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tabLst>
          <a:tab pos="1311275" algn="l"/>
        </a:tabLst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tabLst>
          <a:tab pos="1311275" algn="l"/>
        </a:tabLst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tabLst>
          <a:tab pos="1311275" algn="l"/>
        </a:tabLst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andas.pydata.org/pandas-docs/stable/generated/pandas.Series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7.wmf"/><Relationship Id="rId7" Type="http://schemas.openxmlformats.org/officeDocument/2006/relationships/image" Target="../media/image20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2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5.emf"/><Relationship Id="rId4" Type="http://schemas.openxmlformats.org/officeDocument/2006/relationships/image" Target="../media/image2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31.emf"/><Relationship Id="rId3" Type="http://schemas.openxmlformats.org/officeDocument/2006/relationships/image" Target="../media/image26.emf"/><Relationship Id="rId7" Type="http://schemas.openxmlformats.org/officeDocument/2006/relationships/image" Target="../media/image28.emf"/><Relationship Id="rId12" Type="http://schemas.openxmlformats.org/officeDocument/2006/relationships/oleObject" Target="../embeddings/oleObject13.bin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30.emf"/><Relationship Id="rId5" Type="http://schemas.openxmlformats.org/officeDocument/2006/relationships/image" Target="../media/image27.e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29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6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35.wmf"/><Relationship Id="rId7" Type="http://schemas.openxmlformats.org/officeDocument/2006/relationships/image" Target="../media/image37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38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22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24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7" Type="http://schemas.openxmlformats.org/officeDocument/2006/relationships/image" Target="../media/image49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26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55.wmf"/><Relationship Id="rId3" Type="http://schemas.openxmlformats.org/officeDocument/2006/relationships/image" Target="../media/image50.wmf"/><Relationship Id="rId7" Type="http://schemas.openxmlformats.org/officeDocument/2006/relationships/image" Target="../media/image52.emf"/><Relationship Id="rId12" Type="http://schemas.openxmlformats.org/officeDocument/2006/relationships/oleObject" Target="../embeddings/oleObject33.bin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5" Type="http://schemas.openxmlformats.org/officeDocument/2006/relationships/image" Target="../media/image56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34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Big Data Analysis</a:t>
            </a:r>
            <a:endParaRPr lang="en-US" altLang="en-US" dirty="0"/>
          </a:p>
        </p:txBody>
      </p:sp>
      <p:sp>
        <p:nvSpPr>
          <p:cNvPr id="2051" name="Rectangle 1027"/>
          <p:cNvSpPr>
            <a:spLocks noChangeArrowheads="1"/>
          </p:cNvSpPr>
          <p:nvPr/>
        </p:nvSpPr>
        <p:spPr bwMode="auto">
          <a:xfrm>
            <a:off x="381000" y="2801938"/>
            <a:ext cx="8153400" cy="210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buSzPct val="7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buChar char="u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dirty="0"/>
              <a:t>Overview for Mid-term Exam</a:t>
            </a:r>
            <a:endParaRPr lang="en-US" altLang="en-US" sz="1600" dirty="0">
              <a:solidFill>
                <a:srgbClr val="0000FF"/>
              </a:solidFill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dirty="0">
              <a:solidFill>
                <a:srgbClr val="0000FF"/>
              </a:solidFill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dirty="0">
              <a:solidFill>
                <a:srgbClr val="0000FF"/>
              </a:solidFill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dirty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dirty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-1274164" y="2368446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Missing Values</a:t>
            </a:r>
          </a:p>
        </p:txBody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Reasons for missing values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Information is not collected </a:t>
            </a:r>
            <a:br>
              <a:rPr lang="en-US" altLang="en-US"/>
            </a:br>
            <a:r>
              <a:rPr lang="en-US" altLang="en-US"/>
              <a:t>(e.g., people decline to give their age and weight)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Attributes may not be applicable to all cases </a:t>
            </a:r>
            <a:br>
              <a:rPr lang="en-US" altLang="en-US"/>
            </a:br>
            <a:r>
              <a:rPr lang="en-US" altLang="en-US"/>
              <a:t>(e.g., annual income is not applicable to children)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Handling missing values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Eliminate Data Objects with Missing Values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Estimate the Missing Values (Imputation methods)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Ignore the Missing Value During Analysis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Replace with all possible values (weighted by their probabilities)</a:t>
            </a:r>
          </a:p>
        </p:txBody>
      </p:sp>
    </p:spTree>
    <p:extLst>
      <p:ext uri="{BB962C8B-B14F-4D97-AF65-F5344CB8AC3E}">
        <p14:creationId xmlns:p14="http://schemas.microsoft.com/office/powerpoint/2010/main" val="168832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7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Series: Dealing with Missing Values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05400" y="1524000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 number of non-missing values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066800"/>
            <a:ext cx="4543425" cy="5219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05400" y="1066800"/>
            <a:ext cx="37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price for 1/12/2017 to missing value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05400" y="2206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whether value is missing</a:t>
            </a:r>
          </a:p>
        </p:txBody>
      </p:sp>
    </p:spTree>
    <p:extLst>
      <p:ext uri="{BB962C8B-B14F-4D97-AF65-F5344CB8AC3E}">
        <p14:creationId xmlns:p14="http://schemas.microsoft.com/office/powerpoint/2010/main" val="872493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Series: Dealing with Missing Values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7400" y="1969609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Discard data with missing values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5877580"/>
            <a:ext cx="822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a complete list of methods available for Pandas Series, go to </a:t>
            </a:r>
            <a:r>
              <a:rPr lang="en-US" dirty="0">
                <a:hlinkClick r:id="rId2"/>
              </a:rPr>
              <a:t>http://pandas.pydata.org/pandas-docs/stable/generated/pandas.Series.html</a:t>
            </a:r>
            <a:r>
              <a:rPr lang="en-US" dirty="0"/>
              <a:t> 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038552"/>
            <a:ext cx="2743200" cy="2070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55571"/>
            <a:ext cx="4352035" cy="2035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3808906"/>
            <a:ext cx="3124200" cy="1928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 bwMode="auto">
          <a:xfrm flipH="1">
            <a:off x="2438400" y="3276600"/>
            <a:ext cx="60960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>
            <a:off x="4800600" y="3109505"/>
            <a:ext cx="1066800" cy="54809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61725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Aggregation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Sometimes, less is more</a:t>
            </a:r>
          </a:p>
          <a:p>
            <a:pPr lvl="1"/>
            <a:r>
              <a:rPr lang="en-US" altLang="en-US" dirty="0"/>
              <a:t>Aggregation combines two or more observations into a single observation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Purpose</a:t>
            </a:r>
          </a:p>
          <a:p>
            <a:pPr lvl="1"/>
            <a:r>
              <a:rPr lang="en-US" altLang="en-US" dirty="0"/>
              <a:t>Data reduction</a:t>
            </a:r>
          </a:p>
          <a:p>
            <a:pPr lvl="2"/>
            <a:r>
              <a:rPr lang="en-US" altLang="en-US" dirty="0"/>
              <a:t>smaller data set means less memory and processing time </a:t>
            </a:r>
          </a:p>
          <a:p>
            <a:pPr lvl="1"/>
            <a:r>
              <a:rPr lang="en-US" altLang="en-US" dirty="0"/>
              <a:t>Change of scale </a:t>
            </a:r>
          </a:p>
          <a:p>
            <a:pPr lvl="2"/>
            <a:r>
              <a:rPr lang="en-US" altLang="en-US" dirty="0"/>
              <a:t> aggregation generates a coarser-level view of the data   </a:t>
            </a:r>
          </a:p>
          <a:p>
            <a:pPr lvl="1"/>
            <a:r>
              <a:rPr lang="en-US" altLang="en-US" dirty="0"/>
              <a:t>More “stable” data</a:t>
            </a:r>
          </a:p>
          <a:p>
            <a:pPr lvl="2"/>
            <a:r>
              <a:rPr lang="en-US" altLang="en-US" dirty="0"/>
              <a:t> aggregated data tends to have less variability (less noisy)</a:t>
            </a:r>
          </a:p>
        </p:txBody>
      </p:sp>
    </p:spTree>
    <p:extLst>
      <p:ext uri="{BB962C8B-B14F-4D97-AF65-F5344CB8AC3E}">
        <p14:creationId xmlns:p14="http://schemas.microsoft.com/office/powerpoint/2010/main" val="1240036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Aggregation</a:t>
            </a:r>
          </a:p>
        </p:txBody>
      </p:sp>
      <p:pic>
        <p:nvPicPr>
          <p:cNvPr id="16387" name="Picture 18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0" r="7481"/>
          <a:stretch>
            <a:fillRect/>
          </a:stretch>
        </p:blipFill>
        <p:spPr>
          <a:xfrm>
            <a:off x="1600200" y="1524000"/>
            <a:ext cx="6705600" cy="1752600"/>
          </a:xfrm>
          <a:noFill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20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5" r="6688"/>
          <a:stretch>
            <a:fillRect/>
          </a:stretch>
        </p:blipFill>
        <p:spPr>
          <a:xfrm>
            <a:off x="1447800" y="3276600"/>
            <a:ext cx="6934200" cy="1600200"/>
          </a:xfrm>
          <a:noFill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1717675" y="5984875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6390" name="Text Box 10"/>
          <p:cNvSpPr txBox="1">
            <a:spLocks noChangeArrowheads="1"/>
          </p:cNvSpPr>
          <p:nvPr/>
        </p:nvSpPr>
        <p:spPr bwMode="auto">
          <a:xfrm>
            <a:off x="533400" y="1143000"/>
            <a:ext cx="480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Precipitation at Maple City, Michigan</a:t>
            </a:r>
          </a:p>
        </p:txBody>
      </p:sp>
      <p:sp>
        <p:nvSpPr>
          <p:cNvPr id="16391" name="Text Box 22"/>
          <p:cNvSpPr txBox="1">
            <a:spLocks noChangeArrowheads="1"/>
          </p:cNvSpPr>
          <p:nvPr/>
        </p:nvSpPr>
        <p:spPr bwMode="auto">
          <a:xfrm>
            <a:off x="152400" y="1997075"/>
            <a:ext cx="1676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Daily precipitation</a:t>
            </a:r>
          </a:p>
        </p:txBody>
      </p:sp>
      <p:sp>
        <p:nvSpPr>
          <p:cNvPr id="16392" name="Text Box 23"/>
          <p:cNvSpPr txBox="1">
            <a:spLocks noChangeArrowheads="1"/>
          </p:cNvSpPr>
          <p:nvPr/>
        </p:nvSpPr>
        <p:spPr bwMode="auto">
          <a:xfrm>
            <a:off x="228600" y="3733800"/>
            <a:ext cx="1676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Monthly precipitation</a:t>
            </a:r>
          </a:p>
        </p:txBody>
      </p:sp>
      <p:pic>
        <p:nvPicPr>
          <p:cNvPr id="16393" name="Picture 27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1" r="8554"/>
          <a:stretch>
            <a:fillRect/>
          </a:stretch>
        </p:blipFill>
        <p:spPr>
          <a:xfrm>
            <a:off x="1600200" y="4953000"/>
            <a:ext cx="6629400" cy="1447800"/>
          </a:xfrm>
          <a:noFill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6394" name="Text Box 29"/>
          <p:cNvSpPr txBox="1">
            <a:spLocks noChangeArrowheads="1"/>
          </p:cNvSpPr>
          <p:nvPr/>
        </p:nvSpPr>
        <p:spPr bwMode="auto">
          <a:xfrm>
            <a:off x="228600" y="5273675"/>
            <a:ext cx="1676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Annual precipitation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0" y="17526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Harder to detect trends/patterns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09800" y="5830986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Long-term trends and cycles are easier to discern</a:t>
            </a:r>
          </a:p>
        </p:txBody>
      </p:sp>
    </p:spTree>
    <p:extLst>
      <p:ext uri="{BB962C8B-B14F-4D97-AF65-F5344CB8AC3E}">
        <p14:creationId xmlns:p14="http://schemas.microsoft.com/office/powerpoint/2010/main" val="30574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Discretization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11163" y="1143000"/>
            <a:ext cx="8504237" cy="5181600"/>
          </a:xfrm>
        </p:spPr>
        <p:txBody>
          <a:bodyPr/>
          <a:lstStyle/>
          <a:p>
            <a:r>
              <a:rPr lang="en-US" altLang="en-US" dirty="0"/>
              <a:t>Ordinal attribute</a:t>
            </a:r>
          </a:p>
          <a:p>
            <a:pPr lvl="1"/>
            <a:r>
              <a:rPr lang="en-US" altLang="en-US" sz="2000" dirty="0"/>
              <a:t>shirt size (small/medium/large), hurricane (category 1 – 5)</a:t>
            </a:r>
          </a:p>
          <a:p>
            <a:pPr lvl="2"/>
            <a:endParaRPr lang="en-US" altLang="en-US" dirty="0"/>
          </a:p>
          <a:p>
            <a:r>
              <a:rPr lang="en-US" altLang="en-US" dirty="0"/>
              <a:t>Numeric attribute: </a:t>
            </a:r>
          </a:p>
          <a:p>
            <a:pPr lvl="1"/>
            <a:r>
              <a:rPr lang="en-US" altLang="en-US" sz="2000" dirty="0"/>
              <a:t>Weight, height, salary, # days since Jan 1 2000.</a:t>
            </a:r>
          </a:p>
          <a:p>
            <a:pPr lvl="3"/>
            <a:endParaRPr lang="en-US" altLang="en-US" dirty="0"/>
          </a:p>
          <a:p>
            <a:r>
              <a:rPr lang="en-US" altLang="en-US" dirty="0"/>
              <a:t>Discretization is used to split the range of a numeric attribute into discrete number of intervals</a:t>
            </a:r>
          </a:p>
          <a:p>
            <a:pPr lvl="1"/>
            <a:r>
              <a:rPr lang="en-US" altLang="en-US" sz="2000" dirty="0"/>
              <a:t>Age can be discretized into [child, young adult, adult, and senior]. </a:t>
            </a:r>
          </a:p>
          <a:p>
            <a:pPr lvl="1"/>
            <a:r>
              <a:rPr lang="en-US" altLang="en-US" sz="2000" dirty="0"/>
              <a:t>There may be no apparent relationship between age attribute and tendency to buy a particular product</a:t>
            </a:r>
          </a:p>
          <a:p>
            <a:pPr lvl="2"/>
            <a:r>
              <a:rPr lang="en-US" altLang="en-US" sz="1600" dirty="0"/>
              <a:t> But the relationship may exist only among certain age groups (</a:t>
            </a:r>
            <a:r>
              <a:rPr lang="en-US" altLang="en-US" sz="1600" dirty="0" err="1"/>
              <a:t>e.g.young</a:t>
            </a:r>
            <a:r>
              <a:rPr lang="en-US" altLang="en-US" sz="1600" dirty="0"/>
              <a:t> adults)</a:t>
            </a:r>
          </a:p>
        </p:txBody>
      </p:sp>
    </p:spTree>
    <p:extLst>
      <p:ext uri="{BB962C8B-B14F-4D97-AF65-F5344CB8AC3E}">
        <p14:creationId xmlns:p14="http://schemas.microsoft.com/office/powerpoint/2010/main" val="2113019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Discretization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Equal interval width</a:t>
            </a:r>
          </a:p>
          <a:p>
            <a:pPr lvl="1"/>
            <a:r>
              <a:rPr lang="en-US" dirty="0"/>
              <a:t>Split the range of the numeric attribute into equal length intervals (bins)</a:t>
            </a:r>
          </a:p>
          <a:p>
            <a:pPr lvl="1"/>
            <a:r>
              <a:rPr lang="en-US" dirty="0"/>
              <a:t>Pros: cheap and easy to implement</a:t>
            </a:r>
          </a:p>
          <a:p>
            <a:pPr lvl="1"/>
            <a:r>
              <a:rPr lang="en-US" dirty="0"/>
              <a:t>Cons: susceptible to outliers</a:t>
            </a:r>
          </a:p>
          <a:p>
            <a:pPr lvl="1"/>
            <a:endParaRPr lang="en-US" dirty="0"/>
          </a:p>
          <a:p>
            <a:r>
              <a:rPr lang="en-US" dirty="0"/>
              <a:t>Equal frequency</a:t>
            </a:r>
          </a:p>
          <a:p>
            <a:pPr lvl="1"/>
            <a:r>
              <a:rPr lang="en-US" dirty="0"/>
              <a:t>Split the range of the numeric attribute in such a way that each interval (bin) has the same number of points</a:t>
            </a:r>
          </a:p>
          <a:p>
            <a:pPr lvl="1"/>
            <a:r>
              <a:rPr lang="en-US" dirty="0"/>
              <a:t>Pros: robust to outliers</a:t>
            </a:r>
          </a:p>
          <a:p>
            <a:pPr lvl="1"/>
            <a:r>
              <a:rPr lang="en-US" dirty="0"/>
              <a:t>Cons: more expensive (must sort data), may not be consistent with inherent structure of the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727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Covariance</a:t>
                </a:r>
              </a:p>
              <a:p>
                <a:pPr lvl="1"/>
                <a:r>
                  <a:rPr lang="en-US" dirty="0"/>
                  <a:t>Measures the strength of association between a pair of quantitative variables</a:t>
                </a:r>
              </a:p>
              <a:p>
                <a:pPr lvl="1"/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the correlation between x and y is given by</a:t>
                </a:r>
              </a:p>
              <a:p>
                <a:pPr lvl="3"/>
                <a:endParaRPr lang="en-US" sz="1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𝑟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lvl="2">
                  <a:buNone/>
                </a:pPr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 where</a:t>
                </a:r>
              </a:p>
              <a:p>
                <a:pPr lvl="3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are the mean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3"/>
                <a:endParaRPr lang="en-US" dirty="0"/>
              </a:p>
              <a:p>
                <a:pPr lvl="1"/>
                <a:r>
                  <a:rPr lang="en-US" dirty="0"/>
                  <a:t>Values range from -</a:t>
                </a:r>
                <a:r>
                  <a:rPr lang="en-US" dirty="0">
                    <a:sym typeface="Symbol"/>
                  </a:rPr>
                  <a:t> to + (scale dependent)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59" t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696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1162" y="1143000"/>
                <a:ext cx="8504237" cy="5181600"/>
              </a:xfrm>
            </p:spPr>
            <p:txBody>
              <a:bodyPr/>
              <a:lstStyle/>
              <a:p>
                <a:r>
                  <a:rPr lang="en-US" dirty="0"/>
                  <a:t>Correlation coefficient</a:t>
                </a:r>
              </a:p>
              <a:p>
                <a:pPr lvl="1"/>
                <a:r>
                  <a:rPr lang="en-US" dirty="0"/>
                  <a:t>A normalized measure of association between a pair of quantitative variables</a:t>
                </a:r>
              </a:p>
              <a:p>
                <a:pPr lvl="1"/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the correlation between x and y is given by</a:t>
                </a:r>
              </a:p>
              <a:p>
                <a:pPr lvl="3"/>
                <a:endParaRPr lang="en-US" sz="1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𝑟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lvl="2">
                  <a:buNone/>
                </a:pPr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 where</a:t>
                </a:r>
              </a:p>
              <a:p>
                <a:pPr lvl="3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are the mean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and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 are the standard deviations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2"/>
                <a:r>
                  <a:rPr lang="en-US" dirty="0"/>
                  <a:t> values range from -1 to +1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162" y="1143000"/>
                <a:ext cx="8504237" cy="5181600"/>
              </a:xfrm>
              <a:blipFill rotWithShape="1">
                <a:blip r:embed="rId2"/>
                <a:stretch>
                  <a:fillRect l="-645" t="-1294" r="-1004" b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5944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Measure of association between two qualitative variables</a:t>
                </a:r>
              </a:p>
              <a:p>
                <a:pPr lvl="1"/>
                <a:r>
                  <a:rPr lang="en-US" dirty="0"/>
                  <a:t>Given a pair of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/>
                  <a:t>, their mutual information is given by</a:t>
                </a:r>
              </a:p>
              <a:p>
                <a:pPr lvl="3"/>
                <a:endParaRPr lang="en-US" sz="1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𝑝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=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𝑝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59" t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495800"/>
            <a:ext cx="3452692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 bwMode="auto">
          <a:xfrm>
            <a:off x="3886200" y="5181600"/>
            <a:ext cx="762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495800"/>
            <a:ext cx="3733800" cy="1221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38200" y="4114800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Joint frequency distribution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7800" y="4114800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Joint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113059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the type of attributes is important because</a:t>
            </a:r>
          </a:p>
          <a:p>
            <a:pPr lvl="1"/>
            <a:r>
              <a:rPr lang="en-US" dirty="0"/>
              <a:t>It affects code implementation, especially for strongly typed languages such as Java</a:t>
            </a:r>
          </a:p>
          <a:p>
            <a:pPr lvl="2"/>
            <a:r>
              <a:rPr lang="en-US" dirty="0"/>
              <a:t> Example: Should you represent </a:t>
            </a:r>
            <a:r>
              <a:rPr lang="en-US" dirty="0" err="1"/>
              <a:t>zipcode</a:t>
            </a:r>
            <a:r>
              <a:rPr lang="en-US" dirty="0"/>
              <a:t> as string or numeric?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It affects the type of analysis you can perform</a:t>
            </a:r>
          </a:p>
          <a:p>
            <a:pPr lvl="2"/>
            <a:r>
              <a:rPr lang="en-US" dirty="0"/>
              <a:t> Example: Is it ok to calculate average GPA?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637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 altLang="en-US"/>
              <a:t>Misra Gries (Streaming/Online Algorithm)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An approximate online learning algorithm</a:t>
            </a:r>
          </a:p>
          <a:p>
            <a:pPr lvl="3"/>
            <a:endParaRPr lang="en-US" altLang="en-US" dirty="0"/>
          </a:p>
          <a:p>
            <a:r>
              <a:rPr lang="en-US" altLang="en-US" sz="2400" dirty="0"/>
              <a:t>Let </a:t>
            </a:r>
          </a:p>
          <a:p>
            <a:pPr lvl="1"/>
            <a:r>
              <a:rPr lang="en-US" altLang="en-US" sz="2000" dirty="0"/>
              <a:t>m be the length of the data stream</a:t>
            </a:r>
          </a:p>
          <a:p>
            <a:pPr lvl="1"/>
            <a:r>
              <a:rPr lang="en-US" altLang="en-US" sz="2000" dirty="0"/>
              <a:t>n be the number of unique items</a:t>
            </a:r>
          </a:p>
          <a:p>
            <a:pPr lvl="1"/>
            <a:r>
              <a:rPr lang="en-US" altLang="en-US" sz="2000" dirty="0"/>
              <a:t>k-1 is the number of memory buffers available to store counters</a:t>
            </a:r>
          </a:p>
          <a:p>
            <a:pPr lvl="3"/>
            <a:endParaRPr lang="en-US" altLang="en-US" dirty="0"/>
          </a:p>
          <a:p>
            <a:r>
              <a:rPr lang="en-US" altLang="en-US" sz="2400" dirty="0"/>
              <a:t>Goal: </a:t>
            </a:r>
          </a:p>
          <a:p>
            <a:pPr lvl="1"/>
            <a:r>
              <a:rPr lang="en-US" altLang="en-US" sz="2000" dirty="0"/>
              <a:t>Identify all items whose frequency &gt; m/k </a:t>
            </a:r>
          </a:p>
          <a:p>
            <a:pPr lvl="2"/>
            <a:endParaRPr lang="en-US" altLang="en-US" dirty="0"/>
          </a:p>
          <a:p>
            <a:r>
              <a:rPr lang="en-US" altLang="en-US" sz="2400" dirty="0"/>
              <a:t>Constraint</a:t>
            </a:r>
          </a:p>
          <a:p>
            <a:pPr lvl="1"/>
            <a:r>
              <a:rPr lang="en-US" altLang="en-US" sz="2000" dirty="0"/>
              <a:t>Storage complexity ~ O(k) instead of O(n)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8903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Example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410575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 bwMode="auto">
          <a:xfrm flipH="1">
            <a:off x="4419600" y="1371600"/>
            <a:ext cx="9144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5486400" y="11430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Discretize into 5 equal-width bins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67399" y="4230469"/>
            <a:ext cx="2847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Discretize into 5 equal-frequency bins (values are the quantiles)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 flipV="1">
            <a:off x="4876800" y="4038600"/>
            <a:ext cx="91440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44009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Supervised Discretization Example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1676400" y="3657600"/>
            <a:ext cx="160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2532" name="Rectangle 7"/>
          <p:cNvSpPr>
            <a:spLocks noChangeArrowheads="1"/>
          </p:cNvSpPr>
          <p:nvPr/>
        </p:nvSpPr>
        <p:spPr bwMode="auto">
          <a:xfrm>
            <a:off x="1717675" y="5984875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04838" y="1447800"/>
          <a:ext cx="2062162" cy="4079881"/>
        </p:xfrm>
        <a:graphic>
          <a:graphicData uri="http://schemas.openxmlformats.org/drawingml/2006/table">
            <a:tbl>
              <a:tblPr/>
              <a:tblGrid>
                <a:gridCol w="1031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Buy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0" y="1447800"/>
            <a:ext cx="487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Let “Buy” be the class attribute</a:t>
            </a:r>
          </a:p>
          <a:p>
            <a:endParaRPr lang="en-US" sz="2400" b="0" dirty="0"/>
          </a:p>
          <a:p>
            <a:r>
              <a:rPr lang="en-US" sz="2400" b="0" dirty="0"/>
              <a:t>Suppose we’re interested to discretize the Age attribute</a:t>
            </a:r>
          </a:p>
          <a:p>
            <a:endParaRPr lang="en-US" sz="2400" b="0" dirty="0"/>
          </a:p>
          <a:p>
            <a:r>
              <a:rPr lang="en-US" sz="2400" b="0" dirty="0"/>
              <a:t>We also want the intervals (bins) to contain data points from the same class (i.e., we want the bins to be as close to homogeneous as possible)</a:t>
            </a:r>
          </a:p>
        </p:txBody>
      </p:sp>
    </p:spTree>
    <p:extLst>
      <p:ext uri="{BB962C8B-B14F-4D97-AF65-F5344CB8AC3E}">
        <p14:creationId xmlns:p14="http://schemas.microsoft.com/office/powerpoint/2010/main" val="1266321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1676400" y="3657600"/>
            <a:ext cx="160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2532" name="Rectangle 7"/>
          <p:cNvSpPr>
            <a:spLocks noChangeArrowheads="1"/>
          </p:cNvSpPr>
          <p:nvPr/>
        </p:nvSpPr>
        <p:spPr bwMode="auto">
          <a:xfrm>
            <a:off x="1717675" y="5984875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2533" name="TextBox 2"/>
          <p:cNvSpPr txBox="1">
            <a:spLocks noChangeArrowheads="1"/>
          </p:cNvSpPr>
          <p:nvPr/>
        </p:nvSpPr>
        <p:spPr bwMode="auto">
          <a:xfrm>
            <a:off x="3641725" y="1382713"/>
            <a:ext cx="4968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Equal width:   interval = (64-10)/3 = 54/3 = 18</a:t>
            </a:r>
          </a:p>
        </p:txBody>
      </p:sp>
      <p:sp>
        <p:nvSpPr>
          <p:cNvPr id="22534" name="TextBox 13"/>
          <p:cNvSpPr txBox="1">
            <a:spLocks noChangeArrowheads="1"/>
          </p:cNvSpPr>
          <p:nvPr/>
        </p:nvSpPr>
        <p:spPr bwMode="auto">
          <a:xfrm>
            <a:off x="3657600" y="3581400"/>
            <a:ext cx="4968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Equal frequency: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04838" y="1447800"/>
          <a:ext cx="2062162" cy="4079881"/>
        </p:xfrm>
        <a:graphic>
          <a:graphicData uri="http://schemas.openxmlformats.org/drawingml/2006/table">
            <a:tbl>
              <a:tblPr/>
              <a:tblGrid>
                <a:gridCol w="1031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Buy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2257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713" y="1905000"/>
            <a:ext cx="3114675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80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450" y="4114800"/>
            <a:ext cx="3182938" cy="126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08350" y="5695886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Both approaches can  produce intervals that contain non-homogeneous classes</a:t>
            </a:r>
          </a:p>
        </p:txBody>
      </p:sp>
    </p:spTree>
    <p:extLst>
      <p:ext uri="{BB962C8B-B14F-4D97-AF65-F5344CB8AC3E}">
        <p14:creationId xmlns:p14="http://schemas.microsoft.com/office/powerpoint/2010/main" val="471961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Supervised Discretization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1676400" y="3657600"/>
            <a:ext cx="160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4580" name="Rectangle 7"/>
          <p:cNvSpPr>
            <a:spLocks noChangeArrowheads="1"/>
          </p:cNvSpPr>
          <p:nvPr/>
        </p:nvSpPr>
        <p:spPr bwMode="auto">
          <a:xfrm>
            <a:off x="1717675" y="5984875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88938" y="1524000"/>
          <a:ext cx="2062162" cy="4079881"/>
        </p:xfrm>
        <a:graphic>
          <a:graphicData uri="http://schemas.openxmlformats.org/drawingml/2006/table">
            <a:tbl>
              <a:tblPr/>
              <a:tblGrid>
                <a:gridCol w="1031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Buy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4625" name="TextBox 13"/>
          <p:cNvSpPr txBox="1">
            <a:spLocks noChangeArrowheads="1"/>
          </p:cNvSpPr>
          <p:nvPr/>
        </p:nvSpPr>
        <p:spPr bwMode="auto">
          <a:xfrm>
            <a:off x="3657600" y="3733800"/>
            <a:ext cx="4968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Supervised discretization:</a:t>
            </a:r>
          </a:p>
        </p:txBody>
      </p:sp>
      <p:pic>
        <p:nvPicPr>
          <p:cNvPr id="24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4267200"/>
            <a:ext cx="301942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62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295400"/>
            <a:ext cx="6019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628" name="Straight Connector 4"/>
          <p:cNvCxnSpPr>
            <a:cxnSpLocks noChangeShapeType="1"/>
          </p:cNvCxnSpPr>
          <p:nvPr/>
        </p:nvCxnSpPr>
        <p:spPr bwMode="auto">
          <a:xfrm>
            <a:off x="4419600" y="1295400"/>
            <a:ext cx="0" cy="220980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29" name="Straight Connector 20"/>
          <p:cNvCxnSpPr>
            <a:cxnSpLocks noChangeShapeType="1"/>
          </p:cNvCxnSpPr>
          <p:nvPr/>
        </p:nvCxnSpPr>
        <p:spPr bwMode="auto">
          <a:xfrm>
            <a:off x="5867400" y="1295400"/>
            <a:ext cx="0" cy="220980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630" name="TextBox 7"/>
          <p:cNvSpPr txBox="1">
            <a:spLocks noChangeArrowheads="1"/>
          </p:cNvSpPr>
          <p:nvPr/>
        </p:nvSpPr>
        <p:spPr bwMode="auto">
          <a:xfrm>
            <a:off x="2895600" y="1600200"/>
            <a:ext cx="609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Yes</a:t>
            </a:r>
          </a:p>
        </p:txBody>
      </p:sp>
      <p:sp>
        <p:nvSpPr>
          <p:cNvPr id="24631" name="TextBox 22"/>
          <p:cNvSpPr txBox="1">
            <a:spLocks noChangeArrowheads="1"/>
          </p:cNvSpPr>
          <p:nvPr/>
        </p:nvSpPr>
        <p:spPr bwMode="auto">
          <a:xfrm>
            <a:off x="2895600" y="2282825"/>
            <a:ext cx="609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No</a:t>
            </a:r>
          </a:p>
        </p:txBody>
      </p:sp>
      <p:sp>
        <p:nvSpPr>
          <p:cNvPr id="24632" name="TextBox 2"/>
          <p:cNvSpPr txBox="1">
            <a:spLocks noChangeArrowheads="1"/>
          </p:cNvSpPr>
          <p:nvPr/>
        </p:nvSpPr>
        <p:spPr bwMode="auto">
          <a:xfrm>
            <a:off x="2895600" y="5638800"/>
            <a:ext cx="6248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In supervised discretization, our goal is to ensure that each bin contains data points from one class.</a:t>
            </a:r>
          </a:p>
        </p:txBody>
      </p:sp>
    </p:spTree>
    <p:extLst>
      <p:ext uri="{BB962C8B-B14F-4D97-AF65-F5344CB8AC3E}">
        <p14:creationId xmlns:p14="http://schemas.microsoft.com/office/powerpoint/2010/main" val="178110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Entropy-based Discretization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widely-used supervised discretization method</a:t>
            </a:r>
          </a:p>
          <a:p>
            <a:endParaRPr lang="en-US" altLang="en-US" dirty="0"/>
          </a:p>
          <a:p>
            <a:r>
              <a:rPr lang="en-US" altLang="en-US" dirty="0"/>
              <a:t>Entropy is a measure of impurity </a:t>
            </a:r>
          </a:p>
          <a:p>
            <a:pPr lvl="1"/>
            <a:r>
              <a:rPr lang="en-US" altLang="en-US" dirty="0"/>
              <a:t>Higher entropy implies data points are from a large number of classes (heterogeneous) </a:t>
            </a:r>
          </a:p>
          <a:p>
            <a:pPr lvl="1"/>
            <a:r>
              <a:rPr lang="en-US" altLang="en-US" dirty="0"/>
              <a:t>Lower entropy implies most of the data points are from the same class</a:t>
            </a: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762000" y="4799013"/>
          <a:ext cx="3352800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48728" imgH="355446" progId="Equation.3">
                  <p:embed/>
                </p:oleObj>
              </mc:Choice>
              <mc:Fallback>
                <p:oleObj name="Equation" r:id="rId2" imgW="1548728" imgH="3554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799013"/>
                        <a:ext cx="3352800" cy="76358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Text Box 11"/>
          <p:cNvSpPr txBox="1">
            <a:spLocks noChangeArrowheads="1"/>
          </p:cNvSpPr>
          <p:nvPr/>
        </p:nvSpPr>
        <p:spPr bwMode="auto">
          <a:xfrm>
            <a:off x="4419600" y="4875213"/>
            <a:ext cx="38862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Where p</a:t>
            </a:r>
            <a:r>
              <a:rPr lang="en-US" altLang="en-US" sz="1800" baseline="-25000"/>
              <a:t>j</a:t>
            </a:r>
            <a:r>
              <a:rPr lang="en-US" altLang="en-US" sz="1800"/>
              <a:t> is the proportion of data points belonging to class j </a:t>
            </a:r>
          </a:p>
        </p:txBody>
      </p:sp>
    </p:spTree>
    <p:extLst>
      <p:ext uri="{BB962C8B-B14F-4D97-AF65-F5344CB8AC3E}">
        <p14:creationId xmlns:p14="http://schemas.microsoft.com/office/powerpoint/2010/main" val="1196596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Entropy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Suppose you want to discretize age of users based on whether they buy or don’t buy a product</a:t>
            </a:r>
          </a:p>
          <a:p>
            <a:endParaRPr lang="en-US" alt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838200" y="2133600"/>
          <a:ext cx="2062164" cy="4079881"/>
        </p:xfrm>
        <a:graphic>
          <a:graphicData uri="http://schemas.openxmlformats.org/drawingml/2006/table">
            <a:tbl>
              <a:tblPr/>
              <a:tblGrid>
                <a:gridCol w="1031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Buy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26672" name="Straight Arrow Connector 2"/>
          <p:cNvCxnSpPr>
            <a:cxnSpLocks noChangeShapeType="1"/>
          </p:cNvCxnSpPr>
          <p:nvPr/>
        </p:nvCxnSpPr>
        <p:spPr bwMode="auto">
          <a:xfrm flipV="1">
            <a:off x="3048000" y="3048000"/>
            <a:ext cx="1295400" cy="6096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73" name="Straight Arrow Connector 4"/>
          <p:cNvCxnSpPr>
            <a:cxnSpLocks noChangeShapeType="1"/>
          </p:cNvCxnSpPr>
          <p:nvPr/>
        </p:nvCxnSpPr>
        <p:spPr bwMode="auto">
          <a:xfrm>
            <a:off x="3124200" y="3886200"/>
            <a:ext cx="1219200" cy="4572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74" name="Straight Arrow Connector 6"/>
          <p:cNvCxnSpPr>
            <a:cxnSpLocks noChangeShapeType="1"/>
          </p:cNvCxnSpPr>
          <p:nvPr/>
        </p:nvCxnSpPr>
        <p:spPr bwMode="auto">
          <a:xfrm>
            <a:off x="3048000" y="4191000"/>
            <a:ext cx="1219200" cy="14478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6675" name="Picture 19" descr="https://encrypted-tbn1.gstatic.com/images?q=tbn:ANd9GcTfCLch1wvvMnm7moKOOp8Unl8KJLX-mV7p5zgyswwKFq4HkWSgYgv2CWDTX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414588"/>
            <a:ext cx="12668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76" name="Picture 21" descr="https://encrypted-tbn1.gstatic.com/images?q=tbn:ANd9GcTfCLch1wvvMnm7moKOOp8Unl8KJLX-mV7p5zgyswwKFq4HkWSgYgv2CWDTX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709988"/>
            <a:ext cx="12668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77" name="Picture 23" descr="https://encrypted-tbn1.gstatic.com/images?q=tbn:ANd9GcTfCLch1wvvMnm7moKOOp8Unl8KJLX-mV7p5zgyswwKFq4HkWSgYgv2CWDTX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438" y="5005388"/>
            <a:ext cx="12668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78" name="TextBox 7"/>
          <p:cNvSpPr txBox="1">
            <a:spLocks noChangeArrowheads="1"/>
          </p:cNvSpPr>
          <p:nvPr/>
        </p:nvSpPr>
        <p:spPr bwMode="auto">
          <a:xfrm>
            <a:off x="6400800" y="3124200"/>
            <a:ext cx="22098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Class here is Yes or No (whether the user buys a product)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For each bin, calculate the proportion of data points belonging to each class </a:t>
            </a:r>
          </a:p>
        </p:txBody>
      </p:sp>
    </p:spTree>
    <p:extLst>
      <p:ext uri="{BB962C8B-B14F-4D97-AF65-F5344CB8AC3E}">
        <p14:creationId xmlns:p14="http://schemas.microsoft.com/office/powerpoint/2010/main" val="399300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Entropy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dirty="0"/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990600" y="1219200"/>
          <a:ext cx="33528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48728" imgH="355446" progId="Equation.3">
                  <p:embed/>
                </p:oleObj>
              </mc:Choice>
              <mc:Fallback>
                <p:oleObj name="Equation" r:id="rId2" imgW="1548728" imgH="3554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19200"/>
                        <a:ext cx="3352800" cy="76358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3"/>
          <p:cNvGraphicFramePr>
            <a:graphicFrameLocks noChangeAspect="1"/>
          </p:cNvGraphicFramePr>
          <p:nvPr/>
        </p:nvGraphicFramePr>
        <p:xfrm>
          <a:off x="150813" y="2595563"/>
          <a:ext cx="23463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228029" imgH="1359506" progId="Word.Document.8">
                  <p:embed/>
                </p:oleObj>
              </mc:Choice>
              <mc:Fallback>
                <p:oleObj name="Document" r:id="rId4" imgW="3228029" imgH="13595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3" y="2595563"/>
                        <a:ext cx="234632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4"/>
          <p:cNvGraphicFramePr>
            <a:graphicFrameLocks noChangeAspect="1"/>
          </p:cNvGraphicFramePr>
          <p:nvPr/>
        </p:nvGraphicFramePr>
        <p:xfrm>
          <a:off x="231775" y="4732338"/>
          <a:ext cx="2265363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3245700" imgH="1380260" progId="Word.Document.8">
                  <p:embed/>
                </p:oleObj>
              </mc:Choice>
              <mc:Fallback>
                <p:oleObj name="Document" r:id="rId6" imgW="3245700" imgH="13802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4732338"/>
                        <a:ext cx="2265363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5"/>
          <p:cNvGraphicFramePr>
            <a:graphicFrameLocks noChangeAspect="1"/>
          </p:cNvGraphicFramePr>
          <p:nvPr/>
        </p:nvGraphicFramePr>
        <p:xfrm>
          <a:off x="228600" y="3665538"/>
          <a:ext cx="22860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3245700" imgH="1356866" progId="Word.Document.8">
                  <p:embed/>
                </p:oleObj>
              </mc:Choice>
              <mc:Fallback>
                <p:oleObj name="Document" r:id="rId8" imgW="3245700" imgH="13568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665538"/>
                        <a:ext cx="22860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Text Box 6"/>
          <p:cNvSpPr txBox="1">
            <a:spLocks noChangeArrowheads="1"/>
          </p:cNvSpPr>
          <p:nvPr/>
        </p:nvSpPr>
        <p:spPr bwMode="auto">
          <a:xfrm>
            <a:off x="2743200" y="2590800"/>
            <a:ext cx="5943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/>
              <a:t>P(Yes) = 0/6 = 0     P(No) = 6/6 = 1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/>
              <a:t>Entropy = – 0 log 0</a:t>
            </a:r>
            <a:r>
              <a:rPr lang="en-US" altLang="en-US" sz="2000" b="0" baseline="30000"/>
              <a:t> </a:t>
            </a:r>
            <a:r>
              <a:rPr lang="en-US" altLang="en-US" sz="2000" b="0"/>
              <a:t>– 1 log 1 = – 0 – 0 = 0 </a:t>
            </a:r>
          </a:p>
        </p:txBody>
      </p:sp>
      <p:sp>
        <p:nvSpPr>
          <p:cNvPr id="27657" name="Text Box 8"/>
          <p:cNvSpPr txBox="1">
            <a:spLocks noChangeArrowheads="1"/>
          </p:cNvSpPr>
          <p:nvPr/>
        </p:nvSpPr>
        <p:spPr bwMode="auto">
          <a:xfrm>
            <a:off x="2819400" y="3581400"/>
            <a:ext cx="6172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/>
              <a:t>P(Yes) = 1/6          P(Yes) = 5/6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/>
              <a:t>Entropy = – (1/6) log</a:t>
            </a:r>
            <a:r>
              <a:rPr lang="en-US" altLang="en-US" sz="2000" b="0" baseline="-25000"/>
              <a:t>2</a:t>
            </a:r>
            <a:r>
              <a:rPr lang="en-US" altLang="en-US" sz="2000" b="0"/>
              <a:t> (1/6)</a:t>
            </a:r>
            <a:r>
              <a:rPr lang="en-US" altLang="en-US" sz="2000" b="0" baseline="30000"/>
              <a:t> </a:t>
            </a:r>
            <a:r>
              <a:rPr lang="en-US" altLang="en-US" sz="2000" b="0"/>
              <a:t>– (5/6) log</a:t>
            </a:r>
            <a:r>
              <a:rPr lang="en-US" altLang="en-US" sz="2000" b="0" baseline="-25000"/>
              <a:t>2</a:t>
            </a:r>
            <a:r>
              <a:rPr lang="en-US" altLang="en-US" sz="2000" b="0"/>
              <a:t> (1/6) = 0.65</a:t>
            </a:r>
          </a:p>
        </p:txBody>
      </p:sp>
      <p:sp>
        <p:nvSpPr>
          <p:cNvPr id="27658" name="Text Box 9"/>
          <p:cNvSpPr txBox="1">
            <a:spLocks noChangeArrowheads="1"/>
          </p:cNvSpPr>
          <p:nvPr/>
        </p:nvSpPr>
        <p:spPr bwMode="auto">
          <a:xfrm>
            <a:off x="2819400" y="4648200"/>
            <a:ext cx="6172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/>
              <a:t>P(Yes) = 2/6          P(No) = 4/6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/>
              <a:t>Entropy = – (2/6) log</a:t>
            </a:r>
            <a:r>
              <a:rPr lang="en-US" altLang="en-US" sz="2000" b="0" baseline="-25000"/>
              <a:t>2</a:t>
            </a:r>
            <a:r>
              <a:rPr lang="en-US" altLang="en-US" sz="2000" b="0"/>
              <a:t> (2/6)</a:t>
            </a:r>
            <a:r>
              <a:rPr lang="en-US" altLang="en-US" sz="2000" b="0" baseline="30000"/>
              <a:t> </a:t>
            </a:r>
            <a:r>
              <a:rPr lang="en-US" altLang="en-US" sz="2000" b="0"/>
              <a:t>– (4/6) log</a:t>
            </a:r>
            <a:r>
              <a:rPr lang="en-US" altLang="en-US" sz="2000" b="0" baseline="-25000"/>
              <a:t>2</a:t>
            </a:r>
            <a:r>
              <a:rPr lang="en-US" altLang="en-US" sz="2000" b="0"/>
              <a:t> (4/6) = 0.92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5029200" y="1295400"/>
            <a:ext cx="3581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Where p</a:t>
            </a:r>
            <a:r>
              <a:rPr lang="en-US" altLang="en-US" sz="1800" baseline="-25000"/>
              <a:t>j</a:t>
            </a:r>
            <a:r>
              <a:rPr lang="en-US" altLang="en-US" sz="1800"/>
              <a:t> is the fraction of data objects belonging to class j </a:t>
            </a:r>
          </a:p>
        </p:txBody>
      </p:sp>
      <p:sp>
        <p:nvSpPr>
          <p:cNvPr id="27660" name="TextBox 2"/>
          <p:cNvSpPr txBox="1">
            <a:spLocks noChangeArrowheads="1"/>
          </p:cNvSpPr>
          <p:nvPr/>
        </p:nvSpPr>
        <p:spPr bwMode="auto">
          <a:xfrm>
            <a:off x="762000" y="5868988"/>
            <a:ext cx="7086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As the bin becomes less homogeneous, entropy increases</a:t>
            </a:r>
          </a:p>
        </p:txBody>
      </p:sp>
    </p:spTree>
    <p:extLst>
      <p:ext uri="{BB962C8B-B14F-4D97-AF65-F5344CB8AC3E}">
        <p14:creationId xmlns:p14="http://schemas.microsoft.com/office/powerpoint/2010/main" val="494026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Entropy-based Discretization</a:t>
            </a:r>
          </a:p>
        </p:txBody>
      </p:sp>
      <p:pic>
        <p:nvPicPr>
          <p:cNvPr id="28675" name="Picture 50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676400"/>
            <a:ext cx="2081213" cy="4097338"/>
          </a:xfrm>
          <a:noFill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58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24400" y="2209800"/>
            <a:ext cx="3657600" cy="1044575"/>
          </a:xfrm>
          <a:noFill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8677" name="Line 52"/>
          <p:cNvSpPr>
            <a:spLocks noChangeShapeType="1"/>
          </p:cNvSpPr>
          <p:nvPr/>
        </p:nvSpPr>
        <p:spPr bwMode="auto">
          <a:xfrm>
            <a:off x="381000" y="44958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8" name="Text Box 53"/>
          <p:cNvSpPr txBox="1">
            <a:spLocks noChangeArrowheads="1"/>
          </p:cNvSpPr>
          <p:nvPr/>
        </p:nvSpPr>
        <p:spPr bwMode="auto">
          <a:xfrm>
            <a:off x="2667000" y="3854450"/>
            <a:ext cx="1447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Split point = 35.5</a:t>
            </a:r>
          </a:p>
        </p:txBody>
      </p:sp>
      <p:graphicFrame>
        <p:nvGraphicFramePr>
          <p:cNvPr id="28679" name="Object 6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419600" y="3657600"/>
          <a:ext cx="4229100" cy="240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6300" imgH="1219200" progId="Equation.3">
                  <p:embed/>
                </p:oleObj>
              </mc:Choice>
              <mc:Fallback>
                <p:oleObj name="Equation" r:id="rId4" imgW="2146300" imgH="1219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657600"/>
                        <a:ext cx="4229100" cy="240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Text Box 63"/>
          <p:cNvSpPr txBox="1">
            <a:spLocks noChangeArrowheads="1"/>
          </p:cNvSpPr>
          <p:nvPr/>
        </p:nvSpPr>
        <p:spPr bwMode="auto">
          <a:xfrm>
            <a:off x="3657600" y="1219200"/>
            <a:ext cx="4876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/>
              <a:t>Recursively find the best partition that minimizes entropy</a:t>
            </a:r>
          </a:p>
        </p:txBody>
      </p:sp>
    </p:spTree>
    <p:extLst>
      <p:ext uri="{BB962C8B-B14F-4D97-AF65-F5344CB8AC3E}">
        <p14:creationId xmlns:p14="http://schemas.microsoft.com/office/powerpoint/2010/main" val="1490755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Entropy-based Discretization</a:t>
            </a:r>
          </a:p>
        </p:txBody>
      </p:sp>
      <p:pic>
        <p:nvPicPr>
          <p:cNvPr id="29699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676400"/>
            <a:ext cx="2081213" cy="4097338"/>
          </a:xfrm>
          <a:noFill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9700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648200" y="3657600"/>
          <a:ext cx="3405188" cy="269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57400" imgH="1625600" progId="Equation.3">
                  <p:embed/>
                </p:oleObj>
              </mc:Choice>
              <mc:Fallback>
                <p:oleObj name="Equation" r:id="rId3" imgW="2057400" imgH="162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657600"/>
                        <a:ext cx="3405188" cy="269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381000" y="44958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2667000" y="3854450"/>
            <a:ext cx="1447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Split point = 35.5</a:t>
            </a:r>
          </a:p>
        </p:txBody>
      </p:sp>
      <p:sp>
        <p:nvSpPr>
          <p:cNvPr id="29703" name="Text Box 8"/>
          <p:cNvSpPr txBox="1">
            <a:spLocks noChangeArrowheads="1"/>
          </p:cNvSpPr>
          <p:nvPr/>
        </p:nvSpPr>
        <p:spPr bwMode="auto">
          <a:xfrm>
            <a:off x="3657600" y="1219200"/>
            <a:ext cx="48768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Find the next best partition that minimizes entropy</a:t>
            </a:r>
          </a:p>
        </p:txBody>
      </p:sp>
      <p:sp>
        <p:nvSpPr>
          <p:cNvPr id="29704" name="Line 9"/>
          <p:cNvSpPr>
            <a:spLocks noChangeShapeType="1"/>
          </p:cNvSpPr>
          <p:nvPr/>
        </p:nvSpPr>
        <p:spPr bwMode="auto">
          <a:xfrm>
            <a:off x="304800" y="25908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5" name="Text Box 10"/>
          <p:cNvSpPr txBox="1">
            <a:spLocks noChangeArrowheads="1"/>
          </p:cNvSpPr>
          <p:nvPr/>
        </p:nvSpPr>
        <p:spPr bwMode="auto">
          <a:xfrm>
            <a:off x="2667000" y="2025650"/>
            <a:ext cx="1447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Split point = 16.5</a:t>
            </a:r>
          </a:p>
        </p:txBody>
      </p:sp>
      <p:pic>
        <p:nvPicPr>
          <p:cNvPr id="2970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0600" y="1901825"/>
            <a:ext cx="3276600" cy="1374775"/>
          </a:xfrm>
          <a:noFill/>
        </p:spPr>
      </p:pic>
    </p:spTree>
    <p:extLst>
      <p:ext uri="{BB962C8B-B14F-4D97-AF65-F5344CB8AC3E}">
        <p14:creationId xmlns:p14="http://schemas.microsoft.com/office/powerpoint/2010/main" val="213964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Attributes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63" y="3581400"/>
            <a:ext cx="8318500" cy="2743200"/>
          </a:xfrm>
        </p:spPr>
        <p:txBody>
          <a:bodyPr/>
          <a:lstStyle/>
          <a:p>
            <a:r>
              <a:rPr lang="en-US" sz="2400" dirty="0"/>
              <a:t>Distinctness: we can check for = or </a:t>
            </a:r>
            <a:r>
              <a:rPr lang="en-US" sz="2400" dirty="0">
                <a:sym typeface="Symbol"/>
              </a:rPr>
              <a:t></a:t>
            </a:r>
          </a:p>
          <a:p>
            <a:endParaRPr lang="en-US" sz="1200" dirty="0">
              <a:sym typeface="Symbol"/>
            </a:endParaRPr>
          </a:p>
          <a:p>
            <a:r>
              <a:rPr lang="en-US" sz="2400" dirty="0">
                <a:sym typeface="Symbol"/>
              </a:rPr>
              <a:t>Order: we can perform &gt; or &lt; comparison tests</a:t>
            </a:r>
          </a:p>
          <a:p>
            <a:pPr lvl="3"/>
            <a:endParaRPr lang="en-US" sz="1200" dirty="0">
              <a:sym typeface="Symbol"/>
            </a:endParaRPr>
          </a:p>
          <a:p>
            <a:r>
              <a:rPr lang="en-US" sz="2400" dirty="0">
                <a:sym typeface="Symbol"/>
              </a:rPr>
              <a:t>Addition: we can add or subtract the values</a:t>
            </a:r>
          </a:p>
          <a:p>
            <a:pPr lvl="3"/>
            <a:endParaRPr lang="en-US" sz="1200" dirty="0">
              <a:sym typeface="Symbol"/>
            </a:endParaRPr>
          </a:p>
          <a:p>
            <a:r>
              <a:rPr lang="en-US" sz="2400" dirty="0">
                <a:sym typeface="Symbol"/>
              </a:rPr>
              <a:t>Multiplication: we can multiply or divide the values</a:t>
            </a:r>
          </a:p>
          <a:p>
            <a:endParaRPr lang="en-US" sz="24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914400" y="1752600"/>
          <a:ext cx="7153275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7153150" imgH="1581150" progId="Excel.Sheet.12">
                  <p:embed/>
                </p:oleObj>
              </mc:Choice>
              <mc:Fallback>
                <p:oleObj name="Worksheet" r:id="rId3" imgW="7153150" imgH="15811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752600"/>
                        <a:ext cx="7153275" cy="158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5800" y="1143000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Attribute type depends on the properties of its values</a:t>
            </a:r>
          </a:p>
        </p:txBody>
      </p:sp>
    </p:spTree>
    <p:extLst>
      <p:ext uri="{BB962C8B-B14F-4D97-AF65-F5344CB8AC3E}">
        <p14:creationId xmlns:p14="http://schemas.microsoft.com/office/powerpoint/2010/main" val="3537176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Decision Tree Induction Algorithm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304800" y="1219200"/>
            <a:ext cx="441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1. Start with an initial node (let D</a:t>
            </a:r>
            <a:r>
              <a:rPr lang="en-US" altLang="en-US" sz="1800" baseline="-25000"/>
              <a:t>0</a:t>
            </a:r>
            <a:r>
              <a:rPr lang="en-US" altLang="en-US" sz="1800"/>
              <a:t> be the training instances)</a:t>
            </a: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304800" y="2116138"/>
            <a:ext cx="5105400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700" indent="-2667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81100" indent="-2667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38300" indent="-2667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95500" indent="-2667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52700" indent="-2667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3009900" indent="-2667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67100" indent="-2667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924300" indent="-2667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2. Check whether a leaf node needs to be expanded (based on stopping criteria)</a:t>
            </a:r>
          </a:p>
          <a:p>
            <a:pPr lvl="1">
              <a:spcBef>
                <a:spcPct val="50000"/>
              </a:spcBef>
              <a:buFontTx/>
              <a:buAutoNum type="alphaLcPeriod"/>
            </a:pPr>
            <a:r>
              <a:rPr lang="en-US" altLang="en-US" sz="1800"/>
              <a:t>If not needed, then assign a class to the node based on the majority class of training instances in D</a:t>
            </a:r>
            <a:r>
              <a:rPr lang="en-US" altLang="en-US" sz="1800" baseline="-25000"/>
              <a:t>0</a:t>
            </a:r>
            <a:r>
              <a:rPr lang="en-US" altLang="en-US" sz="1800"/>
              <a:t>. </a:t>
            </a: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762000" y="3810000"/>
            <a:ext cx="5105400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b. Else </a:t>
            </a:r>
          </a:p>
          <a:p>
            <a:pPr lvl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i.  Find the best attribute split condition </a:t>
            </a:r>
          </a:p>
          <a:p>
            <a:pPr lvl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Ii, Distribute the training instances to their corresponding child nodes based on the outcome of the split condition. 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732588" y="2073275"/>
            <a:ext cx="2133600" cy="425450"/>
            <a:chOff x="6400800" y="1143000"/>
            <a:chExt cx="2133600" cy="425450"/>
          </a:xfrm>
        </p:grpSpPr>
        <p:sp>
          <p:nvSpPr>
            <p:cNvPr id="18454" name="Text Box 30"/>
            <p:cNvSpPr txBox="1">
              <a:spLocks noChangeArrowheads="1"/>
            </p:cNvSpPr>
            <p:nvPr/>
          </p:nvSpPr>
          <p:spPr bwMode="auto">
            <a:xfrm>
              <a:off x="6400800" y="1219200"/>
              <a:ext cx="1027113" cy="34925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>
                  <a:solidFill>
                    <a:srgbClr val="2D1993"/>
                  </a:solidFill>
                </a:rPr>
                <a:t>?</a:t>
              </a:r>
              <a:endParaRPr lang="en-US" alt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18455" name="Text Box 16"/>
            <p:cNvSpPr txBox="1">
              <a:spLocks noChangeArrowheads="1"/>
            </p:cNvSpPr>
            <p:nvPr/>
          </p:nvSpPr>
          <p:spPr bwMode="auto">
            <a:xfrm>
              <a:off x="7848600" y="1143000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  <a:r>
                <a:rPr lang="en-US" altLang="en-US" sz="1800" baseline="-25000"/>
                <a:t>0</a:t>
              </a:r>
            </a:p>
          </p:txBody>
        </p:sp>
      </p:grp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393700" y="5943600"/>
            <a:ext cx="790098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700" indent="-2667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81100" indent="-2667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38300" indent="-2667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95500" indent="-2667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52700" indent="-2667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3009900" indent="-2667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67100" indent="-2667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924300" indent="-2667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3. Repeat Step 2 for each leaf node that has not been tested </a:t>
            </a:r>
          </a:p>
        </p:txBody>
      </p:sp>
      <p:sp>
        <p:nvSpPr>
          <p:cNvPr id="49161" name="AutoShape 18"/>
          <p:cNvSpPr>
            <a:spLocks noChangeArrowheads="1"/>
          </p:cNvSpPr>
          <p:nvPr/>
        </p:nvSpPr>
        <p:spPr bwMode="auto">
          <a:xfrm>
            <a:off x="6696075" y="2124075"/>
            <a:ext cx="1103313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Class=No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116638" y="1984375"/>
            <a:ext cx="2598737" cy="1825625"/>
            <a:chOff x="6460332" y="3560087"/>
            <a:chExt cx="2599134" cy="1825625"/>
          </a:xfrm>
        </p:grpSpPr>
        <p:sp>
          <p:nvSpPr>
            <p:cNvPr id="18442" name="Rectangle 6"/>
            <p:cNvSpPr>
              <a:spLocks noChangeArrowheads="1"/>
            </p:cNvSpPr>
            <p:nvPr/>
          </p:nvSpPr>
          <p:spPr bwMode="auto">
            <a:xfrm>
              <a:off x="6913364" y="3694113"/>
              <a:ext cx="2060179" cy="990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grpSp>
          <p:nvGrpSpPr>
            <p:cNvPr id="18443" name="Group 25"/>
            <p:cNvGrpSpPr>
              <a:grpSpLocks/>
            </p:cNvGrpSpPr>
            <p:nvPr/>
          </p:nvGrpSpPr>
          <p:grpSpPr bwMode="auto">
            <a:xfrm>
              <a:off x="6460332" y="3560087"/>
              <a:ext cx="2599134" cy="1825625"/>
              <a:chOff x="6093619" y="3844925"/>
              <a:chExt cx="2599134" cy="1825625"/>
            </a:xfrm>
          </p:grpSpPr>
          <p:sp>
            <p:nvSpPr>
              <p:cNvPr id="18444" name="Line 7"/>
              <p:cNvSpPr>
                <a:spLocks noChangeShapeType="1"/>
              </p:cNvSpPr>
              <p:nvPr/>
            </p:nvSpPr>
            <p:spPr bwMode="auto">
              <a:xfrm>
                <a:off x="7796213" y="4625975"/>
                <a:ext cx="620712" cy="5683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5" name="Line 8"/>
              <p:cNvSpPr>
                <a:spLocks noChangeShapeType="1"/>
              </p:cNvSpPr>
              <p:nvPr/>
            </p:nvSpPr>
            <p:spPr bwMode="auto">
              <a:xfrm flipH="1">
                <a:off x="6291263" y="4625975"/>
                <a:ext cx="619125" cy="56832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6" name="Text Box 20"/>
              <p:cNvSpPr txBox="1">
                <a:spLocks noChangeArrowheads="1"/>
              </p:cNvSpPr>
              <p:nvPr/>
            </p:nvSpPr>
            <p:spPr bwMode="auto">
              <a:xfrm>
                <a:off x="6111875" y="4625975"/>
                <a:ext cx="53340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r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Monotype Sorts" pitchFamily="2" charset="2"/>
                  <a:buNone/>
                </a:pPr>
                <a:r>
                  <a:rPr lang="en-US" altLang="en-US" sz="1600" b="0"/>
                  <a:t>Yes</a:t>
                </a:r>
                <a:endParaRPr lang="en-US" altLang="en-US" sz="1600" b="0">
                  <a:solidFill>
                    <a:schemeClr val="bg2"/>
                  </a:solidFill>
                </a:endParaRPr>
              </a:p>
            </p:txBody>
          </p:sp>
          <p:sp>
            <p:nvSpPr>
              <p:cNvPr id="18447" name="Text Box 21"/>
              <p:cNvSpPr txBox="1">
                <a:spLocks noChangeArrowheads="1"/>
              </p:cNvSpPr>
              <p:nvPr/>
            </p:nvSpPr>
            <p:spPr bwMode="auto">
              <a:xfrm>
                <a:off x="8148638" y="4625975"/>
                <a:ext cx="442912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r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Monotype Sorts" pitchFamily="2" charset="2"/>
                  <a:buNone/>
                </a:pPr>
                <a:r>
                  <a:rPr lang="en-US" altLang="en-US" sz="1600" b="0"/>
                  <a:t>No</a:t>
                </a:r>
              </a:p>
            </p:txBody>
          </p:sp>
          <p:sp>
            <p:nvSpPr>
              <p:cNvPr id="18448" name="Text Box 30"/>
              <p:cNvSpPr txBox="1">
                <a:spLocks noChangeArrowheads="1"/>
              </p:cNvSpPr>
              <p:nvPr/>
            </p:nvSpPr>
            <p:spPr bwMode="auto">
              <a:xfrm>
                <a:off x="6858000" y="4302125"/>
                <a:ext cx="1027113" cy="593725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Monotype Sorts" pitchFamily="2" charset="2"/>
                  <a:buNone/>
                </a:pPr>
                <a:r>
                  <a:rPr lang="en-US" altLang="en-US" sz="1600">
                    <a:solidFill>
                      <a:srgbClr val="2D1993"/>
                    </a:solidFill>
                  </a:rPr>
                  <a:t>Home Owner</a:t>
                </a:r>
                <a:endParaRPr lang="en-US" altLang="en-US" sz="1600" b="0">
                  <a:solidFill>
                    <a:schemeClr val="bg2"/>
                  </a:solidFill>
                </a:endParaRPr>
              </a:p>
            </p:txBody>
          </p:sp>
          <p:sp>
            <p:nvSpPr>
              <p:cNvPr id="18449" name="Text Box 17"/>
              <p:cNvSpPr txBox="1">
                <a:spLocks noChangeArrowheads="1"/>
              </p:cNvSpPr>
              <p:nvPr/>
            </p:nvSpPr>
            <p:spPr bwMode="auto">
              <a:xfrm>
                <a:off x="7086600" y="3844925"/>
                <a:ext cx="68580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/>
                  <a:t>D</a:t>
                </a:r>
                <a:r>
                  <a:rPr lang="en-US" altLang="en-US" sz="1800" baseline="-25000"/>
                  <a:t>0</a:t>
                </a:r>
              </a:p>
            </p:txBody>
          </p:sp>
          <p:sp>
            <p:nvSpPr>
              <p:cNvPr id="18450" name="Text Box 18"/>
              <p:cNvSpPr txBox="1">
                <a:spLocks noChangeArrowheads="1"/>
              </p:cNvSpPr>
              <p:nvPr/>
            </p:nvSpPr>
            <p:spPr bwMode="auto">
              <a:xfrm>
                <a:off x="6609556" y="5253830"/>
                <a:ext cx="68580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/>
                  <a:t>D</a:t>
                </a:r>
                <a:r>
                  <a:rPr lang="en-US" altLang="en-US" sz="1800" baseline="-25000"/>
                  <a:t>1</a:t>
                </a:r>
              </a:p>
            </p:txBody>
          </p:sp>
          <p:sp>
            <p:nvSpPr>
              <p:cNvPr id="18451" name="Text Box 19"/>
              <p:cNvSpPr txBox="1">
                <a:spLocks noChangeArrowheads="1"/>
              </p:cNvSpPr>
              <p:nvPr/>
            </p:nvSpPr>
            <p:spPr bwMode="auto">
              <a:xfrm>
                <a:off x="7696200" y="5257800"/>
                <a:ext cx="68580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/>
                  <a:t>D</a:t>
                </a:r>
                <a:r>
                  <a:rPr lang="en-US" altLang="en-US" sz="1800" baseline="-25000"/>
                  <a:t>2</a:t>
                </a:r>
              </a:p>
            </p:txBody>
          </p:sp>
          <p:sp>
            <p:nvSpPr>
              <p:cNvPr id="18452" name="AutoShape 18"/>
              <p:cNvSpPr>
                <a:spLocks noChangeArrowheads="1"/>
              </p:cNvSpPr>
              <p:nvPr/>
            </p:nvSpPr>
            <p:spPr bwMode="auto">
              <a:xfrm>
                <a:off x="6093619" y="5194300"/>
                <a:ext cx="551656" cy="466725"/>
              </a:xfrm>
              <a:prstGeom prst="roundRect">
                <a:avLst>
                  <a:gd name="adj" fmla="val 16667"/>
                </a:avLst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18453" name="AutoShape 18"/>
              <p:cNvSpPr>
                <a:spLocks noChangeArrowheads="1"/>
              </p:cNvSpPr>
              <p:nvPr/>
            </p:nvSpPr>
            <p:spPr bwMode="auto">
              <a:xfrm>
                <a:off x="8141097" y="5203825"/>
                <a:ext cx="551656" cy="466725"/>
              </a:xfrm>
              <a:prstGeom prst="roundRect">
                <a:avLst>
                  <a:gd name="adj" fmla="val 16667"/>
                </a:avLst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136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/>
      <p:bldP spid="49160" grpId="0"/>
      <p:bldP spid="49162" grpId="0"/>
      <p:bldP spid="19" grpId="0"/>
      <p:bldP spid="4916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title"/>
          </p:nvPr>
        </p:nvSpPr>
        <p:spPr>
          <a:xfrm>
            <a:off x="368300" y="152400"/>
            <a:ext cx="8610600" cy="533400"/>
          </a:xfrm>
        </p:spPr>
        <p:txBody>
          <a:bodyPr/>
          <a:lstStyle/>
          <a:p>
            <a:r>
              <a:rPr lang="en-US" altLang="en-US"/>
              <a:t>Design Issues for Decision Tree Classifier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Which attribute to use when expanding a node?</a:t>
            </a:r>
          </a:p>
          <a:p>
            <a:pPr lvl="1"/>
            <a:r>
              <a:rPr lang="en-US" altLang="en-US"/>
              <a:t>Need a measure to evaluate how good is the attribute split</a:t>
            </a:r>
          </a:p>
          <a:p>
            <a:pPr lvl="1"/>
            <a:endParaRPr lang="en-US" altLang="en-US"/>
          </a:p>
          <a:p>
            <a:r>
              <a:rPr lang="en-US" altLang="en-US"/>
              <a:t>What is the stopping condition?</a:t>
            </a:r>
          </a:p>
          <a:p>
            <a:pPr lvl="1"/>
            <a:r>
              <a:rPr lang="en-US" altLang="en-US"/>
              <a:t>Stop splitting if all the instances belong to the same class or have identical attribute values</a:t>
            </a:r>
          </a:p>
          <a:p>
            <a:pPr lvl="1"/>
            <a:r>
              <a:rPr lang="en-US" altLang="en-US"/>
              <a:t>Early termination (to avoid overfitting the training data, see next lecture)</a:t>
            </a:r>
          </a:p>
        </p:txBody>
      </p:sp>
    </p:spTree>
    <p:extLst>
      <p:ext uri="{BB962C8B-B14F-4D97-AF65-F5344CB8AC3E}">
        <p14:creationId xmlns:p14="http://schemas.microsoft.com/office/powerpoint/2010/main" val="1836519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determine the Best Split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Greedy approach: </a:t>
            </a:r>
          </a:p>
          <a:p>
            <a:pPr lvl="1"/>
            <a:r>
              <a:rPr lang="en-US" altLang="en-US"/>
              <a:t>Nodes that have </a:t>
            </a:r>
            <a:r>
              <a:rPr lang="en-US" altLang="en-US">
                <a:solidFill>
                  <a:srgbClr val="FF0000"/>
                </a:solidFill>
              </a:rPr>
              <a:t>purer</a:t>
            </a:r>
            <a:r>
              <a:rPr lang="en-US" altLang="en-US"/>
              <a:t> class distribution after splitting are preferred</a:t>
            </a:r>
          </a:p>
          <a:p>
            <a:pPr lvl="4"/>
            <a:endParaRPr lang="en-US" altLang="en-US"/>
          </a:p>
          <a:p>
            <a:pPr lvl="1">
              <a:buFont typeface="Arial" charset="0"/>
              <a:buNone/>
            </a:pPr>
            <a:endParaRPr lang="en-US" altLang="en-US"/>
          </a:p>
        </p:txBody>
      </p:sp>
      <p:grpSp>
        <p:nvGrpSpPr>
          <p:cNvPr id="20484" name="Group 5"/>
          <p:cNvGrpSpPr>
            <a:grpSpLocks/>
          </p:cNvGrpSpPr>
          <p:nvPr/>
        </p:nvGrpSpPr>
        <p:grpSpPr bwMode="auto">
          <a:xfrm>
            <a:off x="1041400" y="2828925"/>
            <a:ext cx="2692400" cy="2962275"/>
            <a:chOff x="1041400" y="2829422"/>
            <a:chExt cx="2692400" cy="2961778"/>
          </a:xfrm>
        </p:grpSpPr>
        <p:graphicFrame>
          <p:nvGraphicFramePr>
            <p:cNvPr id="20501" name="Object 6"/>
            <p:cNvGraphicFramePr>
              <a:graphicFrameLocks noChangeAspect="1"/>
            </p:cNvGraphicFramePr>
            <p:nvPr/>
          </p:nvGraphicFramePr>
          <p:xfrm>
            <a:off x="1041400" y="4975225"/>
            <a:ext cx="892175" cy="815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663245" imgH="606271" progId="Visio.Drawing.11">
                    <p:embed/>
                  </p:oleObj>
                </mc:Choice>
                <mc:Fallback>
                  <p:oleObj name="Visio" r:id="rId2" imgW="663245" imgH="606271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1400" y="4975225"/>
                          <a:ext cx="892175" cy="815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502" name="Group 9"/>
            <p:cNvGrpSpPr>
              <a:grpSpLocks/>
            </p:cNvGrpSpPr>
            <p:nvPr/>
          </p:nvGrpSpPr>
          <p:grpSpPr bwMode="auto">
            <a:xfrm>
              <a:off x="1235869" y="3054054"/>
              <a:ext cx="2497931" cy="1844971"/>
              <a:chOff x="6093619" y="3844925"/>
              <a:chExt cx="2497931" cy="1844971"/>
            </a:xfrm>
          </p:grpSpPr>
          <p:sp>
            <p:nvSpPr>
              <p:cNvPr id="20505" name="Line 7"/>
              <p:cNvSpPr>
                <a:spLocks noChangeShapeType="1"/>
              </p:cNvSpPr>
              <p:nvPr/>
            </p:nvSpPr>
            <p:spPr bwMode="auto">
              <a:xfrm>
                <a:off x="7385844" y="4654966"/>
                <a:ext cx="620712" cy="5683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6" name="Line 8"/>
              <p:cNvSpPr>
                <a:spLocks noChangeShapeType="1"/>
              </p:cNvSpPr>
              <p:nvPr/>
            </p:nvSpPr>
            <p:spPr bwMode="auto">
              <a:xfrm flipH="1">
                <a:off x="6291263" y="4625975"/>
                <a:ext cx="619125" cy="56832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7" name="Text Box 20"/>
              <p:cNvSpPr txBox="1">
                <a:spLocks noChangeArrowheads="1"/>
              </p:cNvSpPr>
              <p:nvPr/>
            </p:nvSpPr>
            <p:spPr bwMode="auto">
              <a:xfrm>
                <a:off x="6111875" y="4625975"/>
                <a:ext cx="53340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r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Monotype Sorts" pitchFamily="2" charset="2"/>
                  <a:buNone/>
                </a:pPr>
                <a:r>
                  <a:rPr lang="en-US" altLang="en-US" sz="1600" b="0"/>
                  <a:t>Yes</a:t>
                </a:r>
                <a:endParaRPr lang="en-US" altLang="en-US" sz="1600" b="0">
                  <a:solidFill>
                    <a:schemeClr val="bg2"/>
                  </a:solidFill>
                </a:endParaRPr>
              </a:p>
            </p:txBody>
          </p:sp>
          <p:sp>
            <p:nvSpPr>
              <p:cNvPr id="20508" name="Text Box 21"/>
              <p:cNvSpPr txBox="1">
                <a:spLocks noChangeArrowheads="1"/>
              </p:cNvSpPr>
              <p:nvPr/>
            </p:nvSpPr>
            <p:spPr bwMode="auto">
              <a:xfrm>
                <a:off x="8148638" y="4625975"/>
                <a:ext cx="442912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r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Monotype Sorts" pitchFamily="2" charset="2"/>
                  <a:buNone/>
                </a:pPr>
                <a:r>
                  <a:rPr lang="en-US" altLang="en-US" sz="1600" b="0"/>
                  <a:t>No</a:t>
                </a:r>
              </a:p>
            </p:txBody>
          </p:sp>
          <p:sp>
            <p:nvSpPr>
              <p:cNvPr id="20509" name="Text Box 30"/>
              <p:cNvSpPr txBox="1">
                <a:spLocks noChangeArrowheads="1"/>
              </p:cNvSpPr>
              <p:nvPr/>
            </p:nvSpPr>
            <p:spPr bwMode="auto">
              <a:xfrm>
                <a:off x="6858001" y="4316412"/>
                <a:ext cx="571500" cy="369332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Monotype Sorts" pitchFamily="2" charset="2"/>
                  <a:buNone/>
                </a:pPr>
                <a:r>
                  <a:rPr lang="en-US" altLang="en-US" sz="1800"/>
                  <a:t>X</a:t>
                </a:r>
              </a:p>
            </p:txBody>
          </p:sp>
          <p:sp>
            <p:nvSpPr>
              <p:cNvPr id="20510" name="Text Box 17"/>
              <p:cNvSpPr txBox="1">
                <a:spLocks noChangeArrowheads="1"/>
              </p:cNvSpPr>
              <p:nvPr/>
            </p:nvSpPr>
            <p:spPr bwMode="auto">
              <a:xfrm>
                <a:off x="6881813" y="3844925"/>
                <a:ext cx="68580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/>
                  <a:t>D</a:t>
                </a:r>
                <a:r>
                  <a:rPr lang="en-US" altLang="en-US" sz="1800" baseline="-25000"/>
                  <a:t>0</a:t>
                </a:r>
              </a:p>
            </p:txBody>
          </p:sp>
          <p:sp>
            <p:nvSpPr>
              <p:cNvPr id="20511" name="Text Box 18"/>
              <p:cNvSpPr txBox="1">
                <a:spLocks noChangeArrowheads="1"/>
              </p:cNvSpPr>
              <p:nvPr/>
            </p:nvSpPr>
            <p:spPr bwMode="auto">
              <a:xfrm>
                <a:off x="6609556" y="5253830"/>
                <a:ext cx="68580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/>
                  <a:t>D</a:t>
                </a:r>
                <a:r>
                  <a:rPr lang="en-US" altLang="en-US" sz="1800" baseline="-25000"/>
                  <a:t>1</a:t>
                </a:r>
              </a:p>
            </p:txBody>
          </p:sp>
          <p:sp>
            <p:nvSpPr>
              <p:cNvPr id="20512" name="Text Box 19"/>
              <p:cNvSpPr txBox="1">
                <a:spLocks noChangeArrowheads="1"/>
              </p:cNvSpPr>
              <p:nvPr/>
            </p:nvSpPr>
            <p:spPr bwMode="auto">
              <a:xfrm>
                <a:off x="7270750" y="5257800"/>
                <a:ext cx="68580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/>
                  <a:t>D</a:t>
                </a:r>
                <a:r>
                  <a:rPr lang="en-US" altLang="en-US" sz="1800" baseline="-25000"/>
                  <a:t>2</a:t>
                </a:r>
              </a:p>
            </p:txBody>
          </p:sp>
          <p:sp>
            <p:nvSpPr>
              <p:cNvPr id="20513" name="AutoShape 18"/>
              <p:cNvSpPr>
                <a:spLocks noChangeArrowheads="1"/>
              </p:cNvSpPr>
              <p:nvPr/>
            </p:nvSpPr>
            <p:spPr bwMode="auto">
              <a:xfrm>
                <a:off x="6093619" y="5194300"/>
                <a:ext cx="551656" cy="466725"/>
              </a:xfrm>
              <a:prstGeom prst="roundRect">
                <a:avLst>
                  <a:gd name="adj" fmla="val 16667"/>
                </a:avLst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20514" name="AutoShape 18"/>
              <p:cNvSpPr>
                <a:spLocks noChangeArrowheads="1"/>
              </p:cNvSpPr>
              <p:nvPr/>
            </p:nvSpPr>
            <p:spPr bwMode="auto">
              <a:xfrm>
                <a:off x="7696200" y="5223171"/>
                <a:ext cx="551656" cy="466725"/>
              </a:xfrm>
              <a:prstGeom prst="roundRect">
                <a:avLst>
                  <a:gd name="adj" fmla="val 16667"/>
                </a:avLst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</p:grpSp>
        <p:graphicFrame>
          <p:nvGraphicFramePr>
            <p:cNvPr id="20503" name="Object 1"/>
            <p:cNvGraphicFramePr>
              <a:graphicFrameLocks noChangeAspect="1"/>
            </p:cNvGraphicFramePr>
            <p:nvPr/>
          </p:nvGraphicFramePr>
          <p:xfrm>
            <a:off x="2642393" y="2829422"/>
            <a:ext cx="912813" cy="815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4" imgW="663245" imgH="606271" progId="Visio.Drawing.11">
                    <p:embed/>
                  </p:oleObj>
                </mc:Choice>
                <mc:Fallback>
                  <p:oleObj name="Visio" r:id="rId4" imgW="663245" imgH="606271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2393" y="2829422"/>
                          <a:ext cx="912813" cy="815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4" name="Object 2"/>
            <p:cNvGraphicFramePr>
              <a:graphicFrameLocks noChangeAspect="1"/>
            </p:cNvGraphicFramePr>
            <p:nvPr/>
          </p:nvGraphicFramePr>
          <p:xfrm>
            <a:off x="2792414" y="4975225"/>
            <a:ext cx="912813" cy="815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6" imgW="663245" imgH="606271" progId="Visio.Drawing.11">
                    <p:embed/>
                  </p:oleObj>
                </mc:Choice>
                <mc:Fallback>
                  <p:oleObj name="Visio" r:id="rId6" imgW="663245" imgH="606271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2414" y="4975225"/>
                          <a:ext cx="912813" cy="815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485" name="Group 6"/>
          <p:cNvGrpSpPr>
            <a:grpSpLocks/>
          </p:cNvGrpSpPr>
          <p:nvPr/>
        </p:nvGrpSpPr>
        <p:grpSpPr bwMode="auto">
          <a:xfrm>
            <a:off x="5391150" y="2828925"/>
            <a:ext cx="2668588" cy="2962275"/>
            <a:chOff x="5391150" y="2829422"/>
            <a:chExt cx="2669381" cy="2961778"/>
          </a:xfrm>
        </p:grpSpPr>
        <p:graphicFrame>
          <p:nvGraphicFramePr>
            <p:cNvPr id="20487" name="Object 10"/>
            <p:cNvGraphicFramePr>
              <a:graphicFrameLocks noChangeAspect="1"/>
            </p:cNvGraphicFramePr>
            <p:nvPr/>
          </p:nvGraphicFramePr>
          <p:xfrm>
            <a:off x="5391150" y="4975225"/>
            <a:ext cx="892175" cy="815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8" imgW="663245" imgH="606271" progId="Visio.Drawing.11">
                    <p:embed/>
                  </p:oleObj>
                </mc:Choice>
                <mc:Fallback>
                  <p:oleObj name="Visio" r:id="rId8" imgW="663245" imgH="606271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1150" y="4975225"/>
                          <a:ext cx="892175" cy="815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488" name="Group 22"/>
            <p:cNvGrpSpPr>
              <a:grpSpLocks/>
            </p:cNvGrpSpPr>
            <p:nvPr/>
          </p:nvGrpSpPr>
          <p:grpSpPr bwMode="auto">
            <a:xfrm>
              <a:off x="5562600" y="3054054"/>
              <a:ext cx="2497931" cy="1844971"/>
              <a:chOff x="6093619" y="3844925"/>
              <a:chExt cx="2497931" cy="1844971"/>
            </a:xfrm>
          </p:grpSpPr>
          <p:sp>
            <p:nvSpPr>
              <p:cNvPr id="20491" name="Line 7"/>
              <p:cNvSpPr>
                <a:spLocks noChangeShapeType="1"/>
              </p:cNvSpPr>
              <p:nvPr/>
            </p:nvSpPr>
            <p:spPr bwMode="auto">
              <a:xfrm>
                <a:off x="7385844" y="4654966"/>
                <a:ext cx="620712" cy="5683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2" name="Line 8"/>
              <p:cNvSpPr>
                <a:spLocks noChangeShapeType="1"/>
              </p:cNvSpPr>
              <p:nvPr/>
            </p:nvSpPr>
            <p:spPr bwMode="auto">
              <a:xfrm flipH="1">
                <a:off x="6291263" y="4625975"/>
                <a:ext cx="619125" cy="56832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3" name="Text Box 20"/>
              <p:cNvSpPr txBox="1">
                <a:spLocks noChangeArrowheads="1"/>
              </p:cNvSpPr>
              <p:nvPr/>
            </p:nvSpPr>
            <p:spPr bwMode="auto">
              <a:xfrm>
                <a:off x="6111875" y="4625975"/>
                <a:ext cx="53340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r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Monotype Sorts" pitchFamily="2" charset="2"/>
                  <a:buNone/>
                </a:pPr>
                <a:r>
                  <a:rPr lang="en-US" altLang="en-US" sz="1600" b="0"/>
                  <a:t>Yes</a:t>
                </a:r>
                <a:endParaRPr lang="en-US" altLang="en-US" sz="1600" b="0">
                  <a:solidFill>
                    <a:schemeClr val="bg2"/>
                  </a:solidFill>
                </a:endParaRPr>
              </a:p>
            </p:txBody>
          </p:sp>
          <p:sp>
            <p:nvSpPr>
              <p:cNvPr id="20494" name="Text Box 21"/>
              <p:cNvSpPr txBox="1">
                <a:spLocks noChangeArrowheads="1"/>
              </p:cNvSpPr>
              <p:nvPr/>
            </p:nvSpPr>
            <p:spPr bwMode="auto">
              <a:xfrm>
                <a:off x="8148638" y="4625975"/>
                <a:ext cx="442912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r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Monotype Sorts" pitchFamily="2" charset="2"/>
                  <a:buNone/>
                </a:pPr>
                <a:r>
                  <a:rPr lang="en-US" altLang="en-US" sz="1600" b="0"/>
                  <a:t>No</a:t>
                </a:r>
              </a:p>
            </p:txBody>
          </p:sp>
          <p:sp>
            <p:nvSpPr>
              <p:cNvPr id="20495" name="Text Box 30"/>
              <p:cNvSpPr txBox="1">
                <a:spLocks noChangeArrowheads="1"/>
              </p:cNvSpPr>
              <p:nvPr/>
            </p:nvSpPr>
            <p:spPr bwMode="auto">
              <a:xfrm>
                <a:off x="6858001" y="4316412"/>
                <a:ext cx="571500" cy="338554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Monotype Sorts" pitchFamily="2" charset="2"/>
                  <a:buNone/>
                </a:pPr>
                <a:r>
                  <a:rPr lang="en-US" altLang="en-US" sz="1600"/>
                  <a:t>Y</a:t>
                </a:r>
              </a:p>
            </p:txBody>
          </p:sp>
          <p:sp>
            <p:nvSpPr>
              <p:cNvPr id="20496" name="Text Box 17"/>
              <p:cNvSpPr txBox="1">
                <a:spLocks noChangeArrowheads="1"/>
              </p:cNvSpPr>
              <p:nvPr/>
            </p:nvSpPr>
            <p:spPr bwMode="auto">
              <a:xfrm>
                <a:off x="6881813" y="3844925"/>
                <a:ext cx="68580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/>
                  <a:t>D</a:t>
                </a:r>
                <a:r>
                  <a:rPr lang="en-US" altLang="en-US" sz="1800" baseline="-25000"/>
                  <a:t>0</a:t>
                </a:r>
              </a:p>
            </p:txBody>
          </p:sp>
          <p:sp>
            <p:nvSpPr>
              <p:cNvPr id="20497" name="Text Box 18"/>
              <p:cNvSpPr txBox="1">
                <a:spLocks noChangeArrowheads="1"/>
              </p:cNvSpPr>
              <p:nvPr/>
            </p:nvSpPr>
            <p:spPr bwMode="auto">
              <a:xfrm>
                <a:off x="6609556" y="5253830"/>
                <a:ext cx="68580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/>
                  <a:t>D</a:t>
                </a:r>
                <a:r>
                  <a:rPr lang="en-US" altLang="en-US" sz="1800" baseline="-25000"/>
                  <a:t>1</a:t>
                </a:r>
              </a:p>
            </p:txBody>
          </p:sp>
          <p:sp>
            <p:nvSpPr>
              <p:cNvPr id="20498" name="Text Box 19"/>
              <p:cNvSpPr txBox="1">
                <a:spLocks noChangeArrowheads="1"/>
              </p:cNvSpPr>
              <p:nvPr/>
            </p:nvSpPr>
            <p:spPr bwMode="auto">
              <a:xfrm>
                <a:off x="7270750" y="5257800"/>
                <a:ext cx="68580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/>
                  <a:t>D</a:t>
                </a:r>
                <a:r>
                  <a:rPr lang="en-US" altLang="en-US" sz="1800" baseline="-25000"/>
                  <a:t>2</a:t>
                </a:r>
              </a:p>
            </p:txBody>
          </p:sp>
          <p:sp>
            <p:nvSpPr>
              <p:cNvPr id="20499" name="AutoShape 18"/>
              <p:cNvSpPr>
                <a:spLocks noChangeArrowheads="1"/>
              </p:cNvSpPr>
              <p:nvPr/>
            </p:nvSpPr>
            <p:spPr bwMode="auto">
              <a:xfrm>
                <a:off x="6093619" y="5194300"/>
                <a:ext cx="551656" cy="466725"/>
              </a:xfrm>
              <a:prstGeom prst="roundRect">
                <a:avLst>
                  <a:gd name="adj" fmla="val 16667"/>
                </a:avLst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20500" name="AutoShape 18"/>
              <p:cNvSpPr>
                <a:spLocks noChangeArrowheads="1"/>
              </p:cNvSpPr>
              <p:nvPr/>
            </p:nvSpPr>
            <p:spPr bwMode="auto">
              <a:xfrm>
                <a:off x="7696200" y="5223171"/>
                <a:ext cx="551656" cy="466725"/>
              </a:xfrm>
              <a:prstGeom prst="roundRect">
                <a:avLst>
                  <a:gd name="adj" fmla="val 16667"/>
                </a:avLst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</p:grpSp>
        <p:graphicFrame>
          <p:nvGraphicFramePr>
            <p:cNvPr id="20489" name="Object 33"/>
            <p:cNvGraphicFramePr>
              <a:graphicFrameLocks noChangeAspect="1"/>
            </p:cNvGraphicFramePr>
            <p:nvPr/>
          </p:nvGraphicFramePr>
          <p:xfrm>
            <a:off x="6969124" y="2829422"/>
            <a:ext cx="912813" cy="815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10" imgW="663245" imgH="606271" progId="Visio.Drawing.11">
                    <p:embed/>
                  </p:oleObj>
                </mc:Choice>
                <mc:Fallback>
                  <p:oleObj name="Visio" r:id="rId10" imgW="663245" imgH="606271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69124" y="2829422"/>
                          <a:ext cx="912813" cy="815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0" name="Object 3"/>
            <p:cNvGraphicFramePr>
              <a:graphicFrameLocks noChangeAspect="1"/>
            </p:cNvGraphicFramePr>
            <p:nvPr/>
          </p:nvGraphicFramePr>
          <p:xfrm>
            <a:off x="7082631" y="4975225"/>
            <a:ext cx="912813" cy="815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12" imgW="663245" imgH="606271" progId="Visio.Drawing.11">
                    <p:embed/>
                  </p:oleObj>
                </mc:Choice>
                <mc:Fallback>
                  <p:oleObj name="Visio" r:id="rId12" imgW="663245" imgH="606271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82631" y="4975225"/>
                          <a:ext cx="912813" cy="815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2411413" y="5892800"/>
            <a:ext cx="44878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/>
              <a:t>Y is preferred over X to split the data D</a:t>
            </a:r>
            <a:r>
              <a:rPr lang="en-US" altLang="en-US" sz="1800" b="0" baseline="-250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8905546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the Best Split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Monotype Sorts" pitchFamily="2" charset="2"/>
              <a:buAutoNum type="arabicPeriod"/>
            </a:pPr>
            <a:r>
              <a:rPr lang="en-US" altLang="en-US" dirty="0"/>
              <a:t>For each candidate attribute</a:t>
            </a:r>
          </a:p>
          <a:p>
            <a:pPr marL="1371600" lvl="2" indent="-457200">
              <a:buFont typeface="Monotype Sorts" pitchFamily="2" charset="2"/>
              <a:buChar char="l"/>
            </a:pPr>
            <a:r>
              <a:rPr lang="en-US" altLang="en-US" dirty="0"/>
              <a:t>Compute impurity measure of each child node</a:t>
            </a:r>
          </a:p>
          <a:p>
            <a:pPr marL="1371600" lvl="2" indent="-457200">
              <a:buFont typeface="Monotype Sorts" pitchFamily="2" charset="2"/>
              <a:buChar char="l"/>
            </a:pPr>
            <a:r>
              <a:rPr lang="en-US" altLang="en-US" dirty="0"/>
              <a:t>Compute the weighted average impurity measure of the children</a:t>
            </a:r>
          </a:p>
          <a:p>
            <a:pPr marL="533400" indent="-533400">
              <a:buFont typeface="Monotype Sorts" pitchFamily="2" charset="2"/>
              <a:buAutoNum type="arabicPeriod"/>
            </a:pPr>
            <a:endParaRPr lang="en-US" altLang="en-US" dirty="0"/>
          </a:p>
          <a:p>
            <a:pPr marL="533400" indent="-533400">
              <a:buFont typeface="Monotype Sorts" pitchFamily="2" charset="2"/>
              <a:buAutoNum type="arabicPeriod"/>
            </a:pPr>
            <a:endParaRPr lang="en-US" altLang="en-US" dirty="0"/>
          </a:p>
          <a:p>
            <a:pPr marL="533400" indent="-533400">
              <a:buFont typeface="Monotype Sorts" pitchFamily="2" charset="2"/>
              <a:buAutoNum type="arabicPeriod"/>
            </a:pPr>
            <a:endParaRPr lang="en-US" altLang="en-US" dirty="0"/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altLang="en-US" dirty="0"/>
              <a:t>Choose the attribute split condition that produces the lowest weighted impurity measure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4580" name="Oval 5"/>
          <p:cNvSpPr>
            <a:spLocks noChangeArrowheads="1"/>
          </p:cNvSpPr>
          <p:nvPr/>
        </p:nvSpPr>
        <p:spPr bwMode="auto">
          <a:xfrm>
            <a:off x="2362200" y="3200400"/>
            <a:ext cx="9906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4581" name="Line 6"/>
          <p:cNvSpPr>
            <a:spLocks noChangeShapeType="1"/>
          </p:cNvSpPr>
          <p:nvPr/>
        </p:nvSpPr>
        <p:spPr bwMode="auto">
          <a:xfrm flipH="1">
            <a:off x="1981200" y="35814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Line 7"/>
          <p:cNvSpPr>
            <a:spLocks noChangeShapeType="1"/>
          </p:cNvSpPr>
          <p:nvPr/>
        </p:nvSpPr>
        <p:spPr bwMode="auto">
          <a:xfrm flipH="1">
            <a:off x="2590800" y="3657600"/>
            <a:ext cx="228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8"/>
          <p:cNvSpPr>
            <a:spLocks noChangeShapeType="1"/>
          </p:cNvSpPr>
          <p:nvPr/>
        </p:nvSpPr>
        <p:spPr bwMode="auto">
          <a:xfrm>
            <a:off x="3200400" y="3581400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9"/>
          <p:cNvSpPr txBox="1">
            <a:spLocks noChangeArrowheads="1"/>
          </p:cNvSpPr>
          <p:nvPr/>
        </p:nvSpPr>
        <p:spPr bwMode="auto">
          <a:xfrm>
            <a:off x="1676400" y="38100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I</a:t>
            </a:r>
            <a:r>
              <a:rPr lang="en-US" altLang="en-US" sz="2000" baseline="-25000"/>
              <a:t>1</a:t>
            </a:r>
          </a:p>
        </p:txBody>
      </p:sp>
      <p:sp>
        <p:nvSpPr>
          <p:cNvPr id="24585" name="Text Box 10"/>
          <p:cNvSpPr txBox="1">
            <a:spLocks noChangeArrowheads="1"/>
          </p:cNvSpPr>
          <p:nvPr/>
        </p:nvSpPr>
        <p:spPr bwMode="auto">
          <a:xfrm>
            <a:off x="2286000" y="3886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I</a:t>
            </a:r>
            <a:r>
              <a:rPr lang="en-US" altLang="en-US" sz="2000" baseline="-25000"/>
              <a:t>2</a:t>
            </a:r>
          </a:p>
        </p:txBody>
      </p:sp>
      <p:sp>
        <p:nvSpPr>
          <p:cNvPr id="24586" name="Text Box 11"/>
          <p:cNvSpPr txBox="1">
            <a:spLocks noChangeArrowheads="1"/>
          </p:cNvSpPr>
          <p:nvPr/>
        </p:nvSpPr>
        <p:spPr bwMode="auto">
          <a:xfrm>
            <a:off x="3505200" y="3886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I</a:t>
            </a:r>
            <a:r>
              <a:rPr lang="en-US" altLang="en-US" sz="2000" baseline="-25000"/>
              <a:t>p</a:t>
            </a:r>
          </a:p>
        </p:txBody>
      </p:sp>
      <p:graphicFrame>
        <p:nvGraphicFramePr>
          <p:cNvPr id="24587" name="Object 4"/>
          <p:cNvGraphicFramePr>
            <a:graphicFrameLocks noChangeAspect="1"/>
          </p:cNvGraphicFramePr>
          <p:nvPr/>
        </p:nvGraphicFramePr>
        <p:xfrm>
          <a:off x="4876800" y="3124200"/>
          <a:ext cx="194945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52087" imgH="444307" progId="Equation.3">
                  <p:embed/>
                </p:oleObj>
              </mc:Choice>
              <mc:Fallback>
                <p:oleObj name="Equation" r:id="rId2" imgW="952087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124200"/>
                        <a:ext cx="1949450" cy="90646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8" name="Text Box 13"/>
          <p:cNvSpPr txBox="1">
            <a:spLocks noChangeArrowheads="1"/>
          </p:cNvSpPr>
          <p:nvPr/>
        </p:nvSpPr>
        <p:spPr bwMode="auto">
          <a:xfrm>
            <a:off x="2819400" y="3886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…..</a:t>
            </a:r>
            <a:endParaRPr lang="en-US" altLang="en-US" sz="2000" baseline="-25000"/>
          </a:p>
        </p:txBody>
      </p:sp>
    </p:spTree>
    <p:extLst>
      <p:ext uri="{BB962C8B-B14F-4D97-AF65-F5344CB8AC3E}">
        <p14:creationId xmlns:p14="http://schemas.microsoft.com/office/powerpoint/2010/main" val="13034809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2800"/>
              <a:t>Measures of Node Impurity</a:t>
            </a:r>
            <a:endParaRPr lang="en-US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143000"/>
            <a:ext cx="8763000" cy="5181600"/>
          </a:xfrm>
        </p:spPr>
        <p:txBody>
          <a:bodyPr/>
          <a:lstStyle/>
          <a:p>
            <a:pPr marL="342900" indent="-342900"/>
            <a:r>
              <a:rPr lang="en-US" altLang="en-US" dirty="0"/>
              <a:t>Consider a k-class problem where the class label is either {1, 2, 3, …, k}</a:t>
            </a:r>
          </a:p>
          <a:p>
            <a:pPr marL="742950" lvl="1" indent="-285750"/>
            <a:r>
              <a:rPr lang="en-US" altLang="en-US" sz="2400" dirty="0"/>
              <a:t>Let p(j) be the proportion of training instances of class j</a:t>
            </a:r>
          </a:p>
          <a:p>
            <a:pPr marL="342900" indent="-342900"/>
            <a:endParaRPr lang="en-US" altLang="en-US" dirty="0"/>
          </a:p>
          <a:p>
            <a:pPr marL="342900" indent="-342900"/>
            <a:r>
              <a:rPr lang="en-US" altLang="en-US" dirty="0"/>
              <a:t>2 popular measures for node impurity:</a:t>
            </a:r>
          </a:p>
          <a:p>
            <a:pPr marL="1828800" lvl="4" indent="0">
              <a:buNone/>
            </a:pPr>
            <a:endParaRPr lang="en-US" altLang="en-US" dirty="0"/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1295400" y="3886200"/>
          <a:ext cx="3925769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7680" imgH="355320" progId="Equation.3">
                  <p:embed/>
                </p:oleObj>
              </mc:Choice>
              <mc:Fallback>
                <p:oleObj name="Equation" r:id="rId2" imgW="177768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886200"/>
                        <a:ext cx="3925769" cy="78263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4"/>
          <p:cNvGraphicFramePr>
            <a:graphicFrameLocks noChangeAspect="1"/>
          </p:cNvGraphicFramePr>
          <p:nvPr/>
        </p:nvGraphicFramePr>
        <p:xfrm>
          <a:off x="1371600" y="5029200"/>
          <a:ext cx="29051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0" imgH="355320" progId="Equation.3">
                  <p:embed/>
                </p:oleObj>
              </mc:Choice>
              <mc:Fallback>
                <p:oleObj name="Equation" r:id="rId4" imgW="139680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029200"/>
                        <a:ext cx="2905125" cy="7366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36211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Gini Index of a Single Node</a:t>
            </a:r>
          </a:p>
        </p:txBody>
      </p:sp>
      <p:graphicFrame>
        <p:nvGraphicFramePr>
          <p:cNvPr id="23555" name="Object 5"/>
          <p:cNvGraphicFramePr>
            <a:graphicFrameLocks noChangeAspect="1"/>
          </p:cNvGraphicFramePr>
          <p:nvPr/>
        </p:nvGraphicFramePr>
        <p:xfrm>
          <a:off x="457200" y="2339975"/>
          <a:ext cx="2362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238500" imgH="1357884" progId="Word.Document.8">
                  <p:embed/>
                </p:oleObj>
              </mc:Choice>
              <mc:Fallback>
                <p:oleObj name="Document" r:id="rId2" imgW="3238500" imgH="13578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339975"/>
                        <a:ext cx="2362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6"/>
          <p:cNvGraphicFramePr>
            <a:graphicFrameLocks noChangeAspect="1"/>
          </p:cNvGraphicFramePr>
          <p:nvPr/>
        </p:nvGraphicFramePr>
        <p:xfrm>
          <a:off x="533400" y="5181600"/>
          <a:ext cx="2286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238500" imgH="1382268" progId="Word.Document.8">
                  <p:embed/>
                </p:oleObj>
              </mc:Choice>
              <mc:Fallback>
                <p:oleObj name="Document" r:id="rId4" imgW="3238500" imgH="13822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181600"/>
                        <a:ext cx="2286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8"/>
          <p:cNvGraphicFramePr>
            <a:graphicFrameLocks noChangeAspect="1"/>
          </p:cNvGraphicFramePr>
          <p:nvPr/>
        </p:nvGraphicFramePr>
        <p:xfrm>
          <a:off x="533400" y="3817938"/>
          <a:ext cx="22860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3238500" imgH="1357884" progId="Word.Document.8">
                  <p:embed/>
                </p:oleObj>
              </mc:Choice>
              <mc:Fallback>
                <p:oleObj name="Document" r:id="rId6" imgW="3238500" imgH="13578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17938"/>
                        <a:ext cx="22860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Text Box 10"/>
          <p:cNvSpPr txBox="1">
            <a:spLocks noChangeArrowheads="1"/>
          </p:cNvSpPr>
          <p:nvPr/>
        </p:nvSpPr>
        <p:spPr bwMode="auto">
          <a:xfrm>
            <a:off x="3048000" y="2339975"/>
            <a:ext cx="5181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0/6 = 0     P(C2) = 6/6 = 1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 = 1 – P(C1)</a:t>
            </a:r>
            <a:r>
              <a:rPr lang="en-US" altLang="en-US" sz="2000" baseline="30000"/>
              <a:t>2 </a:t>
            </a:r>
            <a:r>
              <a:rPr lang="en-US" altLang="en-US" sz="2000"/>
              <a:t>– P(C2)</a:t>
            </a:r>
            <a:r>
              <a:rPr lang="en-US" altLang="en-US" sz="2000" baseline="30000"/>
              <a:t>2</a:t>
            </a:r>
            <a:r>
              <a:rPr lang="en-US" altLang="en-US" sz="2000"/>
              <a:t> = 1 – 0 – 1 = 0 </a:t>
            </a:r>
          </a:p>
        </p:txBody>
      </p:sp>
      <p:graphicFrame>
        <p:nvGraphicFramePr>
          <p:cNvPr id="23559" name="Object 11"/>
          <p:cNvGraphicFramePr>
            <a:graphicFrameLocks noChangeAspect="1"/>
          </p:cNvGraphicFramePr>
          <p:nvPr/>
        </p:nvGraphicFramePr>
        <p:xfrm>
          <a:off x="2590800" y="1219200"/>
          <a:ext cx="3352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12900" imgH="355600" progId="Equation.3">
                  <p:embed/>
                </p:oleObj>
              </mc:Choice>
              <mc:Fallback>
                <p:oleObj name="Equation" r:id="rId8" imgW="16129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219200"/>
                        <a:ext cx="3352800" cy="7366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Text Box 12"/>
          <p:cNvSpPr txBox="1">
            <a:spLocks noChangeArrowheads="1"/>
          </p:cNvSpPr>
          <p:nvPr/>
        </p:nvSpPr>
        <p:spPr bwMode="auto">
          <a:xfrm>
            <a:off x="3124200" y="3817938"/>
            <a:ext cx="5181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1/6          P(C2) = 5/6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 = 1 – (1/6)</a:t>
            </a:r>
            <a:r>
              <a:rPr lang="en-US" altLang="en-US" sz="2000" baseline="30000"/>
              <a:t>2 </a:t>
            </a:r>
            <a:r>
              <a:rPr lang="en-US" altLang="en-US" sz="2000"/>
              <a:t>– (5/6)</a:t>
            </a:r>
            <a:r>
              <a:rPr lang="en-US" altLang="en-US" sz="2000" baseline="30000"/>
              <a:t>2</a:t>
            </a:r>
            <a:r>
              <a:rPr lang="en-US" altLang="en-US" sz="2000"/>
              <a:t> = 0.278</a:t>
            </a:r>
          </a:p>
        </p:txBody>
      </p:sp>
      <p:sp>
        <p:nvSpPr>
          <p:cNvPr id="23561" name="Text Box 13"/>
          <p:cNvSpPr txBox="1">
            <a:spLocks noChangeArrowheads="1"/>
          </p:cNvSpPr>
          <p:nvPr/>
        </p:nvSpPr>
        <p:spPr bwMode="auto">
          <a:xfrm>
            <a:off x="3124200" y="5105400"/>
            <a:ext cx="5181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2/6          P(C2) = 4/6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 = 1 – (2/6)</a:t>
            </a:r>
            <a:r>
              <a:rPr lang="en-US" altLang="en-US" sz="2000" baseline="30000"/>
              <a:t>2 </a:t>
            </a:r>
            <a:r>
              <a:rPr lang="en-US" altLang="en-US" sz="2000"/>
              <a:t>– (4/6)</a:t>
            </a:r>
            <a:r>
              <a:rPr lang="en-US" altLang="en-US" sz="2000" baseline="30000"/>
              <a:t>2</a:t>
            </a:r>
            <a:r>
              <a:rPr lang="en-US" altLang="en-US" sz="2000"/>
              <a:t> = 0.444</a:t>
            </a:r>
          </a:p>
        </p:txBody>
      </p:sp>
    </p:spTree>
    <p:extLst>
      <p:ext uri="{BB962C8B-B14F-4D97-AF65-F5344CB8AC3E}">
        <p14:creationId xmlns:p14="http://schemas.microsoft.com/office/powerpoint/2010/main" val="13675257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Diagnosing Lung Cancer</a:t>
            </a:r>
          </a:p>
        </p:txBody>
      </p:sp>
      <p:pic>
        <p:nvPicPr>
          <p:cNvPr id="25603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76400"/>
            <a:ext cx="5181600" cy="315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4" name="Oval 38"/>
          <p:cNvSpPr>
            <a:spLocks noChangeArrowheads="1"/>
          </p:cNvSpPr>
          <p:nvPr/>
        </p:nvSpPr>
        <p:spPr bwMode="auto">
          <a:xfrm>
            <a:off x="3505200" y="5257800"/>
            <a:ext cx="14478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?</a:t>
            </a:r>
          </a:p>
        </p:txBody>
      </p:sp>
      <p:sp>
        <p:nvSpPr>
          <p:cNvPr id="25605" name="Text Box 39"/>
          <p:cNvSpPr txBox="1">
            <a:spLocks noChangeArrowheads="1"/>
          </p:cNvSpPr>
          <p:nvPr/>
        </p:nvSpPr>
        <p:spPr bwMode="auto">
          <a:xfrm>
            <a:off x="381000" y="11430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Training instances:</a:t>
            </a:r>
          </a:p>
        </p:txBody>
      </p:sp>
      <p:sp>
        <p:nvSpPr>
          <p:cNvPr id="25606" name="Text Box 41"/>
          <p:cNvSpPr txBox="1">
            <a:spLocks noChangeArrowheads="1"/>
          </p:cNvSpPr>
          <p:nvPr/>
        </p:nvSpPr>
        <p:spPr bwMode="auto">
          <a:xfrm>
            <a:off x="381000" y="5165725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Initial Tree:</a:t>
            </a:r>
          </a:p>
        </p:txBody>
      </p:sp>
      <p:sp>
        <p:nvSpPr>
          <p:cNvPr id="25607" name="Rectangle 12"/>
          <p:cNvSpPr>
            <a:spLocks noChangeArrowheads="1"/>
          </p:cNvSpPr>
          <p:nvPr/>
        </p:nvSpPr>
        <p:spPr bwMode="auto">
          <a:xfrm>
            <a:off x="5181600" y="5257800"/>
            <a:ext cx="990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Yes: 5</a:t>
            </a:r>
            <a:br>
              <a:rPr lang="en-US" altLang="en-US" sz="1400"/>
            </a:br>
            <a:r>
              <a:rPr lang="en-US" altLang="en-US" sz="1400"/>
              <a:t>No: 5</a:t>
            </a:r>
          </a:p>
        </p:txBody>
      </p:sp>
      <p:sp>
        <p:nvSpPr>
          <p:cNvPr id="25608" name="Text Box 12"/>
          <p:cNvSpPr txBox="1">
            <a:spLocks noChangeArrowheads="1"/>
          </p:cNvSpPr>
          <p:nvPr/>
        </p:nvSpPr>
        <p:spPr bwMode="auto">
          <a:xfrm>
            <a:off x="2514600" y="5957888"/>
            <a:ext cx="62484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Node is impure; so we need to expand it</a:t>
            </a:r>
          </a:p>
        </p:txBody>
      </p:sp>
    </p:spTree>
    <p:extLst>
      <p:ext uri="{BB962C8B-B14F-4D97-AF65-F5344CB8AC3E}">
        <p14:creationId xmlns:p14="http://schemas.microsoft.com/office/powerpoint/2010/main" val="9365752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pic>
        <p:nvPicPr>
          <p:cNvPr id="2662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143000"/>
            <a:ext cx="5562600" cy="3127375"/>
          </a:xfrm>
          <a:noFill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6628" name="Line 6"/>
          <p:cNvSpPr>
            <a:spLocks noChangeShapeType="1"/>
          </p:cNvSpPr>
          <p:nvPr/>
        </p:nvSpPr>
        <p:spPr bwMode="auto">
          <a:xfrm flipH="1">
            <a:off x="6400800" y="21336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9" name="Text Box 7"/>
          <p:cNvSpPr txBox="1">
            <a:spLocks noChangeArrowheads="1"/>
          </p:cNvSpPr>
          <p:nvPr/>
        </p:nvSpPr>
        <p:spPr bwMode="auto">
          <a:xfrm>
            <a:off x="6934200" y="1905000"/>
            <a:ext cx="1219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Best split condition</a:t>
            </a:r>
          </a:p>
        </p:txBody>
      </p:sp>
      <p:sp>
        <p:nvSpPr>
          <p:cNvPr id="26630" name="Oval 8"/>
          <p:cNvSpPr>
            <a:spLocks noChangeArrowheads="1"/>
          </p:cNvSpPr>
          <p:nvPr/>
        </p:nvSpPr>
        <p:spPr bwMode="auto">
          <a:xfrm>
            <a:off x="3276600" y="4648200"/>
            <a:ext cx="14478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Tobacco </a:t>
            </a:r>
            <a:br>
              <a:rPr lang="en-US" altLang="en-US" sz="1400"/>
            </a:br>
            <a:r>
              <a:rPr lang="en-US" altLang="en-US" sz="1400"/>
              <a:t>Smoking</a:t>
            </a:r>
          </a:p>
        </p:txBody>
      </p:sp>
      <p:sp>
        <p:nvSpPr>
          <p:cNvPr id="26631" name="Line 9"/>
          <p:cNvSpPr>
            <a:spLocks noChangeShapeType="1"/>
          </p:cNvSpPr>
          <p:nvPr/>
        </p:nvSpPr>
        <p:spPr bwMode="auto">
          <a:xfrm flipH="1">
            <a:off x="3200400" y="5181600"/>
            <a:ext cx="457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" name="Line 10"/>
          <p:cNvSpPr>
            <a:spLocks noChangeShapeType="1"/>
          </p:cNvSpPr>
          <p:nvPr/>
        </p:nvSpPr>
        <p:spPr bwMode="auto">
          <a:xfrm>
            <a:off x="4267200" y="51816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3" name="Text Box 11"/>
          <p:cNvSpPr txBox="1">
            <a:spLocks noChangeArrowheads="1"/>
          </p:cNvSpPr>
          <p:nvPr/>
        </p:nvSpPr>
        <p:spPr bwMode="auto">
          <a:xfrm>
            <a:off x="381000" y="4708525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Current Tree:</a:t>
            </a: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2667000" y="5715000"/>
            <a:ext cx="990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Yes: 4</a:t>
            </a:r>
            <a:br>
              <a:rPr lang="en-US" altLang="en-US" sz="1400"/>
            </a:br>
            <a:r>
              <a:rPr lang="en-US" altLang="en-US" sz="1400"/>
              <a:t>No: 1</a:t>
            </a:r>
          </a:p>
        </p:txBody>
      </p:sp>
      <p:sp>
        <p:nvSpPr>
          <p:cNvPr id="26635" name="Rectangle 13"/>
          <p:cNvSpPr>
            <a:spLocks noChangeArrowheads="1"/>
          </p:cNvSpPr>
          <p:nvPr/>
        </p:nvSpPr>
        <p:spPr bwMode="auto">
          <a:xfrm>
            <a:off x="4267200" y="5715000"/>
            <a:ext cx="990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Yes: 1</a:t>
            </a:r>
            <a:br>
              <a:rPr lang="en-US" altLang="en-US" sz="1400"/>
            </a:br>
            <a:r>
              <a:rPr lang="en-US" altLang="en-US" sz="1400"/>
              <a:t>No: 4</a:t>
            </a:r>
          </a:p>
        </p:txBody>
      </p:sp>
      <p:sp>
        <p:nvSpPr>
          <p:cNvPr id="26636" name="Text Box 14"/>
          <p:cNvSpPr txBox="1">
            <a:spLocks noChangeArrowheads="1"/>
          </p:cNvSpPr>
          <p:nvPr/>
        </p:nvSpPr>
        <p:spPr bwMode="auto">
          <a:xfrm>
            <a:off x="2819400" y="51816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Yes</a:t>
            </a:r>
          </a:p>
        </p:txBody>
      </p:sp>
      <p:sp>
        <p:nvSpPr>
          <p:cNvPr id="26637" name="Text Box 15"/>
          <p:cNvSpPr txBox="1">
            <a:spLocks noChangeArrowheads="1"/>
          </p:cNvSpPr>
          <p:nvPr/>
        </p:nvSpPr>
        <p:spPr bwMode="auto">
          <a:xfrm>
            <a:off x="4495800" y="51816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No</a:t>
            </a:r>
          </a:p>
        </p:txBody>
      </p:sp>
      <p:sp>
        <p:nvSpPr>
          <p:cNvPr id="26638" name="Rectangle 12"/>
          <p:cNvSpPr>
            <a:spLocks noChangeArrowheads="1"/>
          </p:cNvSpPr>
          <p:nvPr/>
        </p:nvSpPr>
        <p:spPr bwMode="auto">
          <a:xfrm>
            <a:off x="4914900" y="4441825"/>
            <a:ext cx="990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Yes: 5</a:t>
            </a:r>
            <a:br>
              <a:rPr lang="en-US" altLang="en-US" sz="1400"/>
            </a:br>
            <a:r>
              <a:rPr lang="en-US" altLang="en-US" sz="1400"/>
              <a:t>No: 5</a:t>
            </a:r>
          </a:p>
        </p:txBody>
      </p:sp>
    </p:spTree>
    <p:extLst>
      <p:ext uri="{BB962C8B-B14F-4D97-AF65-F5344CB8AC3E}">
        <p14:creationId xmlns:p14="http://schemas.microsoft.com/office/powerpoint/2010/main" val="6407848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27651" name="Line 4"/>
          <p:cNvSpPr>
            <a:spLocks noChangeShapeType="1"/>
          </p:cNvSpPr>
          <p:nvPr/>
        </p:nvSpPr>
        <p:spPr bwMode="auto">
          <a:xfrm flipH="1">
            <a:off x="6400800" y="2682875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6934200" y="2454275"/>
            <a:ext cx="1219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Best split condition</a:t>
            </a:r>
          </a:p>
        </p:txBody>
      </p:sp>
      <p:sp>
        <p:nvSpPr>
          <p:cNvPr id="27653" name="Oval 6"/>
          <p:cNvSpPr>
            <a:spLocks noChangeArrowheads="1"/>
          </p:cNvSpPr>
          <p:nvPr/>
        </p:nvSpPr>
        <p:spPr bwMode="auto">
          <a:xfrm>
            <a:off x="3581400" y="3886200"/>
            <a:ext cx="14478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Tobacco </a:t>
            </a:r>
            <a:br>
              <a:rPr lang="en-US" altLang="en-US" sz="1400"/>
            </a:br>
            <a:r>
              <a:rPr lang="en-US" altLang="en-US" sz="1400"/>
              <a:t>Smoking</a:t>
            </a:r>
          </a:p>
        </p:txBody>
      </p:sp>
      <p:sp>
        <p:nvSpPr>
          <p:cNvPr id="27654" name="Line 7"/>
          <p:cNvSpPr>
            <a:spLocks noChangeShapeType="1"/>
          </p:cNvSpPr>
          <p:nvPr/>
        </p:nvSpPr>
        <p:spPr bwMode="auto">
          <a:xfrm flipH="1">
            <a:off x="3657600" y="441960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Line 8"/>
          <p:cNvSpPr>
            <a:spLocks noChangeShapeType="1"/>
          </p:cNvSpPr>
          <p:nvPr/>
        </p:nvSpPr>
        <p:spPr bwMode="auto">
          <a:xfrm>
            <a:off x="4572000" y="44196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6" name="Text Box 9"/>
          <p:cNvSpPr txBox="1">
            <a:spLocks noChangeArrowheads="1"/>
          </p:cNvSpPr>
          <p:nvPr/>
        </p:nvSpPr>
        <p:spPr bwMode="auto">
          <a:xfrm>
            <a:off x="457200" y="38862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Current Tree:</a:t>
            </a:r>
          </a:p>
        </p:txBody>
      </p:sp>
      <p:sp>
        <p:nvSpPr>
          <p:cNvPr id="27657" name="Rectangle 10"/>
          <p:cNvSpPr>
            <a:spLocks noChangeArrowheads="1"/>
          </p:cNvSpPr>
          <p:nvPr/>
        </p:nvSpPr>
        <p:spPr bwMode="auto">
          <a:xfrm>
            <a:off x="1828800" y="5715000"/>
            <a:ext cx="990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Yes: 4</a:t>
            </a:r>
            <a:br>
              <a:rPr lang="en-US" altLang="en-US" sz="1400"/>
            </a:br>
            <a:r>
              <a:rPr lang="en-US" altLang="en-US" sz="1400"/>
              <a:t>No: 0</a:t>
            </a:r>
          </a:p>
        </p:txBody>
      </p:sp>
      <p:sp>
        <p:nvSpPr>
          <p:cNvPr id="27658" name="Rectangle 11"/>
          <p:cNvSpPr>
            <a:spLocks noChangeArrowheads="1"/>
          </p:cNvSpPr>
          <p:nvPr/>
        </p:nvSpPr>
        <p:spPr bwMode="auto">
          <a:xfrm>
            <a:off x="4572000" y="4800600"/>
            <a:ext cx="990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Yes: 1</a:t>
            </a:r>
            <a:br>
              <a:rPr lang="en-US" altLang="en-US" sz="1400"/>
            </a:br>
            <a:r>
              <a:rPr lang="en-US" altLang="en-US" sz="1400"/>
              <a:t>No: 4</a:t>
            </a:r>
          </a:p>
        </p:txBody>
      </p:sp>
      <p:sp>
        <p:nvSpPr>
          <p:cNvPr id="27659" name="Text Box 12"/>
          <p:cNvSpPr txBox="1">
            <a:spLocks noChangeArrowheads="1"/>
          </p:cNvSpPr>
          <p:nvPr/>
        </p:nvSpPr>
        <p:spPr bwMode="auto">
          <a:xfrm>
            <a:off x="3276600" y="4343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Yes</a:t>
            </a:r>
          </a:p>
        </p:txBody>
      </p:sp>
      <p:sp>
        <p:nvSpPr>
          <p:cNvPr id="27660" name="Text Box 13"/>
          <p:cNvSpPr txBox="1">
            <a:spLocks noChangeArrowheads="1"/>
          </p:cNvSpPr>
          <p:nvPr/>
        </p:nvSpPr>
        <p:spPr bwMode="auto">
          <a:xfrm>
            <a:off x="4800600" y="4343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No</a:t>
            </a:r>
          </a:p>
        </p:txBody>
      </p:sp>
      <p:pic>
        <p:nvPicPr>
          <p:cNvPr id="27661" name="Picture 1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219200"/>
            <a:ext cx="5715000" cy="2395538"/>
          </a:xfrm>
          <a:noFill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7662" name="Rectangle 20"/>
          <p:cNvSpPr>
            <a:spLocks noChangeArrowheads="1"/>
          </p:cNvSpPr>
          <p:nvPr/>
        </p:nvSpPr>
        <p:spPr bwMode="auto">
          <a:xfrm>
            <a:off x="3352800" y="5638800"/>
            <a:ext cx="990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Yes: 0</a:t>
            </a:r>
            <a:br>
              <a:rPr lang="en-US" altLang="en-US" sz="1400"/>
            </a:br>
            <a:r>
              <a:rPr lang="en-US" altLang="en-US" sz="1400"/>
              <a:t>No: 1</a:t>
            </a:r>
          </a:p>
        </p:txBody>
      </p:sp>
      <p:sp>
        <p:nvSpPr>
          <p:cNvPr id="27663" name="Oval 21"/>
          <p:cNvSpPr>
            <a:spLocks noChangeArrowheads="1"/>
          </p:cNvSpPr>
          <p:nvPr/>
        </p:nvSpPr>
        <p:spPr bwMode="auto">
          <a:xfrm>
            <a:off x="2514600" y="4724400"/>
            <a:ext cx="14478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Chronic</a:t>
            </a:r>
            <a:br>
              <a:rPr lang="en-US" altLang="en-US" sz="1400"/>
            </a:br>
            <a:r>
              <a:rPr lang="en-US" altLang="en-US" sz="1400"/>
              <a:t>Cough</a:t>
            </a:r>
          </a:p>
        </p:txBody>
      </p:sp>
      <p:sp>
        <p:nvSpPr>
          <p:cNvPr id="27664" name="Line 22"/>
          <p:cNvSpPr>
            <a:spLocks noChangeShapeType="1"/>
          </p:cNvSpPr>
          <p:nvPr/>
        </p:nvSpPr>
        <p:spPr bwMode="auto">
          <a:xfrm flipH="1">
            <a:off x="2590800" y="52578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5" name="Line 23"/>
          <p:cNvSpPr>
            <a:spLocks noChangeShapeType="1"/>
          </p:cNvSpPr>
          <p:nvPr/>
        </p:nvSpPr>
        <p:spPr bwMode="auto">
          <a:xfrm>
            <a:off x="3505200" y="525780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6" name="Text Box 24"/>
          <p:cNvSpPr txBox="1">
            <a:spLocks noChangeArrowheads="1"/>
          </p:cNvSpPr>
          <p:nvPr/>
        </p:nvSpPr>
        <p:spPr bwMode="auto">
          <a:xfrm>
            <a:off x="2209800" y="52578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Yes</a:t>
            </a:r>
          </a:p>
        </p:txBody>
      </p:sp>
      <p:sp>
        <p:nvSpPr>
          <p:cNvPr id="27667" name="Text Box 25"/>
          <p:cNvSpPr txBox="1">
            <a:spLocks noChangeArrowheads="1"/>
          </p:cNvSpPr>
          <p:nvPr/>
        </p:nvSpPr>
        <p:spPr bwMode="auto">
          <a:xfrm>
            <a:off x="3886200" y="52578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No</a:t>
            </a:r>
          </a:p>
        </p:txBody>
      </p:sp>
      <p:sp>
        <p:nvSpPr>
          <p:cNvPr id="27668" name="Rectangle 12"/>
          <p:cNvSpPr>
            <a:spLocks noChangeArrowheads="1"/>
          </p:cNvSpPr>
          <p:nvPr/>
        </p:nvSpPr>
        <p:spPr bwMode="auto">
          <a:xfrm>
            <a:off x="5181600" y="3733800"/>
            <a:ext cx="990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Yes: 5</a:t>
            </a:r>
            <a:br>
              <a:rPr lang="en-US" altLang="en-US" sz="1400"/>
            </a:br>
            <a:r>
              <a:rPr lang="en-US" altLang="en-US" sz="1400"/>
              <a:t>No: 5</a:t>
            </a:r>
          </a:p>
        </p:txBody>
      </p:sp>
    </p:spTree>
    <p:extLst>
      <p:ext uri="{BB962C8B-B14F-4D97-AF65-F5344CB8AC3E}">
        <p14:creationId xmlns:p14="http://schemas.microsoft.com/office/powerpoint/2010/main" val="19968153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 flipH="1">
            <a:off x="6400800" y="2682875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934200" y="2454275"/>
            <a:ext cx="1219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Best split condition</a:t>
            </a: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3581400" y="3886200"/>
            <a:ext cx="14478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Tobacco </a:t>
            </a:r>
            <a:br>
              <a:rPr lang="en-US" altLang="en-US" sz="1400"/>
            </a:br>
            <a:r>
              <a:rPr lang="en-US" altLang="en-US" sz="1400"/>
              <a:t>Smoking</a:t>
            </a:r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 flipH="1">
            <a:off x="3657600" y="441960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4572000" y="44196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457200" y="38862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Current Tree:</a:t>
            </a:r>
          </a:p>
        </p:txBody>
      </p:sp>
      <p:sp>
        <p:nvSpPr>
          <p:cNvPr id="28681" name="Rectangle 10"/>
          <p:cNvSpPr>
            <a:spLocks noChangeArrowheads="1"/>
          </p:cNvSpPr>
          <p:nvPr/>
        </p:nvSpPr>
        <p:spPr bwMode="auto">
          <a:xfrm>
            <a:off x="4572000" y="4800600"/>
            <a:ext cx="990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Yes: 1</a:t>
            </a:r>
            <a:br>
              <a:rPr lang="en-US" altLang="en-US" sz="1400"/>
            </a:br>
            <a:r>
              <a:rPr lang="en-US" altLang="en-US" sz="1400"/>
              <a:t>No: 4</a:t>
            </a:r>
          </a:p>
        </p:txBody>
      </p:sp>
      <p:sp>
        <p:nvSpPr>
          <p:cNvPr id="28682" name="Text Box 11"/>
          <p:cNvSpPr txBox="1">
            <a:spLocks noChangeArrowheads="1"/>
          </p:cNvSpPr>
          <p:nvPr/>
        </p:nvSpPr>
        <p:spPr bwMode="auto">
          <a:xfrm>
            <a:off x="3276600" y="4343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Yes</a:t>
            </a:r>
          </a:p>
        </p:txBody>
      </p:sp>
      <p:sp>
        <p:nvSpPr>
          <p:cNvPr id="28683" name="Text Box 12"/>
          <p:cNvSpPr txBox="1">
            <a:spLocks noChangeArrowheads="1"/>
          </p:cNvSpPr>
          <p:nvPr/>
        </p:nvSpPr>
        <p:spPr bwMode="auto">
          <a:xfrm>
            <a:off x="4800600" y="4343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No</a:t>
            </a:r>
          </a:p>
        </p:txBody>
      </p:sp>
      <p:pic>
        <p:nvPicPr>
          <p:cNvPr id="28684" name="Picture 1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219200"/>
            <a:ext cx="5715000" cy="2395538"/>
          </a:xfrm>
          <a:noFill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8685" name="Oval 15"/>
          <p:cNvSpPr>
            <a:spLocks noChangeArrowheads="1"/>
          </p:cNvSpPr>
          <p:nvPr/>
        </p:nvSpPr>
        <p:spPr bwMode="auto">
          <a:xfrm>
            <a:off x="2514600" y="4724400"/>
            <a:ext cx="14478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Chronic</a:t>
            </a:r>
            <a:br>
              <a:rPr lang="en-US" altLang="en-US" sz="1400"/>
            </a:br>
            <a:r>
              <a:rPr lang="en-US" altLang="en-US" sz="1400"/>
              <a:t>Cough</a:t>
            </a:r>
          </a:p>
        </p:txBody>
      </p:sp>
      <p:sp>
        <p:nvSpPr>
          <p:cNvPr id="28686" name="Line 16"/>
          <p:cNvSpPr>
            <a:spLocks noChangeShapeType="1"/>
          </p:cNvSpPr>
          <p:nvPr/>
        </p:nvSpPr>
        <p:spPr bwMode="auto">
          <a:xfrm flipH="1">
            <a:off x="2590800" y="52578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Line 17"/>
          <p:cNvSpPr>
            <a:spLocks noChangeShapeType="1"/>
          </p:cNvSpPr>
          <p:nvPr/>
        </p:nvSpPr>
        <p:spPr bwMode="auto">
          <a:xfrm>
            <a:off x="3505200" y="525780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Text Box 18"/>
          <p:cNvSpPr txBox="1">
            <a:spLocks noChangeArrowheads="1"/>
          </p:cNvSpPr>
          <p:nvPr/>
        </p:nvSpPr>
        <p:spPr bwMode="auto">
          <a:xfrm>
            <a:off x="2209800" y="52578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Yes</a:t>
            </a:r>
          </a:p>
        </p:txBody>
      </p:sp>
      <p:sp>
        <p:nvSpPr>
          <p:cNvPr id="28689" name="Text Box 19"/>
          <p:cNvSpPr txBox="1">
            <a:spLocks noChangeArrowheads="1"/>
          </p:cNvSpPr>
          <p:nvPr/>
        </p:nvSpPr>
        <p:spPr bwMode="auto">
          <a:xfrm>
            <a:off x="3886200" y="52578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No</a:t>
            </a:r>
          </a:p>
        </p:txBody>
      </p:sp>
      <p:sp>
        <p:nvSpPr>
          <p:cNvPr id="28690" name="Rectangle 20"/>
          <p:cNvSpPr>
            <a:spLocks noChangeArrowheads="1"/>
          </p:cNvSpPr>
          <p:nvPr/>
        </p:nvSpPr>
        <p:spPr bwMode="auto">
          <a:xfrm>
            <a:off x="2133600" y="5715000"/>
            <a:ext cx="762000" cy="381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Yes</a:t>
            </a:r>
          </a:p>
        </p:txBody>
      </p:sp>
      <p:sp>
        <p:nvSpPr>
          <p:cNvPr id="28691" name="Rectangle 21"/>
          <p:cNvSpPr>
            <a:spLocks noChangeArrowheads="1"/>
          </p:cNvSpPr>
          <p:nvPr/>
        </p:nvSpPr>
        <p:spPr bwMode="auto">
          <a:xfrm>
            <a:off x="3505200" y="5715000"/>
            <a:ext cx="762000" cy="381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122108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1676400"/>
          <a:ext cx="84582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6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7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40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Academic</a:t>
                      </a:r>
                      <a:r>
                        <a:rPr lang="en-US" baseline="0" dirty="0"/>
                        <a:t> 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Zipcode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  <a:r>
                        <a:rPr lang="en-US" baseline="0" dirty="0"/>
                        <a:t> Above 1.65m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 (Points)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 (GPA)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Sophomore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48824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Freshman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48824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Freshman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48911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11430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Classify each attribute as nominal, ordinal, interval, or ratio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4191000"/>
            <a:ext cx="7543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Jill and Mary are two different names</a:t>
            </a:r>
          </a:p>
          <a:p>
            <a:pPr marL="342900" indent="-342900">
              <a:buAutoNum type="arabicPeriod"/>
            </a:pPr>
            <a:r>
              <a:rPr lang="en-US" dirty="0"/>
              <a:t>Mary is a more “senior” student  than Jill</a:t>
            </a:r>
          </a:p>
          <a:p>
            <a:pPr marL="342900" indent="-342900">
              <a:buAutoNum type="arabicPeriod"/>
            </a:pPr>
            <a:r>
              <a:rPr lang="en-US" dirty="0"/>
              <a:t>John is taller than Mary</a:t>
            </a:r>
          </a:p>
          <a:p>
            <a:pPr marL="342900" indent="-342900">
              <a:buAutoNum type="arabicPeriod"/>
            </a:pPr>
            <a:r>
              <a:rPr lang="en-US" dirty="0"/>
              <a:t>The height difference between John and Mary is the same as the height difference between Mary and Jill</a:t>
            </a:r>
          </a:p>
          <a:p>
            <a:pPr marL="342900" indent="-342900">
              <a:buAutoNum type="arabicPeriod"/>
            </a:pPr>
            <a:r>
              <a:rPr lang="en-US" dirty="0"/>
              <a:t>The height difference between John and Jill is not twice the height difference between Mary and Jill</a:t>
            </a:r>
          </a:p>
          <a:p>
            <a:pPr marL="342900" indent="-342900">
              <a:buAutoNum type="arabicPeriod"/>
            </a:pPr>
            <a:r>
              <a:rPr lang="en-US" dirty="0"/>
              <a:t>The grade difference between Mary and Jill is not the same as the grade difference between Mary and Lee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40386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Hints:</a:t>
            </a:r>
          </a:p>
        </p:txBody>
      </p:sp>
    </p:spTree>
    <p:extLst>
      <p:ext uri="{BB962C8B-B14F-4D97-AF65-F5344CB8AC3E}">
        <p14:creationId xmlns:p14="http://schemas.microsoft.com/office/powerpoint/2010/main" val="9009111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 flipH="1">
            <a:off x="6324600" y="20574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6858000" y="1828800"/>
            <a:ext cx="1219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Best split condition</a:t>
            </a: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3581400" y="3886200"/>
            <a:ext cx="14478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Tobacco </a:t>
            </a:r>
            <a:br>
              <a:rPr lang="en-US" altLang="en-US" sz="1400"/>
            </a:br>
            <a:r>
              <a:rPr lang="en-US" altLang="en-US" sz="1400"/>
              <a:t>Smoking</a:t>
            </a:r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 flipH="1">
            <a:off x="3657600" y="441960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4572000" y="4419600"/>
            <a:ext cx="762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457200" y="38862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Current Tree:</a:t>
            </a:r>
          </a:p>
        </p:txBody>
      </p:sp>
      <p:sp>
        <p:nvSpPr>
          <p:cNvPr id="29705" name="Text Box 10"/>
          <p:cNvSpPr txBox="1">
            <a:spLocks noChangeArrowheads="1"/>
          </p:cNvSpPr>
          <p:nvPr/>
        </p:nvSpPr>
        <p:spPr bwMode="auto">
          <a:xfrm>
            <a:off x="3276600" y="4343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Yes</a:t>
            </a:r>
          </a:p>
        </p:txBody>
      </p: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4800600" y="4343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No</a:t>
            </a:r>
          </a:p>
        </p:txBody>
      </p:sp>
      <p:sp>
        <p:nvSpPr>
          <p:cNvPr id="29707" name="Oval 13"/>
          <p:cNvSpPr>
            <a:spLocks noChangeArrowheads="1"/>
          </p:cNvSpPr>
          <p:nvPr/>
        </p:nvSpPr>
        <p:spPr bwMode="auto">
          <a:xfrm>
            <a:off x="2514600" y="4724400"/>
            <a:ext cx="14478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Chronic</a:t>
            </a:r>
            <a:br>
              <a:rPr lang="en-US" altLang="en-US" sz="1400"/>
            </a:br>
            <a:r>
              <a:rPr lang="en-US" altLang="en-US" sz="1400"/>
              <a:t>Cough</a:t>
            </a:r>
          </a:p>
        </p:txBody>
      </p:sp>
      <p:sp>
        <p:nvSpPr>
          <p:cNvPr id="29708" name="Line 14"/>
          <p:cNvSpPr>
            <a:spLocks noChangeShapeType="1"/>
          </p:cNvSpPr>
          <p:nvPr/>
        </p:nvSpPr>
        <p:spPr bwMode="auto">
          <a:xfrm flipH="1">
            <a:off x="2590800" y="52578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9" name="Line 15"/>
          <p:cNvSpPr>
            <a:spLocks noChangeShapeType="1"/>
          </p:cNvSpPr>
          <p:nvPr/>
        </p:nvSpPr>
        <p:spPr bwMode="auto">
          <a:xfrm>
            <a:off x="3505200" y="525780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Text Box 16"/>
          <p:cNvSpPr txBox="1">
            <a:spLocks noChangeArrowheads="1"/>
          </p:cNvSpPr>
          <p:nvPr/>
        </p:nvSpPr>
        <p:spPr bwMode="auto">
          <a:xfrm>
            <a:off x="2209800" y="52578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Yes</a:t>
            </a:r>
          </a:p>
        </p:txBody>
      </p:sp>
      <p:sp>
        <p:nvSpPr>
          <p:cNvPr id="29711" name="Text Box 17"/>
          <p:cNvSpPr txBox="1">
            <a:spLocks noChangeArrowheads="1"/>
          </p:cNvSpPr>
          <p:nvPr/>
        </p:nvSpPr>
        <p:spPr bwMode="auto">
          <a:xfrm>
            <a:off x="3886200" y="52578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No</a:t>
            </a:r>
          </a:p>
        </p:txBody>
      </p:sp>
      <p:sp>
        <p:nvSpPr>
          <p:cNvPr id="29712" name="Rectangle 18"/>
          <p:cNvSpPr>
            <a:spLocks noChangeArrowheads="1"/>
          </p:cNvSpPr>
          <p:nvPr/>
        </p:nvSpPr>
        <p:spPr bwMode="auto">
          <a:xfrm>
            <a:off x="2133600" y="5715000"/>
            <a:ext cx="762000" cy="381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Yes</a:t>
            </a:r>
          </a:p>
        </p:txBody>
      </p:sp>
      <p:sp>
        <p:nvSpPr>
          <p:cNvPr id="29713" name="Rectangle 19"/>
          <p:cNvSpPr>
            <a:spLocks noChangeArrowheads="1"/>
          </p:cNvSpPr>
          <p:nvPr/>
        </p:nvSpPr>
        <p:spPr bwMode="auto">
          <a:xfrm>
            <a:off x="3505200" y="5715000"/>
            <a:ext cx="762000" cy="381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No</a:t>
            </a:r>
          </a:p>
        </p:txBody>
      </p:sp>
      <p:pic>
        <p:nvPicPr>
          <p:cNvPr id="29714" name="Picture 2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225550"/>
            <a:ext cx="5638800" cy="2355850"/>
          </a:xfrm>
          <a:noFill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9715" name="Rectangle 26"/>
          <p:cNvSpPr>
            <a:spLocks noChangeArrowheads="1"/>
          </p:cNvSpPr>
          <p:nvPr/>
        </p:nvSpPr>
        <p:spPr bwMode="auto">
          <a:xfrm>
            <a:off x="4572000" y="5715000"/>
            <a:ext cx="990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Yes: 1</a:t>
            </a:r>
            <a:br>
              <a:rPr lang="en-US" altLang="en-US" sz="1400"/>
            </a:br>
            <a:r>
              <a:rPr lang="en-US" altLang="en-US" sz="1400"/>
              <a:t>No: 0</a:t>
            </a:r>
          </a:p>
        </p:txBody>
      </p:sp>
      <p:sp>
        <p:nvSpPr>
          <p:cNvPr id="29716" name="Rectangle 27"/>
          <p:cNvSpPr>
            <a:spLocks noChangeArrowheads="1"/>
          </p:cNvSpPr>
          <p:nvPr/>
        </p:nvSpPr>
        <p:spPr bwMode="auto">
          <a:xfrm>
            <a:off x="6096000" y="5638800"/>
            <a:ext cx="990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Yes: 0</a:t>
            </a:r>
            <a:br>
              <a:rPr lang="en-US" altLang="en-US" sz="1400"/>
            </a:br>
            <a:r>
              <a:rPr lang="en-US" altLang="en-US" sz="1400"/>
              <a:t>No: 4</a:t>
            </a:r>
          </a:p>
        </p:txBody>
      </p:sp>
      <p:sp>
        <p:nvSpPr>
          <p:cNvPr id="29717" name="Oval 28"/>
          <p:cNvSpPr>
            <a:spLocks noChangeArrowheads="1"/>
          </p:cNvSpPr>
          <p:nvPr/>
        </p:nvSpPr>
        <p:spPr bwMode="auto">
          <a:xfrm>
            <a:off x="5257800" y="4724400"/>
            <a:ext cx="14478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Radon </a:t>
            </a:r>
            <a:br>
              <a:rPr lang="en-US" altLang="en-US" sz="1400"/>
            </a:br>
            <a:r>
              <a:rPr lang="en-US" altLang="en-US" sz="1400"/>
              <a:t>Exposure</a:t>
            </a:r>
          </a:p>
        </p:txBody>
      </p:sp>
      <p:sp>
        <p:nvSpPr>
          <p:cNvPr id="29718" name="Line 29"/>
          <p:cNvSpPr>
            <a:spLocks noChangeShapeType="1"/>
          </p:cNvSpPr>
          <p:nvPr/>
        </p:nvSpPr>
        <p:spPr bwMode="auto">
          <a:xfrm flipH="1">
            <a:off x="5334000" y="52578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9" name="Line 30"/>
          <p:cNvSpPr>
            <a:spLocks noChangeShapeType="1"/>
          </p:cNvSpPr>
          <p:nvPr/>
        </p:nvSpPr>
        <p:spPr bwMode="auto">
          <a:xfrm>
            <a:off x="6248400" y="525780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0" name="Text Box 31"/>
          <p:cNvSpPr txBox="1">
            <a:spLocks noChangeArrowheads="1"/>
          </p:cNvSpPr>
          <p:nvPr/>
        </p:nvSpPr>
        <p:spPr bwMode="auto">
          <a:xfrm>
            <a:off x="4953000" y="52578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0049434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30723" name="Line 3"/>
          <p:cNvSpPr>
            <a:spLocks noChangeShapeType="1"/>
          </p:cNvSpPr>
          <p:nvPr/>
        </p:nvSpPr>
        <p:spPr bwMode="auto">
          <a:xfrm flipH="1">
            <a:off x="6324600" y="20574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858000" y="1828800"/>
            <a:ext cx="1219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Best split condition</a:t>
            </a:r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3581400" y="3886200"/>
            <a:ext cx="14478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Tobacco </a:t>
            </a:r>
            <a:br>
              <a:rPr lang="en-US" altLang="en-US" sz="1400"/>
            </a:br>
            <a:r>
              <a:rPr lang="en-US" altLang="en-US" sz="1400"/>
              <a:t>Smoking</a:t>
            </a:r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 flipH="1">
            <a:off x="3657600" y="441960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4572000" y="4419600"/>
            <a:ext cx="762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457200" y="38862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Final Tree: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3276600" y="4343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Yes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4800600" y="4343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No</a:t>
            </a:r>
          </a:p>
        </p:txBody>
      </p:sp>
      <p:sp>
        <p:nvSpPr>
          <p:cNvPr id="30731" name="Oval 11"/>
          <p:cNvSpPr>
            <a:spLocks noChangeArrowheads="1"/>
          </p:cNvSpPr>
          <p:nvPr/>
        </p:nvSpPr>
        <p:spPr bwMode="auto">
          <a:xfrm>
            <a:off x="2514600" y="4724400"/>
            <a:ext cx="14478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Chronic</a:t>
            </a:r>
            <a:br>
              <a:rPr lang="en-US" altLang="en-US" sz="1400"/>
            </a:br>
            <a:r>
              <a:rPr lang="en-US" altLang="en-US" sz="1400"/>
              <a:t>Cough</a:t>
            </a:r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 flipH="1">
            <a:off x="2590800" y="52578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>
            <a:off x="3505200" y="525780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2209800" y="52578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Yes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3886200" y="52578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No</a:t>
            </a: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2133600" y="5715000"/>
            <a:ext cx="762000" cy="381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Yes</a:t>
            </a: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3505200" y="5715000"/>
            <a:ext cx="762000" cy="381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No</a:t>
            </a:r>
          </a:p>
        </p:txBody>
      </p:sp>
      <p:pic>
        <p:nvPicPr>
          <p:cNvPr id="30738" name="Picture 1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225550"/>
            <a:ext cx="5638800" cy="2355850"/>
          </a:xfrm>
          <a:noFill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30739" name="Oval 21"/>
          <p:cNvSpPr>
            <a:spLocks noChangeArrowheads="1"/>
          </p:cNvSpPr>
          <p:nvPr/>
        </p:nvSpPr>
        <p:spPr bwMode="auto">
          <a:xfrm>
            <a:off x="5257800" y="4724400"/>
            <a:ext cx="14478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Radon </a:t>
            </a:r>
            <a:br>
              <a:rPr lang="en-US" altLang="en-US" sz="1400"/>
            </a:br>
            <a:r>
              <a:rPr lang="en-US" altLang="en-US" sz="1400"/>
              <a:t>Exposure</a:t>
            </a:r>
          </a:p>
        </p:txBody>
      </p:sp>
      <p:sp>
        <p:nvSpPr>
          <p:cNvPr id="30740" name="Line 22"/>
          <p:cNvSpPr>
            <a:spLocks noChangeShapeType="1"/>
          </p:cNvSpPr>
          <p:nvPr/>
        </p:nvSpPr>
        <p:spPr bwMode="auto">
          <a:xfrm flipH="1">
            <a:off x="5334000" y="52578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1" name="Line 23"/>
          <p:cNvSpPr>
            <a:spLocks noChangeShapeType="1"/>
          </p:cNvSpPr>
          <p:nvPr/>
        </p:nvSpPr>
        <p:spPr bwMode="auto">
          <a:xfrm>
            <a:off x="6248400" y="525780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2" name="Text Box 24"/>
          <p:cNvSpPr txBox="1">
            <a:spLocks noChangeArrowheads="1"/>
          </p:cNvSpPr>
          <p:nvPr/>
        </p:nvSpPr>
        <p:spPr bwMode="auto">
          <a:xfrm>
            <a:off x="4953000" y="52578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Yes</a:t>
            </a:r>
          </a:p>
        </p:txBody>
      </p:sp>
      <p:sp>
        <p:nvSpPr>
          <p:cNvPr id="30743" name="Rectangle 25"/>
          <p:cNvSpPr>
            <a:spLocks noChangeArrowheads="1"/>
          </p:cNvSpPr>
          <p:nvPr/>
        </p:nvSpPr>
        <p:spPr bwMode="auto">
          <a:xfrm>
            <a:off x="4953000" y="5715000"/>
            <a:ext cx="762000" cy="381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Yes</a:t>
            </a:r>
          </a:p>
        </p:txBody>
      </p:sp>
      <p:sp>
        <p:nvSpPr>
          <p:cNvPr id="30744" name="Rectangle 26"/>
          <p:cNvSpPr>
            <a:spLocks noChangeArrowheads="1"/>
          </p:cNvSpPr>
          <p:nvPr/>
        </p:nvSpPr>
        <p:spPr bwMode="auto">
          <a:xfrm>
            <a:off x="6324600" y="5715000"/>
            <a:ext cx="762000" cy="381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4490811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Alternative Measures for Classification</a:t>
            </a:r>
          </a:p>
        </p:txBody>
      </p:sp>
      <p:graphicFrame>
        <p:nvGraphicFramePr>
          <p:cNvPr id="4" name="Group 29"/>
          <p:cNvGraphicFramePr>
            <a:graphicFrameLocks noGrp="1"/>
          </p:cNvGraphicFramePr>
          <p:nvPr/>
        </p:nvGraphicFramePr>
        <p:xfrm>
          <a:off x="1905000" y="1397000"/>
          <a:ext cx="4267200" cy="17272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1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379">
                <a:tc row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+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-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3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+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8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-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46" name="TextBox 4"/>
          <p:cNvSpPr txBox="1">
            <a:spLocks noChangeArrowheads="1"/>
          </p:cNvSpPr>
          <p:nvPr/>
        </p:nvSpPr>
        <p:spPr bwMode="auto">
          <a:xfrm>
            <a:off x="6629400" y="1789113"/>
            <a:ext cx="20574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Accuracy = 90% (but you misclassify all the positive classes)</a:t>
            </a:r>
          </a:p>
        </p:txBody>
      </p:sp>
      <p:graphicFrame>
        <p:nvGraphicFramePr>
          <p:cNvPr id="5147" name="Object 5"/>
          <p:cNvGraphicFramePr>
            <a:graphicFrameLocks noChangeAspect="1"/>
          </p:cNvGraphicFramePr>
          <p:nvPr/>
        </p:nvGraphicFramePr>
        <p:xfrm>
          <a:off x="762000" y="3962400"/>
          <a:ext cx="6096000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60900" imgH="1651000" progId="Equation.3">
                  <p:embed/>
                </p:oleObj>
              </mc:Choice>
              <mc:Fallback>
                <p:oleObj name="Equation" r:id="rId2" imgW="4660900" imgH="165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962400"/>
                        <a:ext cx="6096000" cy="216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8" name="Right Brace 1"/>
          <p:cNvSpPr>
            <a:spLocks/>
          </p:cNvSpPr>
          <p:nvPr/>
        </p:nvSpPr>
        <p:spPr bwMode="auto">
          <a:xfrm>
            <a:off x="5451475" y="5257800"/>
            <a:ext cx="381000" cy="990600"/>
          </a:xfrm>
          <a:prstGeom prst="rightBrace">
            <a:avLst>
              <a:gd name="adj1" fmla="val 8330"/>
              <a:gd name="adj2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graphicFrame>
        <p:nvGraphicFramePr>
          <p:cNvPr id="5149" name="Object 2"/>
          <p:cNvGraphicFramePr>
            <a:graphicFrameLocks noChangeAspect="1"/>
          </p:cNvGraphicFramePr>
          <p:nvPr/>
        </p:nvGraphicFramePr>
        <p:xfrm>
          <a:off x="5908675" y="5478463"/>
          <a:ext cx="20923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00200" imgH="419100" progId="Equation.3">
                  <p:embed/>
                </p:oleObj>
              </mc:Choice>
              <mc:Fallback>
                <p:oleObj name="Equation" r:id="rId4" imgW="1600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8675" y="5478463"/>
                        <a:ext cx="20923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0" name="TextBox 4"/>
          <p:cNvSpPr txBox="1">
            <a:spLocks noChangeArrowheads="1"/>
          </p:cNvSpPr>
          <p:nvPr/>
        </p:nvSpPr>
        <p:spPr bwMode="auto">
          <a:xfrm>
            <a:off x="228600" y="3430588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Assume minority class as positive class (i.e., the class you’re more interested in predicting correctly):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1219200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Confusion matrix:</a:t>
            </a:r>
          </a:p>
        </p:txBody>
      </p:sp>
    </p:spTree>
    <p:extLst>
      <p:ext uri="{BB962C8B-B14F-4D97-AF65-F5344CB8AC3E}">
        <p14:creationId xmlns:p14="http://schemas.microsoft.com/office/powerpoint/2010/main" val="19792185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Model Selection Using Validation Set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163" y="1143000"/>
            <a:ext cx="8580437" cy="5181600"/>
          </a:xfrm>
        </p:spPr>
        <p:txBody>
          <a:bodyPr/>
          <a:lstStyle/>
          <a:p>
            <a:r>
              <a:rPr lang="en-US" altLang="en-US" dirty="0"/>
              <a:t>A general model selection approach that does not depend on the predictive modeling technique used</a:t>
            </a:r>
          </a:p>
          <a:p>
            <a:pPr lvl="4"/>
            <a:endParaRPr lang="en-US" altLang="en-US" sz="1000" dirty="0"/>
          </a:p>
          <a:p>
            <a:r>
              <a:rPr lang="en-US" altLang="en-US" dirty="0"/>
              <a:t>Divide the </a:t>
            </a:r>
            <a:r>
              <a:rPr lang="en-US" altLang="en-US" u="sng" dirty="0"/>
              <a:t>training</a:t>
            </a:r>
            <a:r>
              <a:rPr lang="en-US" altLang="en-US" dirty="0"/>
              <a:t> data into two parts:</a:t>
            </a:r>
          </a:p>
          <a:p>
            <a:pPr lvl="1"/>
            <a:r>
              <a:rPr lang="en-US" altLang="en-US" sz="2400" dirty="0"/>
              <a:t>“Training” set: for model building</a:t>
            </a:r>
          </a:p>
          <a:p>
            <a:pPr lvl="1"/>
            <a:r>
              <a:rPr lang="en-US" altLang="en-US" sz="2400" dirty="0"/>
              <a:t>Validation set: for estimating generalization error; choose the model parameter that gives the lowest error on validation set</a:t>
            </a:r>
          </a:p>
          <a:p>
            <a:pPr lvl="4"/>
            <a:endParaRPr lang="en-US" altLang="en-US" sz="1000" dirty="0"/>
          </a:p>
          <a:p>
            <a:r>
              <a:rPr lang="en-US" altLang="en-US" dirty="0"/>
              <a:t>Drawback:</a:t>
            </a:r>
          </a:p>
          <a:p>
            <a:pPr lvl="1"/>
            <a:r>
              <a:rPr lang="en-US" altLang="en-US" sz="2400" dirty="0"/>
              <a:t>Less data would be available for training</a:t>
            </a:r>
          </a:p>
        </p:txBody>
      </p:sp>
    </p:spTree>
    <p:extLst>
      <p:ext uri="{BB962C8B-B14F-4D97-AF65-F5344CB8AC3E}">
        <p14:creationId xmlns:p14="http://schemas.microsoft.com/office/powerpoint/2010/main" val="8404617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pic>
        <p:nvPicPr>
          <p:cNvPr id="1945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066800"/>
            <a:ext cx="6159500" cy="5181600"/>
          </a:xfrm>
          <a:noFill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6781800" y="1981200"/>
            <a:ext cx="213360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Training errors: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Tree A: 10%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Tree B: 20%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/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Validation errors: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Tree A: 50%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Tree B: 30%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/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So, tree B is preferred over A</a:t>
            </a:r>
          </a:p>
        </p:txBody>
      </p:sp>
    </p:spTree>
    <p:extLst>
      <p:ext uri="{BB962C8B-B14F-4D97-AF65-F5344CB8AC3E}">
        <p14:creationId xmlns:p14="http://schemas.microsoft.com/office/powerpoint/2010/main" val="91485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Alternative Measures for Classification</a:t>
            </a:r>
          </a:p>
        </p:txBody>
      </p:sp>
      <p:graphicFrame>
        <p:nvGraphicFramePr>
          <p:cNvPr id="4" name="Group 29"/>
          <p:cNvGraphicFramePr>
            <a:graphicFrameLocks noGrp="1"/>
          </p:cNvGraphicFramePr>
          <p:nvPr/>
        </p:nvGraphicFramePr>
        <p:xfrm>
          <a:off x="1905000" y="1397000"/>
          <a:ext cx="4267200" cy="17272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1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379">
                <a:tc row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+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-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3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+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8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-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46" name="TextBox 4"/>
          <p:cNvSpPr txBox="1">
            <a:spLocks noChangeArrowheads="1"/>
          </p:cNvSpPr>
          <p:nvPr/>
        </p:nvSpPr>
        <p:spPr bwMode="auto">
          <a:xfrm>
            <a:off x="6629400" y="1789113"/>
            <a:ext cx="20574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Accuracy = 90% (but you misclassify all the positive classes)</a:t>
            </a:r>
          </a:p>
        </p:txBody>
      </p:sp>
      <p:graphicFrame>
        <p:nvGraphicFramePr>
          <p:cNvPr id="5147" name="Object 5"/>
          <p:cNvGraphicFramePr>
            <a:graphicFrameLocks noChangeAspect="1"/>
          </p:cNvGraphicFramePr>
          <p:nvPr/>
        </p:nvGraphicFramePr>
        <p:xfrm>
          <a:off x="762000" y="3962400"/>
          <a:ext cx="6096000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60900" imgH="1651000" progId="Equation.3">
                  <p:embed/>
                </p:oleObj>
              </mc:Choice>
              <mc:Fallback>
                <p:oleObj name="Equation" r:id="rId2" imgW="4660900" imgH="1651000" progId="Equation.3">
                  <p:embed/>
                  <p:pic>
                    <p:nvPicPr>
                      <p:cNvPr id="514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962400"/>
                        <a:ext cx="6096000" cy="216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8" name="Right Brace 1"/>
          <p:cNvSpPr>
            <a:spLocks/>
          </p:cNvSpPr>
          <p:nvPr/>
        </p:nvSpPr>
        <p:spPr bwMode="auto">
          <a:xfrm>
            <a:off x="5451475" y="5257800"/>
            <a:ext cx="381000" cy="990600"/>
          </a:xfrm>
          <a:prstGeom prst="rightBrace">
            <a:avLst>
              <a:gd name="adj1" fmla="val 8330"/>
              <a:gd name="adj2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graphicFrame>
        <p:nvGraphicFramePr>
          <p:cNvPr id="5149" name="Object 2"/>
          <p:cNvGraphicFramePr>
            <a:graphicFrameLocks noChangeAspect="1"/>
          </p:cNvGraphicFramePr>
          <p:nvPr/>
        </p:nvGraphicFramePr>
        <p:xfrm>
          <a:off x="5908675" y="5478463"/>
          <a:ext cx="20923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00200" imgH="419100" progId="Equation.3">
                  <p:embed/>
                </p:oleObj>
              </mc:Choice>
              <mc:Fallback>
                <p:oleObj name="Equation" r:id="rId4" imgW="1600200" imgH="419100" progId="Equation.3">
                  <p:embed/>
                  <p:pic>
                    <p:nvPicPr>
                      <p:cNvPr id="514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8675" y="5478463"/>
                        <a:ext cx="20923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0" name="TextBox 4"/>
          <p:cNvSpPr txBox="1">
            <a:spLocks noChangeArrowheads="1"/>
          </p:cNvSpPr>
          <p:nvPr/>
        </p:nvSpPr>
        <p:spPr bwMode="auto">
          <a:xfrm>
            <a:off x="228600" y="3430588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Assume minority class as positive class (i.e., the class you’re more interested in predicting correctly):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1219200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Confusion matrix:</a:t>
            </a:r>
          </a:p>
        </p:txBody>
      </p:sp>
    </p:spTree>
    <p:extLst>
      <p:ext uri="{BB962C8B-B14F-4D97-AF65-F5344CB8AC3E}">
        <p14:creationId xmlns:p14="http://schemas.microsoft.com/office/powerpoint/2010/main" val="10837418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Model Overfitting and Underfitting</a:t>
            </a:r>
          </a:p>
        </p:txBody>
      </p:sp>
      <p:sp>
        <p:nvSpPr>
          <p:cNvPr id="19459" name="Text Box 7"/>
          <p:cNvSpPr txBox="1">
            <a:spLocks noChangeArrowheads="1"/>
          </p:cNvSpPr>
          <p:nvPr/>
        </p:nvSpPr>
        <p:spPr bwMode="auto">
          <a:xfrm>
            <a:off x="304800" y="5334000"/>
            <a:ext cx="868680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err="1"/>
              <a:t>Underfitting</a:t>
            </a:r>
            <a:r>
              <a:rPr lang="en-US" altLang="en-US" sz="1800" b="0" dirty="0"/>
              <a:t>: when </a:t>
            </a:r>
            <a:r>
              <a:rPr lang="en-US" altLang="en-US" sz="1800" b="0" u="sng" dirty="0"/>
              <a:t>model is too simple</a:t>
            </a:r>
            <a:r>
              <a:rPr lang="en-US" altLang="en-US" sz="1800" b="0" dirty="0"/>
              <a:t>, both training and test accuracies are poor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Overfitting</a:t>
            </a:r>
            <a:r>
              <a:rPr lang="en-US" altLang="en-US" sz="1800" b="0" dirty="0"/>
              <a:t>: when </a:t>
            </a:r>
            <a:r>
              <a:rPr lang="en-US" altLang="en-US" sz="1800" b="0" u="sng" dirty="0"/>
              <a:t>model is too complex</a:t>
            </a:r>
            <a:r>
              <a:rPr lang="en-US" altLang="en-US" sz="1800" b="0" dirty="0"/>
              <a:t>, training accuracy is high but test accuracy is low</a:t>
            </a:r>
            <a:endParaRPr lang="en-US" altLang="en-US" sz="1800" b="0" dirty="0">
              <a:sym typeface="Symbol" pitchFamily="18" charset="2"/>
            </a:endParaRP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400"/>
            <a:ext cx="541972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671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 Evaluation Measures</a:t>
            </a:r>
          </a:p>
        </p:txBody>
      </p:sp>
      <p:sp>
        <p:nvSpPr>
          <p:cNvPr id="7171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Given an association rule X </a:t>
            </a:r>
            <a:r>
              <a:rPr lang="en-US" altLang="en-US" dirty="0">
                <a:sym typeface="Symbol" pitchFamily="18" charset="2"/>
              </a:rPr>
              <a:t> Y</a:t>
            </a:r>
          </a:p>
          <a:p>
            <a:pPr lvl="1"/>
            <a:r>
              <a:rPr lang="en-US" altLang="en-US" sz="2400" dirty="0"/>
              <a:t>Support: measures the rule prevalence (i.e., how often it can be applied to the data)</a:t>
            </a:r>
          </a:p>
          <a:p>
            <a:pPr lvl="1"/>
            <a:endParaRPr lang="en-US" altLang="en-US" sz="2400" dirty="0"/>
          </a:p>
          <a:p>
            <a:pPr lvl="2"/>
            <a:endParaRPr lang="en-US" altLang="en-US" dirty="0"/>
          </a:p>
          <a:p>
            <a:pPr lvl="4"/>
            <a:endParaRPr lang="en-US" altLang="en-US" dirty="0"/>
          </a:p>
          <a:p>
            <a:pPr lvl="4"/>
            <a:endParaRPr lang="en-US" altLang="en-US" sz="1800" dirty="0"/>
          </a:p>
          <a:p>
            <a:pPr lvl="1"/>
            <a:r>
              <a:rPr lang="en-US" altLang="en-US" sz="2400" dirty="0"/>
              <a:t>Confidence (c): measures the strength of implication</a:t>
            </a:r>
          </a:p>
          <a:p>
            <a:endParaRPr lang="en-US" altLang="en-US" dirty="0"/>
          </a:p>
        </p:txBody>
      </p:sp>
      <p:graphicFrame>
        <p:nvGraphicFramePr>
          <p:cNvPr id="7172" name="Object 13"/>
          <p:cNvGraphicFramePr>
            <a:graphicFrameLocks noChangeAspect="1"/>
          </p:cNvGraphicFramePr>
          <p:nvPr/>
        </p:nvGraphicFramePr>
        <p:xfrm>
          <a:off x="1631950" y="2733675"/>
          <a:ext cx="2033588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560" imgH="660240" progId="Equation.3">
                  <p:embed/>
                </p:oleObj>
              </mc:Choice>
              <mc:Fallback>
                <p:oleObj name="Equation" r:id="rId2" imgW="1231560" imgH="660240" progId="Equation.3">
                  <p:embed/>
                  <p:pic>
                    <p:nvPicPr>
                      <p:cNvPr id="717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2733675"/>
                        <a:ext cx="2033588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13"/>
          <p:cNvGraphicFramePr>
            <a:graphicFrameLocks noChangeAspect="1"/>
          </p:cNvGraphicFramePr>
          <p:nvPr/>
        </p:nvGraphicFramePr>
        <p:xfrm>
          <a:off x="1581150" y="4703763"/>
          <a:ext cx="2055813" cy="141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44520" imgH="863280" progId="Equation.3">
                  <p:embed/>
                </p:oleObj>
              </mc:Choice>
              <mc:Fallback>
                <p:oleObj name="Equation" r:id="rId4" imgW="1244520" imgH="863280" progId="Equation.3">
                  <p:embed/>
                  <p:pic>
                    <p:nvPicPr>
                      <p:cNvPr id="717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4703763"/>
                        <a:ext cx="2055813" cy="1411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13"/>
          <p:cNvGraphicFramePr>
            <a:graphicFrameLocks noChangeAspect="1"/>
          </p:cNvGraphicFramePr>
          <p:nvPr/>
        </p:nvGraphicFramePr>
        <p:xfrm>
          <a:off x="6781800" y="2743200"/>
          <a:ext cx="2243138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58900" imgH="457200" progId="Equation.3">
                  <p:embed/>
                </p:oleObj>
              </mc:Choice>
              <mc:Fallback>
                <p:oleObj name="Equation" r:id="rId6" imgW="1358900" imgH="457200" progId="Equation.3">
                  <p:embed/>
                  <p:pic>
                    <p:nvPicPr>
                      <p:cNvPr id="717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743200"/>
                        <a:ext cx="2243138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11"/>
          <p:cNvSpPr txBox="1">
            <a:spLocks noChangeArrowheads="1"/>
          </p:cNvSpPr>
          <p:nvPr/>
        </p:nvSpPr>
        <p:spPr bwMode="auto">
          <a:xfrm>
            <a:off x="4038600" y="2971800"/>
            <a:ext cx="2971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I is an indicator function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T is number of transactions</a:t>
            </a:r>
          </a:p>
        </p:txBody>
      </p:sp>
      <p:sp>
        <p:nvSpPr>
          <p:cNvPr id="7176" name="Line 14"/>
          <p:cNvSpPr>
            <a:spLocks noChangeShapeType="1"/>
          </p:cNvSpPr>
          <p:nvPr/>
        </p:nvSpPr>
        <p:spPr bwMode="auto">
          <a:xfrm>
            <a:off x="4038600" y="5105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Line 15"/>
          <p:cNvSpPr>
            <a:spLocks noChangeShapeType="1"/>
          </p:cNvSpPr>
          <p:nvPr/>
        </p:nvSpPr>
        <p:spPr bwMode="auto">
          <a:xfrm>
            <a:off x="3962400" y="57912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Text Box 16"/>
          <p:cNvSpPr txBox="1">
            <a:spLocks noChangeArrowheads="1"/>
          </p:cNvSpPr>
          <p:nvPr/>
        </p:nvSpPr>
        <p:spPr bwMode="auto">
          <a:xfrm>
            <a:off x="5029200" y="4953000"/>
            <a:ext cx="396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/>
              <a:t>Number of transactions that contain X and Y</a:t>
            </a:r>
          </a:p>
        </p:txBody>
      </p:sp>
      <p:sp>
        <p:nvSpPr>
          <p:cNvPr id="7179" name="Text Box 17"/>
          <p:cNvSpPr txBox="1">
            <a:spLocks noChangeArrowheads="1"/>
          </p:cNvSpPr>
          <p:nvPr/>
        </p:nvSpPr>
        <p:spPr bwMode="auto">
          <a:xfrm>
            <a:off x="5029200" y="5638800"/>
            <a:ext cx="396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/>
              <a:t>Number of transactions that contain X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 Evaluation Measures: Examples</a:t>
            </a:r>
          </a:p>
        </p:txBody>
      </p:sp>
      <p:graphicFrame>
        <p:nvGraphicFramePr>
          <p:cNvPr id="8195" name="Object 12"/>
          <p:cNvGraphicFramePr>
            <a:graphicFrameLocks noChangeAspect="1"/>
          </p:cNvGraphicFramePr>
          <p:nvPr/>
        </p:nvGraphicFramePr>
        <p:xfrm>
          <a:off x="1066800" y="3886200"/>
          <a:ext cx="290036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74800" imgH="203200" progId="Equation.3">
                  <p:embed/>
                </p:oleObj>
              </mc:Choice>
              <mc:Fallback>
                <p:oleObj name="Equation" r:id="rId2" imgW="1574800" imgH="203200" progId="Equation.3">
                  <p:embed/>
                  <p:pic>
                    <p:nvPicPr>
                      <p:cNvPr id="819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886200"/>
                        <a:ext cx="290036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13"/>
          <p:cNvGraphicFramePr>
            <a:graphicFrameLocks noChangeAspect="1"/>
          </p:cNvGraphicFramePr>
          <p:nvPr/>
        </p:nvGraphicFramePr>
        <p:xfrm>
          <a:off x="4495800" y="3733800"/>
          <a:ext cx="2579688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62100" imgH="393700" progId="Equation.3">
                  <p:embed/>
                </p:oleObj>
              </mc:Choice>
              <mc:Fallback>
                <p:oleObj name="Equation" r:id="rId4" imgW="1562100" imgH="393700" progId="Equation.3">
                  <p:embed/>
                  <p:pic>
                    <p:nvPicPr>
                      <p:cNvPr id="819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733800"/>
                        <a:ext cx="2579688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21"/>
          <p:cNvGraphicFramePr>
            <a:graphicFrameLocks noGrp="1" noChangeAspect="1"/>
          </p:cNvGraphicFramePr>
          <p:nvPr>
            <p:ph idx="1"/>
          </p:nvPr>
        </p:nvGraphicFramePr>
        <p:xfrm>
          <a:off x="2133600" y="1203325"/>
          <a:ext cx="3962400" cy="23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3359338" imgH="2015504" progId="Word.Document.8">
                  <p:embed/>
                </p:oleObj>
              </mc:Choice>
              <mc:Fallback>
                <p:oleObj name="Document" r:id="rId6" imgW="3359338" imgH="2015504" progId="Word.Document.8">
                  <p:embed/>
                  <p:pic>
                    <p:nvPicPr>
                      <p:cNvPr id="8197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203325"/>
                        <a:ext cx="3962400" cy="237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12"/>
          <p:cNvGraphicFramePr>
            <a:graphicFrameLocks noChangeAspect="1"/>
          </p:cNvGraphicFramePr>
          <p:nvPr/>
        </p:nvGraphicFramePr>
        <p:xfrm>
          <a:off x="1066800" y="4572000"/>
          <a:ext cx="212883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55700" imgH="203200" progId="Equation.3">
                  <p:embed/>
                </p:oleObj>
              </mc:Choice>
              <mc:Fallback>
                <p:oleObj name="Equation" r:id="rId8" imgW="1155700" imgH="203200" progId="Equation.3">
                  <p:embed/>
                  <p:pic>
                    <p:nvPicPr>
                      <p:cNvPr id="819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572000"/>
                        <a:ext cx="2128838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13"/>
          <p:cNvGraphicFramePr>
            <a:graphicFrameLocks noChangeAspect="1"/>
          </p:cNvGraphicFramePr>
          <p:nvPr/>
        </p:nvGraphicFramePr>
        <p:xfrm>
          <a:off x="4505325" y="4462463"/>
          <a:ext cx="255905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48728" imgH="393529" progId="Equation.3">
                  <p:embed/>
                </p:oleObj>
              </mc:Choice>
              <mc:Fallback>
                <p:oleObj name="Equation" r:id="rId10" imgW="1548728" imgH="393529" progId="Equation.3">
                  <p:embed/>
                  <p:pic>
                    <p:nvPicPr>
                      <p:cNvPr id="819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5325" y="4462463"/>
                        <a:ext cx="2559050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12"/>
          <p:cNvGraphicFramePr>
            <a:graphicFrameLocks noChangeAspect="1"/>
          </p:cNvGraphicFramePr>
          <p:nvPr/>
        </p:nvGraphicFramePr>
        <p:xfrm>
          <a:off x="1066800" y="5334000"/>
          <a:ext cx="212883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55700" imgH="203200" progId="Equation.3">
                  <p:embed/>
                </p:oleObj>
              </mc:Choice>
              <mc:Fallback>
                <p:oleObj name="Equation" r:id="rId12" imgW="1155700" imgH="203200" progId="Equation.3">
                  <p:embed/>
                  <p:pic>
                    <p:nvPicPr>
                      <p:cNvPr id="820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334000"/>
                        <a:ext cx="2128838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13"/>
          <p:cNvGraphicFramePr>
            <a:graphicFrameLocks noChangeAspect="1"/>
          </p:cNvGraphicFramePr>
          <p:nvPr/>
        </p:nvGraphicFramePr>
        <p:xfrm>
          <a:off x="4505325" y="5224463"/>
          <a:ext cx="255905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48728" imgH="393529" progId="Equation.3">
                  <p:embed/>
                </p:oleObj>
              </mc:Choice>
              <mc:Fallback>
                <p:oleObj name="Equation" r:id="rId14" imgW="1548728" imgH="393529" progId="Equation.3">
                  <p:embed/>
                  <p:pic>
                    <p:nvPicPr>
                      <p:cNvPr id="820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5325" y="5224463"/>
                        <a:ext cx="2559050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Apriori Algorithm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80437" cy="5181600"/>
          </a:xfrm>
        </p:spPr>
        <p:txBody>
          <a:bodyPr/>
          <a:lstStyle/>
          <a:p>
            <a:r>
              <a:rPr lang="en-US" altLang="en-US">
                <a:solidFill>
                  <a:srgbClr val="CC3300"/>
                </a:solidFill>
              </a:rPr>
              <a:t>Anti-monotone property of support:</a:t>
            </a:r>
          </a:p>
          <a:p>
            <a:pPr lvl="1"/>
            <a:r>
              <a:rPr lang="en-US" altLang="en-US" sz="2400"/>
              <a:t>Support of an itemset Y will never exceed the support of its subsets</a:t>
            </a:r>
          </a:p>
          <a:p>
            <a:endParaRPr lang="en-US" altLang="en-US">
              <a:solidFill>
                <a:srgbClr val="CC3300"/>
              </a:solidFill>
            </a:endParaRPr>
          </a:p>
          <a:p>
            <a:endParaRPr lang="en-US" altLang="en-US">
              <a:solidFill>
                <a:srgbClr val="CC3300"/>
              </a:solidFill>
            </a:endParaRPr>
          </a:p>
          <a:p>
            <a:endParaRPr lang="en-US" altLang="en-US">
              <a:solidFill>
                <a:srgbClr val="CC3300"/>
              </a:solidFill>
            </a:endParaRPr>
          </a:p>
          <a:p>
            <a:r>
              <a:rPr lang="en-US" altLang="en-US">
                <a:solidFill>
                  <a:srgbClr val="CC3300"/>
                </a:solidFill>
              </a:rPr>
              <a:t>Apriori principle</a:t>
            </a:r>
            <a:r>
              <a:rPr lang="en-US" altLang="en-US"/>
              <a:t>:</a:t>
            </a:r>
          </a:p>
          <a:p>
            <a:pPr lvl="1"/>
            <a:r>
              <a:rPr lang="en-US" altLang="en-US" sz="2400"/>
              <a:t>If an itemset is infrequent, then all of its supersets must also be infrequent</a:t>
            </a:r>
          </a:p>
          <a:p>
            <a:pPr lvl="4"/>
            <a:endParaRPr lang="en-US" altLang="en-US"/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1676400" y="2667000"/>
          <a:ext cx="5715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93900" imgH="203200" progId="Equation.3">
                  <p:embed/>
                </p:oleObj>
              </mc:Choice>
              <mc:Fallback>
                <p:oleObj name="Equation" r:id="rId2" imgW="1993900" imgH="203200" progId="Equation.3">
                  <p:embed/>
                  <p:pic>
                    <p:nvPicPr>
                      <p:cNvPr id="153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667000"/>
                        <a:ext cx="5715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Operations on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2999" cy="5181600"/>
          </a:xfrm>
        </p:spPr>
        <p:txBody>
          <a:bodyPr/>
          <a:lstStyle/>
          <a:p>
            <a:r>
              <a:rPr lang="en-US" altLang="en-US" dirty="0"/>
              <a:t>Attribute type affects the mathematical operations you can perform on the attribute values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Example: </a:t>
            </a:r>
          </a:p>
          <a:p>
            <a:pPr lvl="1"/>
            <a:r>
              <a:rPr lang="en-US" altLang="en-US" dirty="0"/>
              <a:t>calculating average GPA is not statistically meaningful </a:t>
            </a:r>
            <a:r>
              <a:rPr lang="en-US" altLang="en-US" dirty="0">
                <a:sym typeface="Wingdings" panose="05000000000000000000" pitchFamily="2" charset="2"/>
              </a:rPr>
              <a:t></a:t>
            </a:r>
            <a:endParaRPr lang="en-US" alt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2286000"/>
          <a:ext cx="7696200" cy="2387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Mathematical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Nominal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Times New Roman"/>
                        </a:rPr>
                        <a:t>mode, entropy, contingency correlation, </a:t>
                      </a:r>
                      <a:r>
                        <a:rPr lang="en-US" sz="1800">
                          <a:effectLst/>
                          <a:latin typeface="Arial"/>
                          <a:ea typeface="Times New Roman"/>
                          <a:cs typeface="Arial"/>
                          <a:sym typeface="Symbol"/>
                        </a:rPr>
                        <a:t></a:t>
                      </a:r>
                      <a:r>
                        <a:rPr lang="en-US" sz="1800">
                          <a:effectLst/>
                          <a:latin typeface="Arial"/>
                          <a:ea typeface="Times New Roman"/>
                        </a:rPr>
                        <a:t>2 test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Times New Roman"/>
                        </a:rPr>
                        <a:t>median, percentiles, rank correlation, run tests, sign tests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Times New Roman"/>
                        </a:rPr>
                        <a:t>mean, standard deviation, Pearson's correlation, </a:t>
                      </a:r>
                      <a:r>
                        <a:rPr lang="en-US" sz="1800" i="1">
                          <a:effectLst/>
                          <a:latin typeface="Arial"/>
                          <a:ea typeface="Times New Roman"/>
                        </a:rPr>
                        <a:t>t</a:t>
                      </a:r>
                      <a:r>
                        <a:rPr lang="en-US" sz="1800">
                          <a:effectLst/>
                          <a:latin typeface="Arial"/>
                          <a:ea typeface="Times New Roman"/>
                        </a:rPr>
                        <a:t> and </a:t>
                      </a:r>
                      <a:r>
                        <a:rPr lang="en-US" sz="1800" i="1">
                          <a:effectLst/>
                          <a:latin typeface="Arial"/>
                          <a:ea typeface="Times New Roman"/>
                        </a:rPr>
                        <a:t>F</a:t>
                      </a:r>
                      <a:r>
                        <a:rPr lang="en-US" sz="1800">
                          <a:effectLst/>
                          <a:latin typeface="Arial"/>
                          <a:ea typeface="Times New Roman"/>
                        </a:rPr>
                        <a:t> tests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/>
                          <a:ea typeface="Times New Roman"/>
                        </a:rPr>
                        <a:t>geometric mean, harmonic mean, percent variation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3831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Association Rule Generation</a:t>
            </a:r>
          </a:p>
        </p:txBody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ym typeface="Symbol" pitchFamily="18" charset="2"/>
              </a:rPr>
              <a:t>In general, confidence does not have an anti-monotone property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sym typeface="Symbol" pitchFamily="18" charset="2"/>
              </a:rPr>
              <a:t>	</a:t>
            </a:r>
            <a:r>
              <a:rPr lang="en-US" altLang="en-US" sz="2000" dirty="0">
                <a:sym typeface="Symbol" pitchFamily="18" charset="2"/>
              </a:rPr>
              <a:t>c(ABC D) can be larger or smaller than c(AB D)</a:t>
            </a:r>
          </a:p>
          <a:p>
            <a:pPr lvl="3"/>
            <a:endParaRPr lang="en-US" altLang="en-US" dirty="0">
              <a:sym typeface="Symbol" pitchFamily="18" charset="2"/>
            </a:endParaRPr>
          </a:p>
          <a:p>
            <a:r>
              <a:rPr lang="en-US" altLang="en-US" dirty="0">
                <a:sym typeface="Symbol" pitchFamily="18" charset="2"/>
              </a:rPr>
              <a:t>But confidence of rules generated from the same </a:t>
            </a:r>
            <a:r>
              <a:rPr lang="en-US" altLang="en-US" dirty="0" err="1">
                <a:sym typeface="Symbol" pitchFamily="18" charset="2"/>
              </a:rPr>
              <a:t>itemset</a:t>
            </a:r>
            <a:r>
              <a:rPr lang="en-US" altLang="en-US" dirty="0">
                <a:sym typeface="Symbol" pitchFamily="18" charset="2"/>
              </a:rPr>
              <a:t> has an anti-monotone property</a:t>
            </a:r>
          </a:p>
          <a:p>
            <a:pPr lvl="1"/>
            <a:r>
              <a:rPr lang="en-US" altLang="en-US" sz="2400" dirty="0">
                <a:sym typeface="Symbol" pitchFamily="18" charset="2"/>
              </a:rPr>
              <a:t>E.g., Suppose {A,B,C,D} is a frequent 4-itemset:</a:t>
            </a:r>
            <a:br>
              <a:rPr lang="en-US" altLang="en-US" sz="2400" dirty="0">
                <a:sym typeface="Symbol" pitchFamily="18" charset="2"/>
              </a:rPr>
            </a:br>
            <a:r>
              <a:rPr lang="en-US" altLang="en-US" sz="2400" dirty="0">
                <a:sym typeface="Symbol" pitchFamily="18" charset="2"/>
              </a:rPr>
              <a:t> </a:t>
            </a:r>
            <a:br>
              <a:rPr lang="en-US" altLang="en-US" sz="2400" dirty="0">
                <a:sym typeface="Symbol" pitchFamily="18" charset="2"/>
              </a:rPr>
            </a:br>
            <a:r>
              <a:rPr lang="en-US" altLang="en-US" sz="2400" dirty="0">
                <a:sym typeface="Symbol" pitchFamily="18" charset="2"/>
              </a:rPr>
              <a:t>		c(ABC  D)  c(AB  CD)  c(A  BCD)</a:t>
            </a:r>
          </a:p>
          <a:p>
            <a:pPr lvl="1">
              <a:buFont typeface="Arial" charset="0"/>
              <a:buNone/>
            </a:pPr>
            <a:r>
              <a:rPr lang="en-US" altLang="en-US" sz="2400" dirty="0">
                <a:sym typeface="Symbol" pitchFamily="18" charset="2"/>
              </a:rPr>
              <a:t> </a:t>
            </a:r>
          </a:p>
          <a:p>
            <a:pPr lvl="1"/>
            <a:r>
              <a:rPr lang="en-US" altLang="en-US" sz="2400" dirty="0">
                <a:sym typeface="Symbol" pitchFamily="18" charset="2"/>
              </a:rPr>
              <a:t> Confidence is anti-monotone </a:t>
            </a:r>
            <a:r>
              <a:rPr lang="en-US" altLang="en-US" sz="2400" dirty="0" err="1">
                <a:sym typeface="Symbol" pitchFamily="18" charset="2"/>
              </a:rPr>
              <a:t>w.r.t</a:t>
            </a:r>
            <a:r>
              <a:rPr lang="en-US" altLang="en-US" sz="2400" dirty="0">
                <a:sym typeface="Symbol" pitchFamily="18" charset="2"/>
              </a:rPr>
              <a:t>. increasing number of items on the RHS of the rule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6931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DROP TABLE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tabLst/>
            </a:pPr>
            <a:r>
              <a:rPr lang="en-US" altLang="en-US"/>
              <a:t>Delete a table from the database</a:t>
            </a:r>
          </a:p>
          <a:p>
            <a:pPr marL="742950" lvl="1" indent="-285750">
              <a:tabLst/>
            </a:pPr>
            <a:endParaRPr lang="en-US" altLang="en-US"/>
          </a:p>
          <a:p>
            <a:pPr marL="342900" indent="-342900">
              <a:tabLst/>
            </a:pPr>
            <a:r>
              <a:rPr lang="en-US" altLang="en-US"/>
              <a:t>After deletion, the table can no longer be used in queries, updates, or any other commands since its description no longer exists</a:t>
            </a:r>
          </a:p>
          <a:p>
            <a:pPr marL="742950" lvl="1" indent="-285750">
              <a:tabLst/>
            </a:pPr>
            <a:endParaRPr lang="en-US" altLang="en-US"/>
          </a:p>
          <a:p>
            <a:pPr marL="342900" indent="-342900">
              <a:tabLst/>
            </a:pPr>
            <a:r>
              <a:rPr lang="en-US" altLang="en-US"/>
              <a:t>Example:</a:t>
            </a:r>
            <a:br>
              <a:rPr lang="en-US" altLang="en-US"/>
            </a:br>
            <a:br>
              <a:rPr lang="en-US" altLang="en-US" sz="2800"/>
            </a:br>
            <a:r>
              <a:rPr lang="en-US" altLang="en-US" sz="2800"/>
              <a:t>	</a:t>
            </a:r>
            <a:r>
              <a:rPr lang="en-US" altLang="en-US" sz="2600" b="1">
                <a:solidFill>
                  <a:srgbClr val="990033"/>
                </a:solidFill>
                <a:latin typeface="Courier New" pitchFamily="49" charset="0"/>
              </a:rPr>
              <a:t>DROP TABLE  USER;</a:t>
            </a:r>
            <a:br>
              <a:rPr lang="en-US" altLang="en-US" sz="2600" b="1">
                <a:solidFill>
                  <a:srgbClr val="990033"/>
                </a:solidFill>
                <a:latin typeface="Courier New" pitchFamily="49" charset="0"/>
              </a:rPr>
            </a:br>
            <a:r>
              <a:rPr lang="en-US" altLang="en-US" sz="2600" b="1">
                <a:solidFill>
                  <a:srgbClr val="990033"/>
                </a:solidFill>
                <a:latin typeface="Courier New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89059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ALTER TABLE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tabLst/>
            </a:pPr>
            <a:r>
              <a:rPr lang="en-US" altLang="en-US"/>
              <a:t>Add a new column to an existing table:</a:t>
            </a:r>
          </a:p>
          <a:p>
            <a:pPr marL="742950" lvl="1" indent="-285750">
              <a:lnSpc>
                <a:spcPct val="90000"/>
              </a:lnSpc>
              <a:buFont typeface="Arial" pitchFamily="34" charset="0"/>
              <a:buNone/>
              <a:tabLst/>
            </a:pPr>
            <a:r>
              <a:rPr lang="en-US" altLang="en-US" b="1">
                <a:solidFill>
                  <a:srgbClr val="990033"/>
                </a:solidFill>
                <a:latin typeface="Courier New" pitchFamily="49" charset="0"/>
              </a:rPr>
              <a:t>	ALTER TABLE USER ADD BIRTHDATE DATETIME;</a:t>
            </a:r>
          </a:p>
          <a:p>
            <a:pPr marL="742950" lvl="1" indent="-285750">
              <a:lnSpc>
                <a:spcPct val="90000"/>
              </a:lnSpc>
              <a:tabLst/>
            </a:pPr>
            <a:endParaRPr lang="en-US" altLang="en-US"/>
          </a:p>
          <a:p>
            <a:pPr marL="342900" indent="-342900">
              <a:lnSpc>
                <a:spcPct val="90000"/>
              </a:lnSpc>
              <a:tabLst/>
            </a:pPr>
            <a:r>
              <a:rPr lang="en-US" altLang="en-US"/>
              <a:t>Remove a column from an existing table:</a:t>
            </a:r>
          </a:p>
          <a:p>
            <a:pPr marL="742950" lvl="1" indent="-285750">
              <a:lnSpc>
                <a:spcPct val="90000"/>
              </a:lnSpc>
              <a:buFont typeface="Arial" pitchFamily="34" charset="0"/>
              <a:buNone/>
              <a:tabLst/>
            </a:pPr>
            <a:r>
              <a:rPr lang="en-US" altLang="en-US" b="1">
                <a:solidFill>
                  <a:srgbClr val="990033"/>
                </a:solidFill>
                <a:latin typeface="Courier New" pitchFamily="49" charset="0"/>
              </a:rPr>
              <a:t>	ALTER TABLE USER DROP COLUMN BIRTHDATE;</a:t>
            </a:r>
          </a:p>
          <a:p>
            <a:pPr marL="742950" lvl="1" indent="-285750">
              <a:lnSpc>
                <a:spcPct val="90000"/>
              </a:lnSpc>
              <a:tabLst/>
            </a:pPr>
            <a:endParaRPr lang="en-US" altLang="en-US"/>
          </a:p>
          <a:p>
            <a:pPr marL="342900" indent="-342900">
              <a:lnSpc>
                <a:spcPct val="90000"/>
              </a:lnSpc>
              <a:tabLst/>
            </a:pPr>
            <a:r>
              <a:rPr lang="en-US" altLang="en-US"/>
              <a:t>Modify an existing column in a table:</a:t>
            </a:r>
          </a:p>
          <a:p>
            <a:pPr marL="742950" lvl="1" indent="-285750">
              <a:lnSpc>
                <a:spcPct val="90000"/>
              </a:lnSpc>
              <a:buFont typeface="Arial" pitchFamily="34" charset="0"/>
              <a:buNone/>
              <a:tabLst/>
            </a:pPr>
            <a:r>
              <a:rPr lang="en-US" altLang="en-US" b="1">
                <a:solidFill>
                  <a:srgbClr val="990033"/>
                </a:solidFill>
                <a:latin typeface="Courier New" pitchFamily="49" charset="0"/>
              </a:rPr>
              <a:t>	ALTER TABLE USER MODIFY</a:t>
            </a:r>
            <a:br>
              <a:rPr lang="en-US" altLang="en-US" b="1">
                <a:solidFill>
                  <a:srgbClr val="990033"/>
                </a:solidFill>
                <a:latin typeface="Courier New" pitchFamily="49" charset="0"/>
              </a:rPr>
            </a:br>
            <a:r>
              <a:rPr lang="en-US" altLang="en-US" b="1">
                <a:solidFill>
                  <a:srgbClr val="990033"/>
                </a:solidFill>
                <a:latin typeface="Courier New" pitchFamily="49" charset="0"/>
              </a:rPr>
              <a:t>		BIRTHDATE INTEGER	DEFAULT 1900;</a:t>
            </a:r>
          </a:p>
          <a:p>
            <a:pPr marL="742950" lvl="1" indent="-285750">
              <a:lnSpc>
                <a:spcPct val="90000"/>
              </a:lnSpc>
              <a:tabLst/>
            </a:pPr>
            <a:endParaRPr lang="en-US" altLang="en-US"/>
          </a:p>
          <a:p>
            <a:pPr marL="342900" indent="-342900">
              <a:lnSpc>
                <a:spcPct val="90000"/>
              </a:lnSpc>
              <a:tabLst/>
            </a:pPr>
            <a:r>
              <a:rPr lang="en-US" altLang="en-US"/>
              <a:t>Modify constraints of a table:</a:t>
            </a:r>
          </a:p>
          <a:p>
            <a:pPr marL="742950" lvl="1" indent="-285750">
              <a:lnSpc>
                <a:spcPct val="90000"/>
              </a:lnSpc>
              <a:buFont typeface="Arial" pitchFamily="34" charset="0"/>
              <a:buNone/>
              <a:tabLst/>
            </a:pPr>
            <a:r>
              <a:rPr lang="en-US" altLang="en-US" b="1">
                <a:solidFill>
                  <a:srgbClr val="990033"/>
                </a:solidFill>
                <a:latin typeface="Courier New" pitchFamily="49" charset="0"/>
              </a:rPr>
              <a:t>	ALTER TABLE EDIT DROP PRIMARY KEY;</a:t>
            </a:r>
          </a:p>
        </p:txBody>
      </p:sp>
    </p:spTree>
    <p:extLst>
      <p:ext uri="{BB962C8B-B14F-4D97-AF65-F5344CB8AC3E}">
        <p14:creationId xmlns:p14="http://schemas.microsoft.com/office/powerpoint/2010/main" val="97805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 or DELETE Operation</a:t>
            </a:r>
          </a:p>
        </p:txBody>
      </p:sp>
      <p:sp>
        <p:nvSpPr>
          <p:cNvPr id="18435" name="Rectangle 6"/>
          <p:cNvSpPr>
            <a:spLocks noChangeArrowheads="1"/>
          </p:cNvSpPr>
          <p:nvPr/>
        </p:nvSpPr>
        <p:spPr bwMode="auto">
          <a:xfrm>
            <a:off x="990600" y="3505200"/>
            <a:ext cx="7620000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marL="233363" algn="l">
              <a:spcBef>
                <a:spcPct val="10000"/>
              </a:spcBef>
              <a:buSzPct val="7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>
              <a:spcBef>
                <a:spcPct val="10000"/>
              </a:spcBef>
              <a:buSzPct val="100000"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>
              <a:spcBef>
                <a:spcPct val="10000"/>
              </a:spcBef>
              <a:buChar char="u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SzPct val="70000"/>
              <a:buFont typeface="Wingdings" pitchFamily="2" charset="2"/>
              <a:buNone/>
            </a:pPr>
            <a:r>
              <a:rPr lang="en-US" altLang="en-US" sz="2000" b="1">
                <a:solidFill>
                  <a:schemeClr val="tx2"/>
                </a:solidFill>
              </a:rPr>
              <a:t>INSERT INTO Article VALUES (‘Database’, ‘$@%@23’); </a:t>
            </a:r>
          </a:p>
          <a:p>
            <a:pPr>
              <a:spcBef>
                <a:spcPct val="50000"/>
              </a:spcBef>
              <a:buSzPct val="70000"/>
              <a:buFont typeface="Wingdings" pitchFamily="2" charset="2"/>
              <a:buNone/>
            </a:pPr>
            <a:r>
              <a:rPr lang="en-US" altLang="en-US" sz="2000" b="1">
                <a:solidFill>
                  <a:schemeClr val="tx2"/>
                </a:solidFill>
              </a:rPr>
              <a:t>INSERT INTO Article VALUES (‘Michigan’, ‘#525s36’);</a:t>
            </a:r>
          </a:p>
          <a:p>
            <a:pPr>
              <a:spcBef>
                <a:spcPct val="50000"/>
              </a:spcBef>
              <a:buSzPct val="70000"/>
              <a:buFont typeface="Wingdings" pitchFamily="2" charset="2"/>
              <a:buNone/>
            </a:pPr>
            <a:endParaRPr lang="en-US" altLang="en-US" sz="2000" b="1">
              <a:solidFill>
                <a:schemeClr val="tx2"/>
              </a:solidFill>
            </a:endParaRPr>
          </a:p>
          <a:p>
            <a:pPr>
              <a:spcBef>
                <a:spcPct val="50000"/>
              </a:spcBef>
              <a:buSzPct val="70000"/>
              <a:buFont typeface="Wingdings" pitchFamily="2" charset="2"/>
              <a:buNone/>
            </a:pPr>
            <a:r>
              <a:rPr lang="en-US" altLang="en-US" sz="2000" b="1">
                <a:solidFill>
                  <a:schemeClr val="tx2"/>
                </a:solidFill>
              </a:rPr>
              <a:t>DELETE FROM Article WHERE Title=‘Database’;</a:t>
            </a:r>
          </a:p>
          <a:p>
            <a:pPr>
              <a:spcBef>
                <a:spcPct val="50000"/>
              </a:spcBef>
              <a:buSzPct val="70000"/>
              <a:buFont typeface="Wingdings" pitchFamily="2" charset="2"/>
              <a:buNone/>
            </a:pPr>
            <a:r>
              <a:rPr lang="en-US" altLang="en-US" sz="2000" b="1">
                <a:solidFill>
                  <a:schemeClr val="tx2"/>
                </a:solidFill>
              </a:rPr>
              <a:t>DELETE FROM Article WHERE Content=‘#525s35’;</a:t>
            </a:r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600200"/>
            <a:ext cx="1947863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42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Retrieval Queries in SQL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Basic form of the SQL retrieval queries: </a:t>
            </a:r>
            <a:br>
              <a:rPr lang="en-US" altLang="en-US"/>
            </a:br>
            <a:r>
              <a:rPr lang="en-US" altLang="en-US"/>
              <a:t>	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		</a:t>
            </a:r>
            <a:r>
              <a:rPr lang="en-US" altLang="en-US" b="1"/>
              <a:t>SELECT</a:t>
            </a:r>
            <a:r>
              <a:rPr lang="en-US" altLang="en-US"/>
              <a:t> 	&lt;attribute list&gt;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		</a:t>
            </a:r>
            <a:r>
              <a:rPr lang="en-US" altLang="en-US" b="1"/>
              <a:t>FROM </a:t>
            </a:r>
            <a:r>
              <a:rPr lang="en-US" altLang="en-US"/>
              <a:t>	&lt;table list&gt;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		</a:t>
            </a:r>
            <a:r>
              <a:rPr lang="en-US" altLang="en-US" b="1"/>
              <a:t>WHERE</a:t>
            </a:r>
            <a:r>
              <a:rPr lang="en-US" altLang="en-US"/>
              <a:t>	&lt;condition&gt;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&lt;attribute list&gt; is a </a:t>
            </a:r>
            <a:r>
              <a:rPr lang="en-US" altLang="en-US">
                <a:solidFill>
                  <a:srgbClr val="FF0000"/>
                </a:solidFill>
              </a:rPr>
              <a:t>list of column names</a:t>
            </a:r>
            <a:r>
              <a:rPr lang="en-US" altLang="en-US"/>
              <a:t> whose values are to be retrieved by the query</a:t>
            </a:r>
          </a:p>
          <a:p>
            <a:pPr lvl="1"/>
            <a:r>
              <a:rPr lang="en-US" altLang="en-US"/>
              <a:t>&lt;table list&gt; is a </a:t>
            </a:r>
            <a:r>
              <a:rPr lang="en-US" altLang="en-US">
                <a:solidFill>
                  <a:srgbClr val="FF0000"/>
                </a:solidFill>
              </a:rPr>
              <a:t>list of table names</a:t>
            </a:r>
            <a:r>
              <a:rPr lang="en-US" altLang="en-US"/>
              <a:t> required to process the query</a:t>
            </a:r>
          </a:p>
          <a:p>
            <a:pPr lvl="1"/>
            <a:r>
              <a:rPr lang="en-US" altLang="en-US"/>
              <a:t>&lt;condition&gt; is a </a:t>
            </a:r>
            <a:r>
              <a:rPr lang="en-US" altLang="en-US">
                <a:solidFill>
                  <a:srgbClr val="FF0000"/>
                </a:solidFill>
              </a:rPr>
              <a:t>conditional (Boolean) expression</a:t>
            </a:r>
            <a:r>
              <a:rPr lang="en-US" altLang="en-US"/>
              <a:t> that identifies the rows to be retrieved by the query</a:t>
            </a:r>
          </a:p>
        </p:txBody>
      </p:sp>
    </p:spTree>
    <p:extLst>
      <p:ext uri="{BB962C8B-B14F-4D97-AF65-F5344CB8AC3E}">
        <p14:creationId xmlns:p14="http://schemas.microsoft.com/office/powerpoint/2010/main" val="822598193"/>
      </p:ext>
    </p:extLst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488" tIns="44450" rIns="90488" bIns="44450" numCol="1" rtlCol="0" anchor="t" anchorCtr="0" compatLnSpc="1">
        <a:prstTxWarp prst="textNoShape">
          <a:avLst/>
        </a:prstTxWarp>
        <a:spAutoFit/>
      </a:bodyPr>
      <a:lstStyle>
        <a:defPPr marL="233363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ts val="400"/>
          </a:spcAft>
          <a:buClr>
            <a:srgbClr val="0C7B9C"/>
          </a:buClr>
          <a:buSzPct val="70000"/>
          <a:buFont typeface="Wingdings" pitchFamily="2" charset="2"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488" tIns="44450" rIns="90488" bIns="44450" numCol="1" anchor="t" anchorCtr="0" compatLnSpc="1">
        <a:prstTxWarp prst="textNoShape">
          <a:avLst/>
        </a:prstTxWarp>
        <a:spAutoFit/>
      </a:bodyPr>
      <a:lstStyle>
        <a:defPPr marL="233363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ts val="400"/>
          </a:spcAft>
          <a:buClr>
            <a:srgbClr val="0C7B9C"/>
          </a:buClr>
          <a:buSzPct val="70000"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146479376</TotalTime>
  <Pages>3</Pages>
  <Words>2767</Words>
  <Application>Microsoft Macintosh PowerPoint</Application>
  <PresentationFormat>On-screen Show (4:3)</PresentationFormat>
  <Paragraphs>582</Paragraphs>
  <Slides>50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50</vt:i4>
      </vt:variant>
    </vt:vector>
  </HeadingPairs>
  <TitlesOfParts>
    <vt:vector size="63" baseType="lpstr">
      <vt:lpstr>Arial</vt:lpstr>
      <vt:lpstr>Calibri</vt:lpstr>
      <vt:lpstr>Cambria Math</vt:lpstr>
      <vt:lpstr>Courier New</vt:lpstr>
      <vt:lpstr>Monotype Sorts</vt:lpstr>
      <vt:lpstr>Tahoma</vt:lpstr>
      <vt:lpstr>Times New Roman</vt:lpstr>
      <vt:lpstr>Wingdings</vt:lpstr>
      <vt:lpstr>LC.BRev.FY97</vt:lpstr>
      <vt:lpstr>Worksheet</vt:lpstr>
      <vt:lpstr>Equation</vt:lpstr>
      <vt:lpstr>Document</vt:lpstr>
      <vt:lpstr>Visio</vt:lpstr>
      <vt:lpstr>Big Data Analysis</vt:lpstr>
      <vt:lpstr>Types of Attributes</vt:lpstr>
      <vt:lpstr>Types of Attributes </vt:lpstr>
      <vt:lpstr>Example</vt:lpstr>
      <vt:lpstr>Valid Operations on Attributes</vt:lpstr>
      <vt:lpstr>DROP TABLE</vt:lpstr>
      <vt:lpstr>ALTER TABLE</vt:lpstr>
      <vt:lpstr>INSERT or DELETE Operation</vt:lpstr>
      <vt:lpstr>Retrieval Queries in SQL</vt:lpstr>
      <vt:lpstr>Missing Values</vt:lpstr>
      <vt:lpstr>Series: Dealing with Missing Values</vt:lpstr>
      <vt:lpstr>Series: Dealing with Missing Values</vt:lpstr>
      <vt:lpstr>Aggregation</vt:lpstr>
      <vt:lpstr>Aggregation</vt:lpstr>
      <vt:lpstr>Discretization</vt:lpstr>
      <vt:lpstr>Unsupervised Discretization</vt:lpstr>
      <vt:lpstr>Multivariate Statistics</vt:lpstr>
      <vt:lpstr>Multivariate Statistics</vt:lpstr>
      <vt:lpstr>Mutual Information</vt:lpstr>
      <vt:lpstr>Misra Gries (Streaming/Online Algorithm)</vt:lpstr>
      <vt:lpstr>Python Example</vt:lpstr>
      <vt:lpstr>Supervised Discretization Example</vt:lpstr>
      <vt:lpstr>Example</vt:lpstr>
      <vt:lpstr>Supervised Discretization</vt:lpstr>
      <vt:lpstr>Entropy-based Discretization</vt:lpstr>
      <vt:lpstr>Entropy</vt:lpstr>
      <vt:lpstr>Entropy</vt:lpstr>
      <vt:lpstr>Entropy-based Discretization</vt:lpstr>
      <vt:lpstr>Entropy-based Discretization</vt:lpstr>
      <vt:lpstr>Decision Tree Induction Algorithm</vt:lpstr>
      <vt:lpstr>Design Issues for Decision Tree Classifier</vt:lpstr>
      <vt:lpstr>How to determine the Best Split</vt:lpstr>
      <vt:lpstr>Finding the Best Split</vt:lpstr>
      <vt:lpstr>Measures of Node Impurity</vt:lpstr>
      <vt:lpstr>Example: Gini Index of a Single Node</vt:lpstr>
      <vt:lpstr>Example: Diagnosing Lung Cancer</vt:lpstr>
      <vt:lpstr>Example</vt:lpstr>
      <vt:lpstr>Example</vt:lpstr>
      <vt:lpstr>Example</vt:lpstr>
      <vt:lpstr>Example</vt:lpstr>
      <vt:lpstr>Example</vt:lpstr>
      <vt:lpstr>Alternative Measures for Classification</vt:lpstr>
      <vt:lpstr>Model Selection Using Validation Set</vt:lpstr>
      <vt:lpstr>Example</vt:lpstr>
      <vt:lpstr>Alternative Measures for Classification</vt:lpstr>
      <vt:lpstr>Model Overfitting and Underfitting</vt:lpstr>
      <vt:lpstr>Rule Evaluation Measures</vt:lpstr>
      <vt:lpstr>Rule Evaluation Measures: Examples</vt:lpstr>
      <vt:lpstr>Apriori Algorithm</vt:lpstr>
      <vt:lpstr>Association Rule Generation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Tang, Jiliang</cp:lastModifiedBy>
  <cp:revision>506</cp:revision>
  <cp:lastPrinted>2001-08-28T17:59:37Z</cp:lastPrinted>
  <dcterms:created xsi:type="dcterms:W3CDTF">1998-03-18T13:44:31Z</dcterms:created>
  <dcterms:modified xsi:type="dcterms:W3CDTF">2023-10-11T19:21:25Z</dcterms:modified>
</cp:coreProperties>
</file>