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64" r:id="rId2"/>
    <p:sldId id="271" r:id="rId3"/>
    <p:sldId id="279" r:id="rId4"/>
    <p:sldId id="276" r:id="rId5"/>
    <p:sldId id="260" r:id="rId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466069"/>
    <a:srgbClr val="7E96A0"/>
    <a:srgbClr val="ECEAD1"/>
    <a:srgbClr val="CFC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2"/>
    <p:restoredTop sz="94643"/>
  </p:normalViewPr>
  <p:slideViewPr>
    <p:cSldViewPr snapToGrid="0" snapToObjects="1">
      <p:cViewPr varScale="1">
        <p:scale>
          <a:sx n="140" d="100"/>
          <a:sy n="140" d="100"/>
        </p:scale>
        <p:origin x="100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C5525-4044-BA4E-BFA4-A1902C466F6E}" type="datetimeFigureOut">
              <a:rPr lang="en-US" smtClean="0"/>
              <a:t>11/10/23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9BBEF-46B0-8749-9431-D94730305A4B}" type="slidenum">
              <a:rPr lang="en-US" smtClean="0"/>
              <a:t>‹#›</a:t>
            </a:fld>
            <a:endParaRPr lang="en-US"/>
          </a:p>
        </p:txBody>
      </p:sp>
    </p:spTree>
    <p:extLst>
      <p:ext uri="{BB962C8B-B14F-4D97-AF65-F5344CB8AC3E}">
        <p14:creationId xmlns:p14="http://schemas.microsoft.com/office/powerpoint/2010/main" val="126971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9BBEF-46B0-8749-9431-D94730305A4B}" type="slidenum">
              <a:rPr lang="en-US" smtClean="0"/>
              <a:t>1</a:t>
            </a:fld>
            <a:endParaRPr lang="en-US"/>
          </a:p>
        </p:txBody>
      </p:sp>
    </p:spTree>
    <p:extLst>
      <p:ext uri="{BB962C8B-B14F-4D97-AF65-F5344CB8AC3E}">
        <p14:creationId xmlns:p14="http://schemas.microsoft.com/office/powerpoint/2010/main" val="3267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11/10/23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hyperlink" Target="https://www.kaggle.com/code/adrianmcmahon/imdb-indian-movies-eda/input" TargetMode="External"/><Relationship Id="rId4" Type="http://schemas.openxmlformats.org/officeDocument/2006/relationships/hyperlink" Target="https://www.kaggle.com/datasets/thedevastator/the-ultimate-netflix-tv-shows-and-movies-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a:xfrm>
            <a:off x="480060" y="244026"/>
            <a:ext cx="3276451" cy="1467631"/>
          </a:xfrm>
        </p:spPr>
        <p:txBody>
          <a:bodyPr vert="horz" lIns="91440" tIns="45720" rIns="91440" bIns="45720" rtlCol="0" anchor="b">
            <a:normAutofit/>
          </a:bodyPr>
          <a:lstStyle/>
          <a:p>
            <a:pPr marL="0" marR="0" defTabSz="914400">
              <a:spcAft>
                <a:spcPts val="0"/>
              </a:spcAft>
            </a:pPr>
            <a:r>
              <a:rPr lang="en-US" sz="2600" b="1" dirty="0">
                <a:solidFill>
                  <a:schemeClr val="tx1"/>
                </a:solidFill>
                <a:effectLst/>
                <a:latin typeface="+mj-lt"/>
                <a:cs typeface="+mj-cs"/>
              </a:rPr>
              <a:t>Analyzing Netflix movies and TV shows Using IMDB</a:t>
            </a:r>
            <a:endParaRPr lang="en-US" sz="2600" dirty="0">
              <a:solidFill>
                <a:schemeClr val="tx1"/>
              </a:solidFill>
              <a:effectLst/>
              <a:latin typeface="+mj-lt"/>
              <a:cs typeface="+mj-cs"/>
            </a:endParaRP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a:xfrm>
            <a:off x="480060" y="2154674"/>
            <a:ext cx="3182691" cy="2490501"/>
          </a:xfrm>
        </p:spPr>
        <p:txBody>
          <a:bodyPr vert="horz" lIns="91440" tIns="45720" rIns="91440" bIns="45720" rtlCol="0">
            <a:normAutofit/>
          </a:bodyPr>
          <a:lstStyle/>
          <a:p>
            <a:pPr indent="-228600" defTabSz="914400">
              <a:buFont typeface="Arial" panose="020B0604020202020204" pitchFamily="34" charset="0"/>
              <a:buChar char="•"/>
            </a:pPr>
            <a:r>
              <a:rPr lang="en-US" sz="1700">
                <a:solidFill>
                  <a:schemeClr val="tx1"/>
                </a:solidFill>
                <a:latin typeface="+mn-lt"/>
                <a:cs typeface="+mn-cs"/>
              </a:rPr>
              <a:t>Bandi Rohan Reddy</a:t>
            </a:r>
          </a:p>
          <a:p>
            <a:pPr indent="-228600" defTabSz="914400">
              <a:buFont typeface="Arial" panose="020B0604020202020204" pitchFamily="34" charset="0"/>
              <a:buChar char="•"/>
            </a:pPr>
            <a:r>
              <a:rPr lang="en-US" sz="1700">
                <a:solidFill>
                  <a:schemeClr val="tx1"/>
                </a:solidFill>
                <a:latin typeface="+mn-lt"/>
                <a:cs typeface="+mn-cs"/>
              </a:rPr>
              <a:t>U35879829</a:t>
            </a:r>
          </a:p>
          <a:p>
            <a:pPr indent="-228600" defTabSz="914400">
              <a:buFont typeface="Arial" panose="020B0604020202020204" pitchFamily="34" charset="0"/>
              <a:buChar char="•"/>
            </a:pPr>
            <a:endParaRPr lang="en-US" sz="1700">
              <a:solidFill>
                <a:schemeClr val="tx1"/>
              </a:solidFill>
              <a:latin typeface="+mn-lt"/>
              <a:cs typeface="+mn-cs"/>
            </a:endParaRPr>
          </a:p>
        </p:txBody>
      </p:sp>
      <p:pic>
        <p:nvPicPr>
          <p:cNvPr id="1028" name="Picture 4" descr="Netflix logo">
            <a:extLst>
              <a:ext uri="{FF2B5EF4-FFF2-40B4-BE49-F238E27FC236}">
                <a16:creationId xmlns:a16="http://schemas.microsoft.com/office/drawing/2014/main" id="{C273C912-6F5E-4BE2-83D8-D1AE269CB6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727" r="21853"/>
          <a:stretch/>
        </p:blipFill>
        <p:spPr bwMode="auto">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4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283"/>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3"/>
          <a:stretch>
            <a:fillRect/>
          </a:stretch>
        </p:blipFill>
        <p:spPr>
          <a:xfrm>
            <a:off x="0" y="0"/>
            <a:ext cx="9152128" cy="5148072"/>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445770" y="589280"/>
            <a:ext cx="7886700" cy="731520"/>
          </a:xfrm>
        </p:spPr>
        <p:txBody>
          <a:bodyPr>
            <a:normAutofit fontScale="90000"/>
          </a:bodyPr>
          <a:lstStyle/>
          <a:p>
            <a:r>
              <a:rPr lang="en-US" sz="3200" b="1" i="0" dirty="0">
                <a:effectLst/>
                <a:latin typeface="Times New Roman" panose="02020603050405020304" pitchFamily="18" charset="0"/>
                <a:cs typeface="Times New Roman" panose="02020603050405020304" pitchFamily="18" charset="0"/>
              </a:rPr>
              <a:t>Research Questions:</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138144" y="1069848"/>
            <a:ext cx="9013984" cy="3484372"/>
          </a:xfrm>
        </p:spPr>
        <p:txBody>
          <a:bodyPr>
            <a:noAutofit/>
          </a:bodyPr>
          <a:lstStyle/>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the release years and average ratings of movies and TV shows on Netflix evolved, and what patterns emerge from the data in terms of content growth and quality over the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How does the average rating of titles directed by various filmmakers correlate with their popularity index on Netflix, and does this relationship differ between movies and TV shows?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trends can be observed in the IMDB ratings of Indian movies over the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were the best movies and TV shows released in each year?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does viewer engagement, as measured by the number of votes, vary with the duration (number of seasons) of TV shows across different genres on Netflix?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does the availability of Netflix content across countries compare between movies and TV shows over the years, and what does the trend indicate about Netflix's global distribution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do the average ratings for movies and TV shows across different genres on Netflix compare, and which genre receives the highest ratings in each 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actors are most frequently associated with high-rated content on Netflix, indicating a potential "star power" effect?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latin typeface="+mn-lt"/>
            </a:endParaRPr>
          </a:p>
        </p:txBody>
      </p:sp>
    </p:spTree>
    <p:extLst>
      <p:ext uri="{BB962C8B-B14F-4D97-AF65-F5344CB8AC3E}">
        <p14:creationId xmlns:p14="http://schemas.microsoft.com/office/powerpoint/2010/main" val="31839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283"/>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3"/>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589280"/>
            <a:ext cx="7886700" cy="731520"/>
          </a:xfrm>
        </p:spPr>
        <p:txBody>
          <a:bodyPr/>
          <a:lstStyle/>
          <a:p>
            <a:r>
              <a:rPr lang="en-US" dirty="0"/>
              <a:t>Data Sourcing: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503680"/>
            <a:ext cx="8243888" cy="3437774"/>
          </a:xfrm>
        </p:spPr>
        <p:txBody>
          <a:bodyPr>
            <a:noAutofit/>
          </a:bodyPr>
          <a:lstStyle/>
          <a:p>
            <a:pPr marL="0">
              <a:lnSpc>
                <a:spcPct val="100000"/>
              </a:lnSpc>
              <a:spcBef>
                <a:spcPts val="0"/>
              </a:spcBef>
            </a:pPr>
            <a:r>
              <a:rPr lang="en-US" sz="1800" dirty="0">
                <a:solidFill>
                  <a:schemeClr val="tx1"/>
                </a:solidFill>
                <a:effectLst/>
                <a:latin typeface="Times New Roman" panose="02020603050405020304" pitchFamily="18" charset="0"/>
                <a:ea typeface="Calibri" panose="020F0502020204030204" pitchFamily="34" charset="0"/>
              </a:rPr>
              <a:t>Kaggle</a:t>
            </a:r>
            <a:r>
              <a:rPr lang="en-US" sz="1800" dirty="0">
                <a:effectLst/>
                <a:latin typeface="Times New Roman" panose="02020603050405020304" pitchFamily="18" charset="0"/>
                <a:ea typeface="Calibri" panose="020F0502020204030204" pitchFamily="34"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https://www.kaggle.com/datasets/thedevastator/the-ultimate-netflix-tv-shows-and-movies-dataset</a:t>
            </a:r>
            <a:r>
              <a:rPr lang="en-US" sz="1800" dirty="0">
                <a:effectLst/>
                <a:latin typeface="Times New Roman" panose="02020603050405020304" pitchFamily="18" charset="0"/>
                <a:ea typeface="Calibri" panose="020F0502020204030204" pitchFamily="34" charset="0"/>
              </a:rPr>
              <a:t>) </a:t>
            </a:r>
          </a:p>
          <a:p>
            <a:pPr marL="0">
              <a:lnSpc>
                <a:spcPct val="100000"/>
              </a:lnSpc>
              <a:spcBef>
                <a:spcPts val="0"/>
              </a:spcBef>
            </a:pPr>
            <a:endParaRPr lang="en-US" sz="1800" dirty="0">
              <a:solidFill>
                <a:schemeClr val="tx1"/>
              </a:solidFill>
              <a:latin typeface="Times New Roman" panose="02020603050405020304" pitchFamily="18" charset="0"/>
              <a:cs typeface="Times New Roman" panose="02020603050405020304" pitchFamily="18" charset="0"/>
            </a:endParaRPr>
          </a:p>
          <a:p>
            <a:pPr marL="0">
              <a:lnSpc>
                <a:spcPct val="100000"/>
              </a:lnSpc>
              <a:spcBef>
                <a:spcPts val="0"/>
              </a:spcBef>
            </a:pPr>
            <a:r>
              <a:rPr lang="en-US" sz="1800" dirty="0">
                <a:solidFill>
                  <a:schemeClr val="tx1"/>
                </a:solidFill>
                <a:effectLst/>
                <a:latin typeface="Times New Roman" panose="02020603050405020304" pitchFamily="18" charset="0"/>
                <a:ea typeface="Calibri" panose="020F0502020204030204" pitchFamily="34" charset="0"/>
              </a:rPr>
              <a:t>IMDB Data Source</a:t>
            </a:r>
            <a:r>
              <a:rPr lang="en-US" sz="1800" dirty="0">
                <a:effectLst/>
                <a:latin typeface="Times New Roman" panose="02020603050405020304" pitchFamily="18" charset="0"/>
                <a:ea typeface="Calibri" panose="020F0502020204030204" pitchFamily="34"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https://www.kaggle.com/code/adrianmcmahon/imdb-indian-movies-eda/input</a:t>
            </a:r>
            <a:r>
              <a:rPr lang="en-US" sz="1800" u="sng" dirty="0">
                <a:solidFill>
                  <a:srgbClr val="0563C1"/>
                </a:solidFill>
                <a:effectLst/>
                <a:latin typeface="Times New Roman" panose="02020603050405020304" pitchFamily="18" charset="0"/>
                <a:ea typeface="Calibri" panose="020F0502020204030204" pitchFamily="34" charset="0"/>
              </a:rPr>
              <a:t>) </a:t>
            </a:r>
            <a:br>
              <a:rPr lang="en-US" sz="1600" kern="100" dirty="0">
                <a:solidFill>
                  <a:schemeClr val="tx1"/>
                </a:solidFill>
                <a:effectLst/>
                <a:latin typeface="+mn-lt"/>
                <a:ea typeface="Calibri" panose="020F0502020204030204" pitchFamily="34" charset="0"/>
              </a:rPr>
            </a:br>
            <a:endParaRPr lang="en-US" sz="1600" kern="100" dirty="0">
              <a:solidFill>
                <a:schemeClr val="tx1"/>
              </a:solidFill>
              <a:effectLst/>
              <a:latin typeface="+mn-lt"/>
              <a:ea typeface="Calibri" panose="020F0502020204030204" pitchFamily="34" charset="0"/>
            </a:endParaRPr>
          </a:p>
          <a:p>
            <a:pPr marL="0">
              <a:lnSpc>
                <a:spcPct val="100000"/>
              </a:lnSpc>
              <a:spcBef>
                <a:spcPts val="0"/>
              </a:spcBef>
            </a:pPr>
            <a:r>
              <a:rPr lang="en-US" sz="1800" u="none" strike="noStrike" dirty="0">
                <a:solidFill>
                  <a:srgbClr val="000000"/>
                </a:solidFill>
                <a:effectLst/>
                <a:latin typeface="Times New Roman" panose="02020603050405020304" pitchFamily="18" charset="0"/>
                <a:ea typeface="Calibri" panose="020F0502020204030204" pitchFamily="34" charset="0"/>
              </a:rPr>
              <a:t>Statista </a:t>
            </a:r>
            <a:r>
              <a:rPr lang="en-US" sz="1800" u="sng" dirty="0">
                <a:solidFill>
                  <a:srgbClr val="0563C1"/>
                </a:solidFill>
                <a:effectLst/>
                <a:latin typeface="Times New Roman" panose="02020603050405020304" pitchFamily="18" charset="0"/>
                <a:ea typeface="Calibri" panose="020F0502020204030204" pitchFamily="34" charset="0"/>
              </a:rPr>
              <a:t>https://</a:t>
            </a:r>
            <a:r>
              <a:rPr lang="en-US" sz="1800" u="sng" dirty="0" err="1">
                <a:solidFill>
                  <a:srgbClr val="0563C1"/>
                </a:solidFill>
                <a:effectLst/>
                <a:latin typeface="Times New Roman" panose="02020603050405020304" pitchFamily="18" charset="0"/>
                <a:ea typeface="Calibri" panose="020F0502020204030204" pitchFamily="34" charset="0"/>
              </a:rPr>
              <a:t>www.statista.com</a:t>
            </a:r>
            <a:r>
              <a:rPr lang="en-US" sz="1800" u="sng" dirty="0">
                <a:solidFill>
                  <a:srgbClr val="0563C1"/>
                </a:solidFill>
                <a:effectLst/>
                <a:latin typeface="Times New Roman" panose="02020603050405020304" pitchFamily="18" charset="0"/>
                <a:ea typeface="Calibri" panose="020F0502020204030204" pitchFamily="34" charset="0"/>
              </a:rPr>
              <a:t>/statistics/583249/</a:t>
            </a:r>
            <a:r>
              <a:rPr lang="en-US" sz="1800" u="sng" dirty="0" err="1">
                <a:solidFill>
                  <a:srgbClr val="0563C1"/>
                </a:solidFill>
                <a:effectLst/>
                <a:latin typeface="Times New Roman" panose="02020603050405020304" pitchFamily="18" charset="0"/>
                <a:ea typeface="Calibri" panose="020F0502020204030204" pitchFamily="34" charset="0"/>
              </a:rPr>
              <a:t>netflix</a:t>
            </a:r>
            <a:r>
              <a:rPr lang="en-US" sz="1800" u="sng" dirty="0">
                <a:solidFill>
                  <a:srgbClr val="0563C1"/>
                </a:solidFill>
                <a:effectLst/>
                <a:latin typeface="Times New Roman" panose="02020603050405020304" pitchFamily="18" charset="0"/>
                <a:ea typeface="Calibri" panose="020F0502020204030204" pitchFamily="34" charset="0"/>
              </a:rPr>
              <a:t>-series-viewership/</a:t>
            </a:r>
            <a:r>
              <a:rPr lang="en-US" sz="1200" dirty="0">
                <a:effectLst/>
              </a:rPr>
              <a:t> </a:t>
            </a:r>
          </a:p>
          <a:p>
            <a:pPr marL="0">
              <a:lnSpc>
                <a:spcPct val="100000"/>
              </a:lnSpc>
              <a:spcBef>
                <a:spcPts val="0"/>
              </a:spcBef>
            </a:pPr>
            <a:endParaRPr lang="en-US" sz="1200" dirty="0"/>
          </a:p>
          <a:p>
            <a:pPr marL="0">
              <a:lnSpc>
                <a:spcPct val="100000"/>
              </a:lnSpc>
              <a:spcBef>
                <a:spcPts val="0"/>
              </a:spcBef>
            </a:pPr>
            <a:endParaRPr lang="en-US" sz="1200" dirty="0">
              <a:effectLst/>
            </a:endParaRPr>
          </a:p>
          <a:p>
            <a:pPr marL="0">
              <a:lnSpc>
                <a:spcPct val="100000"/>
              </a:lnSpc>
              <a:spcBef>
                <a:spcPts val="0"/>
              </a:spcBef>
            </a:pPr>
            <a:endParaRPr lang="en-US" sz="1200" kern="100" dirty="0">
              <a:solidFill>
                <a:schemeClr val="tx1"/>
              </a:solidFill>
              <a:latin typeface="+mn-lt"/>
              <a:ea typeface="Calibri" panose="020F0502020204030204" pitchFamily="34" charset="0"/>
            </a:endParaRPr>
          </a:p>
          <a:p>
            <a:pPr>
              <a:lnSpc>
                <a:spcPct val="100000"/>
              </a:lnSpc>
              <a:spcBef>
                <a:spcPts val="0"/>
              </a:spcBef>
            </a:pPr>
            <a:r>
              <a:rPr lang="en-US" sz="1800" dirty="0">
                <a:solidFill>
                  <a:schemeClr val="tx1"/>
                </a:solidFill>
                <a:effectLst/>
                <a:latin typeface="Times New Roman" panose="02020603050405020304" pitchFamily="18" charset="0"/>
                <a:ea typeface="Calibri" panose="020F0502020204030204" pitchFamily="34" charset="0"/>
              </a:rPr>
              <a:t>In this project, I used five datasets that covered various aspects of Netflix TV Shows and Movies and IMDB </a:t>
            </a:r>
            <a:endParaRPr lang="en-US" sz="1600" kern="100" dirty="0">
              <a:solidFill>
                <a:schemeClr val="tx1"/>
              </a:solidFill>
              <a:effectLst/>
              <a:latin typeface="+mn-lt"/>
              <a:ea typeface="Calibri" panose="020F0502020204030204" pitchFamily="34" charset="0"/>
            </a:endParaRPr>
          </a:p>
        </p:txBody>
      </p:sp>
    </p:spTree>
    <p:extLst>
      <p:ext uri="{BB962C8B-B14F-4D97-AF65-F5344CB8AC3E}">
        <p14:creationId xmlns:p14="http://schemas.microsoft.com/office/powerpoint/2010/main" val="239576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283"/>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3"/>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415290" y="455930"/>
            <a:ext cx="7886700" cy="566422"/>
          </a:xfrm>
        </p:spPr>
        <p:txBody>
          <a:bodyPr>
            <a:normAutofit/>
          </a:bodyPr>
          <a:lstStyle/>
          <a:p>
            <a:r>
              <a:rPr lang="en-US" b="1" i="0" dirty="0">
                <a:solidFill>
                  <a:srgbClr val="2D3B45"/>
                </a:solidFill>
                <a:effectLst/>
                <a:latin typeface="Lato Extended"/>
              </a:rPr>
              <a:t>Further Research Questions:</a:t>
            </a:r>
            <a:endParaRPr lang="en-US" dirty="0"/>
          </a:p>
        </p:txBody>
      </p:sp>
      <p:sp>
        <p:nvSpPr>
          <p:cNvPr id="7" name="Content Placeholder 8">
            <a:extLst>
              <a:ext uri="{FF2B5EF4-FFF2-40B4-BE49-F238E27FC236}">
                <a16:creationId xmlns:a16="http://schemas.microsoft.com/office/drawing/2014/main" id="{F7DB0766-C215-05F2-6C43-E3BDAE8CBEAD}"/>
              </a:ext>
            </a:extLst>
          </p:cNvPr>
          <p:cNvSpPr>
            <a:spLocks noGrp="1"/>
          </p:cNvSpPr>
          <p:nvPr>
            <p:ph idx="1"/>
          </p:nvPr>
        </p:nvSpPr>
        <p:spPr>
          <a:xfrm>
            <a:off x="210312" y="1048258"/>
            <a:ext cx="8933688" cy="3639312"/>
          </a:xfrm>
        </p:spPr>
        <p:txBody>
          <a:bodyPr numCol="1">
            <a:noAutofit/>
          </a:bodyPr>
          <a:lstStyle/>
          <a:p>
            <a:pPr marL="0" indent="0" algn="l" fontAlgn="base">
              <a:lnSpc>
                <a:spcPct val="120000"/>
              </a:lnSpc>
              <a:buNone/>
            </a:pPr>
            <a:r>
              <a:rPr lang="en-US" sz="1600" b="1" i="0" dirty="0">
                <a:solidFill>
                  <a:srgbClr val="000000"/>
                </a:solidFill>
                <a:effectLst/>
                <a:latin typeface="Times New Roman" panose="02020603050405020304" pitchFamily="18" charset="0"/>
                <a:cs typeface="Times New Roman" panose="02020603050405020304" pitchFamily="18" charset="0"/>
              </a:rPr>
              <a:t>Content Lifespan and Trends:</a:t>
            </a:r>
          </a:p>
          <a:p>
            <a:pPr marL="0" indent="0" algn="l" fontAlgn="base">
              <a:lnSpc>
                <a:spcPct val="120000"/>
              </a:lnSpc>
              <a:buNone/>
            </a:pPr>
            <a:r>
              <a:rPr lang="en-US" sz="1400" b="0" i="0" dirty="0">
                <a:solidFill>
                  <a:srgbClr val="000000"/>
                </a:solidFill>
                <a:effectLst/>
                <a:latin typeface="Times New Roman" panose="02020603050405020304" pitchFamily="18" charset="0"/>
                <a:cs typeface="Times New Roman" panose="02020603050405020304" pitchFamily="18" charset="0"/>
              </a:rPr>
              <a:t>What content characteristics from IMDb data are indicative of a longer lifespan on Netflix and potential for becoming evergreen titles?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0" indent="0" algn="l" fontAlgn="base">
              <a:lnSpc>
                <a:spcPct val="120000"/>
              </a:lnSpc>
              <a:buNone/>
            </a:pPr>
            <a:r>
              <a:rPr lang="en-US" sz="1600" b="1" i="0" dirty="0">
                <a:solidFill>
                  <a:srgbClr val="000000"/>
                </a:solidFill>
                <a:effectLst/>
                <a:latin typeface="Times New Roman" panose="02020603050405020304" pitchFamily="18" charset="0"/>
                <a:cs typeface="Times New Roman" panose="02020603050405020304" pitchFamily="18" charset="0"/>
              </a:rPr>
              <a:t>Cross-Platform Performance Analysis:</a:t>
            </a:r>
          </a:p>
          <a:p>
            <a:pPr marL="0" indent="0" algn="l" fontAlgn="base">
              <a:lnSpc>
                <a:spcPct val="120000"/>
              </a:lnSpc>
              <a:buNone/>
            </a:pPr>
            <a:r>
              <a:rPr lang="en-US" sz="1400" b="0" i="0" dirty="0">
                <a:solidFill>
                  <a:srgbClr val="000000"/>
                </a:solidFill>
                <a:effectLst/>
                <a:latin typeface="Times New Roman" panose="02020603050405020304" pitchFamily="18" charset="0"/>
                <a:cs typeface="Times New Roman" panose="02020603050405020304" pitchFamily="18" charset="0"/>
              </a:rPr>
              <a:t>How does content performance on Netflix, as reflected by IMDb ratings, compare to its performance on other streaming platforms?</a:t>
            </a:r>
          </a:p>
          <a:p>
            <a:pPr marL="0" indent="0" algn="l" fontAlgn="base">
              <a:lnSpc>
                <a:spcPct val="120000"/>
              </a:lnSpc>
              <a:buNone/>
            </a:pPr>
            <a:r>
              <a:rPr lang="en-US" sz="1600" b="1" i="0" dirty="0">
                <a:solidFill>
                  <a:srgbClr val="000000"/>
                </a:solidFill>
                <a:effectLst/>
                <a:latin typeface="Times New Roman" panose="02020603050405020304" pitchFamily="18" charset="0"/>
                <a:cs typeface="Times New Roman" panose="02020603050405020304" pitchFamily="18" charset="0"/>
              </a:rPr>
              <a:t>Impact of Critical Acclaim on Subscriber Growth:</a:t>
            </a:r>
          </a:p>
          <a:p>
            <a:pPr marL="0" indent="0" algn="l" fontAlgn="base">
              <a:lnSpc>
                <a:spcPct val="120000"/>
              </a:lnSpc>
              <a:buNone/>
            </a:pPr>
            <a:r>
              <a:rPr lang="en-US" sz="1400" b="0" i="0" dirty="0">
                <a:solidFill>
                  <a:srgbClr val="000000"/>
                </a:solidFill>
                <a:effectLst/>
                <a:latin typeface="Times New Roman" panose="02020603050405020304" pitchFamily="18" charset="0"/>
                <a:cs typeface="Times New Roman" panose="02020603050405020304" pitchFamily="18" charset="0"/>
              </a:rPr>
              <a:t>Does critical acclaim on IMDb, such as high ratings and awards, translate to subscriber growth and retention for Netflix?</a:t>
            </a:r>
          </a:p>
          <a:p>
            <a:pPr marL="0" indent="0" algn="l" fontAlgn="base">
              <a:lnSpc>
                <a:spcPct val="120000"/>
              </a:lnSpc>
              <a:buNone/>
            </a:pPr>
            <a:r>
              <a:rPr lang="en-US" sz="1600" b="1" i="0" dirty="0">
                <a:solidFill>
                  <a:srgbClr val="000000"/>
                </a:solidFill>
                <a:effectLst/>
                <a:latin typeface="Times New Roman" panose="02020603050405020304" pitchFamily="18" charset="0"/>
                <a:cs typeface="Times New Roman" panose="02020603050405020304" pitchFamily="18" charset="0"/>
              </a:rPr>
              <a:t>Machine Learning for Content Success Prediction:</a:t>
            </a:r>
          </a:p>
          <a:p>
            <a:pPr marL="0" indent="0" algn="l" fontAlgn="base">
              <a:lnSpc>
                <a:spcPct val="120000"/>
              </a:lnSpc>
              <a:buNone/>
            </a:pPr>
            <a:r>
              <a:rPr lang="en-US" sz="1400" b="0" i="0" dirty="0">
                <a:solidFill>
                  <a:srgbClr val="000000"/>
                </a:solidFill>
                <a:effectLst/>
                <a:latin typeface="Times New Roman" panose="02020603050405020304" pitchFamily="18" charset="0"/>
                <a:cs typeface="Times New Roman" panose="02020603050405020304" pitchFamily="18" charset="0"/>
              </a:rPr>
              <a:t>Can machine learning models using IMDb data accurately predict the success of future Netflix content in various regions and demographics?</a:t>
            </a:r>
          </a:p>
        </p:txBody>
      </p:sp>
    </p:spTree>
    <p:extLst>
      <p:ext uri="{BB962C8B-B14F-4D97-AF65-F5344CB8AC3E}">
        <p14:creationId xmlns:p14="http://schemas.microsoft.com/office/powerpoint/2010/main" val="214614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8228-26B0-C44C-8984-8310F2D40FAA}"/>
              </a:ext>
            </a:extLst>
          </p:cNvPr>
          <p:cNvSpPr>
            <a:spLocks noGrp="1"/>
          </p:cNvSpPr>
          <p:nvPr>
            <p:ph type="title"/>
          </p:nvPr>
        </p:nvSpPr>
        <p:spPr/>
        <p:txBody>
          <a:bodyPr/>
          <a:lstStyle/>
          <a:p>
            <a:r>
              <a:rPr lang="en-US" dirty="0"/>
              <a:t>Thank You</a:t>
            </a:r>
            <a:br>
              <a:rPr lang="en-US" dirty="0"/>
            </a:br>
            <a:endParaRPr lang="en-US" dirty="0"/>
          </a:p>
        </p:txBody>
      </p:sp>
      <p:pic>
        <p:nvPicPr>
          <p:cNvPr id="7" name="Picture Placeholder 6">
            <a:extLst>
              <a:ext uri="{FF2B5EF4-FFF2-40B4-BE49-F238E27FC236}">
                <a16:creationId xmlns:a16="http://schemas.microsoft.com/office/drawing/2014/main" id="{79329FB5-3FE5-1747-A412-3296CEADF7A4}"/>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78340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9072</TotalTime>
  <Words>414</Words>
  <Application>Microsoft Macintosh PowerPoint</Application>
  <PresentationFormat>On-screen Show (16:9)</PresentationFormat>
  <Paragraphs>32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Lato Extended</vt:lpstr>
      <vt:lpstr>Times New Roman</vt:lpstr>
      <vt:lpstr>Office Theme</vt:lpstr>
      <vt:lpstr>Analyzing Netflix movies and TV shows Using IMDB</vt:lpstr>
      <vt:lpstr>Research Questions: </vt:lpstr>
      <vt:lpstr>Data Sourcing:</vt:lpstr>
      <vt:lpstr>Further Research 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Rohan Reddy Bandi</cp:lastModifiedBy>
  <cp:revision>38</cp:revision>
  <cp:lastPrinted>2020-08-31T13:00:47Z</cp:lastPrinted>
  <dcterms:created xsi:type="dcterms:W3CDTF">2019-11-06T18:18:56Z</dcterms:created>
  <dcterms:modified xsi:type="dcterms:W3CDTF">2023-11-10T09:32:09Z</dcterms:modified>
</cp:coreProperties>
</file>