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1"/>
  </p:notesMasterIdLst>
  <p:sldIdLst>
    <p:sldId id="257" r:id="rId2"/>
    <p:sldId id="256" r:id="rId3"/>
    <p:sldId id="271" r:id="rId4"/>
    <p:sldId id="289" r:id="rId5"/>
    <p:sldId id="290" r:id="rId6"/>
    <p:sldId id="270" r:id="rId7"/>
    <p:sldId id="292" r:id="rId8"/>
    <p:sldId id="293" r:id="rId9"/>
    <p:sldId id="294" r:id="rId10"/>
    <p:sldId id="268" r:id="rId11"/>
    <p:sldId id="295" r:id="rId12"/>
    <p:sldId id="296" r:id="rId13"/>
    <p:sldId id="300" r:id="rId14"/>
    <p:sldId id="297" r:id="rId15"/>
    <p:sldId id="298" r:id="rId16"/>
    <p:sldId id="299" r:id="rId17"/>
    <p:sldId id="262" r:id="rId18"/>
    <p:sldId id="267"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28A84E-18FB-4D41-9B74-42FCC5EC366D}" v="219" dt="2021-10-25T17:59:31.488"/>
    <p1510:client id="{FCC46D00-2C7E-40FB-ABEE-376CCC6C7561}" v="377" dt="2021-10-27T12:33:24.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12AC7-A128-40C5-9BD3-CF0A3177E9E1}" type="datetimeFigureOut">
              <a:rPr lang="en-IN" smtClean="0"/>
              <a:t>19-03-2022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3E934-EB28-4FC3-8D58-A6F3B3EA2502}" type="slidenum">
              <a:rPr lang="en-IN" smtClean="0"/>
              <a:t>‹#›</a:t>
            </a:fld>
            <a:endParaRPr lang="en-IN"/>
          </a:p>
        </p:txBody>
      </p:sp>
    </p:spTree>
    <p:extLst>
      <p:ext uri="{BB962C8B-B14F-4D97-AF65-F5344CB8AC3E}">
        <p14:creationId xmlns:p14="http://schemas.microsoft.com/office/powerpoint/2010/main" val="229619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9EF62C-28A8-43C2-833B-451A23B90742}" type="slidenum">
              <a:rPr lang="en-US" smtClean="0"/>
              <a:pPr/>
              <a:t>1</a:t>
            </a:fld>
            <a:endParaRPr lang="en-US"/>
          </a:p>
        </p:txBody>
      </p:sp>
    </p:spTree>
    <p:extLst>
      <p:ext uri="{BB962C8B-B14F-4D97-AF65-F5344CB8AC3E}">
        <p14:creationId xmlns:p14="http://schemas.microsoft.com/office/powerpoint/2010/main" val="2762187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92A248-5AAB-4B5C-8D70-824DFAF84812}"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027995268"/>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92A248-5AAB-4B5C-8D70-824DFAF84812}"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6416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92A248-5AAB-4B5C-8D70-824DFAF84812}"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175745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92A248-5AAB-4B5C-8D70-824DFAF84812}"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90DB4-783E-4585-8416-A456A355B46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5276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92A248-5AAB-4B5C-8D70-824DFAF84812}"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2842043246"/>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92A248-5AAB-4B5C-8D70-824DFAF84812}" type="datetimeFigureOut">
              <a:rPr lang="en-IN" smtClean="0"/>
              <a:t>19-03-2022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132926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92A248-5AAB-4B5C-8D70-824DFAF84812}" type="datetimeFigureOut">
              <a:rPr lang="en-IN" smtClean="0"/>
              <a:t>19-03-2022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1061326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2A248-5AAB-4B5C-8D70-824DFAF84812}"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4183093314"/>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2A248-5AAB-4B5C-8D70-824DFAF84812}"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239758319"/>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2A248-5AAB-4B5C-8D70-824DFAF84812}"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805338304"/>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2A248-5AAB-4B5C-8D70-824DFAF84812}"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2995087231"/>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92A248-5AAB-4B5C-8D70-824DFAF84812}"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2136415820"/>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92A248-5AAB-4B5C-8D70-824DFAF84812}" type="datetimeFigureOut">
              <a:rPr lang="en-IN" smtClean="0"/>
              <a:t>19-03-2022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540924363"/>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92A248-5AAB-4B5C-8D70-824DFAF84812}" type="datetimeFigureOut">
              <a:rPr lang="en-IN" smtClean="0"/>
              <a:t>19-03-2022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2726972149"/>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2A248-5AAB-4B5C-8D70-824DFAF84812}" type="datetimeFigureOut">
              <a:rPr lang="en-IN" smtClean="0"/>
              <a:t>19-03-2022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3939048076"/>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92A248-5AAB-4B5C-8D70-824DFAF84812}"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2968573052"/>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92A248-5AAB-4B5C-8D70-824DFAF84812}"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90DB4-783E-4585-8416-A456A355B46B}" type="slidenum">
              <a:rPr lang="en-IN" smtClean="0"/>
              <a:t>‹#›</a:t>
            </a:fld>
            <a:endParaRPr lang="en-IN"/>
          </a:p>
        </p:txBody>
      </p:sp>
    </p:spTree>
    <p:extLst>
      <p:ext uri="{BB962C8B-B14F-4D97-AF65-F5344CB8AC3E}">
        <p14:creationId xmlns:p14="http://schemas.microsoft.com/office/powerpoint/2010/main" val="1117869023"/>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692A248-5AAB-4B5C-8D70-824DFAF84812}" type="datetimeFigureOut">
              <a:rPr lang="en-IN" smtClean="0"/>
              <a:t>19-03-2022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A390DB4-783E-4585-8416-A456A355B46B}" type="slidenum">
              <a:rPr lang="en-IN" smtClean="0"/>
              <a:t>‹#›</a:t>
            </a:fld>
            <a:endParaRPr lang="en-IN"/>
          </a:p>
        </p:txBody>
      </p:sp>
    </p:spTree>
    <p:extLst>
      <p:ext uri="{BB962C8B-B14F-4D97-AF65-F5344CB8AC3E}">
        <p14:creationId xmlns:p14="http://schemas.microsoft.com/office/powerpoint/2010/main" val="270748014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php/" TargetMode="External"/><Relationship Id="rId2" Type="http://schemas.openxmlformats.org/officeDocument/2006/relationships/hyperlink" Target="http://ieeexplore.ieee.org/xpl/mostRecentIssue.jsp?punumber=6767436" TargetMode="External"/><Relationship Id="rId1" Type="http://schemas.openxmlformats.org/officeDocument/2006/relationships/slideLayout" Target="../slideLayouts/slideLayout2.xml"/><Relationship Id="rId5" Type="http://schemas.openxmlformats.org/officeDocument/2006/relationships/hyperlink" Target="https://www.moneycontrol.com/personal-finance/tools/gratuity-calculator.html" TargetMode="External"/><Relationship Id="rId4" Type="http://schemas.openxmlformats.org/officeDocument/2006/relationships/hyperlink" Target="https://developer.mozilla.org/en-US/docs/Learn/Getting_started_with_the_web/JavaScript_bas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012" y="402539"/>
            <a:ext cx="9144000" cy="835226"/>
          </a:xfrm>
        </p:spPr>
        <p:txBody>
          <a:bodyPr anchor="ctr">
            <a:noAutofit/>
          </a:bodyPr>
          <a:lstStyle/>
          <a:p>
            <a:pPr algn="ctr"/>
            <a:r>
              <a:rPr lang="en-IN" sz="1800" b="1" u="sng" dirty="0">
                <a:latin typeface="Book Antiqua" panose="02040602050305030304" pitchFamily="18" charset="0"/>
              </a:rPr>
              <a:t>SHIVAJIRAO S. JONDHALE COLLEGE OF ENGINEERING</a:t>
            </a:r>
            <a:br>
              <a:rPr lang="en-IN" sz="1100" dirty="0">
                <a:latin typeface="Bahnschrift SemiBold Condensed" panose="020B0502040204020203" pitchFamily="34" charset="0"/>
              </a:rPr>
            </a:br>
            <a:r>
              <a:rPr lang="en-IN" sz="1600" dirty="0">
                <a:latin typeface="Book Antiqua" panose="02040602050305030304" pitchFamily="18" charset="0"/>
              </a:rPr>
              <a:t>DEPARTMENT OF COMPUTER ENGINEERING</a:t>
            </a:r>
            <a:endParaRPr lang="en-IN" sz="1600" dirty="0">
              <a:latin typeface="Bahnschrift SemiBold Condensed" panose="020B0502040204020203" pitchFamily="34" charset="0"/>
            </a:endParaRPr>
          </a:p>
        </p:txBody>
      </p:sp>
      <p:sp>
        <p:nvSpPr>
          <p:cNvPr id="3" name="Subtitle 2"/>
          <p:cNvSpPr>
            <a:spLocks noGrp="1"/>
          </p:cNvSpPr>
          <p:nvPr>
            <p:ph type="subTitle" idx="1"/>
          </p:nvPr>
        </p:nvSpPr>
        <p:spPr>
          <a:xfrm>
            <a:off x="1339403" y="1434798"/>
            <a:ext cx="10251583" cy="5249337"/>
          </a:xfrm>
        </p:spPr>
        <p:txBody>
          <a:bodyPr>
            <a:normAutofit/>
          </a:bodyPr>
          <a:lstStyle/>
          <a:p>
            <a:pPr algn="ctr">
              <a:lnSpc>
                <a:spcPct val="100000"/>
              </a:lnSpc>
            </a:pPr>
            <a:r>
              <a:rPr lang="en-IN" sz="2400" b="1" u="sng" dirty="0">
                <a:effectLst/>
                <a:latin typeface="Book Antiqua" panose="02040602050305030304" pitchFamily="18" charset="0"/>
              </a:rPr>
              <a:t>MINI PROJECT</a:t>
            </a:r>
          </a:p>
          <a:p>
            <a:pPr algn="ctr">
              <a:lnSpc>
                <a:spcPct val="100000"/>
              </a:lnSpc>
            </a:pPr>
            <a:r>
              <a:rPr lang="en-IN" sz="2400" b="1" dirty="0">
                <a:effectLst/>
                <a:latin typeface="Book Antiqua" panose="02040602050305030304" pitchFamily="18" charset="0"/>
              </a:rPr>
              <a:t>PRESENTATION</a:t>
            </a:r>
          </a:p>
          <a:p>
            <a:pPr algn="ctr">
              <a:lnSpc>
                <a:spcPct val="100000"/>
              </a:lnSpc>
            </a:pPr>
            <a:endParaRPr lang="en-IN" sz="2000" b="1" u="sng" dirty="0">
              <a:latin typeface="Book Antiqua" panose="02040602050305030304" pitchFamily="18" charset="0"/>
            </a:endParaRPr>
          </a:p>
          <a:p>
            <a:pPr algn="ctr">
              <a:lnSpc>
                <a:spcPct val="100000"/>
              </a:lnSpc>
            </a:pPr>
            <a:r>
              <a:rPr lang="en-IN" sz="2000" b="1" u="sng" dirty="0">
                <a:latin typeface="Book Antiqua" panose="02040602050305030304" pitchFamily="18" charset="0"/>
              </a:rPr>
              <a:t>PROJECT NAME</a:t>
            </a:r>
          </a:p>
          <a:p>
            <a:pPr algn="ctr"/>
            <a:r>
              <a:rPr lang="en-IN" b="1" u="sng" dirty="0">
                <a:effectLst>
                  <a:outerShdw blurRad="38100" dist="38100" dir="2700000" algn="tl">
                    <a:srgbClr val="000000">
                      <a:alpha val="43137"/>
                    </a:srgbClr>
                  </a:outerShdw>
                </a:effectLst>
                <a:latin typeface="Book Antiqua" panose="02040602050305030304" pitchFamily="18" charset="0"/>
              </a:rPr>
              <a:t>ABSENCE REQUEST AND VACATION SCHEDULE MANAGEMENT SYSTEM</a:t>
            </a:r>
          </a:p>
          <a:p>
            <a:pPr algn="ctr"/>
            <a:endParaRPr lang="en-IN" b="1" u="sng" dirty="0">
              <a:effectLst>
                <a:outerShdw blurRad="38100" dist="38100" dir="2700000" algn="tl">
                  <a:srgbClr val="000000">
                    <a:alpha val="43137"/>
                  </a:srgbClr>
                </a:outerShdw>
              </a:effectLst>
              <a:latin typeface="Book Antiqua" panose="02040602050305030304" pitchFamily="18" charset="0"/>
            </a:endParaRPr>
          </a:p>
          <a:p>
            <a:pPr algn="ctr">
              <a:lnSpc>
                <a:spcPct val="100000"/>
              </a:lnSpc>
            </a:pPr>
            <a:r>
              <a:rPr lang="en-IN" sz="1800" b="1" dirty="0">
                <a:latin typeface="Book Antiqua" panose="02040602050305030304" pitchFamily="18" charset="0"/>
              </a:rPr>
              <a:t>PRESENTED BY:-</a:t>
            </a:r>
            <a:endParaRPr lang="en-IN" sz="1800" dirty="0">
              <a:latin typeface="Book Antiqua" panose="02040602050305030304" pitchFamily="18" charset="0"/>
            </a:endParaRPr>
          </a:p>
          <a:p>
            <a:pPr marL="285750" indent="-285750" algn="ctr">
              <a:lnSpc>
                <a:spcPct val="100000"/>
              </a:lnSpc>
              <a:buFont typeface="Wingdings" panose="05000000000000000000" pitchFamily="2" charset="2"/>
              <a:buChar char="Ø"/>
            </a:pPr>
            <a:r>
              <a:rPr lang="en-IN" sz="1800" dirty="0">
                <a:latin typeface="Book Antiqua" panose="02040602050305030304" pitchFamily="18" charset="0"/>
              </a:rPr>
              <a:t>ADITI A. KEMBULKAR(49)</a:t>
            </a:r>
          </a:p>
          <a:p>
            <a:pPr marL="285750" indent="-285750" algn="ctr">
              <a:buFont typeface="Wingdings" panose="05000000000000000000" pitchFamily="2" charset="2"/>
              <a:buChar char="Ø"/>
            </a:pPr>
            <a:r>
              <a:rPr lang="en-IN" sz="1800" dirty="0">
                <a:latin typeface="Book Antiqua" panose="02040602050305030304" pitchFamily="18" charset="0"/>
              </a:rPr>
              <a:t>ROHAN S. JAWALE(39)</a:t>
            </a:r>
          </a:p>
          <a:p>
            <a:pPr marL="285750" indent="-285750" algn="ctr">
              <a:buFont typeface="Wingdings" panose="05000000000000000000" pitchFamily="2" charset="2"/>
              <a:buChar char="Ø"/>
            </a:pPr>
            <a:r>
              <a:rPr lang="en-IN" sz="1800" dirty="0">
                <a:latin typeface="Book Antiqua" panose="02040602050305030304" pitchFamily="18" charset="0"/>
              </a:rPr>
              <a:t>SARVESH A. KARANDE(47)</a:t>
            </a:r>
          </a:p>
          <a:p>
            <a:pPr algn="ctr"/>
            <a:endParaRPr lang="en-IN" sz="1600" dirty="0">
              <a:latin typeface="Book Antiqua" panose="0204060205030503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8012" y="205506"/>
            <a:ext cx="1872000" cy="1533142"/>
          </a:xfrm>
          <a:prstGeom prst="rect">
            <a:avLst/>
          </a:prstGeom>
        </p:spPr>
      </p:pic>
      <p:sp>
        <p:nvSpPr>
          <p:cNvPr id="6" name="TextBox 5"/>
          <p:cNvSpPr txBox="1"/>
          <p:nvPr/>
        </p:nvSpPr>
        <p:spPr>
          <a:xfrm>
            <a:off x="4520431" y="6068582"/>
            <a:ext cx="3889525" cy="584775"/>
          </a:xfrm>
          <a:prstGeom prst="rect">
            <a:avLst/>
          </a:prstGeom>
          <a:noFill/>
        </p:spPr>
        <p:txBody>
          <a:bodyPr wrap="square" rtlCol="0" anchor="ctr">
            <a:spAutoFit/>
          </a:bodyPr>
          <a:lstStyle/>
          <a:p>
            <a:pPr algn="ctr"/>
            <a:r>
              <a:rPr lang="en-US" sz="1600" u="sng" dirty="0">
                <a:latin typeface="Book Antiqua" panose="02040602050305030304" pitchFamily="18" charset="0"/>
              </a:rPr>
              <a:t>GUIDED BY:-</a:t>
            </a:r>
          </a:p>
          <a:p>
            <a:pPr algn="ctr"/>
            <a:r>
              <a:rPr lang="en-US" sz="1600" dirty="0">
                <a:latin typeface="Book Antiqua" panose="02040602050305030304" pitchFamily="18" charset="0"/>
              </a:rPr>
              <a:t>PROF.MRS.PALLAVI CHANDRATE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B8D2-68EC-4A54-A4E8-F4CB04AD8FB0}"/>
              </a:ext>
            </a:extLst>
          </p:cNvPr>
          <p:cNvSpPr>
            <a:spLocks noGrp="1"/>
          </p:cNvSpPr>
          <p:nvPr>
            <p:ph type="title"/>
          </p:nvPr>
        </p:nvSpPr>
        <p:spPr>
          <a:xfrm>
            <a:off x="4112634" y="412125"/>
            <a:ext cx="5173036" cy="1158025"/>
          </a:xfrm>
        </p:spPr>
        <p:txBody>
          <a:bodyPr anchor="ctr">
            <a:normAutofit/>
          </a:bodyPr>
          <a:lstStyle/>
          <a:p>
            <a:r>
              <a:rPr lang="en" dirty="0">
                <a:solidFill>
                  <a:schemeClr val="tx1"/>
                </a:solidFill>
                <a:ea typeface="+mj-lt"/>
                <a:cs typeface="+mj-lt"/>
              </a:rPr>
              <a:t>Vacation</a:t>
            </a:r>
            <a:r>
              <a:rPr lang="en" dirty="0">
                <a:solidFill>
                  <a:schemeClr val="accent5"/>
                </a:solidFill>
                <a:ea typeface="+mj-lt"/>
                <a:cs typeface="+mj-lt"/>
              </a:rPr>
              <a:t> </a:t>
            </a:r>
            <a:r>
              <a:rPr lang="en" dirty="0">
                <a:solidFill>
                  <a:schemeClr val="tx1"/>
                </a:solidFill>
                <a:ea typeface="+mj-lt"/>
                <a:cs typeface="+mj-lt"/>
              </a:rPr>
              <a:t>S</a:t>
            </a:r>
            <a:r>
              <a:rPr lang="en" dirty="0">
                <a:solidFill>
                  <a:schemeClr val="lt2"/>
                </a:solidFill>
                <a:ea typeface="+mj-lt"/>
                <a:cs typeface="+mj-lt"/>
              </a:rPr>
              <a:t>cheduling</a:t>
            </a:r>
            <a:endParaRPr lang="en-US" dirty="0">
              <a:ln>
                <a:solidFill>
                  <a:prstClr val="black">
                    <a:lumMod val="75000"/>
                    <a:lumOff val="25000"/>
                    <a:alpha val="10000"/>
                  </a:prstClr>
                </a:solidFill>
              </a:ln>
              <a:solidFill>
                <a:schemeClr val="lt2"/>
              </a:solidFill>
              <a:effectLst>
                <a:outerShdw blurRad="9525" dist="25400" dir="14640000" algn="tl" rotWithShape="0">
                  <a:prstClr val="black">
                    <a:alpha val="30000"/>
                  </a:prstClr>
                </a:outerShdw>
              </a:effectLst>
            </a:endParaRPr>
          </a:p>
        </p:txBody>
      </p:sp>
      <p:sp>
        <p:nvSpPr>
          <p:cNvPr id="3" name="Content Placeholder 2">
            <a:extLst>
              <a:ext uri="{FF2B5EF4-FFF2-40B4-BE49-F238E27FC236}">
                <a16:creationId xmlns:a16="http://schemas.microsoft.com/office/drawing/2014/main" id="{FF8BB05D-C79B-4616-A8F5-B5055C69C7FC}"/>
              </a:ext>
            </a:extLst>
          </p:cNvPr>
          <p:cNvSpPr>
            <a:spLocks noGrp="1"/>
          </p:cNvSpPr>
          <p:nvPr>
            <p:ph idx="1"/>
          </p:nvPr>
        </p:nvSpPr>
        <p:spPr>
          <a:xfrm>
            <a:off x="1790722" y="2339662"/>
            <a:ext cx="8915400" cy="3777622"/>
          </a:xfrm>
        </p:spPr>
        <p:txBody>
          <a:bodyPr>
            <a:normAutofit/>
          </a:bodyPr>
          <a:lstStyle/>
          <a:p>
            <a:pPr indent="-305435" algn="just">
              <a:spcBef>
                <a:spcPts val="0"/>
              </a:spcBef>
              <a:spcAft>
                <a:spcPts val="0"/>
              </a:spcAft>
            </a:pPr>
            <a:r>
              <a:rPr lang="en"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Vacation Scheduler is a system to keep track of when the employees who are on vacation or away from the office. </a:t>
            </a:r>
            <a:endParaRPr lang="en">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endParaRPr lang="en"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r>
              <a:rPr lang="en"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The vacation scheduler helps all the staff to see employee availability, public holidays and institution events and holidays all at one place.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r>
              <a:rPr lang="en"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The scheduler makes tasks easier for both employees and the authorities, helps in hassle free and smooth process.</a:t>
            </a:r>
            <a:endParaRPr lang="en"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0438234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17EB-CD9B-4601-AC01-6BA0EA0D068E}"/>
              </a:ext>
            </a:extLst>
          </p:cNvPr>
          <p:cNvSpPr>
            <a:spLocks noGrp="1"/>
          </p:cNvSpPr>
          <p:nvPr>
            <p:ph type="title"/>
          </p:nvPr>
        </p:nvSpPr>
        <p:spPr/>
        <p:txBody>
          <a:bodyPr/>
          <a:lstStyle/>
          <a:p>
            <a:r>
              <a:rPr lang="en-US" dirty="0"/>
              <a:t>Employee Login Page</a:t>
            </a:r>
          </a:p>
        </p:txBody>
      </p:sp>
      <p:pic>
        <p:nvPicPr>
          <p:cNvPr id="7" name="Content Placeholder 6">
            <a:extLst>
              <a:ext uri="{FF2B5EF4-FFF2-40B4-BE49-F238E27FC236}">
                <a16:creationId xmlns:a16="http://schemas.microsoft.com/office/drawing/2014/main" id="{8429D559-7D65-4097-828C-1D0022A28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6" y="1731963"/>
            <a:ext cx="10076934" cy="4776413"/>
          </a:xfrm>
        </p:spPr>
      </p:pic>
    </p:spTree>
    <p:extLst>
      <p:ext uri="{BB962C8B-B14F-4D97-AF65-F5344CB8AC3E}">
        <p14:creationId xmlns:p14="http://schemas.microsoft.com/office/powerpoint/2010/main" val="1075321708"/>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E4FD-4FDB-4E8F-9775-C9E849EA30F4}"/>
              </a:ext>
            </a:extLst>
          </p:cNvPr>
          <p:cNvSpPr>
            <a:spLocks noGrp="1"/>
          </p:cNvSpPr>
          <p:nvPr>
            <p:ph type="title"/>
          </p:nvPr>
        </p:nvSpPr>
        <p:spPr/>
        <p:txBody>
          <a:bodyPr/>
          <a:lstStyle/>
          <a:p>
            <a:r>
              <a:rPr lang="en-US" dirty="0"/>
              <a:t>Employee Sign up Page</a:t>
            </a:r>
          </a:p>
        </p:txBody>
      </p:sp>
      <p:pic>
        <p:nvPicPr>
          <p:cNvPr id="5" name="Content Placeholder 4">
            <a:extLst>
              <a:ext uri="{FF2B5EF4-FFF2-40B4-BE49-F238E27FC236}">
                <a16:creationId xmlns:a16="http://schemas.microsoft.com/office/drawing/2014/main" id="{F418FE3F-DF8D-41E5-B221-0DF63BCCA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731963"/>
            <a:ext cx="10353762" cy="4758484"/>
          </a:xfrm>
        </p:spPr>
      </p:pic>
    </p:spTree>
    <p:extLst>
      <p:ext uri="{BB962C8B-B14F-4D97-AF65-F5344CB8AC3E}">
        <p14:creationId xmlns:p14="http://schemas.microsoft.com/office/powerpoint/2010/main" val="2087928375"/>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6D06-A01B-4E7B-BA05-A280C67ABDDA}"/>
              </a:ext>
            </a:extLst>
          </p:cNvPr>
          <p:cNvSpPr>
            <a:spLocks noGrp="1"/>
          </p:cNvSpPr>
          <p:nvPr>
            <p:ph type="title"/>
          </p:nvPr>
        </p:nvSpPr>
        <p:spPr/>
        <p:txBody>
          <a:bodyPr/>
          <a:lstStyle/>
          <a:p>
            <a:r>
              <a:rPr lang="en-US" dirty="0"/>
              <a:t>Employee Dashboard Page</a:t>
            </a:r>
          </a:p>
        </p:txBody>
      </p:sp>
      <p:pic>
        <p:nvPicPr>
          <p:cNvPr id="5" name="Content Placeholder 4">
            <a:extLst>
              <a:ext uri="{FF2B5EF4-FFF2-40B4-BE49-F238E27FC236}">
                <a16:creationId xmlns:a16="http://schemas.microsoft.com/office/drawing/2014/main" id="{D91429C8-650B-4655-846A-767C7B24A2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871" y="1731963"/>
            <a:ext cx="10218686" cy="4821237"/>
          </a:xfrm>
        </p:spPr>
      </p:pic>
    </p:spTree>
    <p:extLst>
      <p:ext uri="{BB962C8B-B14F-4D97-AF65-F5344CB8AC3E}">
        <p14:creationId xmlns:p14="http://schemas.microsoft.com/office/powerpoint/2010/main" val="2245014540"/>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E5D4-299A-4CB6-A52A-187FA4D6800B}"/>
              </a:ext>
            </a:extLst>
          </p:cNvPr>
          <p:cNvSpPr>
            <a:spLocks noGrp="1"/>
          </p:cNvSpPr>
          <p:nvPr>
            <p:ph type="title"/>
          </p:nvPr>
        </p:nvSpPr>
        <p:spPr/>
        <p:txBody>
          <a:bodyPr/>
          <a:lstStyle/>
          <a:p>
            <a:r>
              <a:rPr lang="en-US" dirty="0"/>
              <a:t>Authority Login Page</a:t>
            </a:r>
          </a:p>
        </p:txBody>
      </p:sp>
      <p:pic>
        <p:nvPicPr>
          <p:cNvPr id="5" name="Content Placeholder 4">
            <a:extLst>
              <a:ext uri="{FF2B5EF4-FFF2-40B4-BE49-F238E27FC236}">
                <a16:creationId xmlns:a16="http://schemas.microsoft.com/office/drawing/2014/main" id="{6006F8C1-53E9-45A9-BD85-7642B2362A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731963"/>
            <a:ext cx="10668605" cy="4839166"/>
          </a:xfrm>
        </p:spPr>
      </p:pic>
    </p:spTree>
    <p:extLst>
      <p:ext uri="{BB962C8B-B14F-4D97-AF65-F5344CB8AC3E}">
        <p14:creationId xmlns:p14="http://schemas.microsoft.com/office/powerpoint/2010/main" val="1389327709"/>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B5A5-3354-43AD-93DB-EDBB29B6E155}"/>
              </a:ext>
            </a:extLst>
          </p:cNvPr>
          <p:cNvSpPr>
            <a:spLocks noGrp="1"/>
          </p:cNvSpPr>
          <p:nvPr>
            <p:ph type="title"/>
          </p:nvPr>
        </p:nvSpPr>
        <p:spPr/>
        <p:txBody>
          <a:bodyPr/>
          <a:lstStyle/>
          <a:p>
            <a:r>
              <a:rPr lang="en-US" dirty="0"/>
              <a:t>Authority Dashboard Page</a:t>
            </a:r>
          </a:p>
        </p:txBody>
      </p:sp>
      <p:pic>
        <p:nvPicPr>
          <p:cNvPr id="5" name="Content Placeholder 4">
            <a:extLst>
              <a:ext uri="{FF2B5EF4-FFF2-40B4-BE49-F238E27FC236}">
                <a16:creationId xmlns:a16="http://schemas.microsoft.com/office/drawing/2014/main" id="{56E968AA-05A6-4D05-B17A-38BC09F8F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731963"/>
            <a:ext cx="10426558" cy="4785378"/>
          </a:xfrm>
        </p:spPr>
      </p:pic>
    </p:spTree>
    <p:extLst>
      <p:ext uri="{BB962C8B-B14F-4D97-AF65-F5344CB8AC3E}">
        <p14:creationId xmlns:p14="http://schemas.microsoft.com/office/powerpoint/2010/main" val="636181242"/>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95E9-FF64-4545-8AB6-CFADE10430A9}"/>
              </a:ext>
            </a:extLst>
          </p:cNvPr>
          <p:cNvSpPr>
            <a:spLocks noGrp="1"/>
          </p:cNvSpPr>
          <p:nvPr>
            <p:ph type="title"/>
          </p:nvPr>
        </p:nvSpPr>
        <p:spPr/>
        <p:txBody>
          <a:bodyPr/>
          <a:lstStyle/>
          <a:p>
            <a:r>
              <a:rPr lang="en-US" dirty="0"/>
              <a:t>Vacation Scheduler</a:t>
            </a:r>
          </a:p>
        </p:txBody>
      </p:sp>
      <p:pic>
        <p:nvPicPr>
          <p:cNvPr id="5" name="Content Placeholder 4">
            <a:extLst>
              <a:ext uri="{FF2B5EF4-FFF2-40B4-BE49-F238E27FC236}">
                <a16:creationId xmlns:a16="http://schemas.microsoft.com/office/drawing/2014/main" id="{8DF679CC-3E0C-4A94-833E-DE3BE686B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929" y="1731963"/>
            <a:ext cx="10605247" cy="4686766"/>
          </a:xfrm>
        </p:spPr>
      </p:pic>
    </p:spTree>
    <p:extLst>
      <p:ext uri="{BB962C8B-B14F-4D97-AF65-F5344CB8AC3E}">
        <p14:creationId xmlns:p14="http://schemas.microsoft.com/office/powerpoint/2010/main" val="3161014203"/>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7CA1-0A98-4987-9CBC-86F02E352668}"/>
              </a:ext>
            </a:extLst>
          </p:cNvPr>
          <p:cNvSpPr>
            <a:spLocks noGrp="1"/>
          </p:cNvSpPr>
          <p:nvPr>
            <p:ph type="title"/>
          </p:nvPr>
        </p:nvSpPr>
        <p:spPr>
          <a:xfrm>
            <a:off x="3752026" y="533958"/>
            <a:ext cx="4670760" cy="908476"/>
          </a:xfrm>
        </p:spPr>
        <p:txBody>
          <a:bodyPr anchor="ctr">
            <a:normAutofit/>
          </a:bodyPr>
          <a:lstStyle/>
          <a:p>
            <a:r>
              <a:rPr lang="en-IN" sz="4000" u="sng" dirty="0">
                <a:latin typeface="Book Antiqua" panose="02040602050305030304" pitchFamily="18" charset="0"/>
              </a:rPr>
              <a:t>ADVANTAGES</a:t>
            </a:r>
          </a:p>
        </p:txBody>
      </p:sp>
      <p:sp>
        <p:nvSpPr>
          <p:cNvPr id="6" name="Content Placeholder 5">
            <a:extLst>
              <a:ext uri="{FF2B5EF4-FFF2-40B4-BE49-F238E27FC236}">
                <a16:creationId xmlns:a16="http://schemas.microsoft.com/office/drawing/2014/main" id="{08C7E6DE-4C43-4C05-90A7-3EFBC62C21FB}"/>
              </a:ext>
            </a:extLst>
          </p:cNvPr>
          <p:cNvSpPr>
            <a:spLocks noGrp="1"/>
          </p:cNvSpPr>
          <p:nvPr>
            <p:ph idx="1"/>
          </p:nvPr>
        </p:nvSpPr>
        <p:spPr>
          <a:xfrm>
            <a:off x="1459650" y="1905000"/>
            <a:ext cx="10044962" cy="4473262"/>
          </a:xfrm>
        </p:spPr>
        <p:txBody>
          <a:bodyPr>
            <a:normAutofit lnSpcReduction="10000"/>
          </a:bodyPr>
          <a:lstStyle/>
          <a:p>
            <a:pPr indent="-305435">
              <a:lnSpc>
                <a:spcPct val="200000"/>
              </a:lnSpc>
            </a:pPr>
            <a:r>
              <a:rPr lang="en" sz="1800" dirty="0">
                <a:solidFill>
                  <a:schemeClr val="tx1"/>
                </a:solidFill>
                <a:ea typeface="+mn-lt"/>
                <a:cs typeface="+mn-lt"/>
              </a:rPr>
              <a:t>Reduction of paper and manual work  </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nSpc>
                <a:spcPct val="200000"/>
              </a:lnSpc>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Time saving due to digital management in software very less manual intervention.</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nSpc>
                <a:spcPct val="200000"/>
              </a:lnSpc>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Easy and safe access of records</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nSpc>
                <a:spcPct val="200000"/>
              </a:lnSpc>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Vacation scheduler is a one stop destination for staff to see all their leaves.</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nSpc>
                <a:spcPct val="200000"/>
              </a:lnSpc>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Visibility of employee availability</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nSpc>
                <a:spcPct val="200000"/>
              </a:lnSpc>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Clear communication and transparency of leaves of employees as every employee details are digitized.</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nSpc>
                <a:spcPct val="200000"/>
              </a:lnSpc>
            </a:pPr>
            <a:endParaRPr lang="en-US" sz="1800" dirty="0">
              <a:ln>
                <a:solidFill>
                  <a:prstClr val="black">
                    <a:lumMod val="75000"/>
                    <a:lumOff val="25000"/>
                    <a:alpha val="10000"/>
                  </a:prstClr>
                </a:solidFill>
              </a:ln>
              <a:effectLst>
                <a:outerShdw blurRad="9525" dist="25400" dir="14640000" algn="tl" rotWithShape="0">
                  <a:prstClr val="black">
                    <a:alpha val="30000"/>
                  </a:prstClr>
                </a:outerShdw>
              </a:effectLst>
              <a:latin typeface="Book Antiqua" panose="02040602050305030304" pitchFamily="18" charset="0"/>
            </a:endParaRPr>
          </a:p>
        </p:txBody>
      </p:sp>
    </p:spTree>
    <p:extLst>
      <p:ext uri="{BB962C8B-B14F-4D97-AF65-F5344CB8AC3E}">
        <p14:creationId xmlns:p14="http://schemas.microsoft.com/office/powerpoint/2010/main" val="35017659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801E-79E4-4FF0-BEF5-AD037F976642}"/>
              </a:ext>
            </a:extLst>
          </p:cNvPr>
          <p:cNvSpPr>
            <a:spLocks noGrp="1"/>
          </p:cNvSpPr>
          <p:nvPr>
            <p:ph type="title"/>
          </p:nvPr>
        </p:nvSpPr>
        <p:spPr>
          <a:xfrm>
            <a:off x="4537635" y="611231"/>
            <a:ext cx="4541971" cy="792566"/>
          </a:xfrm>
        </p:spPr>
        <p:txBody>
          <a:bodyPr anchor="ctr">
            <a:normAutofit/>
          </a:bodyPr>
          <a:lstStyle/>
          <a:p>
            <a:r>
              <a:rPr lang="en-IN" sz="4000" u="sng" dirty="0">
                <a:latin typeface="Book Antiqua" panose="02040602050305030304" pitchFamily="18" charset="0"/>
              </a:rPr>
              <a:t>CONCLUSION</a:t>
            </a:r>
          </a:p>
        </p:txBody>
      </p:sp>
      <p:sp>
        <p:nvSpPr>
          <p:cNvPr id="3" name="Content Placeholder 2">
            <a:extLst>
              <a:ext uri="{FF2B5EF4-FFF2-40B4-BE49-F238E27FC236}">
                <a16:creationId xmlns:a16="http://schemas.microsoft.com/office/drawing/2014/main" id="{340732A6-5A0F-4AD9-933F-BC14EE8D91D5}"/>
              </a:ext>
            </a:extLst>
          </p:cNvPr>
          <p:cNvSpPr>
            <a:spLocks noGrp="1"/>
          </p:cNvSpPr>
          <p:nvPr>
            <p:ph idx="1"/>
          </p:nvPr>
        </p:nvSpPr>
        <p:spPr>
          <a:xfrm>
            <a:off x="309652" y="1766739"/>
            <a:ext cx="11882348" cy="5162281"/>
          </a:xfrm>
        </p:spPr>
        <p:txBody>
          <a:bodyPr>
            <a:noAutofit/>
          </a:bodyPr>
          <a:lstStyle/>
          <a:p>
            <a:pPr indent="-305435" algn="just">
              <a:spcBef>
                <a:spcPts val="0"/>
              </a:spcBef>
              <a:spcAft>
                <a:spcPts val="0"/>
              </a:spcAft>
            </a:pP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Book Antiqua" panose="02040602050305030304" pitchFamily="18" charset="0"/>
            </a:endParaRPr>
          </a:p>
          <a:p>
            <a:pPr indent="-305435" algn="just">
              <a:spcBef>
                <a:spcPts val="0"/>
              </a:spcBef>
              <a:spcAft>
                <a:spcPts val="0"/>
              </a:spcAft>
            </a:pP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Absence Request and Vacation Schedule Management system is very useful for any institution using it, to maintain the leave records of employees. This system will not only maintain the leave applications of the staff, it will also maintain the previous leave records of the staff.</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The higher authority may accept or reject the applications requested by the employee. Thus this system maintains the excess amount of job done by the institution to maintain the leaves. </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gn="just">
              <a:spcBef>
                <a:spcPts val="0"/>
              </a:spcBef>
              <a:spcAft>
                <a:spcPts val="0"/>
              </a:spcAft>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The system also approaches to reduce the formalities and delay by authority members for the approval of leave. The vacation scheduler helps all the staff to see their leaves, public holidays and institution holidays all at one place itself.</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spcBef>
                <a:spcPts val="0"/>
              </a:spcBef>
              <a:spcAft>
                <a:spcPts val="0"/>
              </a:spcAft>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37465" indent="0" algn="just">
              <a:lnSpc>
                <a:spcPct val="150000"/>
              </a:lnSpc>
              <a:spcBef>
                <a:spcPts val="0"/>
              </a:spcBef>
              <a:spcAft>
                <a:spcPts val="0"/>
              </a:spcAft>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spcBef>
                <a:spcPts val="0"/>
              </a:spcBef>
              <a:spcAft>
                <a:spcPts val="1600"/>
              </a:spcAft>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latin typeface="Book Antiqua" panose="02040602050305030304" pitchFamily="18" charset="0"/>
            </a:endParaRPr>
          </a:p>
        </p:txBody>
      </p:sp>
    </p:spTree>
    <p:extLst>
      <p:ext uri="{BB962C8B-B14F-4D97-AF65-F5344CB8AC3E}">
        <p14:creationId xmlns:p14="http://schemas.microsoft.com/office/powerpoint/2010/main" val="2749483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EA3C-ED34-44D3-950B-D5504DC043AF}"/>
              </a:ext>
            </a:extLst>
          </p:cNvPr>
          <p:cNvSpPr>
            <a:spLocks noGrp="1"/>
          </p:cNvSpPr>
          <p:nvPr>
            <p:ph type="title"/>
          </p:nvPr>
        </p:nvSpPr>
        <p:spPr>
          <a:xfrm>
            <a:off x="4679302" y="714262"/>
            <a:ext cx="4129847" cy="702414"/>
          </a:xfrm>
        </p:spPr>
        <p:txBody>
          <a:bodyPr anchor="ctr">
            <a:normAutofit/>
          </a:bodyPr>
          <a:lstStyle/>
          <a:p>
            <a:r>
              <a:rPr lang="en-IN" sz="4000" u="sng" dirty="0">
                <a:latin typeface="Book Antiqua" panose="02040602050305030304" pitchFamily="18" charset="0"/>
              </a:rPr>
              <a:t>REFERENCES</a:t>
            </a:r>
          </a:p>
        </p:txBody>
      </p:sp>
      <p:sp>
        <p:nvSpPr>
          <p:cNvPr id="3" name="Content Placeholder 2">
            <a:extLst>
              <a:ext uri="{FF2B5EF4-FFF2-40B4-BE49-F238E27FC236}">
                <a16:creationId xmlns:a16="http://schemas.microsoft.com/office/drawing/2014/main" id="{1A69EE82-C290-4F90-A098-9EBE8EC9C673}"/>
              </a:ext>
            </a:extLst>
          </p:cNvPr>
          <p:cNvSpPr>
            <a:spLocks noGrp="1"/>
          </p:cNvSpPr>
          <p:nvPr>
            <p:ph idx="1"/>
          </p:nvPr>
        </p:nvSpPr>
        <p:spPr>
          <a:xfrm>
            <a:off x="811927" y="1669959"/>
            <a:ext cx="11088151" cy="5039933"/>
          </a:xfrm>
        </p:spPr>
        <p:txBody>
          <a:bodyPr>
            <a:noAutofit/>
          </a:bodyPr>
          <a:lstStyle/>
          <a:p>
            <a:pPr marL="457200" indent="-317500" algn="just">
              <a:lnSpc>
                <a:spcPct val="150000"/>
              </a:lnSpc>
              <a:spcBef>
                <a:spcPts val="0"/>
              </a:spcBef>
              <a:spcAft>
                <a:spcPts val="0"/>
              </a:spcAft>
              <a:buAutoNum type="arabicParenR"/>
            </a:pP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Employee Leave Management System, “International Journal of Scientific &amp; Engineering Research Volume 9”, (ISSN 2229-5518), February 2018.</a:t>
            </a:r>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7500" algn="just">
              <a:lnSpc>
                <a:spcPct val="150000"/>
              </a:lnSpc>
              <a:spcBef>
                <a:spcPts val="0"/>
              </a:spcBef>
              <a:spcAft>
                <a:spcPts val="0"/>
              </a:spcAft>
              <a:buAutoNum type="arabicParenR"/>
            </a:pP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Leave Management System, “Rashtrasant Tukadoji Maharaj Nagpur University,”,</a:t>
            </a: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hlinkClick r:id="rId2">
                  <a:extLst>
                    <a:ext uri="{A12FA001-AC4F-418D-AE19-62706E023703}">
                      <ahyp:hlinkClr xmlns:ahyp="http://schemas.microsoft.com/office/drawing/2018/hyperlinkcolor" val="tx"/>
                    </a:ext>
                  </a:extLst>
                </a:hlinkClick>
              </a:rPr>
              <a:t> IEEE</a:t>
            </a: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highlight>
                  <a:srgbClr val="F3F3F3"/>
                </a:highlight>
                <a:ea typeface="+mn-lt"/>
                <a:cs typeface="+mn-lt"/>
              </a:rPr>
              <a:t> </a:t>
            </a:r>
          </a:p>
          <a:p>
            <a:pPr marL="457200" indent="-317500" algn="just">
              <a:lnSpc>
                <a:spcPct val="150000"/>
              </a:lnSpc>
              <a:spcBef>
                <a:spcPts val="0"/>
              </a:spcBef>
              <a:spcAft>
                <a:spcPts val="0"/>
              </a:spcAft>
              <a:buAutoNum type="arabicParenR"/>
            </a:pPr>
            <a:r>
              <a:rPr lang="en" u="sng"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hlinkClick r:id="rId3">
                  <a:extLst>
                    <a:ext uri="{A12FA001-AC4F-418D-AE19-62706E023703}">
                      <ahyp:hlinkClr xmlns:ahyp="http://schemas.microsoft.com/office/drawing/2018/hyperlinkcolor" val="tx"/>
                    </a:ext>
                  </a:extLst>
                </a:hlinkClick>
              </a:rPr>
              <a:t>https://www.w3schools.com/php/</a:t>
            </a: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a:t>
            </a:r>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7500" algn="just">
              <a:lnSpc>
                <a:spcPct val="150000"/>
              </a:lnSpc>
              <a:spcBef>
                <a:spcPts val="0"/>
              </a:spcBef>
              <a:spcAft>
                <a:spcPts val="0"/>
              </a:spcAft>
              <a:buAutoNum type="arabicParenR"/>
            </a:pPr>
            <a:r>
              <a:rPr lang="en" u="sng"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hlinkClick r:id="rId4">
                  <a:extLst>
                    <a:ext uri="{A12FA001-AC4F-418D-AE19-62706E023703}">
                      <ahyp:hlinkClr xmlns:ahyp="http://schemas.microsoft.com/office/drawing/2018/hyperlinkcolor" val="tx"/>
                    </a:ext>
                  </a:extLst>
                </a:hlinkClick>
              </a:rPr>
              <a:t>https://developer.mozilla.org/en-US/docs/Learn/Getting_started_with_the_web/JavaScript_basics</a:t>
            </a: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a:t>
            </a:r>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7500" algn="just">
              <a:lnSpc>
                <a:spcPct val="150000"/>
              </a:lnSpc>
              <a:spcBef>
                <a:spcPts val="0"/>
              </a:spcBef>
              <a:spcAft>
                <a:spcPts val="0"/>
              </a:spcAft>
              <a:buAutoNum type="arabicParenR"/>
            </a:pP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a:t>
            </a:r>
            <a:r>
              <a:rPr lang="en" u="sng"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hlinkClick r:id="rId5">
                  <a:extLst>
                    <a:ext uri="{A12FA001-AC4F-418D-AE19-62706E023703}">
                      <ahyp:hlinkClr xmlns:ahyp="http://schemas.microsoft.com/office/drawing/2018/hyperlinkcolor" val="tx"/>
                    </a:ext>
                  </a:extLst>
                </a:hlinkClick>
              </a:rPr>
              <a:t>https://www.moneycontrol.com/personal-finance/tools/gratuity-calculator.html</a:t>
            </a: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a:t>
            </a:r>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p:txBody>
      </p:sp>
    </p:spTree>
    <p:extLst>
      <p:ext uri="{BB962C8B-B14F-4D97-AF65-F5344CB8AC3E}">
        <p14:creationId xmlns:p14="http://schemas.microsoft.com/office/powerpoint/2010/main" val="1661946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94D-1365-4678-A4F4-039E8637D51D}"/>
              </a:ext>
            </a:extLst>
          </p:cNvPr>
          <p:cNvSpPr>
            <a:spLocks noGrp="1"/>
          </p:cNvSpPr>
          <p:nvPr>
            <p:ph type="ctrTitle"/>
          </p:nvPr>
        </p:nvSpPr>
        <p:spPr>
          <a:xfrm>
            <a:off x="3353994" y="475814"/>
            <a:ext cx="6653655" cy="916106"/>
          </a:xfrm>
        </p:spPr>
        <p:txBody>
          <a:bodyPr anchor="ctr">
            <a:normAutofit/>
          </a:bodyPr>
          <a:lstStyle/>
          <a:p>
            <a:r>
              <a:rPr lang="en-IN" sz="4000" u="sng" dirty="0">
                <a:latin typeface="Book Antiqua" panose="02040602050305030304" pitchFamily="18" charset="0"/>
              </a:rPr>
              <a:t>FLOW OF PRESENTATION</a:t>
            </a:r>
          </a:p>
        </p:txBody>
      </p:sp>
      <p:sp>
        <p:nvSpPr>
          <p:cNvPr id="3" name="Subtitle 2">
            <a:extLst>
              <a:ext uri="{FF2B5EF4-FFF2-40B4-BE49-F238E27FC236}">
                <a16:creationId xmlns:a16="http://schemas.microsoft.com/office/drawing/2014/main" id="{661CD421-E128-44D2-98A8-7C36978970A6}"/>
              </a:ext>
            </a:extLst>
          </p:cNvPr>
          <p:cNvSpPr>
            <a:spLocks noGrp="1"/>
          </p:cNvSpPr>
          <p:nvPr>
            <p:ph type="subTitle" idx="1"/>
          </p:nvPr>
        </p:nvSpPr>
        <p:spPr>
          <a:xfrm>
            <a:off x="1667626" y="1494824"/>
            <a:ext cx="10026390" cy="5157113"/>
          </a:xfrm>
        </p:spPr>
        <p:txBody>
          <a:bodyPr>
            <a:normAutofit/>
          </a:bodyPr>
          <a:lstStyle/>
          <a:p>
            <a:pPr marL="342900" indent="-342900" algn="l">
              <a:buFont typeface="Wingdings" panose="05000000000000000000" pitchFamily="2" charset="2"/>
              <a:buChar char="Ø"/>
            </a:pPr>
            <a:r>
              <a:rPr lang="en-US" dirty="0">
                <a:latin typeface="Book Antiqua" panose="02040602050305030304" pitchFamily="18" charset="0"/>
              </a:rPr>
              <a:t>Introduction</a:t>
            </a:r>
            <a:endParaRPr lang="en-US" sz="2000" dirty="0">
              <a:latin typeface="Book Antiqua" panose="02040602050305030304" pitchFamily="18" charset="0"/>
            </a:endParaRPr>
          </a:p>
          <a:p>
            <a:pPr marL="342900" indent="-342900" algn="l">
              <a:buFont typeface="Wingdings" panose="05000000000000000000" pitchFamily="2" charset="2"/>
              <a:buChar char="Ø"/>
            </a:pPr>
            <a:r>
              <a:rPr lang="en-US" dirty="0">
                <a:latin typeface="Book Antiqua"/>
              </a:rPr>
              <a:t>Problem Statement</a:t>
            </a:r>
          </a:p>
          <a:p>
            <a:pPr marL="342900" indent="-342900" algn="l">
              <a:buFont typeface="Wingdings" panose="05000000000000000000" pitchFamily="2" charset="2"/>
              <a:buChar char="Ø"/>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latin typeface="Book Antiqua"/>
              </a:rPr>
              <a:t>Literature Survey</a:t>
            </a:r>
          </a:p>
          <a:p>
            <a:pPr marL="342900" indent="-342900" algn="l">
              <a:buFont typeface="Wingdings" panose="05000000000000000000" pitchFamily="2" charset="2"/>
              <a:buChar char="Ø"/>
            </a:pPr>
            <a:r>
              <a:rPr lang="en-US" sz="2000" dirty="0">
                <a:latin typeface="Book Antiqua" panose="02040602050305030304" pitchFamily="18" charset="0"/>
              </a:rPr>
              <a:t>Proposed System</a:t>
            </a:r>
          </a:p>
          <a:p>
            <a:pPr marL="342900" indent="-342900" algn="l">
              <a:buFont typeface="Wingdings" panose="05000000000000000000" pitchFamily="2" charset="2"/>
              <a:buChar char="Ø"/>
            </a:pPr>
            <a:r>
              <a:rPr lang="en" dirty="0">
                <a:ln>
                  <a:solidFill>
                    <a:prstClr val="black">
                      <a:lumMod val="75000"/>
                      <a:lumOff val="25000"/>
                      <a:alpha val="10000"/>
                    </a:prstClr>
                  </a:solidFill>
                </a:ln>
                <a:effectLst>
                  <a:outerShdw blurRad="9525" dist="25400" dir="14640000" algn="tl" rotWithShape="0">
                    <a:prstClr val="black">
                      <a:alpha val="30000"/>
                    </a:prstClr>
                  </a:outerShdw>
                </a:effectLst>
                <a:latin typeface="Calisto MT"/>
              </a:rPr>
              <a:t>Block Diagram</a:t>
            </a:r>
            <a:endParaRPr lang="en-US" sz="2000" dirty="0">
              <a:latin typeface="Book Antiqua" panose="02040602050305030304" pitchFamily="18" charset="0"/>
            </a:endParaRPr>
          </a:p>
          <a:p>
            <a:pPr marL="342900" indent="-342900" algn="l">
              <a:buFont typeface="Wingdings" panose="05000000000000000000" pitchFamily="2" charset="2"/>
              <a:buChar char="Ø"/>
            </a:pPr>
            <a:r>
              <a:rPr lang="en" dirty="0">
                <a:latin typeface="Calisto MT"/>
              </a:rPr>
              <a:t>Flow Chart (Employee)</a:t>
            </a:r>
          </a:p>
          <a:p>
            <a:pPr marL="342900" indent="-342900" algn="l">
              <a:buFont typeface="Wingdings" panose="05000000000000000000" pitchFamily="2" charset="2"/>
              <a:buChar char="Ø"/>
            </a:pPr>
            <a:r>
              <a:rPr lang="en" dirty="0">
                <a:ln>
                  <a:solidFill>
                    <a:prstClr val="black">
                      <a:lumMod val="75000"/>
                      <a:lumOff val="25000"/>
                      <a:alpha val="10000"/>
                    </a:prstClr>
                  </a:solidFill>
                </a:ln>
                <a:effectLst>
                  <a:outerShdw blurRad="9525" dist="25400" dir="14640000" algn="tl" rotWithShape="0">
                    <a:prstClr val="black">
                      <a:alpha val="30000"/>
                    </a:prstClr>
                  </a:outerShdw>
                </a:effectLst>
                <a:latin typeface="Calisto MT"/>
              </a:rPr>
              <a:t>Flow Chart (Authority)</a:t>
            </a:r>
          </a:p>
          <a:p>
            <a:pPr marL="342900" indent="-342900" algn="l">
              <a:buFont typeface="Wingdings" panose="05000000000000000000" pitchFamily="2" charset="2"/>
              <a:buChar char="Ø"/>
            </a:pPr>
            <a:r>
              <a:rPr lang="en" dirty="0">
                <a:ln>
                  <a:solidFill>
                    <a:prstClr val="black">
                      <a:lumMod val="75000"/>
                      <a:lumOff val="25000"/>
                      <a:alpha val="10000"/>
                    </a:prstClr>
                  </a:solidFill>
                </a:ln>
                <a:effectLst>
                  <a:outerShdw blurRad="9525" dist="25400" dir="14640000" algn="tl" rotWithShape="0">
                    <a:prstClr val="black">
                      <a:alpha val="30000"/>
                    </a:prstClr>
                  </a:outerShdw>
                </a:effectLst>
                <a:latin typeface="Calisto MT"/>
              </a:rPr>
              <a:t>Vacation Scheduling</a:t>
            </a:r>
          </a:p>
          <a:p>
            <a:pPr marL="342900" indent="-342900" algn="l">
              <a:buFont typeface="Wingdings" panose="05000000000000000000" pitchFamily="2" charset="2"/>
              <a:buChar char="Ø"/>
            </a:pPr>
            <a:r>
              <a:rPr lang="en" dirty="0">
                <a:ln>
                  <a:solidFill>
                    <a:prstClr val="black">
                      <a:lumMod val="75000"/>
                      <a:lumOff val="25000"/>
                      <a:alpha val="10000"/>
                    </a:prstClr>
                  </a:solidFill>
                </a:ln>
                <a:effectLst>
                  <a:outerShdw blurRad="9525" dist="25400" dir="14640000" algn="tl" rotWithShape="0">
                    <a:prstClr val="black">
                      <a:alpha val="30000"/>
                    </a:prstClr>
                  </a:outerShdw>
                </a:effectLst>
                <a:latin typeface="Calisto MT"/>
              </a:rPr>
              <a:t>Advantages</a:t>
            </a:r>
            <a:endParaRPr lang="en" dirty="0">
              <a:latin typeface="Calisto MT"/>
            </a:endParaRPr>
          </a:p>
          <a:p>
            <a:pPr marL="342900" indent="-342900" algn="l">
              <a:buFont typeface="Wingdings" panose="05000000000000000000" pitchFamily="2" charset="2"/>
              <a:buChar char="Ø"/>
            </a:pPr>
            <a:r>
              <a:rPr lang="en-US" sz="2000" dirty="0">
                <a:latin typeface="Book Antiqua" panose="02040602050305030304" pitchFamily="18" charset="0"/>
              </a:rPr>
              <a:t>Conclusion</a:t>
            </a:r>
          </a:p>
          <a:p>
            <a:pPr marL="342900" indent="-342900" algn="l">
              <a:buFont typeface="Wingdings" panose="05000000000000000000" pitchFamily="2" charset="2"/>
              <a:buChar char="Ø"/>
            </a:pPr>
            <a:r>
              <a:rPr lang="en-US" sz="2000" dirty="0">
                <a:latin typeface="Book Antiqua" panose="02040602050305030304" pitchFamily="18" charset="0"/>
              </a:rPr>
              <a:t>References</a:t>
            </a:r>
          </a:p>
          <a:p>
            <a:endParaRPr lang="en-IN" dirty="0"/>
          </a:p>
        </p:txBody>
      </p:sp>
    </p:spTree>
    <p:extLst>
      <p:ext uri="{BB962C8B-B14F-4D97-AF65-F5344CB8AC3E}">
        <p14:creationId xmlns:p14="http://schemas.microsoft.com/office/powerpoint/2010/main" val="31361040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9A96-0864-4238-A801-43BB1974E9E5}"/>
              </a:ext>
            </a:extLst>
          </p:cNvPr>
          <p:cNvSpPr>
            <a:spLocks noGrp="1"/>
          </p:cNvSpPr>
          <p:nvPr>
            <p:ph type="title"/>
          </p:nvPr>
        </p:nvSpPr>
        <p:spPr>
          <a:xfrm>
            <a:off x="4546231" y="675625"/>
            <a:ext cx="3026546" cy="753930"/>
          </a:xfrm>
        </p:spPr>
        <p:txBody>
          <a:bodyPr anchor="ctr">
            <a:noAutofit/>
          </a:bodyPr>
          <a:lstStyle/>
          <a:p>
            <a:r>
              <a:rPr lang="en-IN" sz="2400" u="sng" dirty="0">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A6E8758E-4CDC-4911-B8CE-7A91731890E2}"/>
              </a:ext>
            </a:extLst>
          </p:cNvPr>
          <p:cNvSpPr>
            <a:spLocks noGrp="1"/>
          </p:cNvSpPr>
          <p:nvPr>
            <p:ph idx="1"/>
          </p:nvPr>
        </p:nvSpPr>
        <p:spPr>
          <a:xfrm>
            <a:off x="981476" y="1576586"/>
            <a:ext cx="10879965" cy="5281413"/>
          </a:xfrm>
        </p:spPr>
        <p:txBody>
          <a:bodyPr>
            <a:normAutofit/>
          </a:bodyPr>
          <a:lstStyle/>
          <a:p>
            <a:pPr marL="457200" indent="-311150" algn="just">
              <a:lnSpc>
                <a:spcPct val="114999"/>
              </a:lnSpc>
              <a:spcBef>
                <a:spcPts val="0"/>
              </a:spcBef>
              <a:spcAft>
                <a:spcPts val="0"/>
              </a:spcAft>
              <a:buAutoNum type="arabicParenR"/>
            </a:pP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The existing Absence Management system is manual. It is a lengthy process and it is not optimized. </a:t>
            </a:r>
            <a:endPar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AutoNum type="arabicParenR"/>
            </a:pP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We are creating </a:t>
            </a:r>
            <a:r>
              <a:rPr lang="e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Absence Request and Vacation Schedule Management </a:t>
            </a: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based on python-flask to help solve this problem. We provide a system which manages the employee leave procedures.</a:t>
            </a:r>
            <a:endPar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AutoNum type="arabicParenR"/>
            </a:pP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The employee fills and submits the leave application form through our website. </a:t>
            </a:r>
            <a:endPar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AutoNum type="arabicParenR"/>
            </a:pP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The authority gets notified and can decide  to grant, reject or keep the application form pending. We will be trying  to make a program to help employees get </a:t>
            </a:r>
            <a:r>
              <a:rPr lang="en"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a</a:t>
            </a:r>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easy and fast absence requests without much worry.</a:t>
            </a:r>
            <a:endPar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endParaRPr lang="en-US" sz="20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Book Antiqua" panose="02040602050305030304" pitchFamily="18" charset="0"/>
            </a:endParaRPr>
          </a:p>
        </p:txBody>
      </p:sp>
    </p:spTree>
    <p:extLst>
      <p:ext uri="{BB962C8B-B14F-4D97-AF65-F5344CB8AC3E}">
        <p14:creationId xmlns:p14="http://schemas.microsoft.com/office/powerpoint/2010/main" val="5097656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B39E-6C01-46F2-9B43-F613DE2EEDBA}"/>
              </a:ext>
            </a:extLst>
          </p:cNvPr>
          <p:cNvSpPr>
            <a:spLocks noGrp="1"/>
          </p:cNvSpPr>
          <p:nvPr>
            <p:ph type="title"/>
          </p:nvPr>
        </p:nvSpPr>
        <p:spPr/>
        <p:txBody>
          <a:bodyPr>
            <a:normAutofit/>
          </a:bodyPr>
          <a:lstStyle/>
          <a:p>
            <a:pPr algn="l">
              <a:spcBef>
                <a:spcPts val="0"/>
              </a:spcBef>
            </a:pPr>
            <a:r>
              <a:rPr lang="en" u="sng"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Problem Statement</a:t>
            </a:r>
            <a:endParaRPr lang="en-US" dirty="0"/>
          </a:p>
        </p:txBody>
      </p:sp>
      <p:sp>
        <p:nvSpPr>
          <p:cNvPr id="3" name="Content Placeholder 2">
            <a:extLst>
              <a:ext uri="{FF2B5EF4-FFF2-40B4-BE49-F238E27FC236}">
                <a16:creationId xmlns:a16="http://schemas.microsoft.com/office/drawing/2014/main" id="{0E300B00-3C70-4C4E-87F4-6214337BCF0D}"/>
              </a:ext>
            </a:extLst>
          </p:cNvPr>
          <p:cNvSpPr>
            <a:spLocks noGrp="1"/>
          </p:cNvSpPr>
          <p:nvPr>
            <p:ph idx="1"/>
          </p:nvPr>
        </p:nvSpPr>
        <p:spPr>
          <a:xfrm>
            <a:off x="913795" y="1671489"/>
            <a:ext cx="10353762" cy="4312751"/>
          </a:xfrm>
        </p:spPr>
        <p:txBody>
          <a:bodyPr>
            <a:normAutofit/>
          </a:bodyPr>
          <a:lstStyle/>
          <a:p>
            <a:pPr marL="457200" indent="-311150" algn="just">
              <a:lnSpc>
                <a:spcPct val="114999"/>
              </a:lnSpc>
              <a:spcBef>
                <a:spcPts val="0"/>
              </a:spcBef>
              <a:spcAft>
                <a:spcPts val="0"/>
              </a:spcAft>
              <a:buAutoNum type="arabicParen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One of the major concerns of many organizations is problems about the absences of their employees.  Maintaining a manual record of the leave and vacation schedule is a hard task.</a:t>
            </a:r>
            <a:endParaRPr lang="en-US" dirty="0">
              <a:solidFill>
                <a:schemeClr val="tx1"/>
              </a:solidFill>
            </a:endParaRPr>
          </a:p>
          <a:p>
            <a:pPr marL="457200" indent="-311150" algn="just">
              <a:lnSpc>
                <a:spcPct val="114999"/>
              </a:lnSpc>
              <a:spcBef>
                <a:spcPts val="0"/>
              </a:spcBef>
              <a:spcAft>
                <a:spcPts val="0"/>
              </a:spcAft>
              <a:buAutoNum type="arabicParenR"/>
            </a:pPr>
            <a:endPar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AutoNum type="arabicParen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Therefore, our project aims at making absence requests an easier task for the employees, as well as the authority. It is also noticed that leave applications take a long time for approval. Hence, our project also targets to make this process time efficient.</a:t>
            </a:r>
          </a:p>
          <a:p>
            <a:pPr marL="146050" indent="0" algn="just">
              <a:lnSpc>
                <a:spcPct val="114999"/>
              </a:lnSpc>
              <a:spcBef>
                <a:spcPts val="0"/>
              </a:spcBef>
              <a:spcAft>
                <a:spcPts val="0"/>
              </a:spcAft>
              <a:buNone/>
            </a:pPr>
            <a:endPar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AutoNum type="arabicParen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We are developing a Python based website, using MySQL for the database connectivity, Html and CSS used as back-end  This system can be used to automate the workflow of absence requests and their approvals. There are features like notifications, first come first serve, easy approval of leave, </a:t>
            </a:r>
            <a:r>
              <a:rPr lang="en" sz="1800"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etc</a:t>
            </a: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 in our system.</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2590817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BDD4-06E9-4E2F-B6B1-D22C42852809}"/>
              </a:ext>
            </a:extLst>
          </p:cNvPr>
          <p:cNvSpPr>
            <a:spLocks noGrp="1"/>
          </p:cNvSpPr>
          <p:nvPr>
            <p:ph type="title"/>
          </p:nvPr>
        </p:nvSpPr>
        <p:spPr/>
        <p:txBody>
          <a:bodyPr/>
          <a:lstStyle/>
          <a:p>
            <a:r>
              <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j-lt"/>
                <a:cs typeface="+mj-lt"/>
              </a:rPr>
              <a:t>Literature Survey</a:t>
            </a:r>
            <a:endParaRPr lang="en-US" dirty="0">
              <a:solidFill>
                <a:schemeClr val="tx1"/>
              </a:solidFill>
            </a:endParaRPr>
          </a:p>
        </p:txBody>
      </p:sp>
      <p:graphicFrame>
        <p:nvGraphicFramePr>
          <p:cNvPr id="7" name="Table 7">
            <a:extLst>
              <a:ext uri="{FF2B5EF4-FFF2-40B4-BE49-F238E27FC236}">
                <a16:creationId xmlns:a16="http://schemas.microsoft.com/office/drawing/2014/main" id="{43CEF2A5-459B-4CCC-8FA5-42BCA7176EA5}"/>
              </a:ext>
            </a:extLst>
          </p:cNvPr>
          <p:cNvGraphicFramePr>
            <a:graphicFrameLocks noGrp="1"/>
          </p:cNvGraphicFramePr>
          <p:nvPr>
            <p:ph idx="1"/>
            <p:extLst>
              <p:ext uri="{D42A27DB-BD31-4B8C-83A1-F6EECF244321}">
                <p14:modId xmlns:p14="http://schemas.microsoft.com/office/powerpoint/2010/main" val="3418942955"/>
              </p:ext>
            </p:extLst>
          </p:nvPr>
        </p:nvGraphicFramePr>
        <p:xfrm>
          <a:off x="752475" y="1905000"/>
          <a:ext cx="10667099" cy="4114800"/>
        </p:xfrm>
        <a:graphic>
          <a:graphicData uri="http://schemas.openxmlformats.org/drawingml/2006/table">
            <a:tbl>
              <a:tblPr firstRow="1" bandRow="1">
                <a:tableStyleId>{5C22544A-7EE6-4342-B048-85BDC9FD1C3A}</a:tableStyleId>
              </a:tblPr>
              <a:tblGrid>
                <a:gridCol w="841979">
                  <a:extLst>
                    <a:ext uri="{9D8B030D-6E8A-4147-A177-3AD203B41FA5}">
                      <a16:colId xmlns:a16="http://schemas.microsoft.com/office/drawing/2014/main" val="263795288"/>
                    </a:ext>
                  </a:extLst>
                </a:gridCol>
                <a:gridCol w="1150907">
                  <a:extLst>
                    <a:ext uri="{9D8B030D-6E8A-4147-A177-3AD203B41FA5}">
                      <a16:colId xmlns:a16="http://schemas.microsoft.com/office/drawing/2014/main" val="1241053047"/>
                    </a:ext>
                  </a:extLst>
                </a:gridCol>
                <a:gridCol w="2332104">
                  <a:extLst>
                    <a:ext uri="{9D8B030D-6E8A-4147-A177-3AD203B41FA5}">
                      <a16:colId xmlns:a16="http://schemas.microsoft.com/office/drawing/2014/main" val="3137224639"/>
                    </a:ext>
                  </a:extLst>
                </a:gridCol>
                <a:gridCol w="2321718">
                  <a:extLst>
                    <a:ext uri="{9D8B030D-6E8A-4147-A177-3AD203B41FA5}">
                      <a16:colId xmlns:a16="http://schemas.microsoft.com/office/drawing/2014/main" val="3023331484"/>
                    </a:ext>
                  </a:extLst>
                </a:gridCol>
                <a:gridCol w="2342489">
                  <a:extLst>
                    <a:ext uri="{9D8B030D-6E8A-4147-A177-3AD203B41FA5}">
                      <a16:colId xmlns:a16="http://schemas.microsoft.com/office/drawing/2014/main" val="884127938"/>
                    </a:ext>
                  </a:extLst>
                </a:gridCol>
                <a:gridCol w="1677902">
                  <a:extLst>
                    <a:ext uri="{9D8B030D-6E8A-4147-A177-3AD203B41FA5}">
                      <a16:colId xmlns:a16="http://schemas.microsoft.com/office/drawing/2014/main" val="2822488468"/>
                    </a:ext>
                  </a:extLst>
                </a:gridCol>
              </a:tblGrid>
              <a:tr h="568927">
                <a:tc>
                  <a:txBody>
                    <a:bodyPr/>
                    <a:lstStyle/>
                    <a:p>
                      <a:r>
                        <a:rPr lang="en-US" dirty="0"/>
                        <a:t>SR.NO</a:t>
                      </a:r>
                    </a:p>
                  </a:txBody>
                  <a:tcPr/>
                </a:tc>
                <a:tc>
                  <a:txBody>
                    <a:bodyPr/>
                    <a:lstStyle/>
                    <a:p>
                      <a:r>
                        <a:rPr lang="en-US" dirty="0"/>
                        <a:t>YEAR</a:t>
                      </a:r>
                    </a:p>
                  </a:txBody>
                  <a:tcPr/>
                </a:tc>
                <a:tc>
                  <a:txBody>
                    <a:bodyPr/>
                    <a:lstStyle/>
                    <a:p>
                      <a:r>
                        <a:rPr lang="en-US" dirty="0"/>
                        <a:t>NAME OF RESEARCH PAPER</a:t>
                      </a:r>
                    </a:p>
                  </a:txBody>
                  <a:tcPr/>
                </a:tc>
                <a:tc>
                  <a:txBody>
                    <a:bodyPr/>
                    <a:lstStyle/>
                    <a:p>
                      <a:pPr lvl="0">
                        <a:buNone/>
                      </a:pPr>
                      <a:r>
                        <a:rPr lang="en-US" dirty="0"/>
                        <a:t>NAME OF THE AUTHORS</a:t>
                      </a:r>
                    </a:p>
                  </a:txBody>
                  <a:tcPr/>
                </a:tc>
                <a:tc>
                  <a:txBody>
                    <a:bodyPr/>
                    <a:lstStyle/>
                    <a:p>
                      <a:pPr lvl="0">
                        <a:buNone/>
                      </a:pPr>
                      <a:r>
                        <a:rPr lang="en-US" sz="1600" dirty="0"/>
                        <a:t>EXISTING SYSTEM</a:t>
                      </a:r>
                    </a:p>
                  </a:txBody>
                  <a:tcPr/>
                </a:tc>
                <a:tc>
                  <a:txBody>
                    <a:bodyPr/>
                    <a:lstStyle/>
                    <a:p>
                      <a:r>
                        <a:rPr lang="en-US" dirty="0"/>
                        <a:t>CONS</a:t>
                      </a:r>
                    </a:p>
                  </a:txBody>
                  <a:tcPr/>
                </a:tc>
                <a:extLst>
                  <a:ext uri="{0D108BD9-81ED-4DB2-BD59-A6C34878D82A}">
                    <a16:rowId xmlns:a16="http://schemas.microsoft.com/office/drawing/2014/main" val="402518715"/>
                  </a:ext>
                </a:extLst>
              </a:tr>
              <a:tr h="842855">
                <a:tc>
                  <a:txBody>
                    <a:bodyPr/>
                    <a:lstStyle/>
                    <a:p>
                      <a:r>
                        <a:rPr lang="en-US" dirty="0"/>
                        <a:t>1.</a:t>
                      </a:r>
                    </a:p>
                  </a:txBody>
                  <a:tcPr/>
                </a:tc>
                <a:tc>
                  <a:txBody>
                    <a:bodyPr/>
                    <a:lstStyle/>
                    <a:p>
                      <a:pPr lvl="0" algn="ctr">
                        <a:buNone/>
                      </a:pPr>
                      <a:r>
                        <a:rPr lang="en-US" dirty="0"/>
                        <a:t>2018</a:t>
                      </a:r>
                    </a:p>
                  </a:txBody>
                  <a:tcPr/>
                </a:tc>
                <a:tc>
                  <a:txBody>
                    <a:bodyPr/>
                    <a:lstStyle/>
                    <a:p>
                      <a:r>
                        <a:rPr lang="en-US" sz="1800" kern="1200" dirty="0">
                          <a:solidFill>
                            <a:schemeClr val="dk1"/>
                          </a:solidFill>
                          <a:effectLst/>
                          <a:latin typeface="+mn-lt"/>
                          <a:ea typeface="+mn-ea"/>
                          <a:cs typeface="+mn-cs"/>
                        </a:rPr>
                        <a:t>Employee Leave Management System(ISSN)2229-5518</a:t>
                      </a:r>
                      <a:endParaRPr lang="en-US" dirty="0"/>
                    </a:p>
                  </a:txBody>
                  <a:tcPr/>
                </a:tc>
                <a:tc>
                  <a:txBody>
                    <a:bodyPr/>
                    <a:lstStyle/>
                    <a:p>
                      <a:pPr lvl="0">
                        <a:buNone/>
                      </a:pPr>
                      <a:r>
                        <a:rPr lang="en-US" sz="1800" b="0" i="0" u="none" strike="noStrike" kern="1200" noProof="0" dirty="0" err="1">
                          <a:effectLst/>
                          <a:latin typeface="Calisto MT"/>
                        </a:rPr>
                        <a:t>FreeStudentsProjects</a:t>
                      </a:r>
                    </a:p>
                  </a:txBody>
                  <a:tcPr/>
                </a:tc>
                <a:tc>
                  <a:txBody>
                    <a:bodyPr/>
                    <a:lstStyle/>
                    <a:p>
                      <a:pPr lvl="0">
                        <a:buNone/>
                      </a:pPr>
                      <a:r>
                        <a:rPr lang="en-US" sz="1800" b="0" i="0" u="none" strike="noStrike" kern="1200" noProof="0" dirty="0">
                          <a:effectLst/>
                          <a:latin typeface="Calisto MT"/>
                        </a:rPr>
                        <a:t>Record of leaves of all the </a:t>
                      </a:r>
                      <a:r>
                        <a:rPr lang="en-US" sz="1800" b="0" i="0" u="none" strike="noStrike" kern="1200" noProof="0" dirty="0" err="1">
                          <a:effectLst/>
                          <a:latin typeface="Calisto MT"/>
                        </a:rPr>
                        <a:t>employess</a:t>
                      </a:r>
                      <a:endParaRPr lang="en-US" sz="1800" b="0" i="0" u="none" strike="noStrike" kern="1200" noProof="0" dirty="0">
                        <a:effectLst/>
                        <a:latin typeface="Calisto MT"/>
                      </a:endParaRPr>
                    </a:p>
                  </a:txBody>
                  <a:tcPr/>
                </a:tc>
                <a:tc>
                  <a:txBody>
                    <a:bodyPr/>
                    <a:lstStyle/>
                    <a:p>
                      <a:r>
                        <a:rPr lang="en-US" dirty="0"/>
                        <a:t>Security Risk</a:t>
                      </a:r>
                    </a:p>
                  </a:txBody>
                  <a:tcPr/>
                </a:tc>
                <a:extLst>
                  <a:ext uri="{0D108BD9-81ED-4DB2-BD59-A6C34878D82A}">
                    <a16:rowId xmlns:a16="http://schemas.microsoft.com/office/drawing/2014/main" val="2023825148"/>
                  </a:ext>
                </a:extLst>
              </a:tr>
              <a:tr h="1611963">
                <a:tc>
                  <a:txBody>
                    <a:bodyPr/>
                    <a:lstStyle/>
                    <a:p>
                      <a:r>
                        <a:rPr lang="en-US" dirty="0"/>
                        <a:t>2.</a:t>
                      </a:r>
                    </a:p>
                  </a:txBody>
                  <a:tcPr/>
                </a:tc>
                <a:tc>
                  <a:txBody>
                    <a:bodyPr/>
                    <a:lstStyle/>
                    <a:p>
                      <a:pPr lvl="0" algn="ctr">
                        <a:buNone/>
                      </a:pPr>
                      <a:r>
                        <a:rPr lang="en-US" dirty="0"/>
                        <a:t>2011</a:t>
                      </a:r>
                    </a:p>
                  </a:txBody>
                  <a:tcPr/>
                </a:tc>
                <a:tc>
                  <a:txBody>
                    <a:bodyPr/>
                    <a:lstStyle/>
                    <a:p>
                      <a:r>
                        <a:rPr lang="en-US" sz="1800" kern="1200" dirty="0">
                          <a:solidFill>
                            <a:schemeClr val="dk1"/>
                          </a:solidFill>
                          <a:effectLst/>
                          <a:latin typeface="+mn-lt"/>
                          <a:ea typeface="+mn-ea"/>
                          <a:cs typeface="+mn-cs"/>
                        </a:rPr>
                        <a:t>Leave Management System</a:t>
                      </a:r>
                      <a:endParaRPr lang="en-US" dirty="0"/>
                    </a:p>
                  </a:txBody>
                  <a:tcPr/>
                </a:tc>
                <a:tc>
                  <a:txBody>
                    <a:bodyPr/>
                    <a:lstStyle/>
                    <a:p>
                      <a:pPr lvl="0">
                        <a:buNone/>
                      </a:pPr>
                      <a:r>
                        <a:rPr lang="en-US" sz="1800" b="0" i="0" u="none" strike="noStrike" kern="1200" noProof="0" dirty="0">
                          <a:solidFill>
                            <a:schemeClr val="bg1"/>
                          </a:solidFill>
                          <a:effectLst/>
                        </a:rPr>
                        <a:t>Sai Ba </a:t>
                      </a:r>
                      <a:r>
                        <a:rPr lang="en-US" sz="1800" b="0" i="0" u="none" strike="noStrike" kern="1200" noProof="0" dirty="0" err="1">
                          <a:solidFill>
                            <a:schemeClr val="bg1"/>
                          </a:solidFill>
                          <a:effectLst/>
                        </a:rPr>
                        <a:t>Oo,Suparat</a:t>
                      </a:r>
                      <a:r>
                        <a:rPr lang="en-US" sz="1800" b="0" i="0" u="none" strike="noStrike" kern="1200" noProof="0" dirty="0">
                          <a:solidFill>
                            <a:schemeClr val="bg1"/>
                          </a:solidFill>
                          <a:effectLst/>
                        </a:rPr>
                        <a:t> </a:t>
                      </a:r>
                      <a:r>
                        <a:rPr lang="en-US" sz="1800" b="0" i="0" u="none" strike="noStrike" kern="1200" noProof="0" dirty="0" err="1">
                          <a:solidFill>
                            <a:schemeClr val="bg1"/>
                          </a:solidFill>
                          <a:effectLst/>
                        </a:rPr>
                        <a:t>Chainan</a:t>
                      </a:r>
                      <a:endParaRPr lang="en-US" sz="1800" b="0" i="0" u="none" strike="noStrike" kern="1200" noProof="0" dirty="0" err="1">
                        <a:effectLst/>
                        <a:latin typeface="Calisto MT"/>
                      </a:endParaRPr>
                    </a:p>
                  </a:txBody>
                  <a:tcPr/>
                </a:tc>
                <a:tc>
                  <a:txBody>
                    <a:bodyPr/>
                    <a:lstStyle/>
                    <a:p>
                      <a:pPr lvl="0">
                        <a:buNone/>
                      </a:pPr>
                      <a:r>
                        <a:rPr lang="en-US" sz="1800" b="0" i="0" u="none" strike="noStrike" kern="1200" noProof="0" dirty="0">
                          <a:solidFill>
                            <a:schemeClr val="bg1"/>
                          </a:solidFill>
                          <a:effectLst/>
                        </a:rPr>
                        <a:t>Leave application by employee and granting and rejection by authority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sz="1800" dirty="0">
                          <a:ln>
                            <a:solidFill>
                              <a:prstClr val="black">
                                <a:lumMod val="75000"/>
                                <a:lumOff val="25000"/>
                                <a:alpha val="10000"/>
                              </a:prstClr>
                            </a:solidFill>
                          </a:ln>
                          <a:solidFill>
                            <a:schemeClr val="bg1"/>
                          </a:solidFill>
                          <a:effectLst/>
                          <a:ea typeface="+mn-lt"/>
                          <a:cs typeface="+mn-lt"/>
                        </a:rPr>
                        <a:t>To calculate leave balance from a fix amount of annual leave was not available</a:t>
                      </a:r>
                      <a:endParaRPr lang="en-US" sz="1800" dirty="0">
                        <a:ln>
                          <a:solidFill>
                            <a:prstClr val="black">
                              <a:lumMod val="75000"/>
                              <a:lumOff val="25000"/>
                              <a:alpha val="10000"/>
                            </a:prstClr>
                          </a:solidFill>
                        </a:ln>
                        <a:solidFill>
                          <a:schemeClr val="bg1"/>
                        </a:solidFill>
                        <a:effectLst/>
                        <a:ea typeface="+mn-lt"/>
                        <a:cs typeface="+mn-lt"/>
                      </a:endParaRPr>
                    </a:p>
                    <a:p>
                      <a:endParaRPr lang="en-US" dirty="0"/>
                    </a:p>
                  </a:txBody>
                  <a:tcPr/>
                </a:tc>
                <a:extLst>
                  <a:ext uri="{0D108BD9-81ED-4DB2-BD59-A6C34878D82A}">
                    <a16:rowId xmlns:a16="http://schemas.microsoft.com/office/drawing/2014/main" val="2981172748"/>
                  </a:ext>
                </a:extLst>
              </a:tr>
            </a:tbl>
          </a:graphicData>
        </a:graphic>
      </p:graphicFrame>
    </p:spTree>
    <p:extLst>
      <p:ext uri="{BB962C8B-B14F-4D97-AF65-F5344CB8AC3E}">
        <p14:creationId xmlns:p14="http://schemas.microsoft.com/office/powerpoint/2010/main" val="3042825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48C8-E811-41AD-8014-7DABB108EEF5}"/>
              </a:ext>
            </a:extLst>
          </p:cNvPr>
          <p:cNvSpPr>
            <a:spLocks noGrp="1"/>
          </p:cNvSpPr>
          <p:nvPr>
            <p:ph type="title"/>
          </p:nvPr>
        </p:nvSpPr>
        <p:spPr>
          <a:xfrm>
            <a:off x="4563393" y="516786"/>
            <a:ext cx="3820754" cy="1063022"/>
          </a:xfrm>
        </p:spPr>
        <p:txBody>
          <a:bodyPr anchor="ctr">
            <a:normAutofit/>
          </a:bodyPr>
          <a:lstStyle/>
          <a:p>
            <a:r>
              <a:rPr lang="en-IN" sz="2800" u="sng" dirty="0">
                <a:latin typeface="Book Antiqua" panose="02040602050305030304" pitchFamily="18" charset="0"/>
              </a:rPr>
              <a:t>PROPOSED SYSTEM</a:t>
            </a:r>
          </a:p>
        </p:txBody>
      </p:sp>
      <p:sp>
        <p:nvSpPr>
          <p:cNvPr id="3" name="Content Placeholder 2">
            <a:extLst>
              <a:ext uri="{FF2B5EF4-FFF2-40B4-BE49-F238E27FC236}">
                <a16:creationId xmlns:a16="http://schemas.microsoft.com/office/drawing/2014/main" id="{B56E2F19-AB0D-4716-9BE2-70020D6AB866}"/>
              </a:ext>
            </a:extLst>
          </p:cNvPr>
          <p:cNvSpPr>
            <a:spLocks noGrp="1"/>
          </p:cNvSpPr>
          <p:nvPr>
            <p:ph idx="1"/>
          </p:nvPr>
        </p:nvSpPr>
        <p:spPr>
          <a:xfrm>
            <a:off x="1863412" y="1579808"/>
            <a:ext cx="9611663" cy="5142964"/>
          </a:xfrm>
        </p:spPr>
        <p:txBody>
          <a:bodyPr>
            <a:noAutofit/>
          </a:bodyPr>
          <a:lstStyle/>
          <a:p>
            <a:pPr indent="-305435" algn="just">
              <a:lnSpc>
                <a:spcPct val="114999"/>
              </a:lnSpc>
              <a:spcBef>
                <a:spcPts val="0"/>
              </a:spcBef>
              <a:spcAft>
                <a:spcPts val="0"/>
              </a:spcAft>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Absence management system was designed for an employee to apply for leave online. There will be less time consuming and also less expenses on stationery compared to the process of filling in the forms manually. </a:t>
            </a:r>
            <a:endParaRPr lang="e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lgn="just">
              <a:lnSpc>
                <a:spcPct val="114999"/>
              </a:lnSpc>
              <a:spcBef>
                <a:spcPts val="0"/>
              </a:spcBef>
              <a:spcAft>
                <a:spcPts val="0"/>
              </a:spcAft>
            </a:pPr>
            <a:endPar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gn="just">
              <a:lnSpc>
                <a:spcPct val="114999"/>
              </a:lnSpc>
              <a:spcBef>
                <a:spcPts val="0"/>
              </a:spcBef>
              <a:spcAft>
                <a:spcPts val="0"/>
              </a:spcAft>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Below are certain objectives that should be gain in this project:</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lgn="just">
              <a:lnSpc>
                <a:spcPct val="114999"/>
              </a:lnSpc>
              <a:spcBef>
                <a:spcPts val="0"/>
              </a:spcBef>
              <a:spcAft>
                <a:spcPts val="0"/>
              </a:spcAft>
            </a:pP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Font typeface="&quot;Quicksand&quot;,Sans-Serif" charset="2"/>
              <a:buChar cha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To apply leave online (Employee)</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Font typeface="&quot;Quicksand&quot;,Sans-Serif" charset="2"/>
              <a:buChar cha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To receive leave application from staff online by auto generated email (Authority)</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Font typeface="&quot;Quicksand&quot;,Sans-Serif" charset="2"/>
              <a:buChar cha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To approve or reject staff leave application by auto generated email (Authority)</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Font typeface="&quot;Quicksand&quot;,Sans-Serif" charset="2"/>
              <a:buChar cha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To calculate leave balance from a fix amount of annual leave</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Font typeface="&quot;Quicksand&quot;,Sans-Serif" charset="2"/>
              <a:buChar cha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To record all leave information</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marL="457200" indent="-311150" algn="just">
              <a:lnSpc>
                <a:spcPct val="114999"/>
              </a:lnSpc>
              <a:spcBef>
                <a:spcPts val="0"/>
              </a:spcBef>
              <a:spcAft>
                <a:spcPts val="0"/>
              </a:spcAft>
              <a:buFont typeface="&quot;Quicksand&quot;,Sans-Serif" charset="2"/>
              <a:buChar char="●"/>
            </a:pPr>
            <a:r>
              <a:rPr lang="e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rPr>
              <a:t>To view vacation scheduler</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endParaRPr lang="en-IN" sz="24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Book Antiqua" panose="02040602050305030304" pitchFamily="18" charset="0"/>
            </a:endParaRPr>
          </a:p>
        </p:txBody>
      </p:sp>
    </p:spTree>
    <p:extLst>
      <p:ext uri="{BB962C8B-B14F-4D97-AF65-F5344CB8AC3E}">
        <p14:creationId xmlns:p14="http://schemas.microsoft.com/office/powerpoint/2010/main" val="2409684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2F66-4ECC-4DCB-A50A-00D65878C6A8}"/>
              </a:ext>
            </a:extLst>
          </p:cNvPr>
          <p:cNvSpPr>
            <a:spLocks noGrp="1"/>
          </p:cNvSpPr>
          <p:nvPr>
            <p:ph type="title"/>
          </p:nvPr>
        </p:nvSpPr>
        <p:spPr>
          <a:xfrm>
            <a:off x="913795" y="190500"/>
            <a:ext cx="10353762" cy="941875"/>
          </a:xfrm>
        </p:spPr>
        <p:txBody>
          <a:bodyPr/>
          <a:lstStyle/>
          <a:p>
            <a:r>
              <a:rPr lang="en"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a typeface="+mj-lt"/>
                <a:cs typeface="+mj-lt"/>
              </a:rPr>
              <a:t>BLOCK DIAGRAM</a:t>
            </a:r>
            <a:endParaRPr lang="en-US" dirty="0"/>
          </a:p>
        </p:txBody>
      </p:sp>
      <p:pic>
        <p:nvPicPr>
          <p:cNvPr id="4" name="Picture 4" descr="Diagram&#10;&#10;Description automatically generated">
            <a:extLst>
              <a:ext uri="{FF2B5EF4-FFF2-40B4-BE49-F238E27FC236}">
                <a16:creationId xmlns:a16="http://schemas.microsoft.com/office/drawing/2014/main" id="{CCD083EE-90D2-42AA-A60E-268901C3FF9F}"/>
              </a:ext>
            </a:extLst>
          </p:cNvPr>
          <p:cNvPicPr>
            <a:picLocks noGrp="1" noChangeAspect="1"/>
          </p:cNvPicPr>
          <p:nvPr>
            <p:ph idx="1"/>
          </p:nvPr>
        </p:nvPicPr>
        <p:blipFill>
          <a:blip r:embed="rId2"/>
          <a:stretch>
            <a:fillRect/>
          </a:stretch>
        </p:blipFill>
        <p:spPr>
          <a:xfrm>
            <a:off x="1222244" y="1016837"/>
            <a:ext cx="9728203" cy="5362933"/>
          </a:xfrm>
        </p:spPr>
      </p:pic>
    </p:spTree>
    <p:extLst>
      <p:ext uri="{BB962C8B-B14F-4D97-AF65-F5344CB8AC3E}">
        <p14:creationId xmlns:p14="http://schemas.microsoft.com/office/powerpoint/2010/main" val="11316359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BD29-BE3C-4778-B4A9-FD42BAE43C86}"/>
              </a:ext>
            </a:extLst>
          </p:cNvPr>
          <p:cNvSpPr>
            <a:spLocks noGrp="1"/>
          </p:cNvSpPr>
          <p:nvPr>
            <p:ph type="title"/>
          </p:nvPr>
        </p:nvSpPr>
        <p:spPr>
          <a:xfrm>
            <a:off x="913795" y="228600"/>
            <a:ext cx="10353762" cy="970450"/>
          </a:xfrm>
        </p:spPr>
        <p:txBody>
          <a:bodyPr/>
          <a:lstStyle/>
          <a:p>
            <a:r>
              <a:rPr lang="en"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a typeface="+mj-lt"/>
                <a:cs typeface="+mj-lt"/>
              </a:rPr>
              <a:t>FLOW CHART (EMPLOYEE)</a:t>
            </a:r>
            <a:endParaRPr lang="en-US" dirty="0"/>
          </a:p>
        </p:txBody>
      </p:sp>
      <p:pic>
        <p:nvPicPr>
          <p:cNvPr id="4" name="Picture 4" descr="Chart, box and whisker chart&#10;&#10;Description automatically generated">
            <a:extLst>
              <a:ext uri="{FF2B5EF4-FFF2-40B4-BE49-F238E27FC236}">
                <a16:creationId xmlns:a16="http://schemas.microsoft.com/office/drawing/2014/main" id="{EE06B4D4-41A5-4862-A909-C11446B0FE05}"/>
              </a:ext>
            </a:extLst>
          </p:cNvPr>
          <p:cNvPicPr>
            <a:picLocks noGrp="1" noChangeAspect="1"/>
          </p:cNvPicPr>
          <p:nvPr>
            <p:ph idx="1"/>
          </p:nvPr>
        </p:nvPicPr>
        <p:blipFill>
          <a:blip r:embed="rId2"/>
          <a:stretch>
            <a:fillRect/>
          </a:stretch>
        </p:blipFill>
        <p:spPr>
          <a:xfrm>
            <a:off x="1101829" y="1306067"/>
            <a:ext cx="9977694" cy="5147322"/>
          </a:xfrm>
        </p:spPr>
      </p:pic>
    </p:spTree>
    <p:extLst>
      <p:ext uri="{BB962C8B-B14F-4D97-AF65-F5344CB8AC3E}">
        <p14:creationId xmlns:p14="http://schemas.microsoft.com/office/powerpoint/2010/main" val="3318960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0A91-D783-4798-B0E8-B930643B7A23}"/>
              </a:ext>
            </a:extLst>
          </p:cNvPr>
          <p:cNvSpPr>
            <a:spLocks noGrp="1"/>
          </p:cNvSpPr>
          <p:nvPr>
            <p:ph type="title"/>
          </p:nvPr>
        </p:nvSpPr>
        <p:spPr/>
        <p:txBody>
          <a:bodyPr/>
          <a:lstStyle/>
          <a:p>
            <a:r>
              <a:rPr lang="en"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a typeface="+mj-lt"/>
                <a:cs typeface="+mj-lt"/>
              </a:rPr>
              <a:t>FLOW CHART (AUTHORITY)</a:t>
            </a:r>
            <a:endParaRPr lang="en-US" dirty="0"/>
          </a:p>
        </p:txBody>
      </p:sp>
      <p:pic>
        <p:nvPicPr>
          <p:cNvPr id="4" name="Picture 4" descr="Diagram&#10;&#10;Description automatically generated">
            <a:extLst>
              <a:ext uri="{FF2B5EF4-FFF2-40B4-BE49-F238E27FC236}">
                <a16:creationId xmlns:a16="http://schemas.microsoft.com/office/drawing/2014/main" id="{7A1AAB76-0D2C-4F5C-8080-243326627517}"/>
              </a:ext>
            </a:extLst>
          </p:cNvPr>
          <p:cNvPicPr>
            <a:picLocks noGrp="1" noChangeAspect="1"/>
          </p:cNvPicPr>
          <p:nvPr>
            <p:ph idx="1"/>
          </p:nvPr>
        </p:nvPicPr>
        <p:blipFill>
          <a:blip r:embed="rId2"/>
          <a:stretch>
            <a:fillRect/>
          </a:stretch>
        </p:blipFill>
        <p:spPr>
          <a:xfrm>
            <a:off x="999479" y="1415774"/>
            <a:ext cx="10267127" cy="5216593"/>
          </a:xfrm>
        </p:spPr>
      </p:pic>
    </p:spTree>
    <p:extLst>
      <p:ext uri="{BB962C8B-B14F-4D97-AF65-F5344CB8AC3E}">
        <p14:creationId xmlns:p14="http://schemas.microsoft.com/office/powerpoint/2010/main" val="41131449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794</TotalTime>
  <Words>879</Words>
  <Application>Microsoft Office PowerPoint</Application>
  <PresentationFormat>Widescreen</PresentationFormat>
  <Paragraphs>105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"Quicksand",Sans-Serif</vt:lpstr>
      <vt:lpstr>Bahnschrift SemiBold Condensed</vt:lpstr>
      <vt:lpstr>Book Antiqua</vt:lpstr>
      <vt:lpstr>Calibri</vt:lpstr>
      <vt:lpstr>Calisto MT</vt:lpstr>
      <vt:lpstr>Wingdings</vt:lpstr>
      <vt:lpstr>Wingdings 2</vt:lpstr>
      <vt:lpstr>Slate</vt:lpstr>
      <vt:lpstr>SHIVAJIRAO S. JONDHALE COLLEGE OF ENGINEERING DEPARTMENT OF COMPUTER ENGINEERING</vt:lpstr>
      <vt:lpstr>FLOW OF PRESENTATION</vt:lpstr>
      <vt:lpstr>INTRODUCTION</vt:lpstr>
      <vt:lpstr>Problem Statement</vt:lpstr>
      <vt:lpstr>Literature Survey</vt:lpstr>
      <vt:lpstr>PROPOSED SYSTEM</vt:lpstr>
      <vt:lpstr>BLOCK DIAGRAM</vt:lpstr>
      <vt:lpstr>FLOW CHART (EMPLOYEE)</vt:lpstr>
      <vt:lpstr>FLOW CHART (AUTHORITY)</vt:lpstr>
      <vt:lpstr>Vacation Scheduling</vt:lpstr>
      <vt:lpstr>Employee Login Page</vt:lpstr>
      <vt:lpstr>Employee Sign up Page</vt:lpstr>
      <vt:lpstr>Employee Dashboard Page</vt:lpstr>
      <vt:lpstr>Authority Login Page</vt:lpstr>
      <vt:lpstr>Authority Dashboard Page</vt:lpstr>
      <vt:lpstr>Vacation Scheduler</vt:lpstr>
      <vt:lpstr>ADVANTAGES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Bagul</dc:creator>
  <cp:lastModifiedBy>Aditi Kembulkar</cp:lastModifiedBy>
  <cp:revision>260</cp:revision>
  <dcterms:created xsi:type="dcterms:W3CDTF">2020-03-09T10:46:23Z</dcterms:created>
  <dcterms:modified xsi:type="dcterms:W3CDTF">2022-03-19T19:30:42Z</dcterms:modified>
</cp:coreProperties>
</file>