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3"/>
    <p:sldId id="16140622" r:id="rId4"/>
    <p:sldId id="262" r:id="rId5"/>
    <p:sldId id="265" r:id="rId6"/>
    <p:sldId id="266" r:id="rId7"/>
    <p:sldId id="16140631" r:id="rId9"/>
    <p:sldId id="16140632" r:id="rId10"/>
    <p:sldId id="16140633" r:id="rId11"/>
    <p:sldId id="16140629" r:id="rId12"/>
    <p:sldId id="16140630" r:id="rId13"/>
    <p:sldId id="16140624" r:id="rId14"/>
    <p:sldId id="16140638" r:id="rId15"/>
    <p:sldId id="16140639" r:id="rId16"/>
    <p:sldId id="16140640" r:id="rId17"/>
    <p:sldId id="16140641" r:id="rId18"/>
    <p:sldId id="16140642" r:id="rId19"/>
    <p:sldId id="267" r:id="rId20"/>
    <p:sldId id="268" r:id="rId21"/>
    <p:sldId id="16140623" r:id="rId22"/>
    <p:sldId id="16140627"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1" autoAdjust="0"/>
    <p:restoredTop sz="94660"/>
  </p:normalViewPr>
  <p:slideViewPr>
    <p:cSldViewPr snapToGrid="0" showGuides="1">
      <p:cViewPr varScale="1">
        <p:scale>
          <a:sx n="90" d="100"/>
          <a:sy n="90" d="100"/>
        </p:scale>
        <p:origin x="394" y="67"/>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customXml" Target="../customXml/item3.xml"/><Relationship Id="rId3" Type="http://schemas.openxmlformats.org/officeDocument/2006/relationships/slide" Target="slides/slide1.xml"/><Relationship Id="rId29" Type="http://schemas.openxmlformats.org/officeDocument/2006/relationships/customXml" Target="../customXml/item2.xml"/><Relationship Id="rId28" Type="http://schemas.openxmlformats.org/officeDocument/2006/relationships/customXml" Target="../customXml/item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lIns="0" tIns="0" rIns="0" bIns="0"/>
          <a:lstStyle>
            <a:lvl1pPr algn="ctr" fontAlgn="base">
              <a:defRPr sz="32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a:xfrm>
            <a:off x="4116000" y="6314400"/>
            <a:ext cx="3960000" cy="316800"/>
          </a:xfrm>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altLang="en-GB" b="1" dirty="0">
                <a:solidFill>
                  <a:schemeClr val="accent1"/>
                </a:solidFill>
                <a:latin typeface="Arial" panose="020B0604020202020204" pitchFamily="34" charset="0"/>
                <a:cs typeface="Arial" panose="020B0604020202020204" pitchFamily="34" charset="0"/>
              </a:rPr>
              <a:t>Fake News Detector for Students </a:t>
            </a:r>
            <a:endParaRPr lang="en-US" altLang="en-GB"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1. Rohan S - PESITM - CS&amp;E</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pic>
        <p:nvPicPr>
          <p:cNvPr id="6" name="Content Placeholder 5"/>
          <p:cNvPicPr>
            <a:picLocks noChangeAspect="1"/>
          </p:cNvPicPr>
          <p:nvPr>
            <p:ph idx="1"/>
          </p:nvPr>
        </p:nvPicPr>
        <p:blipFill>
          <a:blip r:embed="rId1">
            <a:lum bright="-6000"/>
          </a:blip>
          <a:srcRect r="16982" b="12636"/>
          <a:stretch>
            <a:fillRect/>
          </a:stretch>
        </p:blipFill>
        <p:spPr>
          <a:xfrm>
            <a:off x="1904365" y="1403350"/>
            <a:ext cx="8382635" cy="4580255"/>
          </a:xfrm>
          <a:prstGeom prst="rect">
            <a:avLst/>
          </a:prstGeom>
        </p:spPr>
      </p:pic>
      <p:sp>
        <p:nvSpPr>
          <p:cNvPr id="7" name="Text Box 6"/>
          <p:cNvSpPr txBox="1"/>
          <p:nvPr/>
        </p:nvSpPr>
        <p:spPr>
          <a:xfrm>
            <a:off x="4485640" y="6085840"/>
            <a:ext cx="4064000" cy="368300"/>
          </a:xfrm>
          <a:prstGeom prst="rect">
            <a:avLst/>
          </a:prstGeom>
          <a:noFill/>
        </p:spPr>
        <p:txBody>
          <a:bodyPr wrap="square" rtlCol="0">
            <a:spAutoFit/>
          </a:bodyPr>
          <a:p>
            <a:pPr algn="ctr"/>
            <a:r>
              <a:rPr lang="en-US" altLang="en-GB"/>
              <a:t>State Diagram</a:t>
            </a:r>
            <a:endParaRPr lang="en-US" alt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p:cNvPicPr>
            <a:picLocks noChangeAspect="1"/>
          </p:cNvPicPr>
          <p:nvPr>
            <p:ph idx="1"/>
          </p:nvPr>
        </p:nvPicPr>
        <p:blipFill>
          <a:blip r:embed="rId1"/>
          <a:srcRect b="16332"/>
          <a:stretch>
            <a:fillRect/>
          </a:stretch>
        </p:blipFill>
        <p:spPr>
          <a:xfrm>
            <a:off x="599440" y="1697990"/>
            <a:ext cx="11011535" cy="3910330"/>
          </a:xfrm>
          <a:prstGeom prst="rect">
            <a:avLst/>
          </a:prstGeom>
        </p:spPr>
      </p:pic>
      <p:sp>
        <p:nvSpPr>
          <p:cNvPr id="4" name="Text Box 3"/>
          <p:cNvSpPr txBox="1"/>
          <p:nvPr/>
        </p:nvSpPr>
        <p:spPr>
          <a:xfrm>
            <a:off x="4064000" y="5608320"/>
            <a:ext cx="4064000" cy="584200"/>
          </a:xfrm>
          <a:prstGeom prst="rect">
            <a:avLst/>
          </a:prstGeom>
          <a:noFill/>
        </p:spPr>
        <p:txBody>
          <a:bodyPr wrap="square" rtlCol="0">
            <a:noAutofit/>
          </a:bodyPr>
          <a:p>
            <a:pPr algn="ctr"/>
            <a:r>
              <a:rPr lang="en-US" altLang="en-GB" sz="2000" b="1">
                <a:latin typeface="Arial" panose="020B0604020202020204" pitchFamily="34" charset="0"/>
                <a:cs typeface="Arial" panose="020B0604020202020204" pitchFamily="34" charset="0"/>
              </a:rPr>
              <a:t>User Login page </a:t>
            </a:r>
            <a:endParaRPr lang="en-US" altLang="en-GB" sz="2000" b="1">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4" name="Text Box 3"/>
          <p:cNvSpPr txBox="1"/>
          <p:nvPr/>
        </p:nvSpPr>
        <p:spPr>
          <a:xfrm>
            <a:off x="889000" y="5712460"/>
            <a:ext cx="10413365" cy="584200"/>
          </a:xfrm>
          <a:prstGeom prst="rect">
            <a:avLst/>
          </a:prstGeom>
          <a:noFill/>
        </p:spPr>
        <p:txBody>
          <a:bodyPr wrap="square" rtlCol="0">
            <a:noAutofit/>
          </a:bodyPr>
          <a:p>
            <a:pPr algn="ctr"/>
            <a:r>
              <a:rPr lang="en-US" altLang="en-GB" sz="2000" b="1">
                <a:latin typeface="Arial" panose="020B0604020202020204" pitchFamily="34" charset="0"/>
                <a:cs typeface="Arial" panose="020B0604020202020204" pitchFamily="34" charset="0"/>
              </a:rPr>
              <a:t>Different login scenarios: correct and incorrect passwords</a:t>
            </a:r>
            <a:endParaRPr lang="en-US" altLang="en-GB" sz="2000" b="1">
              <a:latin typeface="Arial" panose="020B0604020202020204" pitchFamily="34" charset="0"/>
              <a:cs typeface="Arial" panose="020B0604020202020204" pitchFamily="34" charset="0"/>
            </a:endParaRPr>
          </a:p>
        </p:txBody>
      </p:sp>
      <p:pic>
        <p:nvPicPr>
          <p:cNvPr id="6" name="Content Placeholder 5" descr="Screenshot 2025-10-11 010906"/>
          <p:cNvPicPr>
            <a:picLocks noChangeAspect="1"/>
          </p:cNvPicPr>
          <p:nvPr>
            <p:ph idx="1"/>
          </p:nvPr>
        </p:nvPicPr>
        <p:blipFill>
          <a:blip r:embed="rId1"/>
          <a:srcRect r="38461" b="6985"/>
          <a:stretch>
            <a:fillRect/>
          </a:stretch>
        </p:blipFill>
        <p:spPr>
          <a:xfrm>
            <a:off x="6166485" y="1588135"/>
            <a:ext cx="5515610" cy="4022725"/>
          </a:xfrm>
          <a:prstGeom prst="rect">
            <a:avLst/>
          </a:prstGeom>
          <a:ln w="28575" cmpd="thickThin">
            <a:solidFill>
              <a:srgbClr val="FF0000"/>
            </a:solidFill>
            <a:prstDash val="solid"/>
          </a:ln>
        </p:spPr>
      </p:pic>
      <p:pic>
        <p:nvPicPr>
          <p:cNvPr id="9" name="Picture 8" descr="Screenshot 2025-10-11 010618"/>
          <p:cNvPicPr>
            <a:picLocks noChangeAspect="1"/>
          </p:cNvPicPr>
          <p:nvPr/>
        </p:nvPicPr>
        <p:blipFill>
          <a:blip r:embed="rId2"/>
          <a:srcRect r="41479" b="34751"/>
          <a:stretch>
            <a:fillRect/>
          </a:stretch>
        </p:blipFill>
        <p:spPr>
          <a:xfrm>
            <a:off x="233680" y="1588135"/>
            <a:ext cx="5862320" cy="4022725"/>
          </a:xfrm>
          <a:prstGeom prst="rect">
            <a:avLst/>
          </a:prstGeom>
          <a:ln w="28575" cmpd="sng">
            <a:solidFill>
              <a:schemeClr val="accent1">
                <a:shade val="50000"/>
              </a:schemeClr>
            </a:solidFill>
            <a:prstDash val="soli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4" name="Text Box 3"/>
          <p:cNvSpPr txBox="1"/>
          <p:nvPr/>
        </p:nvSpPr>
        <p:spPr>
          <a:xfrm>
            <a:off x="889000" y="5712460"/>
            <a:ext cx="10413365" cy="584200"/>
          </a:xfrm>
          <a:prstGeom prst="rect">
            <a:avLst/>
          </a:prstGeom>
          <a:noFill/>
        </p:spPr>
        <p:txBody>
          <a:bodyPr wrap="square" rtlCol="0">
            <a:noAutofit/>
          </a:bodyPr>
          <a:p>
            <a:pPr algn="ctr"/>
            <a:r>
              <a:rPr lang="en-US" altLang="en-GB" sz="2000" b="1">
                <a:latin typeface="Arial" panose="020B0604020202020204" pitchFamily="34" charset="0"/>
                <a:cs typeface="Arial" panose="020B0604020202020204" pitchFamily="34" charset="0"/>
              </a:rPr>
              <a:t>UI and Data Processing Demo Overview</a:t>
            </a:r>
            <a:endParaRPr lang="en-US" altLang="en-GB" sz="2000" b="1">
              <a:latin typeface="Arial" panose="020B0604020202020204" pitchFamily="34" charset="0"/>
              <a:cs typeface="Arial" panose="020B0604020202020204" pitchFamily="34" charset="0"/>
            </a:endParaRPr>
          </a:p>
        </p:txBody>
      </p:sp>
      <p:pic>
        <p:nvPicPr>
          <p:cNvPr id="3" name="Content Placeholder 2" descr="Screenshot 2025-10-11 010949"/>
          <p:cNvPicPr>
            <a:picLocks noChangeAspect="1"/>
          </p:cNvPicPr>
          <p:nvPr>
            <p:ph idx="1"/>
          </p:nvPr>
        </p:nvPicPr>
        <p:blipFill>
          <a:blip r:embed="rId1"/>
          <a:stretch>
            <a:fillRect/>
          </a:stretch>
        </p:blipFill>
        <p:spPr>
          <a:xfrm>
            <a:off x="889000" y="1318260"/>
            <a:ext cx="10413365" cy="43370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4" name="Text Box 3"/>
          <p:cNvSpPr txBox="1"/>
          <p:nvPr/>
        </p:nvSpPr>
        <p:spPr>
          <a:xfrm>
            <a:off x="940435" y="6148070"/>
            <a:ext cx="10413365" cy="442595"/>
          </a:xfrm>
          <a:prstGeom prst="rect">
            <a:avLst/>
          </a:prstGeom>
          <a:noFill/>
        </p:spPr>
        <p:txBody>
          <a:bodyPr wrap="square" rtlCol="0">
            <a:noAutofit/>
          </a:bodyPr>
          <a:p>
            <a:pPr algn="ctr"/>
            <a:r>
              <a:rPr lang="en-US" altLang="en-GB" sz="2000" b="1">
                <a:latin typeface="Arial" panose="020B0604020202020204" pitchFamily="34" charset="0"/>
                <a:cs typeface="Arial" panose="020B0604020202020204" pitchFamily="34" charset="0"/>
              </a:rPr>
              <a:t>Demo Case 1: System Response to Data from an Trusted Source</a:t>
            </a:r>
            <a:endParaRPr lang="en-US" altLang="en-GB" sz="2000" b="1">
              <a:latin typeface="Arial" panose="020B0604020202020204" pitchFamily="34" charset="0"/>
              <a:cs typeface="Arial" panose="020B0604020202020204" pitchFamily="34" charset="0"/>
            </a:endParaRPr>
          </a:p>
        </p:txBody>
      </p:sp>
      <p:pic>
        <p:nvPicPr>
          <p:cNvPr id="8" name="Content Placeholder 7" descr="Screenshot 2025-10-11 014639"/>
          <p:cNvPicPr>
            <a:picLocks noChangeAspect="1"/>
          </p:cNvPicPr>
          <p:nvPr>
            <p:ph idx="1"/>
          </p:nvPr>
        </p:nvPicPr>
        <p:blipFill>
          <a:blip r:embed="rId1"/>
          <a:stretch>
            <a:fillRect/>
          </a:stretch>
        </p:blipFill>
        <p:spPr>
          <a:xfrm>
            <a:off x="581660" y="1231900"/>
            <a:ext cx="11029315" cy="49161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4" name="Text Box 3"/>
          <p:cNvSpPr txBox="1"/>
          <p:nvPr/>
        </p:nvSpPr>
        <p:spPr>
          <a:xfrm>
            <a:off x="889000" y="6207125"/>
            <a:ext cx="10413365" cy="452120"/>
          </a:xfrm>
          <a:prstGeom prst="rect">
            <a:avLst/>
          </a:prstGeom>
          <a:noFill/>
        </p:spPr>
        <p:txBody>
          <a:bodyPr wrap="square" rtlCol="0">
            <a:noAutofit/>
          </a:bodyPr>
          <a:p>
            <a:pPr algn="ctr"/>
            <a:r>
              <a:rPr lang="en-US" altLang="en-GB" sz="2000" b="1">
                <a:latin typeface="Arial" panose="020B0604020202020204" pitchFamily="34" charset="0"/>
                <a:cs typeface="Arial" panose="020B0604020202020204" pitchFamily="34" charset="0"/>
              </a:rPr>
              <a:t>Demo Case 2: System Response to Data from an Untrusted Source</a:t>
            </a:r>
            <a:endParaRPr lang="en-US" altLang="en-GB" sz="2000" b="1">
              <a:latin typeface="Arial" panose="020B0604020202020204" pitchFamily="34" charset="0"/>
              <a:cs typeface="Arial" panose="020B0604020202020204" pitchFamily="34" charset="0"/>
            </a:endParaRPr>
          </a:p>
        </p:txBody>
      </p:sp>
      <p:pic>
        <p:nvPicPr>
          <p:cNvPr id="8" name="Content Placeholder 7" descr="Screenshot 2025-10-11 014234"/>
          <p:cNvPicPr>
            <a:picLocks noChangeAspect="1"/>
          </p:cNvPicPr>
          <p:nvPr>
            <p:ph idx="1"/>
          </p:nvPr>
        </p:nvPicPr>
        <p:blipFill>
          <a:blip r:embed="rId1"/>
          <a:stretch>
            <a:fillRect/>
          </a:stretch>
        </p:blipFill>
        <p:spPr>
          <a:xfrm>
            <a:off x="581025" y="1232535"/>
            <a:ext cx="11030585" cy="49453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4" name="Text Box 3"/>
          <p:cNvSpPr txBox="1"/>
          <p:nvPr/>
        </p:nvSpPr>
        <p:spPr>
          <a:xfrm>
            <a:off x="940435" y="5792470"/>
            <a:ext cx="10413365" cy="584200"/>
          </a:xfrm>
          <a:prstGeom prst="rect">
            <a:avLst/>
          </a:prstGeom>
          <a:noFill/>
        </p:spPr>
        <p:txBody>
          <a:bodyPr wrap="square" rtlCol="0">
            <a:noAutofit/>
          </a:bodyPr>
          <a:p>
            <a:pPr algn="ctr"/>
            <a:r>
              <a:rPr lang="en-US" altLang="en-GB" sz="2000" b="1">
                <a:latin typeface="Arial" panose="020B0604020202020204" pitchFamily="34" charset="0"/>
                <a:cs typeface="Arial" panose="020B0604020202020204" pitchFamily="34" charset="0"/>
              </a:rPr>
              <a:t>Demo Case: Retrieving and Displaying Browsing History</a:t>
            </a:r>
            <a:endParaRPr lang="en-US" altLang="en-GB" sz="2000" b="1">
              <a:latin typeface="Arial" panose="020B0604020202020204" pitchFamily="34" charset="0"/>
              <a:cs typeface="Arial" panose="020B0604020202020204" pitchFamily="34" charset="0"/>
            </a:endParaRPr>
          </a:p>
        </p:txBody>
      </p:sp>
      <p:pic>
        <p:nvPicPr>
          <p:cNvPr id="8" name="Content Placeholder 7" descr="Screenshot 2025-10-11 014152"/>
          <p:cNvPicPr>
            <a:picLocks noChangeAspect="1"/>
          </p:cNvPicPr>
          <p:nvPr>
            <p:ph idx="1"/>
          </p:nvPr>
        </p:nvPicPr>
        <p:blipFill>
          <a:blip r:embed="rId1"/>
          <a:stretch>
            <a:fillRect/>
          </a:stretch>
        </p:blipFill>
        <p:spPr>
          <a:xfrm>
            <a:off x="581025" y="1471295"/>
            <a:ext cx="11029950" cy="40862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GITHUB AND DEPLOYMNET LINK</a:t>
            </a:r>
            <a:endParaRPr lang="en-US" dirty="0"/>
          </a:p>
        </p:txBody>
      </p:sp>
      <p:sp>
        <p:nvSpPr>
          <p:cNvPr id="2" name="Content Placeholder 1"/>
          <p:cNvSpPr>
            <a:spLocks noGrp="1"/>
          </p:cNvSpPr>
          <p:nvPr>
            <p:ph idx="1"/>
          </p:nvPr>
        </p:nvSpPr>
        <p:spPr>
          <a:xfrm>
            <a:off x="581660" y="1617345"/>
            <a:ext cx="11029315" cy="4181475"/>
          </a:xfrm>
        </p:spPr>
        <p:txBody>
          <a:bodyPr>
            <a:normAutofit/>
          </a:bodyPr>
          <a:lstStyle/>
          <a:p>
            <a:pPr marL="305435" indent="-305435">
              <a:lnSpc>
                <a:spcPct val="120000"/>
              </a:lnSpc>
            </a:pPr>
            <a:r>
              <a:rPr lang="en-US" sz="2800" b="1" dirty="0">
                <a:latin typeface="Arial" panose="020B0604020202020204" pitchFamily="34" charset="0"/>
                <a:cs typeface="Arial" panose="020B0604020202020204" pitchFamily="34" charset="0"/>
              </a:rPr>
              <a:t>Attach your </a:t>
            </a:r>
            <a:r>
              <a:rPr lang="en-US" sz="2800" b="1" dirty="0" err="1">
                <a:latin typeface="Arial" panose="020B0604020202020204" pitchFamily="34" charset="0"/>
                <a:cs typeface="Arial" panose="020B0604020202020204" pitchFamily="34" charset="0"/>
              </a:rPr>
              <a:t>Github</a:t>
            </a:r>
            <a:r>
              <a:rPr lang="en-US" sz="2800" b="1" dirty="0">
                <a:latin typeface="Arial" panose="020B0604020202020204" pitchFamily="34" charset="0"/>
                <a:cs typeface="Arial" panose="020B0604020202020204" pitchFamily="34" charset="0"/>
              </a:rPr>
              <a:t> Link : </a:t>
            </a:r>
            <a:endParaRPr lang="en-US" sz="2800" b="1" dirty="0">
              <a:latin typeface="Arial" panose="020B0604020202020204" pitchFamily="34" charset="0"/>
              <a:cs typeface="Arial" panose="020B0604020202020204" pitchFamily="34" charset="0"/>
            </a:endParaRPr>
          </a:p>
          <a:p>
            <a:pPr lvl="1">
              <a:lnSpc>
                <a:spcPct val="120000"/>
              </a:lnSpc>
              <a:buFont typeface="Arial" panose="020B0604020202020204" pitchFamily="34" charset="0"/>
              <a:buChar char="•"/>
            </a:pPr>
            <a:r>
              <a:rPr lang="en-US" altLang="en-GB" sz="2500" b="1" dirty="0">
                <a:solidFill>
                  <a:srgbClr val="92D050"/>
                </a:solidFill>
                <a:latin typeface="Arial" panose="020B0604020202020204" pitchFamily="34" charset="0"/>
                <a:cs typeface="Arial" panose="020B0604020202020204" pitchFamily="34" charset="0"/>
              </a:rPr>
              <a:t>https://github.com/rohanrodu/Fake-News-Detector-for-Students.git</a:t>
            </a:r>
            <a:endParaRPr lang="en-US" altLang="en-GB" sz="2500" b="1" dirty="0">
              <a:solidFill>
                <a:srgbClr val="92D050"/>
              </a:solidFill>
              <a:latin typeface="Arial" panose="020B0604020202020204" pitchFamily="34" charset="0"/>
              <a:cs typeface="Arial" panose="020B0604020202020204" pitchFamily="34" charset="0"/>
            </a:endParaRPr>
          </a:p>
          <a:p>
            <a:pPr marL="305435" indent="-305435">
              <a:lnSpc>
                <a:spcPct val="120000"/>
              </a:lnSpc>
            </a:pPr>
            <a:r>
              <a:rPr lang="en-US" sz="2800" b="1" dirty="0">
                <a:latin typeface="Arial" panose="020B0604020202020204" pitchFamily="34" charset="0"/>
                <a:ea typeface="+mn-lt"/>
                <a:cs typeface="Arial" panose="020B0604020202020204" pitchFamily="34" charset="0"/>
              </a:rPr>
              <a:t>Deployment link: </a:t>
            </a:r>
            <a:endParaRPr lang="en-US" sz="2800" b="1" dirty="0">
              <a:latin typeface="Arial" panose="020B0604020202020204" pitchFamily="34" charset="0"/>
              <a:ea typeface="+mn-lt"/>
              <a:cs typeface="Arial" panose="020B0604020202020204" pitchFamily="34" charset="0"/>
            </a:endParaRPr>
          </a:p>
          <a:p>
            <a:pPr lvl="1">
              <a:lnSpc>
                <a:spcPct val="120000"/>
              </a:lnSpc>
              <a:buFont typeface="Arial" panose="020B0604020202020204" pitchFamily="34" charset="0"/>
              <a:buChar char="•"/>
            </a:pPr>
            <a:r>
              <a:rPr lang="en-US" altLang="en-GB" sz="2500" b="1" dirty="0">
                <a:solidFill>
                  <a:srgbClr val="92D050"/>
                </a:solidFill>
                <a:latin typeface="Arial" panose="020B0604020202020204" pitchFamily="34" charset="0"/>
                <a:cs typeface="Arial" panose="020B0604020202020204" pitchFamily="34" charset="0"/>
              </a:rPr>
              <a:t>https://huggingface.co/spaces/Rodu17/fake-news_detector</a:t>
            </a:r>
            <a:endParaRPr lang="en-US" altLang="en-GB" sz="2500" b="1" dirty="0">
              <a:solidFill>
                <a:srgbClr val="92D050"/>
              </a:solidFill>
              <a:latin typeface="Arial" panose="020B0604020202020204" pitchFamily="34" charset="0"/>
              <a:cs typeface="Arial" panose="020B0604020202020204" pitchFamily="34" charset="0"/>
            </a:endParaRPr>
          </a:p>
          <a:p>
            <a:pPr marL="323850" lvl="1" indent="0">
              <a:lnSpc>
                <a:spcPct val="120000"/>
              </a:lnSpc>
              <a:buFont typeface="Arial" panose="020B0604020202020204" pitchFamily="34" charset="0"/>
              <a:buNone/>
            </a:pPr>
            <a:r>
              <a:rPr lang="en-US" altLang="en-GB" sz="1000" dirty="0">
                <a:solidFill>
                  <a:schemeClr val="tx1"/>
                </a:solidFill>
                <a:latin typeface="Arial" panose="020B0604020202020204" pitchFamily="34" charset="0"/>
                <a:cs typeface="Arial" panose="020B0604020202020204" pitchFamily="34" charset="0"/>
              </a:rPr>
              <a:t>(username : guest/admin :: password : guest/admin123)</a:t>
            </a:r>
            <a:endParaRPr lang="en-US" altLang="en-GB" sz="10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a:xfrm>
            <a:off x="583097" y="1408706"/>
            <a:ext cx="11029615" cy="4673324"/>
          </a:xfrm>
        </p:spPr>
        <p:txBody>
          <a:bodyPr/>
          <a:lstStyle/>
          <a:p>
            <a:pPr algn="just">
              <a:lnSpc>
                <a:spcPct val="140000"/>
              </a:lnSpc>
            </a:pPr>
            <a:r>
              <a:rPr lang="en-US" altLang="en-GB" sz="2000" dirty="0">
                <a:solidFill>
                  <a:schemeClr val="tx1"/>
                </a:solidFill>
                <a:latin typeface="Arial" panose="020B0604020202020204" pitchFamily="34" charset="0"/>
                <a:cs typeface="Arial" panose="020B0604020202020204" pitchFamily="34" charset="0"/>
              </a:rPr>
              <a:t>The development of the Fake News Detection System represents a significant step toward promoting media literacy and combating misinformation. By combining NLP models with a user-friendly Gradio interface, the system allows users to quickly summarize articles, check source credibility, and detect potential fake news in real time. This approach makes information verification faster, simpler, and more accessible for students and the general public.</a:t>
            </a:r>
            <a:endParaRPr lang="en-US" altLang="en-GB" sz="2000" dirty="0">
              <a:solidFill>
                <a:schemeClr val="tx1"/>
              </a:solidFill>
              <a:latin typeface="Arial" panose="020B0604020202020204" pitchFamily="34" charset="0"/>
              <a:cs typeface="Arial" panose="020B0604020202020204" pitchFamily="34" charset="0"/>
            </a:endParaRPr>
          </a:p>
          <a:p>
            <a:pPr algn="just">
              <a:lnSpc>
                <a:spcPct val="140000"/>
              </a:lnSpc>
            </a:pPr>
            <a:r>
              <a:rPr lang="en-US" altLang="en-GB" sz="2000" dirty="0">
                <a:solidFill>
                  <a:schemeClr val="tx1"/>
                </a:solidFill>
                <a:latin typeface="Arial" panose="020B0604020202020204" pitchFamily="34" charset="0"/>
                <a:cs typeface="Arial" panose="020B0604020202020204" pitchFamily="34" charset="0"/>
              </a:rPr>
              <a:t>The project demonstrates how AI-powered tools can support informed decision-making and build trustworthy digital ecosystems.</a:t>
            </a:r>
            <a:endParaRPr lang="en-US" altLang="en-GB" sz="20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
        <p:nvSpPr>
          <p:cNvPr id="3" name="Rectangle 1"/>
          <p:cNvSpPr>
            <a:spLocks noChangeArrowheads="1"/>
          </p:cNvSpPr>
          <p:nvPr/>
        </p:nvSpPr>
        <p:spPr bwMode="auto">
          <a:xfrm>
            <a:off x="643890" y="1766570"/>
            <a:ext cx="10669270" cy="4154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l" defTabSz="914400" rtl="0" eaLnBrk="0" fontAlgn="base" latinLnBrk="0" hangingPunct="0">
              <a:lnSpc>
                <a:spcPct val="120000"/>
              </a:lnSpc>
              <a:spcBef>
                <a:spcPct val="0"/>
              </a:spcBef>
              <a:spcAft>
                <a:spcPct val="0"/>
              </a:spcAft>
              <a:buClr>
                <a:srgbClr val="1CADE4"/>
              </a:buClr>
              <a:buSzTx/>
              <a:buFont typeface="Arial" panose="020B0604020202020204" pitchFamily="34" charset="0"/>
              <a:buChar char="•"/>
            </a:pPr>
            <a:r>
              <a:rPr kumimoji="0" lang="en-US" altLang="en-GB" sz="2000" b="0" i="0" u="none" strike="noStrike" cap="none" normalizeH="0" baseline="0" dirty="0">
                <a:ln>
                  <a:noFill/>
                </a:ln>
                <a:solidFill>
                  <a:schemeClr val="tx1"/>
                </a:solidFill>
                <a:effectLst/>
                <a:latin typeface="Arial" panose="020B0604020202020204" pitchFamily="34" charset="0"/>
              </a:rPr>
              <a:t>User Authentication, Model Improvement, Source Reputation Engine, Persistent Storage</a:t>
            </a:r>
            <a:endParaRPr kumimoji="0" lang="en-US" altLang="en-GB" sz="2000" b="0" i="0" u="none" strike="noStrike" cap="none" normalizeH="0" baseline="0" dirty="0">
              <a:ln>
                <a:noFill/>
              </a:ln>
              <a:solidFill>
                <a:schemeClr val="tx1"/>
              </a:solidFill>
              <a:effectLst/>
              <a:latin typeface="Arial" panose="020B0604020202020204" pitchFamily="34" charset="0"/>
            </a:endParaRPr>
          </a:p>
          <a:p>
            <a:pPr marR="0" lvl="0" indent="0" algn="l" defTabSz="914400" rtl="0" eaLnBrk="0" fontAlgn="base" latinLnBrk="0" hangingPunct="0">
              <a:lnSpc>
                <a:spcPct val="120000"/>
              </a:lnSpc>
              <a:spcBef>
                <a:spcPct val="0"/>
              </a:spcBef>
              <a:spcAft>
                <a:spcPct val="0"/>
              </a:spcAft>
              <a:buClr>
                <a:srgbClr val="1CADE4"/>
              </a:buClr>
              <a:buSzTx/>
              <a:buFont typeface="Arial" panose="020B0604020202020204" pitchFamily="34" charset="0"/>
              <a:buNone/>
            </a:pPr>
            <a:endParaRPr kumimoji="0" lang="en-US" altLang="en-GB"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20000"/>
              </a:lnSpc>
              <a:spcBef>
                <a:spcPct val="0"/>
              </a:spcBef>
              <a:spcAft>
                <a:spcPct val="0"/>
              </a:spcAft>
              <a:buClr>
                <a:srgbClr val="1CADE4"/>
              </a:buClr>
              <a:buSzTx/>
              <a:buFont typeface="Arial" panose="020B0604020202020204" pitchFamily="34" charset="0"/>
              <a:buChar char="•"/>
            </a:pPr>
            <a:r>
              <a:rPr kumimoji="0" lang="en-US" altLang="en-GB" sz="2000" b="0" i="0" u="none" strike="noStrike" cap="none" normalizeH="0" baseline="0" dirty="0">
                <a:ln>
                  <a:noFill/>
                </a:ln>
                <a:solidFill>
                  <a:schemeClr val="tx1"/>
                </a:solidFill>
                <a:effectLst/>
                <a:latin typeface="Arial" panose="020B0604020202020204" pitchFamily="34" charset="0"/>
              </a:rPr>
              <a:t>Voice Integration – Speak URL and get results.</a:t>
            </a:r>
            <a:endParaRPr kumimoji="0" lang="en-US" altLang="en-GB"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20000"/>
              </a:lnSpc>
              <a:spcBef>
                <a:spcPct val="0"/>
              </a:spcBef>
              <a:spcAft>
                <a:spcPct val="0"/>
              </a:spcAft>
              <a:buClr>
                <a:srgbClr val="1CADE4"/>
              </a:buClr>
              <a:buSzTx/>
              <a:buFont typeface="Arial" panose="020B0604020202020204" pitchFamily="34" charset="0"/>
              <a:buChar char="•"/>
            </a:pPr>
            <a:endParaRPr kumimoji="0" lang="en-US" altLang="en-GB"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20000"/>
              </a:lnSpc>
              <a:spcBef>
                <a:spcPct val="0"/>
              </a:spcBef>
              <a:spcAft>
                <a:spcPct val="0"/>
              </a:spcAft>
              <a:buClr>
                <a:srgbClr val="1CADE4"/>
              </a:buClr>
              <a:buSzTx/>
              <a:buFont typeface="Arial" panose="020B0604020202020204" pitchFamily="34" charset="0"/>
              <a:buChar char="•"/>
            </a:pPr>
            <a:r>
              <a:rPr kumimoji="0" lang="en-US" altLang="en-GB" sz="2000" b="0" i="0" u="none" strike="noStrike" cap="none" normalizeH="0" baseline="0" dirty="0">
                <a:ln>
                  <a:noFill/>
                </a:ln>
                <a:solidFill>
                  <a:schemeClr val="tx1"/>
                </a:solidFill>
                <a:effectLst/>
                <a:latin typeface="Arial" panose="020B0604020202020204" pitchFamily="34" charset="0"/>
              </a:rPr>
              <a:t>Multilingual Support – Expand model for regional languages.</a:t>
            </a:r>
            <a:endParaRPr kumimoji="0" lang="en-US" altLang="en-GB"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20000"/>
              </a:lnSpc>
              <a:spcBef>
                <a:spcPct val="0"/>
              </a:spcBef>
              <a:spcAft>
                <a:spcPct val="0"/>
              </a:spcAft>
              <a:buClr>
                <a:srgbClr val="1CADE4"/>
              </a:buClr>
              <a:buSzTx/>
              <a:buFont typeface="Arial" panose="020B0604020202020204" pitchFamily="34" charset="0"/>
              <a:buChar char="•"/>
            </a:pPr>
            <a:endParaRPr kumimoji="0" lang="en-US" altLang="en-GB"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20000"/>
              </a:lnSpc>
              <a:spcBef>
                <a:spcPct val="0"/>
              </a:spcBef>
              <a:spcAft>
                <a:spcPct val="0"/>
              </a:spcAft>
              <a:buClr>
                <a:srgbClr val="1CADE4"/>
              </a:buClr>
              <a:buSzTx/>
              <a:buFont typeface="Arial" panose="020B0604020202020204" pitchFamily="34" charset="0"/>
              <a:buChar char="•"/>
            </a:pPr>
            <a:r>
              <a:rPr kumimoji="0" lang="en-US" altLang="en-GB" sz="2000" b="0" i="0" u="none" strike="noStrike" cap="none" normalizeH="0" baseline="0" dirty="0">
                <a:ln>
                  <a:noFill/>
                </a:ln>
                <a:solidFill>
                  <a:schemeClr val="tx1"/>
                </a:solidFill>
                <a:effectLst/>
                <a:latin typeface="Arial" panose="020B0604020202020204" pitchFamily="34" charset="0"/>
              </a:rPr>
              <a:t>Mobile App – Responsive mobile UI or Android app.</a:t>
            </a:r>
            <a:endParaRPr kumimoji="0" lang="en-US" altLang="en-GB"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20000"/>
              </a:lnSpc>
              <a:spcBef>
                <a:spcPct val="0"/>
              </a:spcBef>
              <a:spcAft>
                <a:spcPct val="0"/>
              </a:spcAft>
              <a:buClr>
                <a:srgbClr val="1CADE4"/>
              </a:buClr>
              <a:buSzTx/>
              <a:buFont typeface="Arial" panose="020B0604020202020204" pitchFamily="34" charset="0"/>
              <a:buChar char="•"/>
            </a:pPr>
            <a:endParaRPr kumimoji="0" lang="en-US" altLang="en-GB"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20000"/>
              </a:lnSpc>
              <a:spcBef>
                <a:spcPct val="0"/>
              </a:spcBef>
              <a:spcAft>
                <a:spcPct val="0"/>
              </a:spcAft>
              <a:buClr>
                <a:srgbClr val="1CADE4"/>
              </a:buClr>
              <a:buSzTx/>
              <a:buFont typeface="Arial" panose="020B0604020202020204" pitchFamily="34" charset="0"/>
              <a:buChar char="•"/>
            </a:pPr>
            <a:r>
              <a:rPr kumimoji="0" lang="en-US" altLang="en-GB" sz="2000" b="0" i="0" u="none" strike="noStrike" cap="none" normalizeH="0" baseline="0" dirty="0">
                <a:ln>
                  <a:noFill/>
                </a:ln>
                <a:solidFill>
                  <a:schemeClr val="tx1"/>
                </a:solidFill>
                <a:effectLst/>
                <a:latin typeface="Arial" panose="020B0604020202020204" pitchFamily="34" charset="0"/>
              </a:rPr>
              <a:t>Data Analytics – Track trending fake news topics.</a:t>
            </a:r>
            <a:endParaRPr kumimoji="0" lang="en-US" altLang="en-GB"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20000"/>
              </a:lnSpc>
              <a:spcBef>
                <a:spcPct val="0"/>
              </a:spcBef>
              <a:spcAft>
                <a:spcPct val="0"/>
              </a:spcAft>
              <a:buClr>
                <a:srgbClr val="1CADE4"/>
              </a:buClr>
              <a:buSzTx/>
              <a:buFont typeface="Arial" panose="020B0604020202020204" pitchFamily="34" charset="0"/>
              <a:buChar char="•"/>
            </a:pPr>
            <a:endParaRPr kumimoji="0" lang="en-US" altLang="en-GB"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20000"/>
              </a:lnSpc>
              <a:spcBef>
                <a:spcPct val="0"/>
              </a:spcBef>
              <a:spcAft>
                <a:spcPct val="0"/>
              </a:spcAft>
              <a:buClr>
                <a:srgbClr val="1CADE4"/>
              </a:buClr>
              <a:buSzTx/>
              <a:buFont typeface="Arial" panose="020B0604020202020204" pitchFamily="34" charset="0"/>
              <a:buChar char="•"/>
            </a:pPr>
            <a:r>
              <a:rPr kumimoji="0" lang="en-US" altLang="en-GB" sz="2000" b="0" i="0" u="none" strike="noStrike" cap="none" normalizeH="0" baseline="0" dirty="0">
                <a:ln>
                  <a:noFill/>
                </a:ln>
                <a:solidFill>
                  <a:schemeClr val="tx1"/>
                </a:solidFill>
                <a:effectLst/>
                <a:latin typeface="Arial" panose="020B0604020202020204" pitchFamily="34" charset="0"/>
              </a:rPr>
              <a:t>Advanced Models – Integrate larger LLMs for better accuracy.</a:t>
            </a:r>
            <a:endParaRPr kumimoji="0" lang="en-US" altLang="en-GB"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solidFill>
                  <a:schemeClr val="tx1"/>
                </a:solidFill>
                <a:latin typeface="Arial" panose="020B0604020202020204"/>
                <a:ea typeface="+mn-lt"/>
                <a:cs typeface="Arial" panose="020B0604020202020204"/>
              </a:rPr>
              <a:t>  </a:t>
            </a:r>
            <a:endParaRPr lang="en-US" dirty="0">
              <a:solidFill>
                <a:schemeClr val="tx1"/>
              </a:solidFill>
              <a:latin typeface="Arial" panose="020B0604020202020204"/>
              <a:cs typeface="Arial" panose="020B0604020202020204"/>
            </a:endParaRPr>
          </a:p>
          <a:p>
            <a:pPr marL="305435" indent="-305435"/>
            <a:r>
              <a:rPr lang="en-US" sz="2000" b="1" dirty="0">
                <a:solidFill>
                  <a:schemeClr val="tx1"/>
                </a:solidFill>
                <a:latin typeface="Arial" panose="020B0604020202020204"/>
                <a:ea typeface="+mn-lt"/>
                <a:cs typeface="Arial" panose="020B0604020202020204"/>
              </a:rPr>
              <a:t>Problem Statement </a:t>
            </a:r>
            <a:endParaRPr lang="en-US" dirty="0">
              <a:solidFill>
                <a:schemeClr val="tx1"/>
              </a:solidFill>
              <a:latin typeface="Arial" panose="020B0604020202020204"/>
              <a:cs typeface="Arial" panose="020B0604020202020204"/>
            </a:endParaRPr>
          </a:p>
          <a:p>
            <a:pPr marL="305435" indent="-305435"/>
            <a:r>
              <a:rPr lang="en-US" sz="2000" b="1" dirty="0">
                <a:solidFill>
                  <a:schemeClr val="tx1"/>
                </a:solidFill>
                <a:latin typeface="Arial" panose="020B0604020202020204"/>
                <a:ea typeface="+mn-lt"/>
                <a:cs typeface="Calibri" panose="020F0502020204030204"/>
              </a:rPr>
              <a:t>System </a:t>
            </a:r>
            <a:r>
              <a:rPr lang="en-US" sz="2000" b="1" dirty="0">
                <a:solidFill>
                  <a:schemeClr val="tx1"/>
                </a:solidFill>
                <a:latin typeface="Arial" panose="020B0604020202020204"/>
                <a:ea typeface="+mn-lt"/>
                <a:cs typeface="+mn-lt"/>
              </a:rPr>
              <a:t>Development Approach </a:t>
            </a:r>
            <a:r>
              <a:rPr lang="en-US" sz="2000" dirty="0">
                <a:solidFill>
                  <a:schemeClr val="tx1"/>
                </a:solidFill>
                <a:latin typeface="Arial" panose="020B0604020202020204"/>
                <a:ea typeface="+mn-lt"/>
                <a:cs typeface="+mn-lt"/>
              </a:rPr>
              <a:t> </a:t>
            </a:r>
            <a:endParaRPr lang="en-US" dirty="0">
              <a:solidFill>
                <a:schemeClr val="tx1"/>
              </a:solidFill>
              <a:latin typeface="Arial" panose="020B0604020202020204"/>
              <a:ea typeface="+mn-lt"/>
              <a:cs typeface="+mn-lt"/>
            </a:endParaRPr>
          </a:p>
          <a:p>
            <a:pPr marL="305435" indent="-305435"/>
            <a:r>
              <a:rPr lang="en-US" sz="2000" b="1" dirty="0">
                <a:solidFill>
                  <a:schemeClr val="tx1"/>
                </a:solidFill>
                <a:latin typeface="Arial" panose="020B0604020202020204"/>
                <a:ea typeface="+mn-lt"/>
                <a:cs typeface="+mn-lt"/>
              </a:rPr>
              <a:t>Algorithm &amp; Deployment </a:t>
            </a:r>
            <a:endParaRPr lang="en-US" dirty="0">
              <a:solidFill>
                <a:schemeClr val="tx1"/>
              </a:solidFill>
              <a:latin typeface="Arial" panose="020B0604020202020204"/>
              <a:cs typeface="Calibri" panose="020F0502020204030204"/>
            </a:endParaRPr>
          </a:p>
          <a:p>
            <a:pPr marL="305435" indent="-305435"/>
            <a:r>
              <a:rPr lang="en-US" sz="2000" b="1" dirty="0">
                <a:solidFill>
                  <a:schemeClr val="tx1"/>
                </a:solidFill>
                <a:latin typeface="Arial" panose="020B0604020202020204"/>
                <a:ea typeface="+mn-lt"/>
                <a:cs typeface="Arial" panose="020B0604020202020204"/>
              </a:rPr>
              <a:t>Result</a:t>
            </a:r>
            <a:endParaRPr lang="en-US" sz="2000" b="1" dirty="0">
              <a:solidFill>
                <a:schemeClr val="tx1"/>
              </a:solidFill>
              <a:latin typeface="Arial" panose="020B0604020202020204"/>
              <a:ea typeface="+mn-lt"/>
              <a:cs typeface="Arial" panose="020B0604020202020204"/>
            </a:endParaRPr>
          </a:p>
          <a:p>
            <a:pPr marL="305435" indent="-305435"/>
            <a:r>
              <a:rPr lang="en-US" sz="2000" b="1" dirty="0">
                <a:solidFill>
                  <a:schemeClr val="tx1"/>
                </a:solidFill>
                <a:latin typeface="Arial" panose="020B0604020202020204"/>
                <a:ea typeface="+mn-lt"/>
                <a:cs typeface="Arial" panose="020B0604020202020204"/>
              </a:rPr>
              <a:t>Conclusion</a:t>
            </a:r>
            <a:endParaRPr lang="en-US" dirty="0">
              <a:solidFill>
                <a:schemeClr val="tx1"/>
              </a:solidFill>
              <a:latin typeface="Arial" panose="020B0604020202020204"/>
              <a:cs typeface="Arial" panose="020B0604020202020204"/>
            </a:endParaRPr>
          </a:p>
          <a:p>
            <a:pPr marL="305435" indent="-305435"/>
            <a:r>
              <a:rPr lang="en-US" sz="2000" b="1" dirty="0">
                <a:solidFill>
                  <a:schemeClr val="tx1"/>
                </a:solidFill>
                <a:latin typeface="Arial" panose="020B0604020202020204"/>
                <a:ea typeface="+mn-lt"/>
                <a:cs typeface="Arial" panose="020B0604020202020204"/>
              </a:rPr>
              <a:t>Future Scope</a:t>
            </a:r>
            <a:endParaRPr lang="en-US" sz="2000" b="1" dirty="0">
              <a:solidFill>
                <a:schemeClr val="tx1"/>
              </a:solidFill>
              <a:latin typeface="Arial" panose="020B0604020202020204"/>
              <a:ea typeface="+mn-lt"/>
              <a:cs typeface="Arial" panose="020B0604020202020204"/>
            </a:endParaRPr>
          </a:p>
          <a:p>
            <a:pPr marL="305435" indent="-305435"/>
            <a:r>
              <a:rPr lang="en-US" sz="2000" b="1" dirty="0">
                <a:solidFill>
                  <a:schemeClr val="tx1"/>
                </a:solidFill>
                <a:latin typeface="Arial" panose="020B0604020202020204"/>
                <a:ea typeface="+mn-lt"/>
                <a:cs typeface="Arial" panose="020B0604020202020204"/>
              </a:rPr>
              <a:t>References</a:t>
            </a:r>
            <a:endParaRPr lang="en-US" dirty="0">
              <a:solidFill>
                <a:schemeClr val="tx1"/>
              </a:solidFill>
              <a:latin typeface="Arial" panose="020B0604020202020204"/>
              <a:cs typeface="Arial" panose="020B0604020202020204"/>
            </a:endParaRPr>
          </a:p>
          <a:p>
            <a:pPr marL="305435" indent="-305435"/>
            <a:endParaRPr lang="en-US" dirty="0">
              <a:solidFill>
                <a:schemeClr val="tx1"/>
              </a:solidFill>
              <a:latin typeface="Arial" panose="020B0604020202020204"/>
              <a:cs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a:xfrm>
            <a:off x="581025" y="1677670"/>
            <a:ext cx="11029315" cy="4297680"/>
          </a:xfrm>
        </p:spPr>
        <p:txBody>
          <a:bodyPr>
            <a:normAutofit lnSpcReduction="10000"/>
          </a:bodyPr>
          <a:lstStyle/>
          <a:p>
            <a:pPr algn="just">
              <a:lnSpc>
                <a:spcPct val="130000"/>
              </a:lnSpc>
            </a:pPr>
            <a:r>
              <a:rPr lang="en-US" altLang="en-GB" sz="2000" dirty="0">
                <a:solidFill>
                  <a:schemeClr val="tx1"/>
                </a:solidFill>
                <a:latin typeface="Arial" panose="020B0604020202020204" pitchFamily="34" charset="0"/>
                <a:cs typeface="Arial" panose="020B0604020202020204" pitchFamily="34" charset="0"/>
                <a:sym typeface="+mn-ea"/>
              </a:rPr>
              <a:t>D. Kaliyar, A. Goswami, and P. Narang, “A survey on fake news detection: Datasets, methods and future research directions,” Information Processing &amp; Management, vol. 58, no. 6, 2021.</a:t>
            </a:r>
            <a:endParaRPr lang="en-US" altLang="en-GB" sz="2000" dirty="0">
              <a:solidFill>
                <a:schemeClr val="tx1"/>
              </a:solidFill>
              <a:latin typeface="Arial" panose="020B0604020202020204" pitchFamily="34" charset="0"/>
              <a:cs typeface="Arial" panose="020B0604020202020204" pitchFamily="34" charset="0"/>
            </a:endParaRPr>
          </a:p>
          <a:p>
            <a:pPr algn="just">
              <a:lnSpc>
                <a:spcPct val="130000"/>
              </a:lnSpc>
            </a:pPr>
            <a:r>
              <a:rPr lang="en-US" altLang="en-GB" sz="2000" dirty="0">
                <a:solidFill>
                  <a:schemeClr val="tx1"/>
                </a:solidFill>
                <a:latin typeface="Arial" panose="020B0604020202020204" pitchFamily="34" charset="0"/>
                <a:cs typeface="Arial" panose="020B0604020202020204" pitchFamily="34" charset="0"/>
              </a:rPr>
              <a:t>Hugging Face, “sshleifer/distilbart-cnn-12-6,” [Online]. Available: https://huggingface.co/sshleifer/distilbart-cnn-12-6</a:t>
            </a:r>
            <a:endParaRPr lang="en-US" altLang="en-GB" sz="2000" dirty="0">
              <a:solidFill>
                <a:schemeClr val="tx1"/>
              </a:solidFill>
              <a:latin typeface="Arial" panose="020B0604020202020204" pitchFamily="34" charset="0"/>
              <a:cs typeface="Arial" panose="020B0604020202020204" pitchFamily="34" charset="0"/>
            </a:endParaRPr>
          </a:p>
          <a:p>
            <a:pPr marL="305435" indent="-305435" algn="just">
              <a:lnSpc>
                <a:spcPct val="140000"/>
              </a:lnSpc>
            </a:pPr>
            <a:r>
              <a:rPr lang="en-US" altLang="en-GB" sz="2000" dirty="0">
                <a:solidFill>
                  <a:schemeClr val="tx1"/>
                </a:solidFill>
                <a:latin typeface="Arial" panose="020B0604020202020204" pitchFamily="34" charset="0"/>
                <a:cs typeface="Arial" panose="020B0604020202020204" pitchFamily="34" charset="0"/>
              </a:rPr>
              <a:t>Hugging Face, “mrm8488/bert-tiny-finetuned-fake-news-detection,” [Online]. Available: https://huggingface.co/mrm8488/bert-tiny-finetuned-fake-news-detection</a:t>
            </a:r>
            <a:endParaRPr lang="en-US" altLang="en-GB" sz="2000" dirty="0">
              <a:solidFill>
                <a:schemeClr val="tx1"/>
              </a:solidFill>
              <a:latin typeface="Arial" panose="020B0604020202020204" pitchFamily="34" charset="0"/>
              <a:cs typeface="Arial" panose="020B0604020202020204" pitchFamily="34" charset="0"/>
            </a:endParaRPr>
          </a:p>
          <a:p>
            <a:pPr marL="305435" indent="-305435" algn="just">
              <a:lnSpc>
                <a:spcPct val="140000"/>
              </a:lnSpc>
            </a:pPr>
            <a:r>
              <a:rPr lang="en-US" altLang="en-GB" sz="2000" dirty="0">
                <a:solidFill>
                  <a:schemeClr val="tx1"/>
                </a:solidFill>
                <a:latin typeface="Arial" panose="020B0604020202020204" pitchFamily="34" charset="0"/>
                <a:cs typeface="Arial" panose="020B0604020202020204" pitchFamily="34" charset="0"/>
              </a:rPr>
              <a:t>Gradio Documentation, “Gradio: Build &amp; share ML apps,” [Online]. Available: https://www.gradio.app</a:t>
            </a:r>
            <a:endParaRPr lang="en-US" altLang="en-GB" sz="2000" dirty="0">
              <a:solidFill>
                <a:schemeClr val="tx1"/>
              </a:solidFill>
              <a:latin typeface="Arial" panose="020B0604020202020204" pitchFamily="34" charset="0"/>
              <a:cs typeface="Arial" panose="020B0604020202020204" pitchFamily="34" charset="0"/>
            </a:endParaRPr>
          </a:p>
          <a:p>
            <a:pPr marL="305435" indent="-305435"/>
            <a:endParaRPr lang="en-US" altLang="en-GB" sz="20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sz="3200" b="1">
                <a:solidFill>
                  <a:srgbClr val="002060"/>
                </a:solidFill>
                <a:latin typeface="Arial" panose="020B0604020202020204" pitchFamily="34" charset="0"/>
                <a:cs typeface="Arial" panose="020B0604020202020204" pitchFamily="34" charset="0"/>
              </a:rPr>
              <a:t>THANK YOU</a:t>
            </a:r>
            <a:endParaRPr lang="en-US" sz="3200"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p:cNvSpPr>
            <a:spLocks noGrp="1"/>
          </p:cNvSpPr>
          <p:nvPr>
            <p:ph idx="1"/>
          </p:nvPr>
        </p:nvSpPr>
        <p:spPr/>
        <p:txBody>
          <a:bodyPr/>
          <a:lstStyle/>
          <a:p>
            <a:pPr algn="just">
              <a:lnSpc>
                <a:spcPct val="130000"/>
              </a:lnSpc>
            </a:pPr>
            <a:r>
              <a:rPr lang="en-US" altLang="en-GB" sz="1850" dirty="0">
                <a:solidFill>
                  <a:schemeClr val="tx1"/>
                </a:solidFill>
                <a:latin typeface="Arial" panose="020B0604020202020204" pitchFamily="34" charset="0"/>
                <a:cs typeface="Arial" panose="020B0604020202020204" pitchFamily="34" charset="0"/>
              </a:rPr>
              <a:t>In the digital age, misinformation spreads rapidly through online platforms, leading to confusion, panic, and loss of trust in media. Students and the general public often struggle to differentiate between credible news and fake content.</a:t>
            </a:r>
            <a:endParaRPr lang="en-US" altLang="en-GB" sz="1850" dirty="0">
              <a:solidFill>
                <a:schemeClr val="tx1"/>
              </a:solidFill>
              <a:latin typeface="Arial" panose="020B0604020202020204" pitchFamily="34" charset="0"/>
              <a:cs typeface="Arial" panose="020B0604020202020204" pitchFamily="34" charset="0"/>
            </a:endParaRPr>
          </a:p>
          <a:p>
            <a:pPr algn="just">
              <a:lnSpc>
                <a:spcPct val="130000"/>
              </a:lnSpc>
            </a:pPr>
            <a:r>
              <a:rPr lang="en-US" sz="1850" b="1" dirty="0">
                <a:solidFill>
                  <a:schemeClr val="tx1"/>
                </a:solidFill>
                <a:latin typeface="Arial" panose="020B0604020202020204" pitchFamily="34" charset="0"/>
                <a:cs typeface="Arial" panose="020B0604020202020204" pitchFamily="34" charset="0"/>
              </a:rPr>
              <a:t>Problem:</a:t>
            </a:r>
            <a:r>
              <a:rPr lang="en-US" sz="1850" dirty="0">
                <a:solidFill>
                  <a:schemeClr val="tx1"/>
                </a:solidFill>
                <a:latin typeface="Arial" panose="020B0604020202020204" pitchFamily="34" charset="0"/>
                <a:cs typeface="Arial" panose="020B0604020202020204" pitchFamily="34" charset="0"/>
              </a:rPr>
              <a:t> </a:t>
            </a:r>
            <a:r>
              <a:rPr lang="en-US" altLang="en-GB" sz="1850" dirty="0">
                <a:solidFill>
                  <a:schemeClr val="tx1"/>
                </a:solidFill>
                <a:latin typeface="Arial" panose="020B0604020202020204" pitchFamily="34" charset="0"/>
                <a:cs typeface="Arial" panose="020B0604020202020204" pitchFamily="34" charset="0"/>
              </a:rPr>
              <a:t>There is a need for an automated, accessible, and accurate system to analyze news articles, verify their credibility, and detect potential fake news to promote media literacy and informed decision-making.</a:t>
            </a:r>
            <a:endParaRPr lang="en-US" altLang="en-GB" sz="185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graphicFrame>
        <p:nvGraphicFramePr>
          <p:cNvPr id="7" name="Content Placeholder 6"/>
          <p:cNvGraphicFramePr>
            <a:graphicFrameLocks noGrp="1"/>
          </p:cNvGraphicFramePr>
          <p:nvPr>
            <p:ph idx="1"/>
            <p:custDataLst>
              <p:tags r:id="rId1"/>
            </p:custDataLst>
          </p:nvPr>
        </p:nvGraphicFramePr>
        <p:xfrm>
          <a:off x="581025" y="1667510"/>
          <a:ext cx="11029950" cy="4727575"/>
        </p:xfrm>
        <a:graphic>
          <a:graphicData uri="http://schemas.openxmlformats.org/drawingml/2006/table">
            <a:tbl>
              <a:tblPr/>
              <a:tblGrid>
                <a:gridCol w="5514975"/>
                <a:gridCol w="5514975"/>
              </a:tblGrid>
              <a:tr h="660400">
                <a:tc>
                  <a:txBody>
                    <a:bodyPr/>
                    <a:lstStyle/>
                    <a:p>
                      <a:pPr algn="just">
                        <a:buNone/>
                      </a:pPr>
                      <a:r>
                        <a:rPr lang="en-IN" sz="1650" b="1" dirty="0">
                          <a:solidFill>
                            <a:schemeClr val="tx1"/>
                          </a:solidFill>
                          <a:latin typeface="Arial" panose="020B0604020202020204" pitchFamily="34" charset="0"/>
                          <a:cs typeface="Arial" panose="020B0604020202020204" pitchFamily="34" charset="0"/>
                        </a:rPr>
                        <a:t>Frontend</a:t>
                      </a:r>
                      <a:endParaRPr lang="en-IN" sz="1650" b="1" dirty="0">
                        <a:solidFill>
                          <a:schemeClr val="tx1"/>
                        </a:solidFill>
                        <a:latin typeface="Arial" panose="020B0604020202020204" pitchFamily="34" charset="0"/>
                        <a:cs typeface="Arial" panose="020B0604020202020204" pitchFamily="34" charset="0"/>
                      </a:endParaRPr>
                    </a:p>
                  </a:txBody>
                  <a:tcPr anchor="ctr">
                    <a:lnL>
                      <a:noFill/>
                    </a:lnL>
                    <a:lnR>
                      <a:noFill/>
                    </a:lnR>
                    <a:lnT>
                      <a:noFill/>
                    </a:lnT>
                    <a:lnB>
                      <a:noFill/>
                    </a:lnB>
                    <a:noFill/>
                  </a:tcPr>
                </a:tc>
                <a:tc>
                  <a:txBody>
                    <a:bodyPr/>
                    <a:lstStyle/>
                    <a:p>
                      <a:pPr algn="just">
                        <a:buNone/>
                      </a:pPr>
                      <a:r>
                        <a:rPr lang="en-US" sz="1650">
                          <a:solidFill>
                            <a:schemeClr val="tx1"/>
                          </a:solidFill>
                          <a:latin typeface="Arial" panose="020B0604020202020204" pitchFamily="34" charset="0"/>
                          <a:cs typeface="Arial" panose="020B0604020202020204" pitchFamily="34" charset="0"/>
                        </a:rPr>
                        <a:t>Gradio app for user interaction (chat UI, input/output display)</a:t>
                      </a:r>
                      <a:endParaRPr lang="en-US" sz="1650">
                        <a:solidFill>
                          <a:schemeClr val="tx1"/>
                        </a:solidFill>
                        <a:latin typeface="Arial" panose="020B0604020202020204" pitchFamily="34" charset="0"/>
                        <a:cs typeface="Arial" panose="020B0604020202020204" pitchFamily="34" charset="0"/>
                      </a:endParaRPr>
                    </a:p>
                    <a:p>
                      <a:pPr algn="just">
                        <a:lnSpc>
                          <a:spcPct val="10000"/>
                        </a:lnSpc>
                        <a:buNone/>
                      </a:pPr>
                      <a:endParaRPr lang="en-US" sz="1650">
                        <a:solidFill>
                          <a:schemeClr val="tx1"/>
                        </a:solidFill>
                        <a:latin typeface="Arial" panose="020B0604020202020204" pitchFamily="34" charset="0"/>
                        <a:cs typeface="Arial" panose="020B0604020202020204" pitchFamily="34" charset="0"/>
                      </a:endParaRPr>
                    </a:p>
                  </a:txBody>
                  <a:tcPr anchor="ctr">
                    <a:lnL>
                      <a:noFill/>
                    </a:lnL>
                    <a:lnR>
                      <a:noFill/>
                    </a:lnR>
                    <a:lnT>
                      <a:noFill/>
                    </a:lnT>
                    <a:lnB>
                      <a:noFill/>
                    </a:lnB>
                    <a:noFill/>
                  </a:tcPr>
                </a:tc>
              </a:tr>
              <a:tr h="652145">
                <a:tc>
                  <a:txBody>
                    <a:bodyPr/>
                    <a:lstStyle/>
                    <a:p>
                      <a:pPr algn="just">
                        <a:buNone/>
                      </a:pPr>
                      <a:r>
                        <a:rPr lang="en-IN" sz="1650" b="1">
                          <a:solidFill>
                            <a:schemeClr val="tx1"/>
                          </a:solidFill>
                          <a:latin typeface="Arial" panose="020B0604020202020204" pitchFamily="34" charset="0"/>
                          <a:cs typeface="Arial" panose="020B0604020202020204" pitchFamily="34" charset="0"/>
                        </a:rPr>
                        <a:t>Backend</a:t>
                      </a:r>
                      <a:endParaRPr lang="en-IN" sz="1650" b="1">
                        <a:solidFill>
                          <a:schemeClr val="tx1"/>
                        </a:solidFill>
                        <a:latin typeface="Arial" panose="020B0604020202020204" pitchFamily="34" charset="0"/>
                        <a:cs typeface="Arial" panose="020B0604020202020204" pitchFamily="34" charset="0"/>
                      </a:endParaRPr>
                    </a:p>
                  </a:txBody>
                  <a:tcPr anchor="ctr">
                    <a:lnL>
                      <a:noFill/>
                    </a:lnL>
                    <a:lnR>
                      <a:noFill/>
                    </a:lnR>
                    <a:lnT>
                      <a:noFill/>
                    </a:lnT>
                    <a:lnB>
                      <a:noFill/>
                    </a:lnB>
                    <a:noFill/>
                  </a:tcPr>
                </a:tc>
                <a:tc>
                  <a:txBody>
                    <a:bodyPr/>
                    <a:lstStyle/>
                    <a:p>
                      <a:pPr algn="just">
                        <a:buNone/>
                      </a:pPr>
                      <a:r>
                        <a:rPr lang="en-US" sz="1650">
                          <a:solidFill>
                            <a:schemeClr val="tx1"/>
                          </a:solidFill>
                          <a:latin typeface="Arial" panose="020B0604020202020204" pitchFamily="34" charset="0"/>
                          <a:cs typeface="Arial" panose="020B0604020202020204" pitchFamily="34" charset="0"/>
                        </a:rPr>
                        <a:t>Python logic to handle chat flow, model inference, and session state</a:t>
                      </a:r>
                      <a:endParaRPr lang="en-US" sz="1650">
                        <a:solidFill>
                          <a:schemeClr val="tx1"/>
                        </a:solidFill>
                        <a:latin typeface="Arial" panose="020B0604020202020204" pitchFamily="34" charset="0"/>
                        <a:cs typeface="Arial" panose="020B0604020202020204" pitchFamily="34" charset="0"/>
                      </a:endParaRPr>
                    </a:p>
                    <a:p>
                      <a:pPr algn="just">
                        <a:lnSpc>
                          <a:spcPct val="30000"/>
                        </a:lnSpc>
                        <a:buNone/>
                      </a:pPr>
                      <a:endParaRPr lang="en-US" sz="1650">
                        <a:solidFill>
                          <a:schemeClr val="tx1"/>
                        </a:solidFill>
                        <a:latin typeface="Arial" panose="020B0604020202020204" pitchFamily="34" charset="0"/>
                        <a:cs typeface="Arial" panose="020B0604020202020204" pitchFamily="34" charset="0"/>
                      </a:endParaRPr>
                    </a:p>
                  </a:txBody>
                  <a:tcPr anchor="ctr">
                    <a:lnL>
                      <a:noFill/>
                    </a:lnL>
                    <a:lnR>
                      <a:noFill/>
                    </a:lnR>
                    <a:lnT>
                      <a:noFill/>
                    </a:lnT>
                    <a:lnB>
                      <a:noFill/>
                    </a:lnB>
                    <a:noFill/>
                  </a:tcPr>
                </a:tc>
              </a:tr>
              <a:tr h="1263015">
                <a:tc>
                  <a:txBody>
                    <a:bodyPr/>
                    <a:lstStyle/>
                    <a:p>
                      <a:pPr algn="just">
                        <a:buNone/>
                      </a:pPr>
                      <a:r>
                        <a:rPr lang="en-IN" sz="1650" b="1">
                          <a:solidFill>
                            <a:schemeClr val="tx1"/>
                          </a:solidFill>
                          <a:latin typeface="Arial" panose="020B0604020202020204" pitchFamily="34" charset="0"/>
                          <a:cs typeface="Arial" panose="020B0604020202020204" pitchFamily="34" charset="0"/>
                        </a:rPr>
                        <a:t>Model Engine</a:t>
                      </a:r>
                      <a:endParaRPr lang="en-IN" sz="1650" b="1">
                        <a:solidFill>
                          <a:schemeClr val="tx1"/>
                        </a:solidFill>
                        <a:latin typeface="Arial" panose="020B0604020202020204" pitchFamily="34" charset="0"/>
                        <a:cs typeface="Arial" panose="020B0604020202020204" pitchFamily="34" charset="0"/>
                      </a:endParaRPr>
                    </a:p>
                  </a:txBody>
                  <a:tcPr anchor="ctr">
                    <a:lnL>
                      <a:noFill/>
                    </a:lnL>
                    <a:lnR>
                      <a:noFill/>
                    </a:lnR>
                    <a:lnT>
                      <a:noFill/>
                    </a:lnT>
                    <a:lnB>
                      <a:noFill/>
                    </a:lnB>
                    <a:noFill/>
                  </a:tcPr>
                </a:tc>
                <a:tc>
                  <a:txBody>
                    <a:bodyPr/>
                    <a:lstStyle/>
                    <a:p>
                      <a:pPr algn="just">
                        <a:lnSpc>
                          <a:spcPct val="70000"/>
                        </a:lnSpc>
                        <a:buNone/>
                      </a:pPr>
                      <a:r>
                        <a:rPr lang="en-IN" sz="1650" dirty="0" err="1">
                          <a:solidFill>
                            <a:schemeClr val="tx1"/>
                          </a:solidFill>
                          <a:latin typeface="Arial" panose="020B0604020202020204" pitchFamily="34" charset="0"/>
                          <a:cs typeface="Arial" panose="020B0604020202020204" pitchFamily="34" charset="0"/>
                        </a:rPr>
                        <a:t>LLaMA</a:t>
                      </a:r>
                      <a:r>
                        <a:rPr lang="en-IN" sz="1650" dirty="0">
                          <a:solidFill>
                            <a:schemeClr val="tx1"/>
                          </a:solidFill>
                          <a:latin typeface="Arial" panose="020B0604020202020204" pitchFamily="34" charset="0"/>
                          <a:cs typeface="Arial" panose="020B0604020202020204" pitchFamily="34" charset="0"/>
                        </a:rPr>
                        <a:t>-based model</a:t>
                      </a:r>
                      <a:r>
                        <a:rPr lang="en-US" altLang="en-IN" sz="1650" dirty="0">
                          <a:solidFill>
                            <a:schemeClr val="tx1"/>
                          </a:solidFill>
                          <a:latin typeface="Arial" panose="020B0604020202020204" pitchFamily="34" charset="0"/>
                          <a:cs typeface="Arial" panose="020B0604020202020204" pitchFamily="34" charset="0"/>
                        </a:rPr>
                        <a:t> -</a:t>
                      </a:r>
                      <a:r>
                        <a:rPr lang="en-IN" sz="1650" dirty="0">
                          <a:solidFill>
                            <a:schemeClr val="tx1"/>
                          </a:solidFill>
                          <a:latin typeface="Arial" panose="020B0604020202020204" pitchFamily="34" charset="0"/>
                          <a:cs typeface="Arial" panose="020B0604020202020204" pitchFamily="34" charset="0"/>
                        </a:rPr>
                        <a:t> </a:t>
                      </a:r>
                      <a:r>
                        <a:rPr lang="en-IN" sz="1650" dirty="0" err="1">
                          <a:solidFill>
                            <a:schemeClr val="tx1"/>
                          </a:solidFill>
                          <a:latin typeface="Arial" panose="020B0604020202020204" pitchFamily="34" charset="0"/>
                          <a:cs typeface="Arial" panose="020B0604020202020204" pitchFamily="34" charset="0"/>
                        </a:rPr>
                        <a:t>HuggingFace</a:t>
                      </a:r>
                      <a:r>
                        <a:rPr lang="en-IN" sz="1650" dirty="0">
                          <a:solidFill>
                            <a:schemeClr val="tx1"/>
                          </a:solidFill>
                          <a:latin typeface="Arial" panose="020B0604020202020204" pitchFamily="34" charset="0"/>
                          <a:cs typeface="Arial" panose="020B0604020202020204" pitchFamily="34" charset="0"/>
                        </a:rPr>
                        <a:t> Transformers</a:t>
                      </a:r>
                      <a:endParaRPr lang="en-IN" sz="1650" dirty="0">
                        <a:solidFill>
                          <a:schemeClr val="tx1"/>
                        </a:solidFill>
                        <a:latin typeface="Arial" panose="020B0604020202020204" pitchFamily="34" charset="0"/>
                        <a:cs typeface="Arial" panose="020B0604020202020204" pitchFamily="34" charset="0"/>
                      </a:endParaRPr>
                    </a:p>
                    <a:p>
                      <a:pPr algn="just">
                        <a:lnSpc>
                          <a:spcPct val="70000"/>
                        </a:lnSpc>
                        <a:buNone/>
                      </a:pPr>
                      <a:endParaRPr lang="en-IN" sz="1650" dirty="0">
                        <a:solidFill>
                          <a:schemeClr val="tx1"/>
                        </a:solidFill>
                        <a:latin typeface="Arial" panose="020B0604020202020204" pitchFamily="34" charset="0"/>
                        <a:cs typeface="Arial" panose="020B0604020202020204" pitchFamily="34" charset="0"/>
                      </a:endParaRPr>
                    </a:p>
                    <a:p>
                      <a:pPr marL="285750" indent="-285750" algn="just">
                        <a:lnSpc>
                          <a:spcPct val="70000"/>
                        </a:lnSpc>
                        <a:buFont typeface="Arial" panose="020B0604020202020204" pitchFamily="34" charset="0"/>
                        <a:buChar char="•"/>
                      </a:pPr>
                      <a:r>
                        <a:rPr lang="en-US" altLang="en-GB" sz="1650" dirty="0">
                          <a:solidFill>
                            <a:schemeClr val="tx1"/>
                          </a:solidFill>
                          <a:latin typeface="Arial" panose="020B0604020202020204" pitchFamily="34" charset="0"/>
                          <a:cs typeface="Arial" panose="020B0604020202020204" pitchFamily="34" charset="0"/>
                        </a:rPr>
                        <a:t>summarization model (sshleifer/distilbart-cnn-12-6)</a:t>
                      </a:r>
                      <a:endParaRPr lang="en-US" altLang="en-GB" sz="1650" dirty="0">
                        <a:solidFill>
                          <a:schemeClr val="tx1"/>
                        </a:solidFill>
                        <a:latin typeface="Arial" panose="020B0604020202020204" pitchFamily="34" charset="0"/>
                        <a:cs typeface="Arial" panose="020B0604020202020204" pitchFamily="34" charset="0"/>
                      </a:endParaRPr>
                    </a:p>
                    <a:p>
                      <a:pPr marL="285750" indent="-285750" algn="just">
                        <a:lnSpc>
                          <a:spcPct val="70000"/>
                        </a:lnSpc>
                        <a:buFont typeface="Arial" panose="020B0604020202020204" pitchFamily="34" charset="0"/>
                        <a:buChar char="•"/>
                      </a:pPr>
                      <a:endParaRPr lang="en-US" altLang="en-GB" sz="1650" dirty="0">
                        <a:solidFill>
                          <a:schemeClr val="tx1"/>
                        </a:solidFill>
                        <a:latin typeface="Arial" panose="020B0604020202020204" pitchFamily="34" charset="0"/>
                        <a:cs typeface="Arial" panose="020B0604020202020204" pitchFamily="34" charset="0"/>
                      </a:endParaRPr>
                    </a:p>
                    <a:p>
                      <a:pPr marL="285750" indent="-285750" algn="just">
                        <a:lnSpc>
                          <a:spcPct val="80000"/>
                        </a:lnSpc>
                        <a:buFont typeface="Arial" panose="020B0604020202020204" pitchFamily="34" charset="0"/>
                        <a:buChar char="•"/>
                      </a:pPr>
                      <a:r>
                        <a:rPr lang="en-US" altLang="en-GB" sz="1650" dirty="0">
                          <a:solidFill>
                            <a:schemeClr val="tx1"/>
                          </a:solidFill>
                          <a:latin typeface="Arial" panose="020B0604020202020204" pitchFamily="34" charset="0"/>
                          <a:cs typeface="Arial" panose="020B0604020202020204" pitchFamily="34" charset="0"/>
                        </a:rPr>
                        <a:t>Fake news detection model (mrm8488/bert-tiny-finetuned-fake-news-detection)</a:t>
                      </a:r>
                      <a:r>
                        <a:rPr lang="en-IN" sz="1650" dirty="0">
                          <a:solidFill>
                            <a:schemeClr val="tx1"/>
                          </a:solidFill>
                          <a:latin typeface="Arial" panose="020B0604020202020204" pitchFamily="34" charset="0"/>
                          <a:cs typeface="Arial" panose="020B0604020202020204" pitchFamily="34" charset="0"/>
                        </a:rPr>
                        <a:t> </a:t>
                      </a:r>
                      <a:endParaRPr lang="en-IN" sz="1650" dirty="0">
                        <a:solidFill>
                          <a:schemeClr val="tx1"/>
                        </a:solidFill>
                        <a:latin typeface="Arial" panose="020B0604020202020204" pitchFamily="34" charset="0"/>
                        <a:cs typeface="Arial" panose="020B0604020202020204" pitchFamily="34" charset="0"/>
                      </a:endParaRPr>
                    </a:p>
                    <a:p>
                      <a:pPr algn="just">
                        <a:lnSpc>
                          <a:spcPct val="40000"/>
                        </a:lnSpc>
                        <a:buNone/>
                      </a:pPr>
                      <a:endParaRPr lang="en-IN" sz="1650" dirty="0">
                        <a:solidFill>
                          <a:schemeClr val="tx1"/>
                        </a:solidFill>
                        <a:latin typeface="Arial" panose="020B0604020202020204" pitchFamily="34" charset="0"/>
                        <a:cs typeface="Arial" panose="020B0604020202020204" pitchFamily="34" charset="0"/>
                      </a:endParaRPr>
                    </a:p>
                  </a:txBody>
                  <a:tcPr anchor="ctr">
                    <a:lnL>
                      <a:noFill/>
                    </a:lnL>
                    <a:lnR>
                      <a:noFill/>
                    </a:lnR>
                    <a:lnT>
                      <a:noFill/>
                    </a:lnT>
                    <a:lnB>
                      <a:noFill/>
                    </a:lnB>
                    <a:noFill/>
                  </a:tcPr>
                </a:tc>
              </a:tr>
              <a:tr h="1370330">
                <a:tc>
                  <a:txBody>
                    <a:bodyPr/>
                    <a:lstStyle/>
                    <a:p>
                      <a:pPr algn="just">
                        <a:buNone/>
                      </a:pPr>
                      <a:r>
                        <a:rPr lang="en-US" altLang="en-GB" sz="1650" b="1">
                          <a:solidFill>
                            <a:schemeClr val="tx1"/>
                          </a:solidFill>
                          <a:latin typeface="Arial" panose="020B0604020202020204" pitchFamily="34" charset="0"/>
                          <a:cs typeface="Arial" panose="020B0604020202020204" pitchFamily="34" charset="0"/>
                        </a:rPr>
                        <a:t>Libraries/Frameworks</a:t>
                      </a:r>
                      <a:endParaRPr lang="en-US" altLang="en-GB" sz="1650" b="1">
                        <a:solidFill>
                          <a:schemeClr val="tx1"/>
                        </a:solidFill>
                        <a:latin typeface="Arial" panose="020B0604020202020204" pitchFamily="34" charset="0"/>
                        <a:cs typeface="Arial" panose="020B0604020202020204" pitchFamily="34" charset="0"/>
                      </a:endParaRPr>
                    </a:p>
                  </a:txBody>
                  <a:tcPr anchor="ctr">
                    <a:lnL>
                      <a:noFill/>
                    </a:lnL>
                    <a:lnR>
                      <a:noFill/>
                    </a:lnR>
                    <a:lnT>
                      <a:noFill/>
                    </a:lnT>
                    <a:lnB>
                      <a:noFill/>
                    </a:lnB>
                    <a:noFill/>
                  </a:tcPr>
                </a:tc>
                <a:tc>
                  <a:txBody>
                    <a:bodyPr/>
                    <a:lstStyle/>
                    <a:p>
                      <a:pPr marL="285750" indent="-285750" algn="just">
                        <a:lnSpc>
                          <a:spcPct val="70000"/>
                        </a:lnSpc>
                        <a:buFont typeface="Arial" panose="020B0604020202020204" pitchFamily="34" charset="0"/>
                        <a:buChar char="•"/>
                      </a:pPr>
                      <a:r>
                        <a:rPr lang="en-US" altLang="en-GB" sz="1650" dirty="0">
                          <a:solidFill>
                            <a:schemeClr val="tx1"/>
                          </a:solidFill>
                          <a:latin typeface="Arial" panose="020B0604020202020204" pitchFamily="34" charset="0"/>
                          <a:cs typeface="Arial" panose="020B0604020202020204" pitchFamily="34" charset="0"/>
                        </a:rPr>
                        <a:t>gradio – for user interface</a:t>
                      </a:r>
                      <a:endParaRPr lang="en-US" altLang="en-GB" sz="1650" dirty="0">
                        <a:solidFill>
                          <a:schemeClr val="tx1"/>
                        </a:solidFill>
                        <a:latin typeface="Arial" panose="020B0604020202020204" pitchFamily="34" charset="0"/>
                        <a:cs typeface="Arial" panose="020B0604020202020204" pitchFamily="34" charset="0"/>
                      </a:endParaRPr>
                    </a:p>
                    <a:p>
                      <a:pPr marL="285750" indent="-285750" algn="just">
                        <a:lnSpc>
                          <a:spcPct val="70000"/>
                        </a:lnSpc>
                        <a:buFont typeface="Arial" panose="020B0604020202020204" pitchFamily="34" charset="0"/>
                        <a:buChar char="•"/>
                      </a:pPr>
                      <a:endParaRPr lang="en-US" altLang="en-GB" sz="1650" dirty="0">
                        <a:solidFill>
                          <a:schemeClr val="tx1"/>
                        </a:solidFill>
                        <a:latin typeface="Arial" panose="020B0604020202020204" pitchFamily="34" charset="0"/>
                        <a:cs typeface="Arial" panose="020B0604020202020204" pitchFamily="34" charset="0"/>
                      </a:endParaRPr>
                    </a:p>
                    <a:p>
                      <a:pPr marL="285750" indent="-285750" algn="just">
                        <a:lnSpc>
                          <a:spcPct val="70000"/>
                        </a:lnSpc>
                        <a:buFont typeface="Arial" panose="020B0604020202020204" pitchFamily="34" charset="0"/>
                        <a:buChar char="•"/>
                      </a:pPr>
                      <a:r>
                        <a:rPr lang="en-US" altLang="en-GB" sz="1650" dirty="0">
                          <a:solidFill>
                            <a:schemeClr val="tx1"/>
                          </a:solidFill>
                          <a:latin typeface="Arial" panose="020B0604020202020204" pitchFamily="34" charset="0"/>
                          <a:cs typeface="Arial" panose="020B0604020202020204" pitchFamily="34" charset="0"/>
                        </a:rPr>
                        <a:t>newspaper3k – for article extraction</a:t>
                      </a:r>
                      <a:endParaRPr lang="en-US" altLang="en-GB" sz="1650" dirty="0">
                        <a:solidFill>
                          <a:schemeClr val="tx1"/>
                        </a:solidFill>
                        <a:latin typeface="Arial" panose="020B0604020202020204" pitchFamily="34" charset="0"/>
                        <a:cs typeface="Arial" panose="020B0604020202020204" pitchFamily="34" charset="0"/>
                      </a:endParaRPr>
                    </a:p>
                    <a:p>
                      <a:pPr marL="285750" indent="-285750" algn="just">
                        <a:lnSpc>
                          <a:spcPct val="70000"/>
                        </a:lnSpc>
                        <a:buFont typeface="Arial" panose="020B0604020202020204" pitchFamily="34" charset="0"/>
                        <a:buChar char="•"/>
                      </a:pPr>
                      <a:endParaRPr lang="en-US" altLang="en-GB" sz="1650" dirty="0">
                        <a:solidFill>
                          <a:schemeClr val="tx1"/>
                        </a:solidFill>
                        <a:latin typeface="Arial" panose="020B0604020202020204" pitchFamily="34" charset="0"/>
                        <a:cs typeface="Arial" panose="020B0604020202020204" pitchFamily="34" charset="0"/>
                      </a:endParaRPr>
                    </a:p>
                    <a:p>
                      <a:pPr marL="285750" indent="-285750" algn="just">
                        <a:lnSpc>
                          <a:spcPct val="70000"/>
                        </a:lnSpc>
                        <a:buFont typeface="Arial" panose="020B0604020202020204" pitchFamily="34" charset="0"/>
                        <a:buChar char="•"/>
                      </a:pPr>
                      <a:r>
                        <a:rPr lang="en-US" altLang="en-GB" sz="1650" dirty="0">
                          <a:solidFill>
                            <a:schemeClr val="tx1"/>
                          </a:solidFill>
                          <a:latin typeface="Arial" panose="020B0604020202020204" pitchFamily="34" charset="0"/>
                          <a:cs typeface="Arial" panose="020B0604020202020204" pitchFamily="34" charset="0"/>
                        </a:rPr>
                        <a:t>transformers – for summarization and classification</a:t>
                      </a:r>
                      <a:endParaRPr lang="en-US" altLang="en-GB" sz="1650" dirty="0">
                        <a:solidFill>
                          <a:schemeClr val="tx1"/>
                        </a:solidFill>
                        <a:latin typeface="Arial" panose="020B0604020202020204" pitchFamily="34" charset="0"/>
                        <a:cs typeface="Arial" panose="020B0604020202020204" pitchFamily="34" charset="0"/>
                      </a:endParaRPr>
                    </a:p>
                    <a:p>
                      <a:pPr marL="285750" indent="-285750" algn="just">
                        <a:lnSpc>
                          <a:spcPct val="70000"/>
                        </a:lnSpc>
                        <a:buFont typeface="Arial" panose="020B0604020202020204" pitchFamily="34" charset="0"/>
                        <a:buChar char="•"/>
                      </a:pPr>
                      <a:endParaRPr lang="en-US" altLang="en-GB" sz="1650" dirty="0">
                        <a:solidFill>
                          <a:schemeClr val="tx1"/>
                        </a:solidFill>
                        <a:latin typeface="Arial" panose="020B0604020202020204" pitchFamily="34" charset="0"/>
                        <a:cs typeface="Arial" panose="020B0604020202020204" pitchFamily="34" charset="0"/>
                      </a:endParaRPr>
                    </a:p>
                    <a:p>
                      <a:pPr marL="285750" indent="-285750" algn="just">
                        <a:lnSpc>
                          <a:spcPct val="70000"/>
                        </a:lnSpc>
                        <a:buFont typeface="Arial" panose="020B0604020202020204" pitchFamily="34" charset="0"/>
                        <a:buChar char="•"/>
                      </a:pPr>
                      <a:r>
                        <a:rPr lang="en-US" altLang="en-GB" sz="1650" dirty="0">
                          <a:solidFill>
                            <a:schemeClr val="tx1"/>
                          </a:solidFill>
                          <a:latin typeface="Arial" panose="020B0604020202020204" pitchFamily="34" charset="0"/>
                          <a:cs typeface="Arial" panose="020B0604020202020204" pitchFamily="34" charset="0"/>
                        </a:rPr>
                        <a:t>re, datetime – for processing and timestamps</a:t>
                      </a:r>
                      <a:endParaRPr lang="en-US" altLang="en-GB" sz="1650" dirty="0">
                        <a:solidFill>
                          <a:schemeClr val="tx1"/>
                        </a:solidFill>
                        <a:latin typeface="Arial" panose="020B0604020202020204" pitchFamily="34" charset="0"/>
                        <a:cs typeface="Arial" panose="020B0604020202020204" pitchFamily="34" charset="0"/>
                      </a:endParaRPr>
                    </a:p>
                  </a:txBody>
                  <a:tcPr anchor="ctr">
                    <a:lnL>
                      <a:noFill/>
                    </a:lnL>
                    <a:lnR>
                      <a:noFill/>
                    </a:lnR>
                    <a:lnT>
                      <a:noFill/>
                    </a:lnT>
                    <a:lnB>
                      <a:noFill/>
                    </a:lnB>
                    <a:noFill/>
                  </a:tcPr>
                </a:tc>
              </a:tr>
              <a:tr h="730885">
                <a:tc>
                  <a:txBody>
                    <a:bodyPr/>
                    <a:p>
                      <a:pPr algn="just">
                        <a:buNone/>
                      </a:pPr>
                      <a:r>
                        <a:rPr lang="en-US" altLang="en-GB" sz="1650" b="1">
                          <a:solidFill>
                            <a:schemeClr val="tx1"/>
                          </a:solidFill>
                          <a:latin typeface="Arial" panose="020B0604020202020204" pitchFamily="34" charset="0"/>
                          <a:cs typeface="Arial" panose="020B0604020202020204" pitchFamily="34" charset="0"/>
                        </a:rPr>
                        <a:t>Deployment Platform</a:t>
                      </a:r>
                      <a:endParaRPr lang="en-US" altLang="en-GB" sz="1650" b="1">
                        <a:solidFill>
                          <a:schemeClr val="tx1"/>
                        </a:solidFill>
                        <a:latin typeface="Arial" panose="020B0604020202020204" pitchFamily="34" charset="0"/>
                        <a:cs typeface="Arial" panose="020B0604020202020204" pitchFamily="34" charset="0"/>
                      </a:endParaRPr>
                    </a:p>
                  </a:txBody>
                  <a:tcPr anchor="ctr">
                    <a:lnL>
                      <a:noFill/>
                    </a:lnL>
                    <a:lnR>
                      <a:noFill/>
                    </a:lnR>
                    <a:lnT>
                      <a:noFill/>
                    </a:lnT>
                    <a:lnB>
                      <a:noFill/>
                    </a:lnB>
                    <a:noFill/>
                  </a:tcPr>
                </a:tc>
                <a:tc>
                  <a:txBody>
                    <a:bodyPr/>
                    <a:p>
                      <a:pPr indent="0" algn="just">
                        <a:lnSpc>
                          <a:spcPct val="70000"/>
                        </a:lnSpc>
                        <a:buFont typeface="Arial" panose="020B0604020202020204" pitchFamily="34" charset="0"/>
                        <a:buNone/>
                      </a:pPr>
                      <a:r>
                        <a:rPr lang="en-US" altLang="en-GB" sz="1650" dirty="0">
                          <a:solidFill>
                            <a:schemeClr val="tx1"/>
                          </a:solidFill>
                          <a:latin typeface="Arial" panose="020B0604020202020204" pitchFamily="34" charset="0"/>
                          <a:cs typeface="Arial" panose="020B0604020202020204" pitchFamily="34" charset="0"/>
                        </a:rPr>
                        <a:t>Localhost / Cloud hosting - Hugging faces spaces</a:t>
                      </a:r>
                      <a:endParaRPr lang="en-US" altLang="en-GB" sz="1650" dirty="0">
                        <a:solidFill>
                          <a:schemeClr val="tx1"/>
                        </a:solidFill>
                        <a:latin typeface="Arial" panose="020B0604020202020204" pitchFamily="34" charset="0"/>
                        <a:cs typeface="Arial" panose="020B0604020202020204" pitchFamily="34" charset="0"/>
                      </a:endParaRPr>
                    </a:p>
                  </a:txBody>
                  <a:tcPr anchor="ctr">
                    <a:lnL>
                      <a:noFill/>
                    </a:lnL>
                    <a:lnR>
                      <a:noFill/>
                    </a:lnR>
                    <a:lnT>
                      <a:noFill/>
                    </a:lnT>
                    <a:lnB>
                      <a:noFill/>
                    </a:lnB>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Rectangle 1"/>
          <p:cNvSpPr>
            <a:spLocks noGrp="1" noChangeArrowheads="1"/>
          </p:cNvSpPr>
          <p:nvPr>
            <p:ph idx="1"/>
          </p:nvPr>
        </p:nvSpPr>
        <p:spPr bwMode="auto">
          <a:xfrm>
            <a:off x="445770" y="1515110"/>
            <a:ext cx="10831830" cy="4875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indent="0">
              <a:lnSpc>
                <a:spcPct val="100000"/>
              </a:lnSpc>
              <a:buNone/>
            </a:pPr>
            <a:r>
              <a:rPr lang="en-US" altLang="en-GB" sz="1600" b="1" dirty="0">
                <a:solidFill>
                  <a:schemeClr val="tx1"/>
                </a:solidFill>
                <a:latin typeface="Arial" panose="020B0604020202020204" pitchFamily="34" charset="0"/>
                <a:cs typeface="Arial" panose="020B0604020202020204" pitchFamily="34" charset="0"/>
              </a:rPr>
              <a:t>Step 1: User Authentication</a:t>
            </a:r>
            <a:endParaRPr lang="en-US" altLang="en-GB" sz="1600" b="1"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altLang="en-GB" sz="1600" dirty="0">
                <a:solidFill>
                  <a:schemeClr val="tx1"/>
                </a:solidFill>
                <a:latin typeface="Arial" panose="020B0604020202020204" pitchFamily="34" charset="0"/>
                <a:cs typeface="Arial" panose="020B0604020202020204" pitchFamily="34" charset="0"/>
              </a:rPr>
              <a:t>Input: Username, Password</a:t>
            </a:r>
            <a:endParaRPr lang="en-US" altLang="en-GB" sz="16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altLang="en-GB" sz="1600" dirty="0">
                <a:solidFill>
                  <a:schemeClr val="tx1"/>
                </a:solidFill>
                <a:latin typeface="Arial" panose="020B0604020202020204" pitchFamily="34" charset="0"/>
                <a:cs typeface="Arial" panose="020B0604020202020204" pitchFamily="34" charset="0"/>
              </a:rPr>
              <a:t>Process:</a:t>
            </a:r>
            <a:endParaRPr lang="en-US" altLang="en-GB" sz="16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GB" sz="1600" dirty="0">
                <a:solidFill>
                  <a:schemeClr val="tx1"/>
                </a:solidFill>
                <a:latin typeface="Arial" panose="020B0604020202020204" pitchFamily="34" charset="0"/>
                <a:cs typeface="Arial" panose="020B0604020202020204" pitchFamily="34" charset="0"/>
              </a:rPr>
              <a:t>The system checks if the entered username exists.</a:t>
            </a:r>
            <a:endParaRPr lang="en-US" altLang="en-GB" sz="16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GB" sz="1600" dirty="0">
                <a:solidFill>
                  <a:schemeClr val="tx1"/>
                </a:solidFill>
                <a:latin typeface="Arial" panose="020B0604020202020204" pitchFamily="34" charset="0"/>
                <a:cs typeface="Arial" panose="020B0604020202020204" pitchFamily="34" charset="0"/>
              </a:rPr>
              <a:t>If the password matches the stored one, the user is marked as logged in.</a:t>
            </a:r>
            <a:endParaRPr lang="en-US" altLang="en-GB" sz="16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GB" sz="1600" dirty="0">
                <a:solidFill>
                  <a:schemeClr val="tx1"/>
                </a:solidFill>
                <a:latin typeface="Arial" panose="020B0604020202020204" pitchFamily="34" charset="0"/>
                <a:cs typeface="Arial" panose="020B0604020202020204" pitchFamily="34" charset="0"/>
              </a:rPr>
              <a:t>Else login fails and error is returned.</a:t>
            </a:r>
            <a:endParaRPr lang="en-US" altLang="en-GB" sz="1600" dirty="0">
              <a:solidFill>
                <a:schemeClr val="tx1"/>
              </a:solidFill>
              <a:latin typeface="Arial" panose="020B0604020202020204" pitchFamily="34" charset="0"/>
              <a:cs typeface="Arial" panose="020B0604020202020204" pitchFamily="34" charset="0"/>
            </a:endParaRPr>
          </a:p>
          <a:p>
            <a:pPr marL="323850" lvl="1" indent="0">
              <a:lnSpc>
                <a:spcPct val="100000"/>
              </a:lnSpc>
              <a:buNone/>
            </a:pPr>
            <a:endParaRPr lang="en-US" altLang="en-GB" sz="16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altLang="en-GB" sz="1600" b="1" dirty="0">
                <a:solidFill>
                  <a:schemeClr val="tx1"/>
                </a:solidFill>
                <a:latin typeface="Arial" panose="020B0604020202020204" pitchFamily="34" charset="0"/>
                <a:cs typeface="Arial" panose="020B0604020202020204" pitchFamily="34" charset="0"/>
              </a:rPr>
              <a:t>Step 2: Article Input and Preprocessing</a:t>
            </a:r>
            <a:endParaRPr lang="en-US" altLang="en-GB" sz="1600" b="1"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altLang="en-GB" sz="1600" dirty="0">
                <a:solidFill>
                  <a:schemeClr val="tx1"/>
                </a:solidFill>
                <a:latin typeface="Arial" panose="020B0604020202020204" pitchFamily="34" charset="0"/>
                <a:cs typeface="Arial" panose="020B0604020202020204" pitchFamily="34" charset="0"/>
              </a:rPr>
              <a:t>Input: URL of an online news article</a:t>
            </a:r>
            <a:endParaRPr lang="en-US" altLang="en-GB" sz="16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altLang="en-GB" sz="1600" dirty="0">
                <a:solidFill>
                  <a:schemeClr val="tx1"/>
                </a:solidFill>
                <a:latin typeface="Arial" panose="020B0604020202020204" pitchFamily="34" charset="0"/>
                <a:cs typeface="Arial" panose="020B0604020202020204" pitchFamily="34" charset="0"/>
              </a:rPr>
              <a:t>Process:</a:t>
            </a:r>
            <a:endParaRPr lang="en-US" altLang="en-GB" sz="1600" dirty="0">
              <a:solidFill>
                <a:schemeClr val="tx1"/>
              </a:solidFill>
              <a:latin typeface="Arial" panose="020B0604020202020204" pitchFamily="34" charset="0"/>
              <a:cs typeface="Arial" panose="020B0604020202020204" pitchFamily="34" charset="0"/>
            </a:endParaRPr>
          </a:p>
          <a:p>
            <a:pPr marL="742950" lvl="1" indent="-285750">
              <a:lnSpc>
                <a:spcPct val="100000"/>
              </a:lnSpc>
            </a:pPr>
            <a:r>
              <a:rPr lang="en-US" altLang="en-GB" sz="1600" dirty="0">
                <a:solidFill>
                  <a:schemeClr val="tx1"/>
                </a:solidFill>
                <a:latin typeface="Arial" panose="020B0604020202020204" pitchFamily="34" charset="0"/>
                <a:cs typeface="Arial" panose="020B0604020202020204" pitchFamily="34" charset="0"/>
              </a:rPr>
              <a:t>The system checks if the URL starts with http or https.</a:t>
            </a:r>
            <a:endParaRPr lang="en-US" altLang="en-GB" sz="1600" dirty="0">
              <a:solidFill>
                <a:schemeClr val="tx1"/>
              </a:solidFill>
              <a:latin typeface="Arial" panose="020B0604020202020204" pitchFamily="34" charset="0"/>
              <a:cs typeface="Arial" panose="020B0604020202020204" pitchFamily="34" charset="0"/>
            </a:endParaRPr>
          </a:p>
          <a:p>
            <a:pPr marL="742950" lvl="1" indent="-285750">
              <a:lnSpc>
                <a:spcPct val="100000"/>
              </a:lnSpc>
            </a:pPr>
            <a:r>
              <a:rPr lang="en-US" altLang="en-GB" sz="1600" dirty="0">
                <a:solidFill>
                  <a:schemeClr val="tx1"/>
                </a:solidFill>
                <a:latin typeface="Arial" panose="020B0604020202020204" pitchFamily="34" charset="0"/>
                <a:cs typeface="Arial" panose="020B0604020202020204" pitchFamily="34" charset="0"/>
              </a:rPr>
              <a:t>The newspaper3k library downloads and parses the article.</a:t>
            </a:r>
            <a:endParaRPr lang="en-US" altLang="en-GB" sz="1600" dirty="0">
              <a:solidFill>
                <a:schemeClr val="tx1"/>
              </a:solidFill>
              <a:latin typeface="Arial" panose="020B0604020202020204" pitchFamily="34" charset="0"/>
              <a:cs typeface="Arial" panose="020B0604020202020204" pitchFamily="34" charset="0"/>
            </a:endParaRPr>
          </a:p>
          <a:p>
            <a:pPr marL="742950" lvl="1" indent="-285750">
              <a:lnSpc>
                <a:spcPct val="100000"/>
              </a:lnSpc>
            </a:pPr>
            <a:r>
              <a:rPr lang="en-US" altLang="en-GB" sz="1600" dirty="0">
                <a:solidFill>
                  <a:schemeClr val="tx1"/>
                </a:solidFill>
                <a:latin typeface="Arial" panose="020B0604020202020204" pitchFamily="34" charset="0"/>
                <a:cs typeface="Arial" panose="020B0604020202020204" pitchFamily="34" charset="0"/>
              </a:rPr>
              <a:t>The extracted article text is validated for minimum length (≥100 characters).</a:t>
            </a:r>
            <a:endParaRPr lang="en-US" altLang="en-GB" sz="1600" dirty="0">
              <a:solidFill>
                <a:schemeClr val="tx1"/>
              </a:solidFill>
              <a:latin typeface="Arial" panose="020B0604020202020204" pitchFamily="34" charset="0"/>
              <a:cs typeface="Arial" panose="020B0604020202020204" pitchFamily="34" charset="0"/>
            </a:endParaRPr>
          </a:p>
          <a:p>
            <a:pPr marL="0" indent="0">
              <a:lnSpc>
                <a:spcPct val="100000"/>
              </a:lnSpc>
              <a:buNone/>
            </a:pPr>
            <a:endParaRPr lang="en-US" altLang="en-GB" sz="16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Rectangle 1"/>
          <p:cNvSpPr>
            <a:spLocks noGrp="1" noChangeArrowheads="1"/>
          </p:cNvSpPr>
          <p:nvPr>
            <p:ph idx="1"/>
          </p:nvPr>
        </p:nvSpPr>
        <p:spPr bwMode="auto">
          <a:xfrm>
            <a:off x="445725" y="1485698"/>
            <a:ext cx="10831875" cy="4923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indent="0">
              <a:lnSpc>
                <a:spcPct val="100000"/>
              </a:lnSpc>
              <a:buNone/>
            </a:pPr>
            <a:r>
              <a:rPr lang="en-US" altLang="en-GB" sz="1550" b="1" dirty="0">
                <a:solidFill>
                  <a:schemeClr val="tx1"/>
                </a:solidFill>
                <a:latin typeface="Arial" panose="020B0604020202020204" pitchFamily="34" charset="0"/>
                <a:cs typeface="Arial" panose="020B0604020202020204" pitchFamily="34" charset="0"/>
              </a:rPr>
              <a:t>Step 3: Summarization</a:t>
            </a:r>
            <a:endParaRPr lang="en-US" altLang="en-GB" sz="1550" b="1"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altLang="en-GB" sz="1550" dirty="0">
                <a:solidFill>
                  <a:schemeClr val="tx1"/>
                </a:solidFill>
                <a:latin typeface="Arial" panose="020B0604020202020204" pitchFamily="34" charset="0"/>
                <a:cs typeface="Arial" panose="020B0604020202020204" pitchFamily="34" charset="0"/>
              </a:rPr>
              <a:t>Input: Parsed article text</a:t>
            </a:r>
            <a:endParaRPr lang="en-US" altLang="en-GB" sz="155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altLang="en-GB" sz="1550" dirty="0">
                <a:solidFill>
                  <a:schemeClr val="tx1"/>
                </a:solidFill>
                <a:latin typeface="Arial" panose="020B0604020202020204" pitchFamily="34" charset="0"/>
                <a:cs typeface="Arial" panose="020B0604020202020204" pitchFamily="34" charset="0"/>
              </a:rPr>
              <a:t>Process:</a:t>
            </a:r>
            <a:endParaRPr lang="en-US" altLang="en-GB" sz="1550" dirty="0">
              <a:solidFill>
                <a:schemeClr val="tx1"/>
              </a:solidFill>
              <a:latin typeface="Arial" panose="020B0604020202020204" pitchFamily="34" charset="0"/>
              <a:cs typeface="Arial" panose="020B0604020202020204" pitchFamily="34" charset="0"/>
            </a:endParaRPr>
          </a:p>
          <a:p>
            <a:pPr lvl="1">
              <a:lnSpc>
                <a:spcPct val="100000"/>
              </a:lnSpc>
            </a:pPr>
            <a:r>
              <a:rPr lang="en-US" altLang="en-GB" sz="1550" dirty="0">
                <a:solidFill>
                  <a:schemeClr val="tx1"/>
                </a:solidFill>
                <a:latin typeface="Arial" panose="020B0604020202020204" pitchFamily="34" charset="0"/>
                <a:cs typeface="Arial" panose="020B0604020202020204" pitchFamily="34" charset="0"/>
              </a:rPr>
              <a:t>The first 1024 characters of the article text are passed to a pre-trained transformer model (sshleifer/distilbart-cnn-12-6).</a:t>
            </a:r>
            <a:endParaRPr lang="en-US" altLang="en-GB" sz="1550" dirty="0">
              <a:solidFill>
                <a:schemeClr val="tx1"/>
              </a:solidFill>
              <a:latin typeface="Arial" panose="020B0604020202020204" pitchFamily="34" charset="0"/>
              <a:cs typeface="Arial" panose="020B0604020202020204" pitchFamily="34" charset="0"/>
            </a:endParaRPr>
          </a:p>
          <a:p>
            <a:pPr lvl="1">
              <a:lnSpc>
                <a:spcPct val="100000"/>
              </a:lnSpc>
            </a:pPr>
            <a:r>
              <a:rPr lang="en-US" altLang="en-GB" sz="1550" dirty="0">
                <a:solidFill>
                  <a:schemeClr val="tx1"/>
                </a:solidFill>
                <a:latin typeface="Arial" panose="020B0604020202020204" pitchFamily="34" charset="0"/>
                <a:cs typeface="Arial" panose="020B0604020202020204" pitchFamily="34" charset="0"/>
              </a:rPr>
              <a:t>The model generates a concise summary using a pipeline("summarization").</a:t>
            </a:r>
            <a:endParaRPr lang="en-US" altLang="en-GB" sz="1550" dirty="0">
              <a:solidFill>
                <a:schemeClr val="tx1"/>
              </a:solidFill>
              <a:latin typeface="Arial" panose="020B0604020202020204" pitchFamily="34" charset="0"/>
              <a:cs typeface="Arial" panose="020B0604020202020204" pitchFamily="34" charset="0"/>
            </a:endParaRPr>
          </a:p>
          <a:p>
            <a:pPr marL="323850" lvl="1" indent="0">
              <a:lnSpc>
                <a:spcPct val="100000"/>
              </a:lnSpc>
              <a:buNone/>
            </a:pPr>
            <a:endParaRPr lang="en-US" altLang="en-GB" sz="155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altLang="en-GB" sz="1550" b="1" dirty="0">
                <a:solidFill>
                  <a:schemeClr val="tx1"/>
                </a:solidFill>
                <a:latin typeface="Arial" panose="020B0604020202020204" pitchFamily="34" charset="0"/>
                <a:cs typeface="Arial" panose="020B0604020202020204" pitchFamily="34" charset="0"/>
              </a:rPr>
              <a:t>Step 4: Source Credibility Check</a:t>
            </a:r>
            <a:endParaRPr lang="en-US" altLang="en-GB" sz="1550" b="1"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altLang="en-GB" sz="1550" dirty="0">
                <a:solidFill>
                  <a:schemeClr val="tx1"/>
                </a:solidFill>
                <a:latin typeface="Arial" panose="020B0604020202020204" pitchFamily="34" charset="0"/>
                <a:cs typeface="Arial" panose="020B0604020202020204" pitchFamily="34" charset="0"/>
              </a:rPr>
              <a:t>Input: Article URL</a:t>
            </a:r>
            <a:endParaRPr lang="en-US" altLang="en-GB" sz="155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altLang="en-GB" sz="1550" dirty="0">
                <a:solidFill>
                  <a:schemeClr val="tx1"/>
                </a:solidFill>
                <a:latin typeface="Arial" panose="020B0604020202020204" pitchFamily="34" charset="0"/>
                <a:cs typeface="Arial" panose="020B0604020202020204" pitchFamily="34" charset="0"/>
              </a:rPr>
              <a:t>Process:</a:t>
            </a:r>
            <a:endParaRPr lang="en-US" altLang="en-GB" sz="1550" dirty="0">
              <a:solidFill>
                <a:schemeClr val="tx1"/>
              </a:solidFill>
              <a:latin typeface="Arial" panose="020B0604020202020204" pitchFamily="34" charset="0"/>
              <a:cs typeface="Arial" panose="020B0604020202020204" pitchFamily="34" charset="0"/>
            </a:endParaRPr>
          </a:p>
          <a:p>
            <a:pPr marL="742950" lvl="1" indent="-285750">
              <a:lnSpc>
                <a:spcPct val="100000"/>
              </a:lnSpc>
            </a:pPr>
            <a:r>
              <a:rPr lang="en-US" altLang="en-GB" sz="1550" dirty="0">
                <a:solidFill>
                  <a:schemeClr val="tx1"/>
                </a:solidFill>
                <a:latin typeface="Arial" panose="020B0604020202020204" pitchFamily="34" charset="0"/>
                <a:cs typeface="Arial" panose="020B0604020202020204" pitchFamily="34" charset="0"/>
              </a:rPr>
              <a:t>Domain is extracted using regular expressions.</a:t>
            </a:r>
            <a:endParaRPr lang="en-US" altLang="en-GB" sz="1550" dirty="0">
              <a:solidFill>
                <a:schemeClr val="tx1"/>
              </a:solidFill>
              <a:latin typeface="Arial" panose="020B0604020202020204" pitchFamily="34" charset="0"/>
              <a:cs typeface="Arial" panose="020B0604020202020204" pitchFamily="34" charset="0"/>
            </a:endParaRPr>
          </a:p>
          <a:p>
            <a:pPr marL="742950" lvl="1" indent="-285750">
              <a:lnSpc>
                <a:spcPct val="100000"/>
              </a:lnSpc>
            </a:pPr>
            <a:r>
              <a:rPr lang="en-US" altLang="en-GB" sz="1550" dirty="0">
                <a:solidFill>
                  <a:schemeClr val="tx1"/>
                </a:solidFill>
                <a:latin typeface="Arial" panose="020B0604020202020204" pitchFamily="34" charset="0"/>
                <a:cs typeface="Arial" panose="020B0604020202020204" pitchFamily="34" charset="0"/>
              </a:rPr>
              <a:t>The domain is compared with a static list of known reliable sources (e.g., bbc.com, nytimes.com).</a:t>
            </a:r>
            <a:endParaRPr lang="en-US" altLang="en-GB" sz="1550" dirty="0">
              <a:solidFill>
                <a:schemeClr val="tx1"/>
              </a:solidFill>
              <a:latin typeface="Arial" panose="020B0604020202020204" pitchFamily="34" charset="0"/>
              <a:cs typeface="Arial" panose="020B0604020202020204" pitchFamily="34" charset="0"/>
            </a:endParaRPr>
          </a:p>
          <a:p>
            <a:pPr marL="742950" lvl="1" indent="-285750">
              <a:lnSpc>
                <a:spcPct val="100000"/>
              </a:lnSpc>
            </a:pPr>
            <a:r>
              <a:rPr lang="en-US" altLang="en-GB" sz="1550" dirty="0">
                <a:solidFill>
                  <a:schemeClr val="tx1"/>
                </a:solidFill>
                <a:latin typeface="Arial" panose="020B0604020202020204" pitchFamily="34" charset="0"/>
                <a:cs typeface="Arial" panose="020B0604020202020204" pitchFamily="34" charset="0"/>
              </a:rPr>
              <a:t>If matched, the source is marked as trusted, else unverified.</a:t>
            </a:r>
            <a:endParaRPr lang="en-US" altLang="en-GB" sz="1550" dirty="0">
              <a:solidFill>
                <a:schemeClr val="tx1"/>
              </a:solidFill>
              <a:latin typeface="Arial" panose="020B0604020202020204" pitchFamily="34" charset="0"/>
              <a:cs typeface="Arial" panose="020B0604020202020204" pitchFamily="34" charset="0"/>
            </a:endParaRPr>
          </a:p>
          <a:p>
            <a:pPr marL="0" indent="0">
              <a:lnSpc>
                <a:spcPct val="100000"/>
              </a:lnSpc>
              <a:buNone/>
            </a:pPr>
            <a:endParaRPr lang="en-US" altLang="en-GB" sz="155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Rectangle 1"/>
          <p:cNvSpPr>
            <a:spLocks noGrp="1" noChangeArrowheads="1"/>
          </p:cNvSpPr>
          <p:nvPr>
            <p:ph idx="1"/>
          </p:nvPr>
        </p:nvSpPr>
        <p:spPr bwMode="auto">
          <a:xfrm>
            <a:off x="445725" y="1653656"/>
            <a:ext cx="10831875" cy="430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indent="0">
              <a:lnSpc>
                <a:spcPct val="100000"/>
              </a:lnSpc>
              <a:buNone/>
            </a:pPr>
            <a:r>
              <a:rPr lang="en-US" altLang="en-GB" sz="1600" b="1" dirty="0">
                <a:solidFill>
                  <a:schemeClr val="tx1"/>
                </a:solidFill>
                <a:latin typeface="Arial" panose="020B0604020202020204" pitchFamily="34" charset="0"/>
                <a:cs typeface="Arial" panose="020B0604020202020204" pitchFamily="34" charset="0"/>
              </a:rPr>
              <a:t>Step 5: Fake News Detection</a:t>
            </a:r>
            <a:endParaRPr lang="en-US" altLang="en-GB" sz="1600" b="1"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altLang="en-GB" sz="1600" dirty="0">
                <a:solidFill>
                  <a:schemeClr val="tx1"/>
                </a:solidFill>
                <a:latin typeface="Arial" panose="020B0604020202020204" pitchFamily="34" charset="0"/>
                <a:cs typeface="Arial" panose="020B0604020202020204" pitchFamily="34" charset="0"/>
              </a:rPr>
              <a:t>Input: Summary text</a:t>
            </a:r>
            <a:endParaRPr lang="en-US" altLang="en-GB" sz="16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altLang="en-GB" sz="1600" dirty="0">
                <a:solidFill>
                  <a:schemeClr val="tx1"/>
                </a:solidFill>
                <a:latin typeface="Arial" panose="020B0604020202020204" pitchFamily="34" charset="0"/>
                <a:cs typeface="Arial" panose="020B0604020202020204" pitchFamily="34" charset="0"/>
              </a:rPr>
              <a:t>Process: Confidence score is also extracted from the model output.</a:t>
            </a:r>
            <a:endParaRPr lang="en-US" altLang="en-GB" sz="1600" dirty="0">
              <a:solidFill>
                <a:schemeClr val="tx1"/>
              </a:solidFill>
              <a:latin typeface="Arial" panose="020B0604020202020204" pitchFamily="34" charset="0"/>
              <a:cs typeface="Arial" panose="020B0604020202020204" pitchFamily="34" charset="0"/>
            </a:endParaRPr>
          </a:p>
          <a:p>
            <a:pPr marL="323850" lvl="1" indent="0">
              <a:lnSpc>
                <a:spcPct val="100000"/>
              </a:lnSpc>
              <a:buNone/>
            </a:pPr>
            <a:endParaRPr lang="en-US" altLang="en-GB" sz="16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altLang="en-GB" sz="1600" b="1" dirty="0">
                <a:solidFill>
                  <a:schemeClr val="tx1"/>
                </a:solidFill>
                <a:latin typeface="Arial" panose="020B0604020202020204" pitchFamily="34" charset="0"/>
                <a:cs typeface="Arial" panose="020B0604020202020204" pitchFamily="34" charset="0"/>
              </a:rPr>
              <a:t>Step 6: Session-Based History Tracking</a:t>
            </a:r>
            <a:endParaRPr lang="en-US" altLang="en-GB" sz="1600" b="1"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altLang="en-GB" sz="1600" dirty="0">
                <a:solidFill>
                  <a:schemeClr val="tx1"/>
                </a:solidFill>
                <a:latin typeface="Arial" panose="020B0604020202020204" pitchFamily="34" charset="0"/>
                <a:cs typeface="Arial" panose="020B0604020202020204" pitchFamily="34" charset="0"/>
              </a:rPr>
              <a:t>Input: Analysis results and current username</a:t>
            </a:r>
            <a:endParaRPr lang="en-US" altLang="en-GB" sz="16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altLang="en-GB" sz="1600" dirty="0">
                <a:solidFill>
                  <a:schemeClr val="tx1"/>
                </a:solidFill>
                <a:latin typeface="Arial" panose="020B0604020202020204" pitchFamily="34" charset="0"/>
                <a:cs typeface="Arial" panose="020B0604020202020204" pitchFamily="34" charset="0"/>
              </a:rPr>
              <a:t>Process: The analysis (URL, summary, credibility, fake news result, timestamp) is appended to the user’s session history stored in user_sessions.</a:t>
            </a:r>
            <a:endParaRPr lang="en-US" altLang="en-GB" sz="1600" dirty="0">
              <a:solidFill>
                <a:schemeClr val="tx1"/>
              </a:solidFill>
              <a:latin typeface="Arial" panose="020B0604020202020204" pitchFamily="34" charset="0"/>
              <a:cs typeface="Arial" panose="020B0604020202020204" pitchFamily="34" charset="0"/>
            </a:endParaRPr>
          </a:p>
          <a:p>
            <a:pPr marL="457200" lvl="1" indent="0">
              <a:lnSpc>
                <a:spcPct val="100000"/>
              </a:lnSpc>
              <a:buNone/>
            </a:pPr>
            <a:endParaRPr lang="en-US" altLang="en-GB" sz="16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altLang="en-GB" sz="1600" b="1" dirty="0">
                <a:solidFill>
                  <a:schemeClr val="tx1"/>
                </a:solidFill>
                <a:latin typeface="Arial" panose="020B0604020202020204" pitchFamily="34" charset="0"/>
                <a:cs typeface="Arial" panose="020B0604020202020204" pitchFamily="34" charset="0"/>
                <a:sym typeface="+mn-ea"/>
              </a:rPr>
              <a:t>Step 7: </a:t>
            </a:r>
            <a:r>
              <a:rPr lang="en-US" altLang="en-GB" sz="1600" b="1" dirty="0">
                <a:solidFill>
                  <a:schemeClr val="tx1"/>
                </a:solidFill>
                <a:latin typeface="Arial" panose="020B0604020202020204" pitchFamily="34" charset="0"/>
                <a:cs typeface="Arial" panose="020B0604020202020204" pitchFamily="34" charset="0"/>
              </a:rPr>
              <a:t>Logout Functionality</a:t>
            </a:r>
            <a:endParaRPr lang="en-US" altLang="en-GB" sz="1600" b="1"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altLang="en-GB" sz="1600" dirty="0">
                <a:solidFill>
                  <a:schemeClr val="tx1"/>
                </a:solidFill>
                <a:latin typeface="Arial" panose="020B0604020202020204" pitchFamily="34" charset="0"/>
                <a:cs typeface="Arial" panose="020B0604020202020204" pitchFamily="34" charset="0"/>
                <a:sym typeface="+mn-ea"/>
              </a:rPr>
              <a:t>Input: Logout</a:t>
            </a:r>
            <a:endParaRPr lang="en-US" altLang="en-GB" sz="16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altLang="en-GB" sz="1600" dirty="0">
                <a:solidFill>
                  <a:schemeClr val="tx1"/>
                </a:solidFill>
                <a:latin typeface="Arial" panose="020B0604020202020204" pitchFamily="34" charset="0"/>
                <a:cs typeface="Arial" panose="020B0604020202020204" pitchFamily="34" charset="0"/>
                <a:sym typeface="+mn-ea"/>
              </a:rPr>
              <a:t>Process: </a:t>
            </a:r>
            <a:r>
              <a:rPr lang="en-US" altLang="en-GB" sz="1600" dirty="0">
                <a:solidFill>
                  <a:schemeClr val="tx1"/>
                </a:solidFill>
                <a:latin typeface="Arial" panose="020B0604020202020204" pitchFamily="34" charset="0"/>
                <a:cs typeface="Arial" panose="020B0604020202020204" pitchFamily="34" charset="0"/>
              </a:rPr>
              <a:t>The system removes the user's session from memory.</a:t>
            </a:r>
            <a:endParaRPr lang="en-US" altLang="en-GB" sz="16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Rectangle 1"/>
          <p:cNvSpPr>
            <a:spLocks noGrp="1" noChangeArrowheads="1"/>
          </p:cNvSpPr>
          <p:nvPr>
            <p:ph idx="1"/>
          </p:nvPr>
        </p:nvSpPr>
        <p:spPr bwMode="auto">
          <a:xfrm>
            <a:off x="445770" y="1232535"/>
            <a:ext cx="10831830"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indent="0">
              <a:lnSpc>
                <a:spcPct val="80000"/>
              </a:lnSpc>
              <a:buNone/>
            </a:pPr>
            <a:r>
              <a:rPr lang="en-US" altLang="en-GB" sz="1600" dirty="0">
                <a:solidFill>
                  <a:schemeClr val="tx1"/>
                </a:solidFill>
                <a:latin typeface="Arial" panose="020B0604020202020204" pitchFamily="34" charset="0"/>
                <a:cs typeface="Arial" panose="020B0604020202020204" pitchFamily="34" charset="0"/>
              </a:rPr>
              <a:t>Environment Setup</a:t>
            </a:r>
            <a:endParaRPr lang="en-US" altLang="en-GB" sz="1600" dirty="0">
              <a:solidFill>
                <a:schemeClr val="tx1"/>
              </a:solidFill>
              <a:latin typeface="Arial" panose="020B0604020202020204" pitchFamily="34" charset="0"/>
              <a:cs typeface="Arial" panose="020B0604020202020204" pitchFamily="34" charset="0"/>
            </a:endParaRPr>
          </a:p>
          <a:p>
            <a:pPr>
              <a:lnSpc>
                <a:spcPct val="80000"/>
              </a:lnSpc>
            </a:pPr>
            <a:r>
              <a:rPr lang="en-US" altLang="en-GB" sz="1600" dirty="0">
                <a:solidFill>
                  <a:schemeClr val="tx1"/>
                </a:solidFill>
                <a:latin typeface="Arial" panose="020B0604020202020204" pitchFamily="34" charset="0"/>
                <a:cs typeface="Arial" panose="020B0604020202020204" pitchFamily="34" charset="0"/>
              </a:rPr>
              <a:t>Language: Python 3.8+</a:t>
            </a:r>
            <a:endParaRPr lang="en-US" altLang="en-GB" sz="1600" dirty="0">
              <a:solidFill>
                <a:schemeClr val="tx1"/>
              </a:solidFill>
              <a:latin typeface="Arial" panose="020B0604020202020204" pitchFamily="34" charset="0"/>
              <a:cs typeface="Arial" panose="020B0604020202020204" pitchFamily="34" charset="0"/>
            </a:endParaRPr>
          </a:p>
          <a:p>
            <a:pPr>
              <a:lnSpc>
                <a:spcPct val="80000"/>
              </a:lnSpc>
            </a:pPr>
            <a:r>
              <a:rPr lang="en-US" altLang="en-GB" sz="1600" dirty="0">
                <a:solidFill>
                  <a:schemeClr val="tx1"/>
                </a:solidFill>
                <a:latin typeface="Arial" panose="020B0604020202020204" pitchFamily="34" charset="0"/>
                <a:cs typeface="Arial" panose="020B0604020202020204" pitchFamily="34" charset="0"/>
              </a:rPr>
              <a:t>Interface: Gradio</a:t>
            </a:r>
            <a:endParaRPr lang="en-US" altLang="en-GB" sz="1600" dirty="0">
              <a:solidFill>
                <a:schemeClr val="tx1"/>
              </a:solidFill>
              <a:latin typeface="Arial" panose="020B0604020202020204" pitchFamily="34" charset="0"/>
              <a:cs typeface="Arial" panose="020B0604020202020204" pitchFamily="34" charset="0"/>
            </a:endParaRPr>
          </a:p>
          <a:p>
            <a:pPr>
              <a:lnSpc>
                <a:spcPct val="80000"/>
              </a:lnSpc>
            </a:pPr>
            <a:r>
              <a:rPr lang="en-US" altLang="en-GB" sz="1600" dirty="0">
                <a:solidFill>
                  <a:schemeClr val="tx1"/>
                </a:solidFill>
                <a:latin typeface="Arial" panose="020B0604020202020204" pitchFamily="34" charset="0"/>
                <a:cs typeface="Arial" panose="020B0604020202020204" pitchFamily="34" charset="0"/>
              </a:rPr>
              <a:t>Libraries Used:</a:t>
            </a:r>
            <a:endParaRPr lang="en-US" altLang="en-GB" sz="1600" dirty="0">
              <a:solidFill>
                <a:schemeClr val="tx1"/>
              </a:solidFill>
              <a:latin typeface="Arial" panose="020B0604020202020204" pitchFamily="34" charset="0"/>
              <a:cs typeface="Arial" panose="020B0604020202020204" pitchFamily="34" charset="0"/>
            </a:endParaRPr>
          </a:p>
          <a:p>
            <a:pPr lvl="1">
              <a:lnSpc>
                <a:spcPct val="80000"/>
              </a:lnSpc>
            </a:pPr>
            <a:r>
              <a:rPr lang="en-US" altLang="en-GB" sz="1600" dirty="0">
                <a:solidFill>
                  <a:schemeClr val="tx1"/>
                </a:solidFill>
                <a:latin typeface="Arial" panose="020B0604020202020204" pitchFamily="34" charset="0"/>
                <a:cs typeface="Arial" panose="020B0604020202020204" pitchFamily="34" charset="0"/>
              </a:rPr>
              <a:t>gradio (for UI)</a:t>
            </a:r>
            <a:endParaRPr lang="en-US" altLang="en-GB" sz="1600" dirty="0">
              <a:solidFill>
                <a:schemeClr val="tx1"/>
              </a:solidFill>
              <a:latin typeface="Arial" panose="020B0604020202020204" pitchFamily="34" charset="0"/>
              <a:cs typeface="Arial" panose="020B0604020202020204" pitchFamily="34" charset="0"/>
            </a:endParaRPr>
          </a:p>
          <a:p>
            <a:pPr lvl="1">
              <a:lnSpc>
                <a:spcPct val="80000"/>
              </a:lnSpc>
            </a:pPr>
            <a:r>
              <a:rPr lang="en-US" altLang="en-GB" sz="1600" dirty="0">
                <a:solidFill>
                  <a:schemeClr val="tx1"/>
                </a:solidFill>
                <a:latin typeface="Arial" panose="020B0604020202020204" pitchFamily="34" charset="0"/>
                <a:cs typeface="Arial" panose="020B0604020202020204" pitchFamily="34" charset="0"/>
              </a:rPr>
              <a:t>transformers (for model inference)</a:t>
            </a:r>
            <a:endParaRPr lang="en-US" altLang="en-GB" sz="1600" dirty="0">
              <a:solidFill>
                <a:schemeClr val="tx1"/>
              </a:solidFill>
              <a:latin typeface="Arial" panose="020B0604020202020204" pitchFamily="34" charset="0"/>
              <a:cs typeface="Arial" panose="020B0604020202020204" pitchFamily="34" charset="0"/>
            </a:endParaRPr>
          </a:p>
          <a:p>
            <a:pPr lvl="1">
              <a:lnSpc>
                <a:spcPct val="80000"/>
              </a:lnSpc>
            </a:pPr>
            <a:r>
              <a:rPr lang="en-US" altLang="en-GB" sz="1600" dirty="0">
                <a:solidFill>
                  <a:schemeClr val="tx1"/>
                </a:solidFill>
                <a:latin typeface="Arial" panose="020B0604020202020204" pitchFamily="34" charset="0"/>
                <a:cs typeface="Arial" panose="020B0604020202020204" pitchFamily="34" charset="0"/>
              </a:rPr>
              <a:t>newspaper3k (for article parsing)</a:t>
            </a:r>
            <a:endParaRPr lang="en-US" altLang="en-GB" sz="1600" dirty="0">
              <a:solidFill>
                <a:schemeClr val="tx1"/>
              </a:solidFill>
              <a:latin typeface="Arial" panose="020B0604020202020204" pitchFamily="34" charset="0"/>
              <a:cs typeface="Arial" panose="020B0604020202020204" pitchFamily="34" charset="0"/>
            </a:endParaRPr>
          </a:p>
          <a:p>
            <a:pPr lvl="1">
              <a:lnSpc>
                <a:spcPct val="80000"/>
              </a:lnSpc>
            </a:pPr>
            <a:r>
              <a:rPr lang="en-US" altLang="en-GB" sz="1600" dirty="0">
                <a:solidFill>
                  <a:schemeClr val="tx1"/>
                </a:solidFill>
                <a:latin typeface="Arial" panose="020B0604020202020204" pitchFamily="34" charset="0"/>
                <a:cs typeface="Arial" panose="020B0604020202020204" pitchFamily="34" charset="0"/>
              </a:rPr>
              <a:t>re, datetime (for utility functions)</a:t>
            </a:r>
            <a:endParaRPr lang="en-US" altLang="en-GB" sz="1600" dirty="0">
              <a:solidFill>
                <a:schemeClr val="tx1"/>
              </a:solidFill>
              <a:latin typeface="Arial" panose="020B0604020202020204" pitchFamily="34" charset="0"/>
              <a:cs typeface="Arial" panose="020B0604020202020204" pitchFamily="34" charset="0"/>
            </a:endParaRPr>
          </a:p>
        </p:txBody>
      </p:sp>
      <p:sp>
        <p:nvSpPr>
          <p:cNvPr id="4" name="Text Box 3"/>
          <p:cNvSpPr txBox="1"/>
          <p:nvPr/>
        </p:nvSpPr>
        <p:spPr>
          <a:xfrm>
            <a:off x="445770" y="4148455"/>
            <a:ext cx="11165205" cy="2387600"/>
          </a:xfrm>
          <a:prstGeom prst="rect">
            <a:avLst/>
          </a:prstGeom>
          <a:noFill/>
        </p:spPr>
        <p:txBody>
          <a:bodyPr wrap="square" rtlCol="0">
            <a:noAutofit/>
          </a:bodyPr>
          <a:p>
            <a:r>
              <a:rPr lang="en-US" altLang="en-GB" sz="1600">
                <a:latin typeface="Arial" panose="020B0604020202020204" pitchFamily="34" charset="0"/>
                <a:cs typeface="Arial" panose="020B0604020202020204" pitchFamily="34" charset="0"/>
              </a:rPr>
              <a:t>Deployment Architecture</a:t>
            </a:r>
            <a:endParaRPr lang="en-US" altLang="en-GB" sz="1600">
              <a:latin typeface="Arial" panose="020B0604020202020204" pitchFamily="34" charset="0"/>
              <a:cs typeface="Arial" panose="020B0604020202020204" pitchFamily="34" charset="0"/>
            </a:endParaRPr>
          </a:p>
          <a:p>
            <a:endParaRPr lang="en-US" altLang="en-GB" sz="1600">
              <a:latin typeface="Arial" panose="020B0604020202020204" pitchFamily="34" charset="0"/>
              <a:cs typeface="Arial" panose="020B0604020202020204" pitchFamily="34" charset="0"/>
            </a:endParaRPr>
          </a:p>
          <a:p>
            <a:r>
              <a:rPr lang="en-US" altLang="en-GB" sz="1600">
                <a:latin typeface="Arial" panose="020B0604020202020204" pitchFamily="34" charset="0"/>
                <a:cs typeface="Arial" panose="020B0604020202020204" pitchFamily="34" charset="0"/>
              </a:rPr>
              <a:t>User </a:t>
            </a:r>
            <a:r>
              <a:rPr lang="en-US" altLang="en-US" sz="1600">
                <a:latin typeface="Arial" panose="020B0604020202020204" pitchFamily="34" charset="0"/>
                <a:cs typeface="Arial" panose="020B0604020202020204" pitchFamily="34" charset="0"/>
              </a:rPr>
              <a:t>→</a:t>
            </a:r>
            <a:r>
              <a:rPr lang="en-US" altLang="en-GB" sz="1600">
                <a:latin typeface="Arial" panose="020B0604020202020204" pitchFamily="34" charset="0"/>
                <a:cs typeface="Arial" panose="020B0604020202020204" pitchFamily="34" charset="0"/>
              </a:rPr>
              <a:t> Web Browser </a:t>
            </a:r>
            <a:r>
              <a:rPr lang="en-US" altLang="en-US" sz="1600">
                <a:latin typeface="Arial" panose="020B0604020202020204" pitchFamily="34" charset="0"/>
                <a:cs typeface="Arial" panose="020B0604020202020204" pitchFamily="34" charset="0"/>
              </a:rPr>
              <a:t>→</a:t>
            </a:r>
            <a:r>
              <a:rPr lang="en-US" altLang="en-GB" sz="1600">
                <a:latin typeface="Arial" panose="020B0604020202020204" pitchFamily="34" charset="0"/>
                <a:cs typeface="Arial" panose="020B0604020202020204" pitchFamily="34" charset="0"/>
              </a:rPr>
              <a:t> Gradio Interface </a:t>
            </a:r>
            <a:r>
              <a:rPr lang="en-US" altLang="en-US" sz="1600">
                <a:latin typeface="Arial" panose="020B0604020202020204" pitchFamily="34" charset="0"/>
                <a:cs typeface="Arial" panose="020B0604020202020204" pitchFamily="34" charset="0"/>
              </a:rPr>
              <a:t>→</a:t>
            </a:r>
            <a:r>
              <a:rPr lang="en-US" altLang="en-GB" sz="1600">
                <a:latin typeface="Arial" panose="020B0604020202020204" pitchFamily="34" charset="0"/>
                <a:cs typeface="Arial" panose="020B0604020202020204" pitchFamily="34" charset="0"/>
              </a:rPr>
              <a:t> Python Backend</a:t>
            </a:r>
            <a:endParaRPr lang="en-US" altLang="en-GB" sz="1600">
              <a:latin typeface="Arial" panose="020B0604020202020204" pitchFamily="34" charset="0"/>
              <a:cs typeface="Arial" panose="020B0604020202020204" pitchFamily="34" charset="0"/>
            </a:endParaRPr>
          </a:p>
          <a:p>
            <a:r>
              <a:rPr lang="en-US" altLang="en-GB" sz="1600">
                <a:latin typeface="Arial" panose="020B0604020202020204" pitchFamily="34" charset="0"/>
                <a:cs typeface="Arial" panose="020B0604020202020204" pitchFamily="34" charset="0"/>
              </a:rPr>
              <a:t>         </a:t>
            </a:r>
            <a:r>
              <a:rPr lang="en-US" altLang="en-US" sz="1600">
                <a:latin typeface="Arial" panose="020B0604020202020204" pitchFamily="34" charset="0"/>
                <a:cs typeface="Arial" panose="020B0604020202020204" pitchFamily="34" charset="0"/>
              </a:rPr>
              <a:t>↘</a:t>
            </a:r>
            <a:r>
              <a:rPr lang="en-US" altLang="en-GB" sz="1600">
                <a:latin typeface="Arial" panose="020B0604020202020204" pitchFamily="34" charset="0"/>
                <a:cs typeface="Arial" panose="020B0604020202020204" pitchFamily="34" charset="0"/>
              </a:rPr>
              <a:t>                       </a:t>
            </a:r>
            <a:r>
              <a:rPr lang="en-US" altLang="en-US" sz="1600">
                <a:latin typeface="Arial" panose="020B0604020202020204" pitchFamily="34" charset="0"/>
                <a:cs typeface="Arial" panose="020B0604020202020204" pitchFamily="34" charset="0"/>
              </a:rPr>
              <a:t>↙</a:t>
            </a:r>
            <a:endParaRPr lang="en-US" altLang="en-US" sz="1600">
              <a:latin typeface="Arial" panose="020B0604020202020204" pitchFamily="34" charset="0"/>
              <a:cs typeface="Arial" panose="020B0604020202020204" pitchFamily="34" charset="0"/>
            </a:endParaRPr>
          </a:p>
          <a:p>
            <a:r>
              <a:rPr lang="en-US" altLang="en-GB" sz="1600">
                <a:latin typeface="Arial" panose="020B0604020202020204" pitchFamily="34" charset="0"/>
                <a:cs typeface="Arial" panose="020B0604020202020204" pitchFamily="34" charset="0"/>
              </a:rPr>
              <a:t>      Transformer Models (via Hugging Face)</a:t>
            </a:r>
            <a:endParaRPr lang="en-US" altLang="en-GB" sz="1600">
              <a:latin typeface="Arial" panose="020B0604020202020204" pitchFamily="34" charset="0"/>
              <a:cs typeface="Arial" panose="020B0604020202020204" pitchFamily="34" charset="0"/>
            </a:endParaRPr>
          </a:p>
          <a:p>
            <a:endParaRPr lang="en-US" altLang="en-GB" sz="1600">
              <a:latin typeface="Arial" panose="020B0604020202020204" pitchFamily="34" charset="0"/>
              <a:cs typeface="Arial" panose="020B0604020202020204" pitchFamily="34" charset="0"/>
            </a:endParaRPr>
          </a:p>
          <a:p>
            <a:pPr marL="285750" indent="-285750">
              <a:lnSpc>
                <a:spcPct val="120000"/>
              </a:lnSpc>
              <a:buClr>
                <a:srgbClr val="1CADE4"/>
              </a:buClr>
              <a:buFont typeface="Arial" panose="020B0604020202020204" pitchFamily="34" charset="0"/>
              <a:buChar char="•"/>
            </a:pPr>
            <a:r>
              <a:rPr lang="en-US" altLang="en-GB" sz="1600">
                <a:latin typeface="Arial" panose="020B0604020202020204" pitchFamily="34" charset="0"/>
                <a:cs typeface="Arial" panose="020B0604020202020204" pitchFamily="34" charset="0"/>
              </a:rPr>
              <a:t>No external database is used</a:t>
            </a:r>
            <a:endParaRPr lang="en-US" altLang="en-GB" sz="1600">
              <a:latin typeface="Arial" panose="020B0604020202020204" pitchFamily="34" charset="0"/>
              <a:cs typeface="Arial" panose="020B0604020202020204" pitchFamily="34" charset="0"/>
            </a:endParaRPr>
          </a:p>
          <a:p>
            <a:pPr marL="285750" indent="-285750">
              <a:lnSpc>
                <a:spcPct val="120000"/>
              </a:lnSpc>
              <a:buClr>
                <a:srgbClr val="1CADE4"/>
              </a:buClr>
              <a:buFont typeface="Arial" panose="020B0604020202020204" pitchFamily="34" charset="0"/>
              <a:buChar char="•"/>
            </a:pPr>
            <a:r>
              <a:rPr lang="en-US" altLang="en-GB" sz="1600">
                <a:latin typeface="Arial" panose="020B0604020202020204" pitchFamily="34" charset="0"/>
                <a:cs typeface="Arial" panose="020B0604020202020204" pitchFamily="34" charset="0"/>
              </a:rPr>
              <a:t>All user data and session states are managed using in-memory Python dictionaries.</a:t>
            </a:r>
            <a:endParaRPr lang="en-US" altLang="en-GB" sz="1600">
              <a:latin typeface="Arial" panose="020B0604020202020204" pitchFamily="34" charset="0"/>
              <a:cs typeface="Arial" panose="020B0604020202020204" pitchFamily="34" charset="0"/>
            </a:endParaRPr>
          </a:p>
          <a:p>
            <a:pPr marL="285750" indent="-285750">
              <a:lnSpc>
                <a:spcPct val="120000"/>
              </a:lnSpc>
              <a:buClr>
                <a:srgbClr val="1CADE4"/>
              </a:buClr>
              <a:buFont typeface="Arial" panose="020B0604020202020204" pitchFamily="34" charset="0"/>
              <a:buChar char="•"/>
            </a:pPr>
            <a:r>
              <a:rPr lang="en-US" altLang="en-GB" sz="1600">
                <a:latin typeface="Arial" panose="020B0604020202020204" pitchFamily="34" charset="0"/>
                <a:cs typeface="Arial" panose="020B0604020202020204" pitchFamily="34" charset="0"/>
              </a:rPr>
              <a:t>On server restart, all session history is reset.</a:t>
            </a:r>
            <a:endParaRPr lang="en-US" altLang="en-GB" sz="160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7" name="Text Box 6"/>
          <p:cNvSpPr txBox="1"/>
          <p:nvPr/>
        </p:nvSpPr>
        <p:spPr>
          <a:xfrm>
            <a:off x="4485640" y="6085840"/>
            <a:ext cx="4064000" cy="368300"/>
          </a:xfrm>
          <a:prstGeom prst="rect">
            <a:avLst/>
          </a:prstGeom>
          <a:noFill/>
        </p:spPr>
        <p:txBody>
          <a:bodyPr wrap="square" rtlCol="0">
            <a:spAutoFit/>
          </a:bodyPr>
          <a:p>
            <a:pPr algn="ctr"/>
            <a:r>
              <a:rPr lang="en-US" altLang="en-GB"/>
              <a:t>System Architecture</a:t>
            </a:r>
            <a:endParaRPr lang="en-US" altLang="en-GB"/>
          </a:p>
        </p:txBody>
      </p:sp>
      <p:pic>
        <p:nvPicPr>
          <p:cNvPr id="9" name="Content Placeholder 8" descr="diagram-export-10-11-2025-12_28_56-AM"/>
          <p:cNvPicPr>
            <a:picLocks noChangeAspect="1"/>
          </p:cNvPicPr>
          <p:nvPr>
            <p:ph idx="1"/>
          </p:nvPr>
        </p:nvPicPr>
        <p:blipFill>
          <a:blip r:embed="rId1"/>
          <a:stretch>
            <a:fillRect/>
          </a:stretch>
        </p:blipFill>
        <p:spPr>
          <a:xfrm>
            <a:off x="661670" y="1454150"/>
            <a:ext cx="11111230" cy="4550410"/>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TABLE_ENDDRAG_ORIGIN_RECT" val="868*389"/>
  <p:tag name="TABLE_ENDDRAG_RECT" val="45*113*868*389"/>
</p:tagLst>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8.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6.xml><?xml version="1.0" encoding="utf-8"?>
<ds:datastoreItem xmlns:ds="http://schemas.openxmlformats.org/officeDocument/2006/customXml" ds:itemID="{927BD4C1-B6B1-4715-ABF9-E660A51A4EA0}">
  <ds:schemaRefs/>
</ds:datastoreItem>
</file>

<file path=customXml/itemProps7.xml><?xml version="1.0" encoding="utf-8"?>
<ds:datastoreItem xmlns:ds="http://schemas.openxmlformats.org/officeDocument/2006/customXml" ds:itemID="{6E816721-11E4-4989-8472-AB5A7EC20404}">
  <ds:schemaRefs/>
</ds:datastoreItem>
</file>

<file path=customXml/itemProps8.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5445</Words>
  <Application>WPS Presentation</Application>
  <PresentationFormat>Widescreen</PresentationFormat>
  <Paragraphs>196</Paragraphs>
  <Slides>21</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Fake News Detector for Students </vt:lpstr>
      <vt:lpstr>OUTLINE</vt:lpstr>
      <vt:lpstr>Problem Statement</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Result</vt:lpstr>
      <vt:lpstr>Result</vt:lpstr>
      <vt:lpstr>Result</vt:lpstr>
      <vt:lpstr>Result</vt:lpstr>
      <vt:lpstr>Result</vt:lpstr>
      <vt:lpstr>GITHUB AND DEPLOYMNET LINK</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Unde Shambu</cp:lastModifiedBy>
  <cp:revision>76</cp:revision>
  <dcterms:created xsi:type="dcterms:W3CDTF">2021-05-26T16:50:00Z</dcterms:created>
  <dcterms:modified xsi:type="dcterms:W3CDTF">2025-10-10T20:34:01Z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FF122D4B8C23466FA0D740822EA4FE8D_13</vt:lpwstr>
  </property>
  <property fmtid="{D5CDD505-2E9C-101B-9397-08002B2CF9AE}" pid="4" name="KSOProductBuildVer">
    <vt:lpwstr>2057-12.2.0.22556</vt:lpwstr>
  </property>
</Properties>
</file>