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78" r:id="rId5"/>
    <p:sldId id="273" r:id="rId6"/>
    <p:sldId id="274" r:id="rId7"/>
    <p:sldId id="275" r:id="rId8"/>
    <p:sldId id="276" r:id="rId9"/>
    <p:sldId id="277" r:id="rId10"/>
    <p:sldId id="26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86720" cy="68540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86720" cy="68540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86720" cy="68540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62520" y="1964160"/>
            <a:ext cx="7195680" cy="24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natural numbers, Primes and Multi-Layered </a:t>
            </a:r>
            <a:r>
              <a:rPr lang="en-GB" sz="48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Perceptrons</a:t>
            </a:r>
            <a:endParaRPr lang="en-GB" sz="4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962520" y="4385880"/>
            <a:ext cx="71956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lang="en-GB" sz="1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Nathan hall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lang="en-GB" sz="1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Rohan Saha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962520" y="1715400"/>
            <a:ext cx="7195680" cy="291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see if a set of n attributes can achieve a high accuracy of predicting prime/compositeness of a given number.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 a novel set of attributes to create a new sieve algorithm.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 a novel set of attributes to find primes/pseudoprimes.</a:t>
            </a:r>
            <a:br/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 if a subset of primes can be reliably identified.</a:t>
            </a:r>
            <a:br/>
            <a:br/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 a correlation between different spiral, or spiral like, organizations of natural numbers and the probability of being prime. i.e. prime density</a:t>
            </a:r>
            <a:br/>
            <a:br/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so, attempt to use Genetic Programming to see if progress can be made on the Twin Prime Conjecture.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Goals for Future Work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3183120" y="676440"/>
            <a:ext cx="5824800" cy="55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4"/>
          <p:cNvPicPr/>
          <p:nvPr/>
        </p:nvPicPr>
        <p:blipFill>
          <a:blip r:embed="rId2"/>
          <a:stretch/>
        </p:blipFill>
        <p:spPr>
          <a:xfrm>
            <a:off x="6285960" y="615960"/>
            <a:ext cx="5619240" cy="5606640"/>
          </a:xfrm>
          <a:prstGeom prst="rect">
            <a:avLst/>
          </a:prstGeom>
          <a:ln>
            <a:noFill/>
          </a:ln>
        </p:spPr>
      </p:pic>
      <p:pic>
        <p:nvPicPr>
          <p:cNvPr id="129" name="Picture 6"/>
          <p:cNvPicPr/>
          <p:nvPr/>
        </p:nvPicPr>
        <p:blipFill>
          <a:blip r:embed="rId3"/>
          <a:stretch/>
        </p:blipFill>
        <p:spPr>
          <a:xfrm>
            <a:off x="298800" y="634680"/>
            <a:ext cx="5606640" cy="558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3238560" y="571680"/>
            <a:ext cx="5714280" cy="571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"/>
          <p:cNvPicPr/>
          <p:nvPr/>
        </p:nvPicPr>
        <p:blipFill>
          <a:blip r:embed="rId2"/>
          <a:stretch/>
        </p:blipFill>
        <p:spPr>
          <a:xfrm>
            <a:off x="6763680" y="3201120"/>
            <a:ext cx="4750200" cy="3200400"/>
          </a:xfrm>
          <a:prstGeom prst="rect">
            <a:avLst/>
          </a:prstGeom>
          <a:ln>
            <a:noFill/>
          </a:ln>
        </p:spPr>
      </p:pic>
      <p:pic>
        <p:nvPicPr>
          <p:cNvPr id="132" name="Picture 2"/>
          <p:cNvPicPr/>
          <p:nvPr/>
        </p:nvPicPr>
        <p:blipFill>
          <a:blip r:embed="rId3"/>
          <a:stretch/>
        </p:blipFill>
        <p:spPr>
          <a:xfrm>
            <a:off x="491400" y="3201120"/>
            <a:ext cx="4750200" cy="3200400"/>
          </a:xfrm>
          <a:prstGeom prst="rect">
            <a:avLst/>
          </a:prstGeom>
          <a:ln>
            <a:noFill/>
          </a:ln>
        </p:spPr>
      </p:pic>
      <p:pic>
        <p:nvPicPr>
          <p:cNvPr id="133" name="Picture 3"/>
          <p:cNvPicPr/>
          <p:nvPr/>
        </p:nvPicPr>
        <p:blipFill>
          <a:blip r:embed="rId4"/>
          <a:stretch/>
        </p:blipFill>
        <p:spPr>
          <a:xfrm>
            <a:off x="3720600" y="82080"/>
            <a:ext cx="4750200" cy="320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4"/>
          <p:cNvPicPr/>
          <p:nvPr/>
        </p:nvPicPr>
        <p:blipFill>
          <a:blip r:embed="rId2"/>
          <a:stretch/>
        </p:blipFill>
        <p:spPr>
          <a:xfrm>
            <a:off x="1180080" y="227880"/>
            <a:ext cx="4915440" cy="3200400"/>
          </a:xfrm>
          <a:prstGeom prst="rect">
            <a:avLst/>
          </a:prstGeom>
          <a:ln>
            <a:noFill/>
          </a:ln>
        </p:spPr>
      </p:pic>
      <p:pic>
        <p:nvPicPr>
          <p:cNvPr id="135" name="Picture 26"/>
          <p:cNvPicPr/>
          <p:nvPr/>
        </p:nvPicPr>
        <p:blipFill>
          <a:blip r:embed="rId3"/>
          <a:stretch/>
        </p:blipFill>
        <p:spPr>
          <a:xfrm>
            <a:off x="6531120" y="227880"/>
            <a:ext cx="4915440" cy="3200400"/>
          </a:xfrm>
          <a:prstGeom prst="rect">
            <a:avLst/>
          </a:prstGeom>
          <a:ln>
            <a:noFill/>
          </a:ln>
        </p:spPr>
      </p:pic>
      <p:pic>
        <p:nvPicPr>
          <p:cNvPr id="136" name="Picture 28"/>
          <p:cNvPicPr/>
          <p:nvPr/>
        </p:nvPicPr>
        <p:blipFill>
          <a:blip r:embed="rId4"/>
          <a:stretch/>
        </p:blipFill>
        <p:spPr>
          <a:xfrm>
            <a:off x="1180080" y="3548160"/>
            <a:ext cx="4915440" cy="3200400"/>
          </a:xfrm>
          <a:prstGeom prst="rect">
            <a:avLst/>
          </a:prstGeom>
          <a:ln>
            <a:noFill/>
          </a:ln>
        </p:spPr>
      </p:pic>
      <p:pic>
        <p:nvPicPr>
          <p:cNvPr id="137" name="Picture 30"/>
          <p:cNvPicPr/>
          <p:nvPr/>
        </p:nvPicPr>
        <p:blipFill>
          <a:blip r:embed="rId5"/>
          <a:stretch/>
        </p:blipFill>
        <p:spPr>
          <a:xfrm>
            <a:off x="6531120" y="3548160"/>
            <a:ext cx="4915440" cy="320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/>
          <p:cNvPicPr/>
          <p:nvPr/>
        </p:nvPicPr>
        <p:blipFill>
          <a:blip r:embed="rId2"/>
          <a:stretch/>
        </p:blipFill>
        <p:spPr>
          <a:xfrm>
            <a:off x="3556800" y="228240"/>
            <a:ext cx="4912920" cy="3200040"/>
          </a:xfrm>
          <a:prstGeom prst="rect">
            <a:avLst/>
          </a:prstGeom>
          <a:ln>
            <a:noFill/>
          </a:ln>
        </p:spPr>
      </p:pic>
      <p:pic>
        <p:nvPicPr>
          <p:cNvPr id="139" name="Picture 3"/>
          <p:cNvPicPr/>
          <p:nvPr/>
        </p:nvPicPr>
        <p:blipFill>
          <a:blip r:embed="rId3"/>
          <a:stretch/>
        </p:blipFill>
        <p:spPr>
          <a:xfrm>
            <a:off x="6533280" y="3247920"/>
            <a:ext cx="4915440" cy="3200400"/>
          </a:xfrm>
          <a:prstGeom prst="rect">
            <a:avLst/>
          </a:prstGeom>
          <a:ln>
            <a:noFill/>
          </a:ln>
        </p:spPr>
      </p:pic>
      <p:pic>
        <p:nvPicPr>
          <p:cNvPr id="140" name="Picture 4"/>
          <p:cNvPicPr/>
          <p:nvPr/>
        </p:nvPicPr>
        <p:blipFill>
          <a:blip r:embed="rId4"/>
          <a:stretch/>
        </p:blipFill>
        <p:spPr>
          <a:xfrm>
            <a:off x="742680" y="3247920"/>
            <a:ext cx="4915440" cy="320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5C51-98F6-489D-AAA8-0A0153B1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Tests to Find Characteristics of Natural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CCC-AA1E-4045-880F-EB7E167D7F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721224" y="1604520"/>
            <a:ext cx="9860696" cy="3977280"/>
          </a:xfrm>
        </p:spPr>
        <p:txBody>
          <a:bodyPr/>
          <a:lstStyle/>
          <a:p>
            <a:endParaRPr lang="en-GB" sz="21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0" indent="0">
              <a:buNone/>
            </a:pPr>
            <a:r>
              <a:rPr lang="en-GB" sz="21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Fibonacci Numbers		- Selfridge’s Conjecture</a:t>
            </a:r>
            <a:br>
              <a:rPr lang="en-GB" sz="2100" dirty="0"/>
            </a:br>
            <a:r>
              <a:rPr lang="en-GB" sz="21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Lucas Numbers			- Baillie-PSW</a:t>
            </a:r>
            <a:br>
              <a:rPr lang="en-GB" sz="2100" dirty="0"/>
            </a:br>
            <a:r>
              <a:rPr lang="en-GB" sz="21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Exponentiation			- Fermat’s Little Theorem (FLT), Selfridge, 			  			  Baillie-PSW</a:t>
            </a:r>
            <a:br>
              <a:rPr lang="en-GB" sz="2100" dirty="0"/>
            </a:br>
            <a:r>
              <a:rPr lang="en-GB" sz="21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4				- Gaussian Factorization</a:t>
            </a:r>
            <a:br>
              <a:rPr lang="en-GB" sz="2100" dirty="0"/>
            </a:br>
            <a:r>
              <a:rPr lang="en-GB" sz="21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5				- Selfridge</a:t>
            </a:r>
            <a:br>
              <a:rPr lang="en-GB" sz="2100" dirty="0"/>
            </a:br>
            <a:r>
              <a:rPr lang="en-GB" sz="21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6				- General Arithmetic Property</a:t>
            </a:r>
            <a:br>
              <a:rPr lang="en-GB" sz="2100" dirty="0"/>
            </a:br>
            <a:r>
              <a:rPr lang="en-GB" sz="21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p				- Wilson, Baillie-PSW, FLT</a:t>
            </a:r>
            <a:endParaRPr lang="en-GB" sz="21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4726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5F9C-041F-4931-B33E-5E32065D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General Arithmetic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6294DD-8A73-4C32-8AFE-75F0D9E68292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2953721" y="1440360"/>
                <a:ext cx="6283958" cy="3977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100" dirty="0">
                    <a:solidFill>
                      <a:schemeClr val="bg1"/>
                    </a:solidFill>
                  </a:rPr>
                  <a:t>All primes, &gt; 3, are of the form 6n 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1, where n is a Natural number.</a:t>
                </a:r>
              </a:p>
              <a:p>
                <a:endParaRPr lang="en-US" sz="2100" dirty="0">
                  <a:solidFill>
                    <a:schemeClr val="bg1"/>
                  </a:solidFill>
                </a:endParaRPr>
              </a:p>
              <a:p>
                <a:endParaRPr lang="en-US" sz="2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100" dirty="0">
                    <a:solidFill>
                      <a:schemeClr val="bg1"/>
                    </a:solidFill>
                  </a:rPr>
                  <a:t>Ex.	Let n = 1.  Then:</a:t>
                </a:r>
              </a:p>
              <a:p>
                <a:pPr marL="0" indent="0">
                  <a:buNone/>
                </a:pPr>
                <a:r>
                  <a:rPr lang="en-US" sz="2100" dirty="0">
                    <a:solidFill>
                      <a:schemeClr val="bg1"/>
                    </a:solidFill>
                  </a:rPr>
                  <a:t>	6n – 1 = 5</a:t>
                </a:r>
              </a:p>
              <a:p>
                <a:pPr marL="0" indent="0">
                  <a:buNone/>
                </a:pPr>
                <a:r>
                  <a:rPr lang="en-US" sz="2100" dirty="0">
                    <a:solidFill>
                      <a:schemeClr val="bg1"/>
                    </a:solidFill>
                  </a:rPr>
                  <a:t>	6n + 1 = 7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6294DD-8A73-4C32-8AFE-75F0D9E68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2953721" y="1440360"/>
                <a:ext cx="6283958" cy="3977280"/>
              </a:xfrm>
              <a:blipFill>
                <a:blip r:embed="rId2"/>
                <a:stretch>
                  <a:fillRect l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82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39AA-FE9C-4C6A-891D-221A8B60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Wilson’s Theorem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4573A4-23FC-4741-8AC6-7455D6554837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4101352" y="1604520"/>
                <a:ext cx="7480567" cy="3977280"/>
              </a:xfrm>
            </p:spPr>
            <p:txBody>
              <a:bodyPr>
                <a:normAutofit fontScale="47500" lnSpcReduction="20000"/>
              </a:bodyPr>
              <a:lstStyle/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(p – 1)! </a:t>
                </a:r>
                <a14:m>
                  <m:oMath xmlns:m="http://schemas.openxmlformats.org/officeDocument/2006/math">
                    <m:r>
                      <a:rPr lang="en-GB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-1 mod p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endParaRPr lang="en-GB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Ex.	Let p = 5.  Then: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(5 – 1)!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4!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4 * 3 * 2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24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GB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4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GB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-1 (mod 5)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4573A4-23FC-4741-8AC6-7455D6554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101352" y="1604520"/>
                <a:ext cx="7480567" cy="3977280"/>
              </a:xfrm>
              <a:blipFill>
                <a:blip r:embed="rId2"/>
                <a:stretch>
                  <a:fillRect l="-733" t="-306" b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42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AF26-8A7B-47A5-8C07-032D936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Selfridge Conjecture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9D8DBE-7F3B-42C0-B01F-C87A65C118C9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3052482" y="1604520"/>
                <a:ext cx="8529438" cy="3977280"/>
              </a:xfrm>
            </p:spPr>
            <p:txBody>
              <a:bodyPr>
                <a:normAutofit/>
              </a:bodyPr>
              <a:lstStyle/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Given p = 2k + 1 and p </a:t>
                </a:r>
                <a14:m>
                  <m:oMath xmlns:m="http://schemas.openxmlformats.org/officeDocument/2006/math">
                    <m:r>
                      <a:rPr lang="en-GB" sz="21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2 (mod 5),</a:t>
                </a:r>
                <a:br>
                  <a:rPr lang="en-US" sz="2100" dirty="0"/>
                </a:br>
                <a:r>
                  <a:rPr lang="en-US" sz="2100" dirty="0">
                    <a:solidFill>
                      <a:schemeClr val="bg1"/>
                    </a:solidFill>
                  </a:rPr>
                  <a:t>i</a:t>
                </a:r>
                <a:r>
                  <a:rPr lang="en-US" sz="2100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f</a:t>
                </a: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1 (mod p)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0 (mod p),</a:t>
                </a:r>
                <a:b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then p is prime.  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 is the nth Fibonacci number.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Ex.	Let p = 7, then:</a:t>
                </a:r>
                <a:b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7−1</m:t>
                        </m:r>
                      </m:sup>
                    </m:sSup>
                    <m:r>
                      <a:rPr lang="en-US" sz="21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1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=64</m:t>
                    </m:r>
                    <m:r>
                      <a:rPr lang="en-US" sz="21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(mod 7) and</a:t>
                </a:r>
                <a:b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7+1</m:t>
                        </m:r>
                      </m:sub>
                    </m:sSub>
                    <m:r>
                      <a:rPr lang="en-US" sz="21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1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=21</m:t>
                    </m:r>
                    <m:r>
                      <a:rPr lang="en-US" sz="21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(mod 7).</a:t>
                </a:r>
                <a:b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Hence, 7 is prime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This is still an open problem</a:t>
                </a:r>
                <a:endParaRPr lang="en-US" sz="21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9D8DBE-7F3B-42C0-B01F-C87A65C11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3052482" y="1604520"/>
                <a:ext cx="8529438" cy="3977280"/>
              </a:xfrm>
              <a:blipFill>
                <a:blip r:embed="rId2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95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4871-7456-4335-A6E7-B07514A9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Baillie-PSW ( </a:t>
            </a:r>
            <a:r>
              <a:rPr lang="en-US" dirty="0" err="1">
                <a:solidFill>
                  <a:schemeClr val="bg1"/>
                </a:solidFill>
              </a:rPr>
              <a:t>Sulfridge</a:t>
            </a:r>
            <a:r>
              <a:rPr lang="en-US" dirty="0">
                <a:solidFill>
                  <a:schemeClr val="bg1"/>
                </a:solidFill>
              </a:rPr>
              <a:t>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FA2DBC-DE07-4D30-8C4F-4B514BD10DD2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1492623" y="1732605"/>
                <a:ext cx="10358237" cy="28461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Ex.	Let p = 5, then:</a:t>
                </a:r>
                <a:b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100" i="1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1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1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sz="21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(mod 7) and</a:t>
                </a:r>
                <a:b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100" i="1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1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i="1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1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1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1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1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(mod 7).</a:t>
                </a:r>
                <a:b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Hence, 7 is prime</a:t>
                </a:r>
              </a:p>
              <a:p>
                <a:pPr marL="432000" indent="-32220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Font typeface="Wingdings" charset="2"/>
                  <a:buChar char=""/>
                </a:pPr>
                <a:r>
                  <a:rPr lang="en-GB" sz="21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Same as Selfridge’s Conjecture, but substitute Lucas numbers for Fibonacci numbers.</a:t>
                </a:r>
                <a:endParaRPr lang="en-GB" sz="21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FA2DBC-DE07-4D30-8C4F-4B514BD10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1492623" y="1732605"/>
                <a:ext cx="10358237" cy="2846118"/>
              </a:xfrm>
              <a:blipFill>
                <a:blip r:embed="rId2"/>
                <a:stretch>
                  <a:fillRect l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4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2BF7-9A0F-44E9-9FC8-B95133D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Fermat’s Little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7071-FE63-43F1-84EE-2677293CED8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42999" y="1423059"/>
            <a:ext cx="10600285" cy="3639494"/>
          </a:xfrm>
        </p:spPr>
        <p:txBody>
          <a:bodyPr/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1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Fermat’s Little Theorem:</a:t>
            </a:r>
            <a:endParaRPr lang="en-GB" sz="21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1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a^(n-1) congruent 1 mod n</a:t>
            </a:r>
            <a:endParaRPr lang="en-GB" sz="21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7715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D53F2-E4DA-46E1-AEEF-A045A053D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75" y="1888518"/>
            <a:ext cx="10215450" cy="30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962520" y="1964160"/>
            <a:ext cx="7195680" cy="24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bases for Fermat’s Little Theorem</a:t>
            </a:r>
            <a:br/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Coprimes</a:t>
            </a:r>
            <a:br/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 of Curves and Intersections of Sack’s Spiral</a:t>
            </a:r>
            <a:br/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Diagonals of Ulam’s Spiral</a:t>
            </a:r>
            <a:br/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 of Lenstra’s Elliptic Curve Factorization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Attributes to Analyze: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1443</TotalTime>
  <Words>162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Common Tests to Find Characteristics of Natural Numbers</vt:lpstr>
      <vt:lpstr>General Arithmetic Properties</vt:lpstr>
      <vt:lpstr>Wilson’s Theorem</vt:lpstr>
      <vt:lpstr>Selfridge Conjecture</vt:lpstr>
      <vt:lpstr>Baillie-PSW ( Sulfridge )</vt:lpstr>
      <vt:lpstr>Fermat’s Little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natural numbers</dc:title>
  <dc:subject/>
  <dc:creator>Hall, Nathan L</dc:creator>
  <dc:description/>
  <cp:lastModifiedBy>Hall, Nathan L</cp:lastModifiedBy>
  <cp:revision>27</cp:revision>
  <dcterms:created xsi:type="dcterms:W3CDTF">2018-04-25T15:00:24Z</dcterms:created>
  <dcterms:modified xsi:type="dcterms:W3CDTF">2018-04-30T15:07:07Z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