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10.png" ContentType="image/png"/>
  <Override PartName="/ppt/media/image9.jpeg" ContentType="image/jpeg"/>
  <Override PartName="/ppt/media/image23.png" ContentType="image/png"/>
  <Override PartName="/ppt/media/image8.png" ContentType="image/png"/>
  <Override PartName="/ppt/media/image5.jpeg" ContentType="image/jpeg"/>
  <Override PartName="/ppt/media/image11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.jpeg" ContentType="image/jpe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7080" cy="68544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7080" cy="68544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7080" cy="685440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962520" y="1964160"/>
            <a:ext cx="7196040" cy="24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Properties of natural numbers</a:t>
            </a:r>
            <a:endParaRPr b="0" lang="en-GB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962520" y="4385880"/>
            <a:ext cx="7196040" cy="14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GB" sz="1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Nathan hall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</a:pPr>
            <a:r>
              <a:rPr b="0" lang="en-GB" sz="1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Rohan Saha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" descr=""/>
          <p:cNvPicPr/>
          <p:nvPr/>
        </p:nvPicPr>
        <p:blipFill>
          <a:blip r:embed="rId1"/>
          <a:stretch/>
        </p:blipFill>
        <p:spPr>
          <a:xfrm>
            <a:off x="6763680" y="3201120"/>
            <a:ext cx="4750560" cy="3200760"/>
          </a:xfrm>
          <a:prstGeom prst="rect">
            <a:avLst/>
          </a:prstGeom>
          <a:ln>
            <a:noFill/>
          </a:ln>
        </p:spPr>
      </p:pic>
      <p:pic>
        <p:nvPicPr>
          <p:cNvPr id="132" name="Picture 2" descr=""/>
          <p:cNvPicPr/>
          <p:nvPr/>
        </p:nvPicPr>
        <p:blipFill>
          <a:blip r:embed="rId2"/>
          <a:stretch/>
        </p:blipFill>
        <p:spPr>
          <a:xfrm>
            <a:off x="491400" y="3201120"/>
            <a:ext cx="4750560" cy="3200760"/>
          </a:xfrm>
          <a:prstGeom prst="rect">
            <a:avLst/>
          </a:prstGeom>
          <a:ln>
            <a:noFill/>
          </a:ln>
        </p:spPr>
      </p:pic>
      <p:pic>
        <p:nvPicPr>
          <p:cNvPr id="133" name="Picture 3" descr=""/>
          <p:cNvPicPr/>
          <p:nvPr/>
        </p:nvPicPr>
        <p:blipFill>
          <a:blip r:embed="rId3"/>
          <a:stretch/>
        </p:blipFill>
        <p:spPr>
          <a:xfrm>
            <a:off x="3720600" y="82080"/>
            <a:ext cx="4750560" cy="320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4" descr=""/>
          <p:cNvPicPr/>
          <p:nvPr/>
        </p:nvPicPr>
        <p:blipFill>
          <a:blip r:embed="rId1"/>
          <a:stretch/>
        </p:blipFill>
        <p:spPr>
          <a:xfrm>
            <a:off x="1180080" y="227880"/>
            <a:ext cx="4915800" cy="3200760"/>
          </a:xfrm>
          <a:prstGeom prst="rect">
            <a:avLst/>
          </a:prstGeom>
          <a:ln>
            <a:noFill/>
          </a:ln>
        </p:spPr>
      </p:pic>
      <p:pic>
        <p:nvPicPr>
          <p:cNvPr id="135" name="Picture 26" descr=""/>
          <p:cNvPicPr/>
          <p:nvPr/>
        </p:nvPicPr>
        <p:blipFill>
          <a:blip r:embed="rId2"/>
          <a:stretch/>
        </p:blipFill>
        <p:spPr>
          <a:xfrm>
            <a:off x="6531120" y="227880"/>
            <a:ext cx="4915800" cy="3200760"/>
          </a:xfrm>
          <a:prstGeom prst="rect">
            <a:avLst/>
          </a:prstGeom>
          <a:ln>
            <a:noFill/>
          </a:ln>
        </p:spPr>
      </p:pic>
      <p:pic>
        <p:nvPicPr>
          <p:cNvPr id="136" name="Picture 28" descr=""/>
          <p:cNvPicPr/>
          <p:nvPr/>
        </p:nvPicPr>
        <p:blipFill>
          <a:blip r:embed="rId3"/>
          <a:stretch/>
        </p:blipFill>
        <p:spPr>
          <a:xfrm>
            <a:off x="1180080" y="3548160"/>
            <a:ext cx="4915800" cy="3200760"/>
          </a:xfrm>
          <a:prstGeom prst="rect">
            <a:avLst/>
          </a:prstGeom>
          <a:ln>
            <a:noFill/>
          </a:ln>
        </p:spPr>
      </p:pic>
      <p:pic>
        <p:nvPicPr>
          <p:cNvPr id="137" name="Picture 30" descr=""/>
          <p:cNvPicPr/>
          <p:nvPr/>
        </p:nvPicPr>
        <p:blipFill>
          <a:blip r:embed="rId4"/>
          <a:stretch/>
        </p:blipFill>
        <p:spPr>
          <a:xfrm>
            <a:off x="6531120" y="3548160"/>
            <a:ext cx="4915800" cy="320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" descr=""/>
          <p:cNvPicPr/>
          <p:nvPr/>
        </p:nvPicPr>
        <p:blipFill>
          <a:blip r:embed="rId1"/>
          <a:stretch/>
        </p:blipFill>
        <p:spPr>
          <a:xfrm>
            <a:off x="3556800" y="228240"/>
            <a:ext cx="4913280" cy="3200400"/>
          </a:xfrm>
          <a:prstGeom prst="rect">
            <a:avLst/>
          </a:prstGeom>
          <a:ln>
            <a:noFill/>
          </a:ln>
        </p:spPr>
      </p:pic>
      <p:pic>
        <p:nvPicPr>
          <p:cNvPr id="139" name="Picture 3" descr=""/>
          <p:cNvPicPr/>
          <p:nvPr/>
        </p:nvPicPr>
        <p:blipFill>
          <a:blip r:embed="rId2"/>
          <a:stretch/>
        </p:blipFill>
        <p:spPr>
          <a:xfrm>
            <a:off x="6533280" y="3247920"/>
            <a:ext cx="4915800" cy="3200760"/>
          </a:xfrm>
          <a:prstGeom prst="rect">
            <a:avLst/>
          </a:prstGeom>
          <a:ln>
            <a:noFill/>
          </a:ln>
        </p:spPr>
      </p:pic>
      <p:pic>
        <p:nvPicPr>
          <p:cNvPr id="140" name="Picture 4" descr=""/>
          <p:cNvPicPr/>
          <p:nvPr/>
        </p:nvPicPr>
        <p:blipFill>
          <a:blip r:embed="rId3"/>
          <a:stretch/>
        </p:blipFill>
        <p:spPr>
          <a:xfrm>
            <a:off x="742680" y="3247920"/>
            <a:ext cx="4915800" cy="320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962520" y="2259720"/>
            <a:ext cx="7196040" cy="26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Fibonacci Numbers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Selfridge’s Conjecture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Lucas Numbers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Baillie-PSW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Exponentiation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Fermat’s Little Theorem (FLT), Selfridge, 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Baillie-PSW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Factorials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Wilson’s Theorem</a:t>
            </a:r>
            <a:br/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 4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Gaussian Factorization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 5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Selfridge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 6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General Arithmetic 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Property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 p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Wilson, Baillie-PSW, FLT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Common Tests to Find Characteristics of Natural Numbers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962520" y="1964160"/>
            <a:ext cx="7196040" cy="24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Highly Composite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 Factors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Unique Divisors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Powerful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Pronic / “Rectangular”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Squarefree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Attributes Used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09480" y="1604520"/>
            <a:ext cx="353160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General Arithmetic Property: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all primes &gt; 3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congruent +/- 1 mod 6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332600" y="1559520"/>
            <a:ext cx="353160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Wilson’s Theorem: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 – 1)! congruent 1 mod p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8029800" y="1512000"/>
            <a:ext cx="353160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Selfridge’s Conjecture: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Given p = 2k + 1 and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congruent +/- 2 mod 5.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2^(p-1) congruent 1 mod p and f_(p+1) congruent 0 mod p,then p is prime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*Open Problem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8029800" y="3682080"/>
            <a:ext cx="353160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5"/>
          <p:cNvSpPr/>
          <p:nvPr/>
        </p:nvSpPr>
        <p:spPr>
          <a:xfrm>
            <a:off x="8029800" y="3699720"/>
            <a:ext cx="353160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Fermat’s Little Theorem: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a^(n-1) congruent 1 mod n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609480" y="3682080"/>
            <a:ext cx="353160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Baillie-PSW: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Same as Selfridge’s Conjecture, but substitute Lucas numbers for Fibonacci numbers.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962520" y="1964160"/>
            <a:ext cx="7196040" cy="24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bases for Fermat’s Little Theorem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Coprimes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Members of Curves and Intersections of Sack’s Spiral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Diagonals of Ulam’s Spiral</a:t>
            </a:r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Attributes of Lenstra’s Elliptic Curve Factorization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Attributes to Analyze: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962520" y="1715400"/>
            <a:ext cx="7196040" cy="29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see if a set of n attributes can achieve a high accuracy of predicting prime/compositeness of a given number.</a:t>
            </a:r>
            <a:br/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 a novel set of attributes to find primes/pseudoprimes.</a:t>
            </a:r>
            <a:br/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 if a subset of primes can be reliably identified.</a:t>
            </a:r>
            <a:br/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 a correlation between different spiral, or spiral like, organizations of natural numbers and the probability of being prime. i.e. prime density</a:t>
            </a:r>
            <a:br/>
            <a:br/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so, attempt to use Genetic Programming to see if progress can be made on the Twin Prime Conjecture.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Goals for Future Work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3183120" y="676440"/>
            <a:ext cx="5825160" cy="55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6285960" y="615960"/>
            <a:ext cx="5619600" cy="5607000"/>
          </a:xfrm>
          <a:prstGeom prst="rect">
            <a:avLst/>
          </a:prstGeom>
          <a:ln>
            <a:noFill/>
          </a:ln>
        </p:spPr>
      </p:pic>
      <p:pic>
        <p:nvPicPr>
          <p:cNvPr id="129" name="Picture 6" descr=""/>
          <p:cNvPicPr/>
          <p:nvPr/>
        </p:nvPicPr>
        <p:blipFill>
          <a:blip r:embed="rId2"/>
          <a:stretch/>
        </p:blipFill>
        <p:spPr>
          <a:xfrm>
            <a:off x="298800" y="634680"/>
            <a:ext cx="5607000" cy="558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3238560" y="571680"/>
            <a:ext cx="5714640" cy="57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541</TotalTime>
  <Application>LibreOffice/5.2.7.2$Linux_ARM_EABI LibreOffice_project/20m0$Build-2</Application>
  <Words>120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2018-04-25T15:00:24Z</dcterms:created>
  <dc:creator>Hall, Nathan L</dc:creator>
  <dc:description/>
  <dc:language>en-GB</dc:language>
  <cp:lastModifiedBy/>
  <dcterms:modified xsi:type="dcterms:W3CDTF">2018-04-27T16:50:58Z</dcterms:modified>
  <cp:revision>13</cp:revision>
  <dc:subject/>
  <dc:title>Classifying natural numbers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