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4.png" ContentType="image/png"/>
  <Override PartName="/ppt/media/image2.png" ContentType="image/png"/>
  <Override PartName="/ppt/media/image3.png" ContentType="image/png"/>
  <Override PartName="/ppt/media/image11.png" ContentType="image/png"/>
  <Override PartName="/ppt/media/image1.jpeg" ContentType="image/jpeg"/>
  <Override PartName="/ppt/media/image6.png" ContentType="image/png"/>
  <Override PartName="/ppt/media/image5.jpeg" ContentType="image/jpeg"/>
  <Override PartName="/ppt/media/image8.png" ContentType="image/png"/>
  <Override PartName="/ppt/media/image7.png" ContentType="image/png"/>
  <Override PartName="/ppt/media/image9.jpeg" ContentType="image/jpeg"/>
  <Override PartName="/ppt/media/image1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962520" y="1964160"/>
            <a:ext cx="7197120" cy="1122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3962520" y="1964160"/>
            <a:ext cx="7197120" cy="1122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962520" y="1964160"/>
            <a:ext cx="7197120" cy="1122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3"/>
          <a:stretch/>
        </p:blipFill>
        <p:spPr>
          <a:xfrm>
            <a:off x="0" y="0"/>
            <a:ext cx="12188160" cy="68554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6" descr=""/>
          <p:cNvPicPr/>
          <p:nvPr/>
        </p:nvPicPr>
        <p:blipFill>
          <a:blip r:embed="rId3"/>
          <a:stretch/>
        </p:blipFill>
        <p:spPr>
          <a:xfrm>
            <a:off x="0" y="0"/>
            <a:ext cx="12188160" cy="685548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6" descr=""/>
          <p:cNvPicPr/>
          <p:nvPr/>
        </p:nvPicPr>
        <p:blipFill>
          <a:blip r:embed="rId3"/>
          <a:stretch/>
        </p:blipFill>
        <p:spPr>
          <a:xfrm>
            <a:off x="0" y="0"/>
            <a:ext cx="12188160" cy="685548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4"/>
          <a:stretch/>
        </p:blipFill>
        <p:spPr>
          <a:xfrm>
            <a:off x="3602880" y="1604520"/>
            <a:ext cx="4984560" cy="397692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5"/>
          <a:stretch/>
        </p:blipFill>
        <p:spPr>
          <a:xfrm>
            <a:off x="3602880" y="1604520"/>
            <a:ext cx="4984560" cy="39769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962520" y="1964160"/>
            <a:ext cx="7197120" cy="24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GB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Classifying natural numbers</a:t>
            </a:r>
            <a:endParaRPr b="0" lang="en-GB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962520" y="4385880"/>
            <a:ext cx="7197120" cy="140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Aft>
                <a:spcPts val="1001"/>
              </a:spcAft>
            </a:pPr>
            <a:r>
              <a:rPr b="0" lang="en-GB" sz="1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Nathan hall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001"/>
              </a:spcAft>
            </a:pPr>
            <a:r>
              <a:rPr b="0" lang="en-GB" sz="1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Rohan Saha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962520" y="2259720"/>
            <a:ext cx="7197120" cy="265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Fibonacci Numbers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Selfridge’s Conjecture</a:t>
            </a:r>
            <a:br/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Lucas Numbers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Baillie-PSW</a:t>
            </a:r>
            <a:br/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Exponentiation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Fermat’s Little Theorem (FLT), Selfridge, 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Baillie-PSW</a:t>
            </a:r>
            <a:br/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Factorials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Wilson’s Theorem</a:t>
            </a:r>
            <a:br/>
            <a:br/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 4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Gaussian Factorization</a:t>
            </a:r>
            <a:br/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 5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Selfridge</a:t>
            </a:r>
            <a:br/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 6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General Arithmetic 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Property</a:t>
            </a:r>
            <a:br/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 p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Wilson, Baillie-PSW, FLT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Common Tests to Find Characteristics of Natural Numbers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962520" y="1964160"/>
            <a:ext cx="7197120" cy="24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Highly Composite</a:t>
            </a:r>
            <a:br/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Prime Factors</a:t>
            </a:r>
            <a:br/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Unique Divisors</a:t>
            </a:r>
            <a:br/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Powerful</a:t>
            </a:r>
            <a:br/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Pronic / “Rectangular”</a:t>
            </a:r>
            <a:br/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Squarefree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Other Attributes Used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General Arithmetic Property: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all primes &gt; 3</a:t>
            </a:r>
            <a:br/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 congruent +/- 1 mod 6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332600" y="1559520"/>
            <a:ext cx="3532680" cy="18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Wilson’s Theorem: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(p – 1)! congruent 1 mod p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8029800" y="1512000"/>
            <a:ext cx="3532680" cy="18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Selfridge’s Conjecture: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Given p = 2k + 1 and</a:t>
            </a:r>
            <a:br/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 congruent +/- 2 mod 5.</a:t>
            </a:r>
            <a:br/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2^(p-1) congruent 1 mod p and f_(p+1) congruent 0 mod p,then p is prime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*Open Problem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5"/>
          <p:cNvSpPr/>
          <p:nvPr/>
        </p:nvSpPr>
        <p:spPr>
          <a:xfrm>
            <a:off x="8029800" y="3699720"/>
            <a:ext cx="3532680" cy="18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Fermat’s Little Theorem: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a^(n-1) congruent 1 mod n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Baillie-PSW: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Same as Selfridge’s Conjecture, but substitute Lucas numbers for Fibonacci numbers.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962520" y="1964160"/>
            <a:ext cx="7197120" cy="24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More bases for Fermat’s Little Theorem</a:t>
            </a:r>
            <a:br/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Coprimes</a:t>
            </a:r>
            <a:br/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Members of Curves and Intersections of Sack’s Spiral</a:t>
            </a:r>
            <a:br/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Diagonals of Ulam’s Spiral</a:t>
            </a:r>
            <a:br/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Attributes of Lenstra’s Elliptic Curve Factorization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Future Attributes to Analyze: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962520" y="1715400"/>
            <a:ext cx="7197120" cy="29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see if a set of n attributes can achieve a high accuracy of predicting prime/compositeness of a given number.</a:t>
            </a:r>
            <a:br/>
            <a:br/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 if a subset of primes can be reliably identified.</a:t>
            </a:r>
            <a:br/>
            <a:br/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 a correlation between different spiral, or spiral like, organizations of natural numbers and the probability of being prime. i.e. prime density</a:t>
            </a:r>
            <a:br/>
            <a:br/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so, attempt to use Genetic Programming to see if progress can be made on the Twin Prime Conjecture.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Goals for Future Work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336</TotalTime>
  <Application>LibreOffice/5.2.7.2$Linux_ARM_EABI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2018-04-25T15:00:24Z</dcterms:created>
  <dc:creator>Hall, Nathan L</dc:creator>
  <dc:description/>
  <dc:language>en-GB</dc:language>
  <cp:lastModifiedBy/>
  <dcterms:modified xsi:type="dcterms:W3CDTF">2018-04-26T21:19:02Z</dcterms:modified>
  <cp:revision>4</cp:revision>
  <dc:subject/>
  <dc:title>Classifying natural numbers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