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9" r:id="rId4"/>
    <p:sldId id="262" r:id="rId5"/>
    <p:sldId id="264" r:id="rId6"/>
    <p:sldId id="280" r:id="rId7"/>
    <p:sldId id="265" r:id="rId8"/>
    <p:sldId id="281" r:id="rId9"/>
    <p:sldId id="267" r:id="rId10"/>
    <p:sldId id="282" r:id="rId11"/>
    <p:sldId id="278" r:id="rId12"/>
    <p:sldId id="273" r:id="rId13"/>
    <p:sldId id="274" r:id="rId14"/>
    <p:sldId id="275" r:id="rId15"/>
    <p:sldId id="276" r:id="rId16"/>
    <p:sldId id="277" r:id="rId17"/>
    <p:sldId id="268" r:id="rId18"/>
    <p:sldId id="260" r:id="rId19"/>
    <p:sldId id="261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2520" y="1964160"/>
            <a:ext cx="7195680" cy="24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natural numbers, Primes and Multi-Layered </a:t>
            </a:r>
            <a:r>
              <a:rPr lang="en-GB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Perceptrons</a:t>
            </a:r>
            <a:endParaRPr lang="en-GB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62520" y="4385880"/>
            <a:ext cx="71956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Nathan hall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Rohan Saha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C51-98F6-489D-AAA8-0A0153B1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Tests to Find Characteristics of Natural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CC-AA1E-4045-880F-EB7E167D7F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721224" y="1604520"/>
            <a:ext cx="9860696" cy="3977280"/>
          </a:xfrm>
        </p:spPr>
        <p:txBody>
          <a:bodyPr/>
          <a:lstStyle/>
          <a:p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indent="0">
              <a:buNone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		- Selfridge’s Conjecture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Lucas Numbers			- Baillie-PSW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Exponentiation			- Fermat’s Little Theorem (FLT), 						  Selfridge, Baillie-PSW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4				- Gaussian Factorization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5				- Selfridge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6				- General Arithmetic Property</a:t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p				- Wilson, Baillie-PSW, FLT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26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F9C-041F-4931-B33E-5E32065D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Arithmetic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All primes, &gt; 3, are of the form 6n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1, where n is a Natural number.</a:t>
                </a: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Ex.	Let n = 1.  Then: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– 1 = 5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+ 1 = 7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  <a:blipFill>
                <a:blip r:embed="rId2"/>
                <a:stretch>
                  <a:fillRect l="-3495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2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9AA-FE9C-4C6A-891D-221A8B60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Wilson’s Theorem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</p:spPr>
            <p:txBody>
              <a:bodyPr>
                <a:no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(p – 1)! </a:t>
                </a:r>
                <a14:m>
                  <m:oMath xmlns:m="http://schemas.openxmlformats.org/officeDocument/2006/math">
                    <m:r>
                      <a:rPr lang="en-GB" sz="240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mod p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endParaRPr lang="en-GB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5.  Then: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(5 – 1)!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 * 3 * 2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24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(mod 5)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  <a:blipFill>
                <a:blip r:embed="rId2"/>
                <a:stretch>
                  <a:fillRect l="-1059" t="-11656" b="-1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AF26-8A7B-47A5-8C07-032D936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Selfridge Conjecture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</p:spPr>
            <p:txBody>
              <a:bodyPr>
                <a:norm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Given p = 2k + 1 and p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2 (mod 5),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bg1"/>
                    </a:solidFill>
                  </a:rPr>
                  <a:t>i</a:t>
                </a:r>
                <a:r>
                  <a:rPr lang="en-US" sz="2400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f</a:t>
                </a: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1 (mod p)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0 (mod p),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then p is prime. 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 is the nth Fibonacci number.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7, then: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 and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7+1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=21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7).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Hence, 7 is prime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This is still an open problem</a:t>
                </a:r>
                <a:endParaRPr lang="en-US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  <a:blipFill>
                <a:blip r:embed="rId2"/>
                <a:stretch>
                  <a:fillRect l="-1099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5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871-7456-4335-A6E7-B07514A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Baillie-PSW (</a:t>
            </a:r>
            <a:r>
              <a:rPr lang="en-US" sz="4000" dirty="0" err="1">
                <a:solidFill>
                  <a:schemeClr val="bg1"/>
                </a:solidFill>
              </a:rPr>
              <a:t>Pomerance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Sulfridge</a:t>
            </a:r>
            <a:r>
              <a:rPr lang="en-US" sz="4000" dirty="0">
                <a:solidFill>
                  <a:schemeClr val="bg1"/>
                </a:solidFill>
              </a:rPr>
              <a:t>, Wagstaff)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2DBC-DE07-4D30-8C4F-4B514BD10D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057400" y="1887247"/>
            <a:ext cx="8673353" cy="2846118"/>
          </a:xfrm>
        </p:spPr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as Selfridge’s Conjecture, but substitute Lucas numbers for Fibonacci numbers.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574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2BF7-9A0F-44E9-9FC8-B95133D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Fermat’s Little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7071-FE63-43F1-84EE-2677293CED8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2999" y="1423059"/>
            <a:ext cx="10600285" cy="3639494"/>
          </a:xfrm>
        </p:spPr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Fermat’s Little Theorem: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a^(n-1) congruent 1 mod n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D53F2-E4DA-46E1-AEEF-A045A053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5" y="1888518"/>
            <a:ext cx="10215450" cy="30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11685" y="1485900"/>
            <a:ext cx="8166230" cy="4995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bases for Fermat’s Little Theorem</a:t>
            </a:r>
            <a:b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br>
              <a:rPr sz="2800" dirty="0"/>
            </a:br>
            <a:r>
              <a:rPr lang="en-US" sz="2800" dirty="0">
                <a:solidFill>
                  <a:schemeClr val="bg1"/>
                </a:solidFill>
              </a:rPr>
              <a:t>Set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Coprimes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of Curves and Intersections of Sack’s Spiral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Diagonals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Ulam’s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Spiral</a:t>
            </a:r>
            <a:br>
              <a:rPr sz="2800" dirty="0"/>
            </a:b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Lenstra’s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Elliptic Curve Factorization</a:t>
            </a:r>
            <a:endParaRPr lang="en-GB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endParaRPr lang="en-GB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24AFF7-CBA4-4FE0-9078-11846F76E02C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Future Attributes to Analyze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1001244" y="1214555"/>
            <a:ext cx="10374967" cy="4749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see if a set of n attributes can achieve a high accuracy of predicting prime/compositeness of a given number.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novel set of attributes to create a new sieve algorithm.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novel set of attributes to find primes/pseudoprimes.</a:t>
            </a:r>
            <a:br>
              <a:rPr lang="en-US" sz="2400" dirty="0"/>
            </a:b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if a subset of primes can be reliably identified.</a:t>
            </a:r>
            <a:br>
              <a:rPr lang="en-US" sz="2400" dirty="0"/>
            </a:b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correlation between different spiral, or spiral like, organizations of natural numbers and the probability of being prime. i.e. prime density</a:t>
            </a:r>
            <a:br>
              <a:rPr lang="en-US" sz="2400" dirty="0"/>
            </a:b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so, attempt to use Genetic Programming to see if progress can be made on the Twin Prime Conjecture.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13EFC0-071E-40B2-8619-80401624DFEE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Goals of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A02-DA8B-4C49-82ED-E10561D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523F-8A09-4BF7-8184-8F103C5FD1E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44706"/>
            <a:ext cx="10972440" cy="4800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Ensemble algorithms tend to outperform single, well crafted, algorithms.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Geometric representations of Natural numbers can influence/dictate the algebraic description of subsets of Natural numbers.</a:t>
            </a:r>
          </a:p>
        </p:txBody>
      </p:sp>
    </p:spTree>
    <p:extLst>
      <p:ext uri="{BB962C8B-B14F-4D97-AF65-F5344CB8AC3E}">
        <p14:creationId xmlns:p14="http://schemas.microsoft.com/office/powerpoint/2010/main" val="214399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356966" y="1385046"/>
            <a:ext cx="5478067" cy="4963881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33599C-34B8-4431-8EC0-DF977F41F752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6452395" y="1425484"/>
            <a:ext cx="5194387" cy="4617720"/>
          </a:xfrm>
          <a:prstGeom prst="rect">
            <a:avLst/>
          </a:prstGeom>
          <a:ln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4DDAD142-F61F-4FCA-AE11-3F06A6D2669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45218" y="1425484"/>
            <a:ext cx="5017934" cy="4617720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799927-00E5-4E48-89BE-6BE9E4628BBF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Primes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038D-D606-4A20-AC70-447525BC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Gaussian Primes &amp; Composites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2E9A48-0CDB-47CB-9FB2-C4F39F9CE3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19164" y="1418400"/>
            <a:ext cx="4953071" cy="461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04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DA3EFF5A-0728-4925-A1F6-AE9EC24382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36686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AF4DA9-3B6E-48AB-8ECC-0F8DA77352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62317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70F19FF-099F-4E73-BD6B-BED0B12837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49502" y="846000"/>
            <a:ext cx="4292999" cy="2966474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879F33-A5A0-43C2-B245-545DE6D2014A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B2C73-5521-43B7-893C-C5FBC2E8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3" y="1828661"/>
            <a:ext cx="10266554" cy="32006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50ECB2-047A-4E6B-8092-B8B207D8B8A4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Primes</a:t>
            </a:r>
          </a:p>
        </p:txBody>
      </p:sp>
    </p:spTree>
    <p:extLst>
      <p:ext uri="{BB962C8B-B14F-4D97-AF65-F5344CB8AC3E}">
        <p14:creationId xmlns:p14="http://schemas.microsoft.com/office/powerpoint/2010/main" val="40723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/>
          <p:nvPr/>
        </p:nvPicPr>
        <p:blipFill>
          <a:blip r:embed="rId2"/>
          <a:stretch/>
        </p:blipFill>
        <p:spPr>
          <a:xfrm>
            <a:off x="3556800" y="228240"/>
            <a:ext cx="4912920" cy="3200040"/>
          </a:xfrm>
          <a:prstGeom prst="rect">
            <a:avLst/>
          </a:prstGeom>
          <a:ln>
            <a:noFill/>
          </a:ln>
        </p:spPr>
      </p:pic>
      <p:pic>
        <p:nvPicPr>
          <p:cNvPr id="139" name="Picture 3"/>
          <p:cNvPicPr/>
          <p:nvPr/>
        </p:nvPicPr>
        <p:blipFill>
          <a:blip r:embed="rId3"/>
          <a:stretch/>
        </p:blipFill>
        <p:spPr>
          <a:xfrm>
            <a:off x="6533280" y="324792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4"/>
          <a:stretch/>
        </p:blipFill>
        <p:spPr>
          <a:xfrm>
            <a:off x="742680" y="3247920"/>
            <a:ext cx="49154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2AC-D6E9-4E58-8569-1F1A1A2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Big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EAC-BF30-404E-83DA-48033EC3D8B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9992" y="1593477"/>
            <a:ext cx="10972440" cy="432995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Attempt to predict the classification of a number, without knowing the number itself, by strictly looking at its attributes.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attributes are the ensemble of results to several primality/composite tests.</a:t>
            </a:r>
          </a:p>
        </p:txBody>
      </p:sp>
    </p:spTree>
    <p:extLst>
      <p:ext uri="{BB962C8B-B14F-4D97-AF65-F5344CB8AC3E}">
        <p14:creationId xmlns:p14="http://schemas.microsoft.com/office/powerpoint/2010/main" val="42386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1610</TotalTime>
  <Words>258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Background</vt:lpstr>
      <vt:lpstr>PowerPoint Presentation</vt:lpstr>
      <vt:lpstr>PowerPoint Presentation</vt:lpstr>
      <vt:lpstr>Ulam Gaussian Primes &amp; Composites</vt:lpstr>
      <vt:lpstr>PowerPoint Presentation</vt:lpstr>
      <vt:lpstr>PowerPoint Presentation</vt:lpstr>
      <vt:lpstr>PowerPoint Presentation</vt:lpstr>
      <vt:lpstr>Big Picture</vt:lpstr>
      <vt:lpstr>Common Tests to Find Characteristics of Natural Numbers</vt:lpstr>
      <vt:lpstr>General Arithmetic Properties</vt:lpstr>
      <vt:lpstr>Wilson’s Theorem</vt:lpstr>
      <vt:lpstr>Selfridge Conjecture</vt:lpstr>
      <vt:lpstr>Baillie-PSW (Pomerance, Sulfridge, Wagstaff)</vt:lpstr>
      <vt:lpstr>Fermat’s Little Theorem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natural numbers</dc:title>
  <dc:subject/>
  <dc:creator>Hall, Nathan L</dc:creator>
  <dc:description/>
  <cp:lastModifiedBy>Hall, Nathan L</cp:lastModifiedBy>
  <cp:revision>34</cp:revision>
  <dcterms:created xsi:type="dcterms:W3CDTF">2018-04-25T15:00:24Z</dcterms:created>
  <dcterms:modified xsi:type="dcterms:W3CDTF">2018-04-30T17:56:17Z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