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15812-0890-43DE-B871-BC782911A4B2}" type="datetimeFigureOut">
              <a:rPr lang="en-US" smtClean="0"/>
              <a:t>11/28/2017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CF098-29A5-4F42-9F4C-9114E594E966}" type="slidenum">
              <a:rPr lang="en-US" smtClean="0"/>
              <a:t>‹#›</a:t>
            </a:fld>
            <a:endParaRPr lang="en-US"/>
          </a:p>
        </p:txBody>
      </p:sp>
    </p:spTree>
    <p:extLst>
      <p:ext uri="{BB962C8B-B14F-4D97-AF65-F5344CB8AC3E}">
        <p14:creationId xmlns:p14="http://schemas.microsoft.com/office/powerpoint/2010/main" val="215616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modify presentation so</a:t>
            </a:r>
            <a:r>
              <a:rPr lang="en-US" baseline="0" dirty="0" smtClean="0"/>
              <a:t> that it aligns with what we have been doing. Currently has been just copy-pasted into this file. Please leave updates on the respective slides. Thanks.</a:t>
            </a:r>
          </a:p>
          <a:p>
            <a:r>
              <a:rPr lang="en-US" baseline="0" dirty="0" smtClean="0"/>
              <a:t>-Joe</a:t>
            </a:r>
            <a:endParaRPr lang="en-US" dirty="0"/>
          </a:p>
        </p:txBody>
      </p:sp>
      <p:sp>
        <p:nvSpPr>
          <p:cNvPr id="4" name="Slide Number Placeholder 3"/>
          <p:cNvSpPr>
            <a:spLocks noGrp="1"/>
          </p:cNvSpPr>
          <p:nvPr>
            <p:ph type="sldNum" sz="quarter" idx="10"/>
          </p:nvPr>
        </p:nvSpPr>
        <p:spPr/>
        <p:txBody>
          <a:bodyPr/>
          <a:lstStyle/>
          <a:p>
            <a:fld id="{4A6CF098-29A5-4F42-9F4C-9114E594E966}" type="slidenum">
              <a:rPr lang="en-US" smtClean="0"/>
              <a:t>1</a:t>
            </a:fld>
            <a:endParaRPr lang="en-US"/>
          </a:p>
        </p:txBody>
      </p:sp>
    </p:spTree>
    <p:extLst>
      <p:ext uri="{BB962C8B-B14F-4D97-AF65-F5344CB8AC3E}">
        <p14:creationId xmlns:p14="http://schemas.microsoft.com/office/powerpoint/2010/main" val="309261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Probably need to delete this</a:t>
            </a:r>
            <a:r>
              <a:rPr lang="en-US" baseline="0" dirty="0" smtClean="0"/>
              <a:t> slide as it doesn’t really affect what we are doing with our project.</a:t>
            </a:r>
          </a:p>
          <a:p>
            <a:r>
              <a:rPr lang="en-US" baseline="0" dirty="0" smtClean="0"/>
              <a:t>- Joe</a:t>
            </a:r>
            <a:endParaRPr lang="en-US" dirty="0"/>
          </a:p>
        </p:txBody>
      </p:sp>
      <p:sp>
        <p:nvSpPr>
          <p:cNvPr id="4" name="Slide Number Placeholder 3"/>
          <p:cNvSpPr>
            <a:spLocks noGrp="1"/>
          </p:cNvSpPr>
          <p:nvPr>
            <p:ph type="sldNum" sz="quarter" idx="10"/>
          </p:nvPr>
        </p:nvSpPr>
        <p:spPr/>
        <p:txBody>
          <a:bodyPr/>
          <a:lstStyle/>
          <a:p>
            <a:fld id="{4A6CF098-29A5-4F42-9F4C-9114E594E966}" type="slidenum">
              <a:rPr lang="en-US" smtClean="0"/>
              <a:t>10</a:t>
            </a:fld>
            <a:endParaRPr lang="en-US"/>
          </a:p>
        </p:txBody>
      </p:sp>
    </p:spTree>
    <p:extLst>
      <p:ext uri="{BB962C8B-B14F-4D97-AF65-F5344CB8AC3E}">
        <p14:creationId xmlns:p14="http://schemas.microsoft.com/office/powerpoint/2010/main" val="391122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Probably also do not need this slide.</a:t>
            </a:r>
          </a:p>
          <a:p>
            <a:r>
              <a:rPr lang="en-US" dirty="0" smtClean="0"/>
              <a:t>- Joe</a:t>
            </a:r>
            <a:endParaRPr lang="en-US" dirty="0"/>
          </a:p>
        </p:txBody>
      </p:sp>
      <p:sp>
        <p:nvSpPr>
          <p:cNvPr id="4" name="Slide Number Placeholder 3"/>
          <p:cNvSpPr>
            <a:spLocks noGrp="1"/>
          </p:cNvSpPr>
          <p:nvPr>
            <p:ph type="sldNum" sz="quarter" idx="10"/>
          </p:nvPr>
        </p:nvSpPr>
        <p:spPr/>
        <p:txBody>
          <a:bodyPr/>
          <a:lstStyle/>
          <a:p>
            <a:fld id="{4A6CF098-29A5-4F42-9F4C-9114E594E966}" type="slidenum">
              <a:rPr lang="en-US" smtClean="0"/>
              <a:t>11</a:t>
            </a:fld>
            <a:endParaRPr lang="en-US"/>
          </a:p>
        </p:txBody>
      </p:sp>
    </p:spTree>
    <p:extLst>
      <p:ext uri="{BB962C8B-B14F-4D97-AF65-F5344CB8AC3E}">
        <p14:creationId xmlns:p14="http://schemas.microsoft.com/office/powerpoint/2010/main" val="10666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13102E-19F2-47B5-A7B7-FFD90C6B9831}"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331821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3102E-19F2-47B5-A7B7-FFD90C6B9831}"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57105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3102E-19F2-47B5-A7B7-FFD90C6B9831}"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24015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13102E-19F2-47B5-A7B7-FFD90C6B9831}"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33887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13102E-19F2-47B5-A7B7-FFD90C6B9831}"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353539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13102E-19F2-47B5-A7B7-FFD90C6B9831}"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05442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13102E-19F2-47B5-A7B7-FFD90C6B9831}"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325332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3102E-19F2-47B5-A7B7-FFD90C6B9831}"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97088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3102E-19F2-47B5-A7B7-FFD90C6B9831}"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78650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13102E-19F2-47B5-A7B7-FFD90C6B9831}"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366486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13102E-19F2-47B5-A7B7-FFD90C6B9831}"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2E001-58F1-4729-ACC8-113DFB408537}" type="slidenum">
              <a:rPr lang="en-US" smtClean="0"/>
              <a:t>‹#›</a:t>
            </a:fld>
            <a:endParaRPr lang="en-US"/>
          </a:p>
        </p:txBody>
      </p:sp>
    </p:spTree>
    <p:extLst>
      <p:ext uri="{BB962C8B-B14F-4D97-AF65-F5344CB8AC3E}">
        <p14:creationId xmlns:p14="http://schemas.microsoft.com/office/powerpoint/2010/main" val="161583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3102E-19F2-47B5-A7B7-FFD90C6B9831}" type="datetimeFigureOut">
              <a:rPr lang="en-US" smtClean="0"/>
              <a:t>11/28/2017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2E001-58F1-4729-ACC8-113DFB408537}" type="slidenum">
              <a:rPr lang="en-US" smtClean="0"/>
              <a:t>‹#›</a:t>
            </a:fld>
            <a:endParaRPr lang="en-US"/>
          </a:p>
        </p:txBody>
      </p:sp>
    </p:spTree>
    <p:extLst>
      <p:ext uri="{BB962C8B-B14F-4D97-AF65-F5344CB8AC3E}">
        <p14:creationId xmlns:p14="http://schemas.microsoft.com/office/powerpoint/2010/main" val="4202747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leveralgorithms.com/nature-inspired/evolution/genetic_algorithm.html" TargetMode="External"/><Relationship Id="rId2" Type="http://schemas.openxmlformats.org/officeDocument/2006/relationships/hyperlink" Target="http://waste.org/publications/9998148/a-retrievable-genetic-algorithm-for-efficient-solving-of-sudoku-puzzles" TargetMode="External"/><Relationship Id="rId1" Type="http://schemas.openxmlformats.org/officeDocument/2006/relationships/slideLayout" Target="../slideLayouts/slideLayout2.xml"/><Relationship Id="rId4" Type="http://schemas.openxmlformats.org/officeDocument/2006/relationships/hyperlink" Target="https://en.wikipedia.org/wiki/Genetic_algorith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Sudoku Solver</a:t>
            </a:r>
            <a:br>
              <a:rPr lang="en-US" dirty="0" smtClean="0"/>
            </a:br>
            <a:r>
              <a:rPr lang="en-US" dirty="0" smtClean="0"/>
              <a:t>Using Genetic Algorithm</a:t>
            </a:r>
            <a:endParaRPr lang="en-US" dirty="0"/>
          </a:p>
        </p:txBody>
      </p:sp>
      <p:sp>
        <p:nvSpPr>
          <p:cNvPr id="3" name="Subtitle 2"/>
          <p:cNvSpPr>
            <a:spLocks noGrp="1"/>
          </p:cNvSpPr>
          <p:nvPr>
            <p:ph type="subTitle" idx="1"/>
          </p:nvPr>
        </p:nvSpPr>
        <p:spPr/>
        <p:txBody>
          <a:bodyPr/>
          <a:lstStyle/>
          <a:p>
            <a:r>
              <a:rPr lang="en-US" dirty="0" smtClean="0"/>
              <a:t>Presented by</a:t>
            </a:r>
          </a:p>
          <a:p>
            <a:r>
              <a:rPr lang="en-US" dirty="0" smtClean="0"/>
              <a:t>Joe Milne, </a:t>
            </a:r>
            <a:r>
              <a:rPr lang="en-US" dirty="0" err="1" smtClean="0"/>
              <a:t>Radeeb</a:t>
            </a:r>
            <a:r>
              <a:rPr lang="en-US" dirty="0" smtClean="0"/>
              <a:t> Bashir, and Rohan </a:t>
            </a:r>
            <a:r>
              <a:rPr lang="en-US" dirty="0" err="1" smtClean="0"/>
              <a:t>Saha</a:t>
            </a:r>
            <a:endParaRPr lang="en-US" dirty="0"/>
          </a:p>
        </p:txBody>
      </p:sp>
    </p:spTree>
    <p:extLst>
      <p:ext uri="{BB962C8B-B14F-4D97-AF65-F5344CB8AC3E}">
        <p14:creationId xmlns:p14="http://schemas.microsoft.com/office/powerpoint/2010/main" val="65185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Optimization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find the optimal values of four proposed parameters “</a:t>
            </a:r>
            <a:r>
              <a:rPr lang="en-US" dirty="0" err="1" smtClean="0"/>
              <a:t>crossoverProb</a:t>
            </a:r>
            <a:r>
              <a:rPr lang="en-US" dirty="0" smtClean="0"/>
              <a:t>”, “mutationProb1”, “mutationProb2”, and “</a:t>
            </a:r>
            <a:r>
              <a:rPr lang="en-US" dirty="0" err="1" smtClean="0"/>
              <a:t>maxValue</a:t>
            </a:r>
            <a:r>
              <a:rPr lang="en-US" dirty="0" smtClean="0"/>
              <a:t>”</a:t>
            </a:r>
          </a:p>
          <a:p>
            <a:r>
              <a:rPr lang="en-US" dirty="0" smtClean="0"/>
              <a:t>Initial value of </a:t>
            </a:r>
            <a:r>
              <a:rPr lang="en-US" dirty="0" err="1" smtClean="0"/>
              <a:t>crossoverProb</a:t>
            </a:r>
            <a:r>
              <a:rPr lang="en-US" dirty="0" smtClean="0"/>
              <a:t> = 0.8, mutationProb1 = 0.2, mutationProb2 = 0.02, and </a:t>
            </a:r>
            <a:r>
              <a:rPr lang="en-US" dirty="0" err="1" smtClean="0"/>
              <a:t>maxValue</a:t>
            </a:r>
            <a:r>
              <a:rPr lang="en-US" dirty="0" smtClean="0"/>
              <a:t> = 20 was assigned</a:t>
            </a:r>
          </a:p>
          <a:p>
            <a:r>
              <a:rPr lang="en-US" dirty="0" smtClean="0"/>
              <a:t>To find the optimized values of the parameter, each time they fixed all the parameters except one of the and tried to solve all the twenty Sudoku puzzles for different values of this parameter</a:t>
            </a:r>
          </a:p>
          <a:p>
            <a:r>
              <a:rPr lang="en-US" dirty="0" smtClean="0"/>
              <a:t>Then they assigned points to the values of this parameter according to the number of puzzles it could solve where an easy puzzle had only one point, medium had two points, hard had three points, and finally an evil puzzle had four points.</a:t>
            </a:r>
          </a:p>
          <a:p>
            <a:r>
              <a:rPr lang="en-US" dirty="0" smtClean="0"/>
              <a:t>After summing up the points for each of the values, the value with the maximum total points was selected as the optimized value for that parameter</a:t>
            </a:r>
            <a:endParaRPr lang="en-US" dirty="0"/>
          </a:p>
        </p:txBody>
      </p:sp>
    </p:spTree>
    <p:extLst>
      <p:ext uri="{BB962C8B-B14F-4D97-AF65-F5344CB8AC3E}">
        <p14:creationId xmlns:p14="http://schemas.microsoft.com/office/powerpoint/2010/main" val="379446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66908" y="1434016"/>
            <a:ext cx="10718976" cy="4969864"/>
          </a:xfrm>
          <a:prstGeom prst="rect">
            <a:avLst/>
          </a:prstGeom>
        </p:spPr>
      </p:pic>
    </p:spTree>
    <p:extLst>
      <p:ext uri="{BB962C8B-B14F-4D97-AF65-F5344CB8AC3E}">
        <p14:creationId xmlns:p14="http://schemas.microsoft.com/office/powerpoint/2010/main" val="393971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Proposed a more efficient genetic algorithm by generating more controlled chromosomes.</a:t>
            </a:r>
          </a:p>
          <a:p>
            <a:r>
              <a:rPr lang="en-US" dirty="0" smtClean="0"/>
              <a:t>Proposed method is more efficient than other methods available using genetic algorithm</a:t>
            </a:r>
          </a:p>
          <a:p>
            <a:r>
              <a:rPr lang="en-US" dirty="0" smtClean="0"/>
              <a:t>Increases the percentage of solving the puzzles with different difficulties up to 73%</a:t>
            </a:r>
          </a:p>
          <a:p>
            <a:r>
              <a:rPr lang="en-US" dirty="0" smtClean="0"/>
              <a:t>Could not do much better in terms of average number of generations</a:t>
            </a:r>
            <a:endParaRPr lang="en-US" dirty="0"/>
          </a:p>
        </p:txBody>
      </p:sp>
    </p:spTree>
    <p:extLst>
      <p:ext uri="{BB962C8B-B14F-4D97-AF65-F5344CB8AC3E}">
        <p14:creationId xmlns:p14="http://schemas.microsoft.com/office/powerpoint/2010/main" val="168615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dirty="0" smtClean="0">
                <a:hlinkClick r:id="rId2"/>
              </a:rPr>
              <a:t>http://waste.org/publications/9998148/a-retrievable-genetic-algorithm-for-efficient-solving-of-sudoku-puzzles</a:t>
            </a:r>
            <a:endParaRPr lang="en-US" dirty="0" smtClean="0"/>
          </a:p>
          <a:p>
            <a:pPr marL="0" indent="0">
              <a:buNone/>
            </a:pPr>
            <a:r>
              <a:rPr lang="en-US" dirty="0" smtClean="0"/>
              <a:t>[2] </a:t>
            </a:r>
            <a:r>
              <a:rPr lang="en-US" dirty="0" smtClean="0">
                <a:hlinkClick r:id="rId3"/>
              </a:rPr>
              <a:t>http://www.cleveralgorithms.com/nature-inspired/evolution/genetic_algorithm.html</a:t>
            </a:r>
            <a:endParaRPr lang="en-US" dirty="0" smtClean="0"/>
          </a:p>
          <a:p>
            <a:pPr marL="0" indent="0">
              <a:buNone/>
            </a:pPr>
            <a:r>
              <a:rPr lang="en-US" dirty="0" smtClean="0"/>
              <a:t>[3] </a:t>
            </a:r>
            <a:r>
              <a:rPr lang="en-US" dirty="0" smtClean="0">
                <a:hlinkClick r:id="rId4"/>
              </a:rPr>
              <a:t>https://en.Wikipedia.org/wiki/Genetic_algorithm</a:t>
            </a:r>
            <a:endParaRPr lang="en-US" dirty="0" smtClean="0"/>
          </a:p>
          <a:p>
            <a:pPr marL="0" indent="0">
              <a:buNone/>
            </a:pPr>
            <a:endParaRPr lang="en-US" dirty="0"/>
          </a:p>
        </p:txBody>
      </p:sp>
    </p:spTree>
    <p:extLst>
      <p:ext uri="{BB962C8B-B14F-4D97-AF65-F5344CB8AC3E}">
        <p14:creationId xmlns:p14="http://schemas.microsoft.com/office/powerpoint/2010/main" val="409794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History of Sudoku</a:t>
            </a:r>
          </a:p>
          <a:p>
            <a:r>
              <a:rPr lang="en-US" dirty="0" smtClean="0"/>
              <a:t>Genetic Algorithm</a:t>
            </a:r>
          </a:p>
          <a:p>
            <a:r>
              <a:rPr lang="en-US" dirty="0" smtClean="0"/>
              <a:t>Proposed Methods</a:t>
            </a:r>
          </a:p>
          <a:p>
            <a:r>
              <a:rPr lang="en-US" dirty="0" smtClean="0"/>
              <a:t>Parameter Optimization</a:t>
            </a:r>
          </a:p>
          <a:p>
            <a:r>
              <a:rPr lang="en-US" dirty="0" smtClean="0"/>
              <a:t>Experiments and Results</a:t>
            </a:r>
          </a:p>
          <a:p>
            <a:r>
              <a:rPr lang="en-US" dirty="0" smtClean="0"/>
              <a:t>Conclusion</a:t>
            </a:r>
          </a:p>
          <a:p>
            <a:r>
              <a:rPr lang="en-US" dirty="0" smtClean="0"/>
              <a:t>References</a:t>
            </a:r>
            <a:endParaRPr lang="en-US" dirty="0"/>
          </a:p>
        </p:txBody>
      </p:sp>
    </p:spTree>
    <p:extLst>
      <p:ext uri="{BB962C8B-B14F-4D97-AF65-F5344CB8AC3E}">
        <p14:creationId xmlns:p14="http://schemas.microsoft.com/office/powerpoint/2010/main" val="275336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Sudoku</a:t>
            </a:r>
            <a:endParaRPr lang="en-US" dirty="0"/>
          </a:p>
        </p:txBody>
      </p:sp>
      <p:sp>
        <p:nvSpPr>
          <p:cNvPr id="3" name="Content Placeholder 2"/>
          <p:cNvSpPr>
            <a:spLocks noGrp="1"/>
          </p:cNvSpPr>
          <p:nvPr>
            <p:ph idx="1"/>
          </p:nvPr>
        </p:nvSpPr>
        <p:spPr>
          <a:xfrm>
            <a:off x="838200" y="1825625"/>
            <a:ext cx="6669505" cy="4351338"/>
          </a:xfrm>
        </p:spPr>
        <p:txBody>
          <a:bodyPr>
            <a:normAutofit fontScale="85000" lnSpcReduction="20000"/>
          </a:bodyPr>
          <a:lstStyle/>
          <a:p>
            <a:r>
              <a:rPr lang="en-US" dirty="0" smtClean="0"/>
              <a:t>Sudoku is a Japanese word consisting of two parts, “</a:t>
            </a:r>
            <a:r>
              <a:rPr lang="en-US" dirty="0" err="1" smtClean="0"/>
              <a:t>su</a:t>
            </a:r>
            <a:r>
              <a:rPr lang="en-US" dirty="0" smtClean="0"/>
              <a:t>” and “</a:t>
            </a:r>
            <a:r>
              <a:rPr lang="en-US" dirty="0" err="1" smtClean="0"/>
              <a:t>doku</a:t>
            </a:r>
            <a:r>
              <a:rPr lang="en-US" dirty="0" smtClean="0"/>
              <a:t>” which means number and single respectively</a:t>
            </a:r>
          </a:p>
          <a:p>
            <a:r>
              <a:rPr lang="en-US" dirty="0"/>
              <a:t>The objective of the game is to take a 9×9 grid and fill in the open spots with numbers from 1 to 9 so that each column and each row of the grid contains each of the numbers only once. </a:t>
            </a:r>
            <a:br>
              <a:rPr lang="en-US" dirty="0"/>
            </a:br>
            <a:endParaRPr lang="en-US" dirty="0"/>
          </a:p>
          <a:p>
            <a:r>
              <a:rPr lang="en-US" dirty="0"/>
              <a:t>Furthermore, each of the nine 3×3 sub-grids that together compose the total 9×9 grid (also called boxes, blocks, regions, and sub-squares) must contain all of the digits from 1 to 9 only once</a:t>
            </a:r>
            <a:r>
              <a:rPr lang="en-US" dirty="0" smtClean="0"/>
              <a:t>.</a:t>
            </a:r>
            <a:r>
              <a:rPr lang="en-US" dirty="0"/>
              <a:t/>
            </a:r>
            <a:br>
              <a:rPr lang="en-US" dirty="0"/>
            </a:br>
            <a:endParaRPr lang="en-US" dirty="0"/>
          </a:p>
          <a:p>
            <a:r>
              <a:rPr lang="en-US" dirty="0"/>
              <a:t>The first Sudoku was published in a puzzle magazine in USA, 1979</a:t>
            </a:r>
          </a:p>
          <a:p>
            <a:endParaRPr lang="en-US" dirty="0"/>
          </a:p>
        </p:txBody>
      </p:sp>
      <p:pic>
        <p:nvPicPr>
          <p:cNvPr id="2052" name="Picture 4" descr="https://res.cloudinary.com/emazecom/image/fetch/c_limit,a_ignore,f_gif/https%3A%2F%2Fwww.learn-sudoku.com%2Fimages%2Fsample_puzzle_hal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05" y="1825625"/>
            <a:ext cx="4363453" cy="436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76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424572"/>
            <a:ext cx="10515600" cy="4351338"/>
          </a:xfrm>
        </p:spPr>
        <p:txBody>
          <a:bodyPr/>
          <a:lstStyle/>
          <a:p>
            <a:r>
              <a:rPr lang="en-US" dirty="0" smtClean="0"/>
              <a:t>Genetic Algorithm is an algorithm that imitates the process of natural selection</a:t>
            </a:r>
          </a:p>
          <a:p>
            <a:r>
              <a:rPr lang="en-US" dirty="0" smtClean="0"/>
              <a:t>The concept of genetic algorithms is a search technique often used in computer science to find complex, non-obvious solutions to algorithmic optimization and search problems</a:t>
            </a:r>
            <a:endParaRPr lang="en-US" dirty="0"/>
          </a:p>
        </p:txBody>
      </p:sp>
      <p:pic>
        <p:nvPicPr>
          <p:cNvPr id="4" name="Picture 3"/>
          <p:cNvPicPr>
            <a:picLocks noChangeAspect="1"/>
          </p:cNvPicPr>
          <p:nvPr/>
        </p:nvPicPr>
        <p:blipFill>
          <a:blip r:embed="rId2"/>
          <a:stretch>
            <a:fillRect/>
          </a:stretch>
        </p:blipFill>
        <p:spPr>
          <a:xfrm>
            <a:off x="1955174" y="3609472"/>
            <a:ext cx="8281652" cy="2583531"/>
          </a:xfrm>
          <a:prstGeom prst="rect">
            <a:avLst/>
          </a:prstGeom>
        </p:spPr>
      </p:pic>
    </p:spTree>
    <p:extLst>
      <p:ext uri="{BB962C8B-B14F-4D97-AF65-F5344CB8AC3E}">
        <p14:creationId xmlns:p14="http://schemas.microsoft.com/office/powerpoint/2010/main" val="273565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 Representation</a:t>
            </a:r>
            <a:endParaRPr lang="en-US" dirty="0"/>
          </a:p>
        </p:txBody>
      </p:sp>
      <p:sp>
        <p:nvSpPr>
          <p:cNvPr id="3" name="Content Placeholder 2"/>
          <p:cNvSpPr>
            <a:spLocks noGrp="1"/>
          </p:cNvSpPr>
          <p:nvPr>
            <p:ph idx="1"/>
          </p:nvPr>
        </p:nvSpPr>
        <p:spPr/>
        <p:txBody>
          <a:bodyPr/>
          <a:lstStyle/>
          <a:p>
            <a:r>
              <a:rPr lang="en-US" dirty="0" smtClean="0"/>
              <a:t>To represent the Sudoku puzzle in a Genetic Algorithm, we represent each chromosome as a two dimensional integer array of size 9*9, with these conditions:</a:t>
            </a:r>
          </a:p>
          <a:p>
            <a:pPr marL="914400" lvl="1" indent="-457200">
              <a:buFont typeface="+mj-lt"/>
              <a:buAutoNum type="arabicPeriod"/>
            </a:pPr>
            <a:r>
              <a:rPr lang="en-US" dirty="0" smtClean="0"/>
              <a:t>The numbers predefined by Sudoku setter should be fixed in their corresponding position in the chromosome and cannot be changed</a:t>
            </a:r>
          </a:p>
          <a:p>
            <a:pPr marL="914400" lvl="1" indent="-457200">
              <a:buFont typeface="+mj-lt"/>
              <a:buAutoNum type="arabicPeriod"/>
            </a:pPr>
            <a:r>
              <a:rPr lang="en-US" dirty="0" smtClean="0"/>
              <a:t>Each row of the chromosome should contain numbers from 1 to 9 only once</a:t>
            </a:r>
          </a:p>
          <a:p>
            <a:pPr marL="914400" lvl="1" indent="-457200">
              <a:buFont typeface="+mj-lt"/>
              <a:buAutoNum type="arabicPeriod"/>
            </a:pPr>
            <a:r>
              <a:rPr lang="en-US" dirty="0" smtClean="0"/>
              <a:t>Each 3*3 sub-square of the general grid should also contain numbers from 1 to 9 only once</a:t>
            </a:r>
            <a:endParaRPr lang="en-US" dirty="0"/>
          </a:p>
        </p:txBody>
      </p:sp>
    </p:spTree>
    <p:extLst>
      <p:ext uri="{BB962C8B-B14F-4D97-AF65-F5344CB8AC3E}">
        <p14:creationId xmlns:p14="http://schemas.microsoft.com/office/powerpoint/2010/main" val="83647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 Fitness Function</a:t>
            </a:r>
            <a:endParaRPr lang="en-US" dirty="0"/>
          </a:p>
        </p:txBody>
      </p:sp>
      <p:sp>
        <p:nvSpPr>
          <p:cNvPr id="3" name="Content Placeholder 2"/>
          <p:cNvSpPr>
            <a:spLocks noGrp="1"/>
          </p:cNvSpPr>
          <p:nvPr>
            <p:ph idx="1"/>
          </p:nvPr>
        </p:nvSpPr>
        <p:spPr>
          <a:xfrm>
            <a:off x="838200" y="1825625"/>
            <a:ext cx="10515600" cy="2970964"/>
          </a:xfrm>
        </p:spPr>
        <p:txBody>
          <a:bodyPr>
            <a:normAutofit fontScale="92500" lnSpcReduction="10000"/>
          </a:bodyPr>
          <a:lstStyle/>
          <a:p>
            <a:r>
              <a:rPr lang="en-US" dirty="0" smtClean="0"/>
              <a:t>The proposed Fitness Function for each chromosome is considered to be</a:t>
            </a:r>
          </a:p>
          <a:p>
            <a:pPr marL="457200" lvl="1" indent="0">
              <a:buNone/>
            </a:pPr>
            <a:r>
              <a:rPr lang="en-US" dirty="0" smtClean="0"/>
              <a:t>F(x) = Maximum Possible number of mismatch – (Total number of mismatch)</a:t>
            </a:r>
          </a:p>
          <a:p>
            <a:pPr marL="457200" lvl="1" indent="0">
              <a:buNone/>
            </a:pPr>
            <a:r>
              <a:rPr lang="en-US" dirty="0" smtClean="0"/>
              <a:t>Where, the maximum possible number of mismatches that a Sudoku puzzle can have in the worst case is 81</a:t>
            </a:r>
          </a:p>
          <a:p>
            <a:r>
              <a:rPr lang="en-US" dirty="0" smtClean="0"/>
              <a:t>As the chromosomes are generated randomly, there is high probability of being selected as a parent for all the chromosomes.</a:t>
            </a:r>
          </a:p>
          <a:p>
            <a:r>
              <a:rPr lang="en-US" dirty="0" smtClean="0"/>
              <a:t>Therefore, the fitness values are further normalized using max-min normalization to smaller interval of [5, </a:t>
            </a:r>
            <a:r>
              <a:rPr lang="en-US" dirty="0" err="1" smtClean="0"/>
              <a:t>maxValue</a:t>
            </a:r>
            <a:r>
              <a:rPr lang="en-US" dirty="0" smtClean="0"/>
              <a:t>]</a:t>
            </a:r>
            <a:endParaRPr lang="en-US" dirty="0"/>
          </a:p>
        </p:txBody>
      </p:sp>
      <p:pic>
        <p:nvPicPr>
          <p:cNvPr id="4" name="Picture 3"/>
          <p:cNvPicPr>
            <a:picLocks noChangeAspect="1"/>
          </p:cNvPicPr>
          <p:nvPr/>
        </p:nvPicPr>
        <p:blipFill>
          <a:blip r:embed="rId2"/>
          <a:stretch>
            <a:fillRect/>
          </a:stretch>
        </p:blipFill>
        <p:spPr>
          <a:xfrm>
            <a:off x="3995279" y="4931526"/>
            <a:ext cx="4201442" cy="1442286"/>
          </a:xfrm>
          <a:prstGeom prst="rect">
            <a:avLst/>
          </a:prstGeom>
        </p:spPr>
      </p:pic>
    </p:spTree>
    <p:extLst>
      <p:ext uri="{BB962C8B-B14F-4D97-AF65-F5344CB8AC3E}">
        <p14:creationId xmlns:p14="http://schemas.microsoft.com/office/powerpoint/2010/main" val="161019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 Crossover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Two chromosomes from the generated population are selected as parents, with the probability of selection being proportional to their fitness values.</a:t>
            </a:r>
          </a:p>
          <a:p>
            <a:pPr marL="514350" indent="-514350">
              <a:buFont typeface="+mj-lt"/>
              <a:buAutoNum type="arabicPeriod"/>
            </a:pPr>
            <a:r>
              <a:rPr lang="en-US" dirty="0" smtClean="0"/>
              <a:t>Two children are generated with the first one having randomly two of sub-square rows from one of the parents and one from the other, and the second child having the sub-square rows of the parents not used by the first child.</a:t>
            </a:r>
          </a:p>
          <a:p>
            <a:pPr marL="514350" indent="-514350">
              <a:buFont typeface="+mj-lt"/>
              <a:buAutoNum type="arabicPeriod"/>
            </a:pPr>
            <a:r>
              <a:rPr lang="en-US" dirty="0" smtClean="0"/>
              <a:t>Crossover operation happens by a probability </a:t>
            </a:r>
            <a:r>
              <a:rPr lang="en-US" dirty="0" err="1" smtClean="0"/>
              <a:t>crossoverProb</a:t>
            </a:r>
            <a:r>
              <a:rPr lang="en-US" dirty="0" smtClean="0"/>
              <a:t>. If the operation does not happen, the parents go to the next generation without any changes.</a:t>
            </a:r>
            <a:endParaRPr lang="en-US" dirty="0"/>
          </a:p>
        </p:txBody>
      </p:sp>
    </p:spTree>
    <p:extLst>
      <p:ext uri="{BB962C8B-B14F-4D97-AF65-F5344CB8AC3E}">
        <p14:creationId xmlns:p14="http://schemas.microsoft.com/office/powerpoint/2010/main" val="284400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 Mutation</a:t>
            </a:r>
            <a:endParaRPr lang="en-US" dirty="0"/>
          </a:p>
        </p:txBody>
      </p:sp>
      <p:sp>
        <p:nvSpPr>
          <p:cNvPr id="3" name="Content Placeholder 2"/>
          <p:cNvSpPr>
            <a:spLocks noGrp="1"/>
          </p:cNvSpPr>
          <p:nvPr>
            <p:ph idx="1"/>
          </p:nvPr>
        </p:nvSpPr>
        <p:spPr/>
        <p:txBody>
          <a:bodyPr/>
          <a:lstStyle/>
          <a:p>
            <a:r>
              <a:rPr lang="en-US" dirty="0" smtClean="0"/>
              <a:t>Two different mutation operations are used</a:t>
            </a:r>
          </a:p>
          <a:p>
            <a:pPr marL="914400" lvl="1" indent="-457200">
              <a:buFont typeface="+mj-lt"/>
              <a:buAutoNum type="arabicPeriod"/>
            </a:pPr>
            <a:r>
              <a:rPr lang="en-US" dirty="0" smtClean="0"/>
              <a:t>Mutation of Gene: A cell in the matrix is selected and swapped with another cell of the matrix of the same row. Then if the new chromosome is not valid according to our constraints, we change the same numbers of these two genes in the other two matrix rows of the same sub-square row to get a valid chromosome. This mutation in the chromosome is controlled by probability “mutationProb1”</a:t>
            </a:r>
          </a:p>
          <a:p>
            <a:pPr marL="914400" lvl="1" indent="-457200">
              <a:buFont typeface="+mj-lt"/>
              <a:buAutoNum type="arabicPeriod"/>
            </a:pPr>
            <a:r>
              <a:rPr lang="en-US" dirty="0" smtClean="0"/>
              <a:t>Mutation of Sub-Square rows: Each time a mutation is happening to a sub-square row, that row is completely replaced by a newly generated row. This mutation in chromosomes is controlled by probability “mutationProb2”</a:t>
            </a:r>
            <a:endParaRPr lang="en-US" dirty="0"/>
          </a:p>
        </p:txBody>
      </p:sp>
    </p:spTree>
    <p:extLst>
      <p:ext uri="{BB962C8B-B14F-4D97-AF65-F5344CB8AC3E}">
        <p14:creationId xmlns:p14="http://schemas.microsoft.com/office/powerpoint/2010/main" val="212676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 – Other Criteria</a:t>
            </a:r>
            <a:endParaRPr lang="en-US" dirty="0"/>
          </a:p>
        </p:txBody>
      </p:sp>
      <p:sp>
        <p:nvSpPr>
          <p:cNvPr id="3" name="Content Placeholder 2"/>
          <p:cNvSpPr>
            <a:spLocks noGrp="1"/>
          </p:cNvSpPr>
          <p:nvPr>
            <p:ph idx="1"/>
          </p:nvPr>
        </p:nvSpPr>
        <p:spPr/>
        <p:txBody>
          <a:bodyPr/>
          <a:lstStyle/>
          <a:p>
            <a:r>
              <a:rPr lang="en-US" dirty="0" smtClean="0"/>
              <a:t>Maximum number of generations for solving a single Sudoku puzzle to be 100,000</a:t>
            </a:r>
          </a:p>
          <a:p>
            <a:r>
              <a:rPr lang="en-US" dirty="0" smtClean="0"/>
              <a:t>After each ten thousand generations, if a solution is not found then all chromosomes are killed and a new population of chromosomes are generated</a:t>
            </a:r>
            <a:endParaRPr lang="en-US" dirty="0"/>
          </a:p>
        </p:txBody>
      </p:sp>
    </p:spTree>
    <p:extLst>
      <p:ext uri="{BB962C8B-B14F-4D97-AF65-F5344CB8AC3E}">
        <p14:creationId xmlns:p14="http://schemas.microsoft.com/office/powerpoint/2010/main" val="167043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870</Words>
  <Application>Microsoft Office PowerPoint</Application>
  <PresentationFormat>Widescreen</PresentationFormat>
  <Paragraphs>66</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Sudoku Solver Using Genetic Algorithm</vt:lpstr>
      <vt:lpstr>Overview</vt:lpstr>
      <vt:lpstr>History of Sudoku</vt:lpstr>
      <vt:lpstr>Genetic Algorithm</vt:lpstr>
      <vt:lpstr>Proposed Method - Representation</vt:lpstr>
      <vt:lpstr>Proposed Method – Fitness Function</vt:lpstr>
      <vt:lpstr>Proposed Method - Crossover</vt:lpstr>
      <vt:lpstr>Proposed Method - Mutation</vt:lpstr>
      <vt:lpstr>Proposed Method – Other Criteria</vt:lpstr>
      <vt:lpstr>Parameter Optimization</vt:lpstr>
      <vt:lpstr>Experiments and Results</vt:lpstr>
      <vt:lpstr>Conclusion</vt:lpstr>
      <vt:lpstr>References</vt:lpstr>
    </vt:vector>
  </TitlesOfParts>
  <Company>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Solver Using Genetic Algorithm</dc:title>
  <dc:creator>College of Natural and Applied Sciences</dc:creator>
  <cp:lastModifiedBy>Joe Milne</cp:lastModifiedBy>
  <cp:revision>4</cp:revision>
  <dcterms:created xsi:type="dcterms:W3CDTF">2017-11-29T00:45:08Z</dcterms:created>
  <dcterms:modified xsi:type="dcterms:W3CDTF">2017-11-29T01:22:37Z</dcterms:modified>
</cp:coreProperties>
</file>