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You have other examples like traffic signs,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Recursive way of describing a language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Add the use of parsers based on pattern example</a:t>
            </a:r>
          </a:p>
          <a:p>
            <a:pPr lvl="0" rtl="0">
              <a:spcBef>
                <a:spcPts val="0"/>
              </a:spcBef>
              <a:buNone/>
            </a:pPr>
            <a:r>
              <a:rPr lang="en"/>
              <a:t>Configure the text search based on these patterns</a:t>
            </a:r>
          </a:p>
          <a:p>
            <a:pPr lvl="0" rtl="0">
              <a:spcBef>
                <a:spcPts val="0"/>
              </a:spcBef>
              <a:buNone/>
            </a:pPr>
            <a:r>
              <a:rPr lang="en"/>
              <a:t>Explain the exercises that have been made in order to find the correct way to approach the building blocks of the language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Semiotics is the study of sign and symbols processes as a significant part of meaningful communication, and arose thanks to Ferdinand de Saussure and Charles Sanders Peirce.</a:t>
            </a:r>
          </a:p>
          <a:p>
            <a:pPr lvl="0" rtl="0">
              <a:spcBef>
                <a:spcPts val="0"/>
              </a:spcBef>
              <a:buNone/>
            </a:pPr>
            <a:r>
              <a:rPr lang="en">
                <a:solidFill>
                  <a:schemeClr val="dk1"/>
                </a:solidFill>
              </a:rPr>
              <a:t>In which, explaining very lightly the basics, we have the denotation, which is the form and the physical object, and the connotation associated with this object, therefore, there is a signifier and a signified.</a:t>
            </a:r>
          </a:p>
          <a:p>
            <a:pPr lvl="0" rtl="0">
              <a:spcBef>
                <a:spcPts val="0"/>
              </a:spcBef>
              <a:buClr>
                <a:schemeClr val="dk1"/>
              </a:buClr>
              <a:buSzPct val="100000"/>
              <a:buFont typeface="Arial"/>
              <a:buNone/>
            </a:pPr>
            <a:r>
              <a:rPr lang="en">
                <a:solidFill>
                  <a:schemeClr val="dk1"/>
                </a:solidFill>
              </a:rPr>
              <a:t>When trying to built a message, the building blocks of communication are called the syntagms, and these syntagms depend on the connotation we have.</a:t>
            </a:r>
          </a:p>
          <a:p>
            <a:pPr lvl="0" rtl="0">
              <a:spcBef>
                <a:spcPts val="0"/>
              </a:spcBef>
              <a:buClr>
                <a:schemeClr val="dk1"/>
              </a:buClr>
              <a:buSzPct val="100000"/>
              <a:buFont typeface="Arial"/>
              <a:buNone/>
            </a:pPr>
            <a:r>
              <a:rPr lang="en">
                <a:solidFill>
                  <a:schemeClr val="dk1"/>
                </a:solidFill>
              </a:rPr>
              <a:t>The pictures are signifiers and the meaning behind it is the signified. We built some sort of connotation to understand the signified behind the signifier, based on our experiences, ideologies and expectations.</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But this is not the way we write or speak. We have developed languages which is more than a set of prearranged signals.</a:t>
            </a:r>
          </a:p>
          <a:p>
            <a:pPr lvl="0" rtl="0">
              <a:spcBef>
                <a:spcPts val="0"/>
              </a:spcBef>
              <a:buClr>
                <a:schemeClr val="dk1"/>
              </a:buClr>
              <a:buSzPct val="100000"/>
              <a:buFont typeface="Arial"/>
              <a:buNone/>
            </a:pPr>
            <a:r>
              <a:rPr lang="en">
                <a:solidFill>
                  <a:schemeClr val="dk1"/>
                </a:solidFill>
              </a:rPr>
              <a:t>Looking at this representation of the languages ramification of the Indo-European and Uralic language families. How Indo-European ramificate into European, where more prominently we find the germanic and italic romance that diverged into the main languages of actuality, namely the ibero-romance, ibero-romance and italo-dalmatian, and the anglo-saxonic and high-germanic.</a:t>
            </a:r>
          </a:p>
          <a:p>
            <a:pPr lvl="0" rtl="0">
              <a:spcBef>
                <a:spcPts val="0"/>
              </a:spcBef>
              <a:buNone/>
            </a:pPr>
            <a:r>
              <a:rPr lang="en"/>
              <a:t>Each have invented their words (signifier) of the signified meaning behind this word, based on their interpretation and experiences. </a:t>
            </a:r>
          </a:p>
          <a:p>
            <a:pPr lvl="0" rtl="0">
              <a:spcBef>
                <a:spcPts val="0"/>
              </a:spcBef>
              <a:buNone/>
            </a:pPr>
            <a:r>
              <a:rPr lang="en"/>
              <a:t>Japanese called portugal: Barbarians of wine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Language is foremost a means of communication that is almost unconsciously acquired. </a:t>
            </a:r>
          </a:p>
          <a:p>
            <a:pPr lvl="0" rtl="0">
              <a:spcBef>
                <a:spcPts val="0"/>
              </a:spcBef>
              <a:buClr>
                <a:schemeClr val="dk1"/>
              </a:buClr>
              <a:buSzPct val="100000"/>
              <a:buFont typeface="Arial"/>
              <a:buNone/>
            </a:pPr>
            <a:r>
              <a:rPr lang="en">
                <a:solidFill>
                  <a:schemeClr val="dk1"/>
                </a:solidFill>
              </a:rPr>
              <a:t>The definition of syntagms applies in here as well since words are the building blocks of the language.</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developed their own rules to arrange words and each create individual writting systems, wheater if alphabetical, logographic or abjad writing systems, all developed a well established way to communicate speaking and writting. </a:t>
            </a:r>
          </a:p>
          <a:p>
            <a:pPr lvl="0" rtl="0">
              <a:spcBef>
                <a:spcPts val="0"/>
              </a:spcBef>
              <a:buClr>
                <a:schemeClr val="dk1"/>
              </a:buClr>
              <a:buSzPct val="100000"/>
              <a:buFont typeface="Arial"/>
              <a:buNone/>
            </a:pPr>
            <a:r>
              <a:rPr lang="en">
                <a:solidFill>
                  <a:schemeClr val="dk1"/>
                </a:solidFill>
              </a:rPr>
              <a:t>Besides these spoken languages there are also other languages which do not appear in here, which are the computer languages (python, c++..).</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Add a signal for instance...denotation(</a:t>
            </a:r>
            <a:r>
              <a:rPr lang="en">
                <a:solidFill>
                  <a:schemeClr val="dk1"/>
                </a:solidFill>
              </a:rPr>
              <a:t>ECG)</a:t>
            </a:r>
            <a:r>
              <a:rPr lang="en"/>
              <a:t>→ Connotation (heart)</a:t>
            </a:r>
          </a:p>
          <a:p>
            <a:pPr lvl="0" rtl="0">
              <a:spcBef>
                <a:spcPts val="0"/>
              </a:spcBef>
              <a:buNone/>
            </a:pPr>
            <a:r>
              <a:rPr lang="en"/>
              <a:t>There is meaningful information associated with a time series, and we, as data scientist read the signals, we try to learn how to speak their language in order to extract the maximum of information.</a:t>
            </a:r>
          </a:p>
          <a:p>
            <a:pPr lvl="0" rtl="0">
              <a:spcBef>
                <a:spcPts val="0"/>
              </a:spcBef>
              <a:buNone/>
            </a:pPr>
            <a:r>
              <a:rPr lang="en"/>
              <a:t>Can we translate this information into a grammatical context, into textual symbology?</a:t>
            </a:r>
          </a:p>
          <a:p>
            <a:pPr lvl="0" rtl="0">
              <a:spcBef>
                <a:spcPts val="0"/>
              </a:spcBef>
              <a:buNone/>
            </a:pPr>
            <a:r>
              <a:rPr lang="en"/>
              <a:t>Why would we do that?</a:t>
            </a:r>
          </a:p>
          <a:p>
            <a:pPr lvl="0" rtl="0">
              <a:spcBef>
                <a:spcPts val="0"/>
              </a:spcBef>
              <a:buNone/>
            </a:pPr>
            <a:r>
              <a:rPr lang="en"/>
              <a:t>Ease the way we work with signals.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Maybe if we could translate the signal grammatically, we could find a way to determinate easily all these step to solve the problem.</a:t>
            </a:r>
          </a:p>
          <a:p>
            <a:pPr lvl="0" rtl="0">
              <a:spcBef>
                <a:spcPts val="0"/>
              </a:spcBef>
              <a:buNone/>
            </a:pPr>
            <a:r>
              <a:rPr lang="en"/>
              <a:t>These steps would be sequentially connected in the way we think grammaticaly</a:t>
            </a:r>
          </a:p>
          <a:p>
            <a:pPr lvl="0" rtl="0">
              <a:spcBef>
                <a:spcPts val="0"/>
              </a:spcBef>
              <a:buNone/>
            </a:pPr>
            <a:r>
              <a:rPr lang="en"/>
              <a:t>The motivation of this work focuses on it, namely, how can we find a way to build the grammar of time series. </a:t>
            </a:r>
          </a:p>
          <a:p>
            <a:pPr lvl="0" rtl="0">
              <a:spcBef>
                <a:spcPts val="0"/>
              </a:spcBef>
              <a:buNone/>
            </a:pPr>
            <a:r>
              <a:rPr lang="en"/>
              <a:t>From the most elementary segments of a language (syntagms) to words and sentences. Therefore, we havê to build the meaningful constituintes of the language and also the rules that specify how these elementos can be organized.</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Simple explanation of regex and how it associates with this project</a:t>
            </a:r>
          </a:p>
          <a:p>
            <a:pPr lvl="0" rtl="0">
              <a:spcBef>
                <a:spcPts val="0"/>
              </a:spcBef>
              <a:buClr>
                <a:schemeClr val="dk1"/>
              </a:buClr>
              <a:buSzPct val="78571"/>
              <a:buFont typeface="Arial"/>
              <a:buNone/>
            </a:pPr>
            <a:r>
              <a:rPr lang="en" sz="1400">
                <a:solidFill>
                  <a:schemeClr val="dk1"/>
                </a:solidFill>
              </a:rPr>
              <a:t>which are metacharacters and literal characters. Metacharaxters are a characters with especial meaning, and the combination of both enables to create a large ser of patterns for text UAL search.</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Agora que expliquei a parte da tradução, falta a parte das regras nas quais nos vamos basear para montar a arquitectura da gramática. Por enquanto, usamos regular expressions...explicar ligeiramente o que são regular expressions.</a:t>
            </a:r>
          </a:p>
          <a:p>
            <a:pPr lvl="0" rtl="0">
              <a:spcBef>
                <a:spcPts val="0"/>
              </a:spcBef>
              <a:buNone/>
            </a:pPr>
            <a:r>
              <a:rPr lang="en"/>
              <a:t>Mostrar que existem outros tipos de gramáticas, nomeadamente context free grammars (primeiro feito por Chomsky) Backus Nair Foram. </a:t>
            </a:r>
          </a:p>
          <a:p>
            <a:pPr lvl="0" rtl="0">
              <a:spcBef>
                <a:spcPts val="0"/>
              </a:spcBef>
              <a:buNone/>
            </a:pPr>
            <a:r>
              <a:rPr lang="en"/>
              <a:t>Extended contexto free grammar. Regex são um tipo de contexto free grammar.</a:t>
            </a:r>
          </a:p>
          <a:p>
            <a:pPr lvl="0" rtl="0">
              <a:spcBef>
                <a:spcPts val="0"/>
              </a:spcBef>
              <a:buClr>
                <a:schemeClr val="dk1"/>
              </a:buClr>
              <a:buSzPct val="100000"/>
              <a:buFont typeface="Arial"/>
              <a:buNone/>
            </a:pPr>
            <a:r>
              <a:rPr lang="en">
                <a:solidFill>
                  <a:schemeClr val="dk1"/>
                </a:solidFill>
              </a:rPr>
              <a:t>First step: find a way to translate the signal into syntagms.</a:t>
            </a:r>
          </a:p>
          <a:p>
            <a:pPr lvl="0" rtl="0">
              <a:spcBef>
                <a:spcPts val="0"/>
              </a:spcBef>
              <a:buClr>
                <a:schemeClr val="dk1"/>
              </a:buClr>
              <a:buSzPct val="100000"/>
              <a:buFont typeface="Arial"/>
              <a:buNone/>
            </a:pPr>
            <a:r>
              <a:rPr lang="en">
                <a:solidFill>
                  <a:schemeClr val="dk1"/>
                </a:solidFill>
              </a:rPr>
              <a:t>How do we look at time series and represent them as symbols and keep the information that is needed? </a:t>
            </a:r>
          </a:p>
          <a:p>
            <a:pPr lvl="0" rtl="0">
              <a:spcBef>
                <a:spcPts val="0"/>
              </a:spcBef>
              <a:buClr>
                <a:schemeClr val="dk1"/>
              </a:buClr>
              <a:buSzPct val="100000"/>
              <a:buFont typeface="Arial"/>
              <a:buNone/>
            </a:pPr>
            <a:r>
              <a:rPr lang="en">
                <a:solidFill>
                  <a:schemeClr val="dk1"/>
                </a:solidFill>
              </a:rPr>
              <a:t>There are some works Doné to achieve a symbolic representation of time series, namely SAX. </a:t>
            </a:r>
          </a:p>
          <a:p>
            <a:pPr lvl="0" rtl="0">
              <a:spcBef>
                <a:spcPts val="0"/>
              </a:spcBef>
              <a:buClr>
                <a:schemeClr val="dk1"/>
              </a:buClr>
              <a:buSzPct val="100000"/>
              <a:buFont typeface="Arial"/>
              <a:buNone/>
            </a:pPr>
            <a:r>
              <a:rPr lang="en">
                <a:solidFill>
                  <a:schemeClr val="dk1"/>
                </a:solidFill>
              </a:rPr>
              <a:t>Bit is it enough to keep the information that is needed? The tine series have more to tell US about, not only amplitude variations, we havê to look até the signal in multiplex levels of analysis:</a:t>
            </a:r>
          </a:p>
          <a:p>
            <a:pPr lvl="0" rtl="0">
              <a:spcBef>
                <a:spcPts val="0"/>
              </a:spcBef>
              <a:buClr>
                <a:schemeClr val="dk1"/>
              </a:buClr>
              <a:buSzPct val="100000"/>
              <a:buFont typeface="Arial"/>
              <a:buNone/>
            </a:pPr>
            <a:r>
              <a:rPr lang="en">
                <a:solidFill>
                  <a:schemeClr val="dk1"/>
                </a:solidFill>
              </a:rPr>
              <a:t>Level of amplitudes</a:t>
            </a:r>
          </a:p>
          <a:p>
            <a:pPr lvl="0" rtl="0">
              <a:spcBef>
                <a:spcPts val="0"/>
              </a:spcBef>
              <a:buClr>
                <a:schemeClr val="dk1"/>
              </a:buClr>
              <a:buSzPct val="100000"/>
              <a:buFont typeface="Arial"/>
              <a:buNone/>
            </a:pPr>
            <a:r>
              <a:rPr lang="en">
                <a:solidFill>
                  <a:schemeClr val="dk1"/>
                </a:solidFill>
              </a:rPr>
              <a:t>Level of Events</a:t>
            </a:r>
          </a:p>
          <a:p>
            <a:pPr lvl="0" rtl="0">
              <a:spcBef>
                <a:spcPts val="0"/>
              </a:spcBef>
              <a:buClr>
                <a:schemeClr val="dk1"/>
              </a:buClr>
              <a:buSzPct val="100000"/>
              <a:buFont typeface="Arial"/>
              <a:buNone/>
            </a:pPr>
            <a:r>
              <a:rPr lang="en">
                <a:solidFill>
                  <a:schemeClr val="dk1"/>
                </a:solidFill>
              </a:rPr>
              <a:t>Level of Orders</a:t>
            </a:r>
          </a:p>
          <a:p>
            <a:pPr lvl="0" rtl="0">
              <a:spcBef>
                <a:spcPts val="0"/>
              </a:spcBef>
              <a:buClr>
                <a:schemeClr val="dk1"/>
              </a:buClr>
              <a:buSzPct val="100000"/>
              <a:buFont typeface="Arial"/>
              <a:buNone/>
            </a:pPr>
            <a:r>
              <a:rPr lang="en">
                <a:solidFill>
                  <a:schemeClr val="dk1"/>
                </a:solidFill>
              </a:rPr>
              <a:t>Level of multiscale</a:t>
            </a:r>
          </a:p>
          <a:p>
            <a:pPr lvl="0" rtl="0">
              <a:spcBef>
                <a:spcPts val="0"/>
              </a:spcBef>
              <a:buClr>
                <a:schemeClr val="dk1"/>
              </a:buClr>
              <a:buSzPct val="100000"/>
              <a:buFont typeface="Arial"/>
              <a:buNone/>
            </a:pPr>
            <a:r>
              <a:rPr lang="en">
                <a:solidFill>
                  <a:schemeClr val="dk1"/>
                </a:solidFill>
              </a:rPr>
              <a:t>Level of thresholds</a:t>
            </a:r>
          </a:p>
          <a:p>
            <a:pPr lvl="0" rtl="0">
              <a:spcBef>
                <a:spcPts val="0"/>
              </a:spcBef>
              <a:buNone/>
            </a:pPr>
            <a:r>
              <a:rPr lang="en">
                <a:solidFill>
                  <a:schemeClr val="dk1"/>
                </a:solidFill>
              </a:rPr>
              <a:t>These are questiona that havê to be answered in order to fins a correcta and complete tratranslation of a time serie.</a:t>
            </a:r>
          </a:p>
          <a:p>
            <a:pPr lvl="0" rtl="0">
              <a:spcBef>
                <a:spcPts val="0"/>
              </a:spcBef>
              <a:buNone/>
            </a:pPr>
            <a:r>
              <a:rPr lang="en"/>
              <a:t>Develop strategies to correlate the grammatical rules of our language in order to correlate with the rules to build our language (signal characterization,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80" name="Shape 80"/>
        <p:cNvGrpSpPr/>
        <p:nvPr/>
      </p:nvGrpSpPr>
      <p:grpSpPr>
        <a:xfrm>
          <a:off x="0" y="0"/>
          <a:ext cx="0" cy="0"/>
          <a:chOff x="0" y="0"/>
          <a:chExt cx="0" cy="0"/>
        </a:xfrm>
      </p:grpSpPr>
      <p:sp>
        <p:nvSpPr>
          <p:cNvPr id="81" name="Shape 81"/>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4" name="Shape 84"/>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FEFE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4294967295" type="title"/>
          </p:nvPr>
        </p:nvSpPr>
        <p:spPr>
          <a:xfrm>
            <a:off x="0" y="0"/>
            <a:ext cx="60981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Communication</a:t>
            </a:r>
          </a:p>
        </p:txBody>
      </p:sp>
      <p:sp>
        <p:nvSpPr>
          <p:cNvPr id="100" name="Shape 100"/>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02" name="Shape 102"/>
          <p:cNvPicPr preferRelativeResize="0"/>
          <p:nvPr/>
        </p:nvPicPr>
        <p:blipFill>
          <a:blip r:embed="rId3">
            <a:alphaModFix/>
          </a:blip>
          <a:stretch>
            <a:fillRect/>
          </a:stretch>
        </p:blipFill>
        <p:spPr>
          <a:xfrm>
            <a:off x="531213" y="824825"/>
            <a:ext cx="8081568" cy="4155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p:nvPr/>
        </p:nvSpPr>
        <p:spPr>
          <a:xfrm>
            <a:off x="6069500" y="863950"/>
            <a:ext cx="2958300" cy="32751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a:latin typeface="Lato"/>
              <a:ea typeface="Lato"/>
              <a:cs typeface="Lato"/>
              <a:sym typeface="Lato"/>
            </a:endParaRPr>
          </a:p>
        </p:txBody>
      </p:sp>
      <p:sp>
        <p:nvSpPr>
          <p:cNvPr id="346" name="Shape 346"/>
          <p:cNvSpPr/>
          <p:nvPr/>
        </p:nvSpPr>
        <p:spPr>
          <a:xfrm>
            <a:off x="3388825" y="2253850"/>
            <a:ext cx="2386800" cy="24210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b="1">
              <a:latin typeface="Lato"/>
              <a:ea typeface="Lato"/>
              <a:cs typeface="Lato"/>
              <a:sym typeface="Lato"/>
            </a:endParaRPr>
          </a:p>
        </p:txBody>
      </p:sp>
      <p:sp>
        <p:nvSpPr>
          <p:cNvPr id="347" name="Shape 347"/>
          <p:cNvSpPr/>
          <p:nvPr/>
        </p:nvSpPr>
        <p:spPr>
          <a:xfrm>
            <a:off x="100350" y="1571275"/>
            <a:ext cx="2994600" cy="20748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latin typeface="Lato"/>
              <a:ea typeface="Lato"/>
              <a:cs typeface="Lato"/>
              <a:sym typeface="Lato"/>
            </a:endParaRPr>
          </a:p>
        </p:txBody>
      </p:sp>
      <p:pic>
        <p:nvPicPr>
          <p:cNvPr id="348" name="Shape 348"/>
          <p:cNvPicPr preferRelativeResize="0"/>
          <p:nvPr/>
        </p:nvPicPr>
        <p:blipFill>
          <a:blip r:embed="rId3">
            <a:alphaModFix/>
          </a:blip>
          <a:stretch>
            <a:fillRect/>
          </a:stretch>
        </p:blipFill>
        <p:spPr>
          <a:xfrm>
            <a:off x="281075" y="1977200"/>
            <a:ext cx="2633124" cy="1530100"/>
          </a:xfrm>
          <a:prstGeom prst="rect">
            <a:avLst/>
          </a:prstGeom>
          <a:noFill/>
          <a:ln>
            <a:noFill/>
          </a:ln>
        </p:spPr>
      </p:pic>
      <p:sp>
        <p:nvSpPr>
          <p:cNvPr id="349" name="Shape 349"/>
          <p:cNvSpPr txBox="1"/>
          <p:nvPr>
            <p:ph idx="4294967295" type="title"/>
          </p:nvPr>
        </p:nvSpPr>
        <p:spPr>
          <a:xfrm>
            <a:off x="175" y="0"/>
            <a:ext cx="4182300" cy="584700"/>
          </a:xfrm>
          <a:prstGeom prst="rect">
            <a:avLst/>
          </a:prstGeom>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Example 1</a:t>
            </a:r>
          </a:p>
        </p:txBody>
      </p:sp>
      <p:sp>
        <p:nvSpPr>
          <p:cNvPr id="350" name="Shape 350"/>
          <p:cNvSpPr/>
          <p:nvPr/>
        </p:nvSpPr>
        <p:spPr>
          <a:xfrm>
            <a:off x="579550"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52" name="Shape 352"/>
          <p:cNvPicPr preferRelativeResize="0"/>
          <p:nvPr/>
        </p:nvPicPr>
        <p:blipFill>
          <a:blip r:embed="rId4">
            <a:alphaModFix/>
          </a:blip>
          <a:stretch>
            <a:fillRect/>
          </a:stretch>
        </p:blipFill>
        <p:spPr>
          <a:xfrm>
            <a:off x="6250250" y="1357148"/>
            <a:ext cx="2468324" cy="2580325"/>
          </a:xfrm>
          <a:prstGeom prst="rect">
            <a:avLst/>
          </a:prstGeom>
          <a:noFill/>
          <a:ln>
            <a:noFill/>
          </a:ln>
        </p:spPr>
      </p:pic>
      <p:sp>
        <p:nvSpPr>
          <p:cNvPr id="353" name="Shape 353"/>
          <p:cNvSpPr txBox="1"/>
          <p:nvPr/>
        </p:nvSpPr>
        <p:spPr>
          <a:xfrm>
            <a:off x="0" y="765475"/>
            <a:ext cx="3988500" cy="805800"/>
          </a:xfrm>
          <a:prstGeom prst="rect">
            <a:avLst/>
          </a:prstGeom>
          <a:noFill/>
          <a:ln>
            <a:noFill/>
          </a:ln>
        </p:spPr>
        <p:txBody>
          <a:bodyPr anchorCtr="0" anchor="ctr" bIns="91425" lIns="91425" rIns="91425" wrap="square" tIns="91425">
            <a:noAutofit/>
          </a:bodyPr>
          <a:lstStyle/>
          <a:p>
            <a:pPr lvl="0" algn="ctr">
              <a:spcBef>
                <a:spcPts val="0"/>
              </a:spcBef>
              <a:buNone/>
            </a:pPr>
            <a:r>
              <a:rPr b="1" lang="en">
                <a:solidFill>
                  <a:srgbClr val="30689C"/>
                </a:solidFill>
                <a:latin typeface="Lato"/>
                <a:ea typeface="Lato"/>
                <a:cs typeface="Lato"/>
                <a:sym typeface="Lato"/>
              </a:rPr>
              <a:t>“Syntactic Algorithm for peak detection in waveforms with applications to cardiography”</a:t>
            </a:r>
          </a:p>
        </p:txBody>
      </p:sp>
      <p:sp>
        <p:nvSpPr>
          <p:cNvPr id="354" name="Shape 354"/>
          <p:cNvSpPr txBox="1"/>
          <p:nvPr/>
        </p:nvSpPr>
        <p:spPr>
          <a:xfrm>
            <a:off x="466188" y="1571275"/>
            <a:ext cx="2262900" cy="4512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30689C"/>
                </a:solidFill>
                <a:latin typeface="Lato"/>
                <a:ea typeface="Lato"/>
                <a:cs typeface="Lato"/>
                <a:sym typeface="Lato"/>
              </a:rPr>
              <a:t>Specifying the Terminals</a:t>
            </a:r>
          </a:p>
        </p:txBody>
      </p:sp>
      <p:pic>
        <p:nvPicPr>
          <p:cNvPr id="355" name="Shape 355"/>
          <p:cNvPicPr preferRelativeResize="0"/>
          <p:nvPr/>
        </p:nvPicPr>
        <p:blipFill>
          <a:blip r:embed="rId5">
            <a:alphaModFix/>
          </a:blip>
          <a:stretch>
            <a:fillRect/>
          </a:stretch>
        </p:blipFill>
        <p:spPr>
          <a:xfrm>
            <a:off x="3606513" y="2621250"/>
            <a:ext cx="1955237" cy="584700"/>
          </a:xfrm>
          <a:prstGeom prst="rect">
            <a:avLst/>
          </a:prstGeom>
          <a:noFill/>
          <a:ln>
            <a:noFill/>
          </a:ln>
        </p:spPr>
      </p:pic>
      <p:pic>
        <p:nvPicPr>
          <p:cNvPr id="356" name="Shape 356"/>
          <p:cNvPicPr preferRelativeResize="0"/>
          <p:nvPr/>
        </p:nvPicPr>
        <p:blipFill>
          <a:blip r:embed="rId6">
            <a:alphaModFix/>
          </a:blip>
          <a:stretch>
            <a:fillRect/>
          </a:stretch>
        </p:blipFill>
        <p:spPr>
          <a:xfrm>
            <a:off x="3598425" y="3603175"/>
            <a:ext cx="1955225" cy="786121"/>
          </a:xfrm>
          <a:prstGeom prst="rect">
            <a:avLst/>
          </a:prstGeom>
          <a:noFill/>
          <a:ln>
            <a:noFill/>
          </a:ln>
        </p:spPr>
      </p:pic>
      <p:sp>
        <p:nvSpPr>
          <p:cNvPr id="357" name="Shape 357"/>
          <p:cNvSpPr txBox="1"/>
          <p:nvPr/>
        </p:nvSpPr>
        <p:spPr>
          <a:xfrm>
            <a:off x="3598488" y="2253850"/>
            <a:ext cx="1955100" cy="450000"/>
          </a:xfrm>
          <a:prstGeom prst="rect">
            <a:avLst/>
          </a:prstGeom>
          <a:noFill/>
          <a:ln>
            <a:noFill/>
          </a:ln>
        </p:spPr>
        <p:txBody>
          <a:bodyPr anchorCtr="0" anchor="ctr" bIns="91425" lIns="91425" rIns="91425" wrap="square" tIns="91425">
            <a:noAutofit/>
          </a:bodyPr>
          <a:lstStyle/>
          <a:p>
            <a:pPr lvl="0" algn="ctr">
              <a:spcBef>
                <a:spcPts val="0"/>
              </a:spcBef>
              <a:buNone/>
            </a:pPr>
            <a:r>
              <a:rPr b="1" lang="en">
                <a:solidFill>
                  <a:srgbClr val="30689C"/>
                </a:solidFill>
                <a:latin typeface="Lato"/>
                <a:ea typeface="Lato"/>
                <a:cs typeface="Lato"/>
                <a:sym typeface="Lato"/>
              </a:rPr>
              <a:t>Slope</a:t>
            </a:r>
          </a:p>
        </p:txBody>
      </p:sp>
      <p:sp>
        <p:nvSpPr>
          <p:cNvPr id="358" name="Shape 358"/>
          <p:cNvSpPr txBox="1"/>
          <p:nvPr/>
        </p:nvSpPr>
        <p:spPr>
          <a:xfrm>
            <a:off x="3606575" y="3205950"/>
            <a:ext cx="1955100" cy="4500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30689C"/>
                </a:solidFill>
                <a:latin typeface="Lato"/>
                <a:ea typeface="Lato"/>
                <a:cs typeface="Lato"/>
                <a:sym typeface="Lato"/>
              </a:rPr>
              <a:t>Base</a:t>
            </a:r>
          </a:p>
        </p:txBody>
      </p:sp>
      <p:sp>
        <p:nvSpPr>
          <p:cNvPr id="359" name="Shape 359"/>
          <p:cNvSpPr txBox="1"/>
          <p:nvPr/>
        </p:nvSpPr>
        <p:spPr>
          <a:xfrm>
            <a:off x="4034250" y="1357138"/>
            <a:ext cx="1091700" cy="450000"/>
          </a:xfrm>
          <a:prstGeom prst="rect">
            <a:avLst/>
          </a:prstGeom>
          <a:noFill/>
          <a:ln>
            <a:noFill/>
          </a:ln>
        </p:spPr>
        <p:txBody>
          <a:bodyPr anchorCtr="0" anchor="t" bIns="91425" lIns="91425" rIns="91425" wrap="square" tIns="91425">
            <a:noAutofit/>
          </a:bodyPr>
          <a:lstStyle/>
          <a:p>
            <a:pPr lvl="0">
              <a:spcBef>
                <a:spcPts val="0"/>
              </a:spcBef>
              <a:buNone/>
            </a:pPr>
            <a:r>
              <a:rPr i="1" lang="en"/>
              <a:t>y</a:t>
            </a:r>
            <a:r>
              <a:rPr i="1" lang="en"/>
              <a:t> = Ax + B</a:t>
            </a:r>
          </a:p>
        </p:txBody>
      </p:sp>
      <p:cxnSp>
        <p:nvCxnSpPr>
          <p:cNvPr id="360" name="Shape 360"/>
          <p:cNvCxnSpPr>
            <a:stCxn id="359" idx="2"/>
            <a:endCxn id="357" idx="0"/>
          </p:cNvCxnSpPr>
          <p:nvPr/>
        </p:nvCxnSpPr>
        <p:spPr>
          <a:xfrm flipH="1">
            <a:off x="4575900" y="1807138"/>
            <a:ext cx="4200" cy="446700"/>
          </a:xfrm>
          <a:prstGeom prst="straightConnector1">
            <a:avLst/>
          </a:prstGeom>
          <a:noFill/>
          <a:ln cap="flat" cmpd="sng" w="19050">
            <a:solidFill>
              <a:srgbClr val="30689C"/>
            </a:solidFill>
            <a:prstDash val="solid"/>
            <a:round/>
            <a:headEnd len="lg" w="lg" type="none"/>
            <a:tailEnd len="lg" w="lg" type="triangle"/>
          </a:ln>
        </p:spPr>
      </p:cxnSp>
      <p:sp>
        <p:nvSpPr>
          <p:cNvPr id="361" name="Shape 361"/>
          <p:cNvSpPr txBox="1"/>
          <p:nvPr/>
        </p:nvSpPr>
        <p:spPr>
          <a:xfrm>
            <a:off x="6250175" y="943375"/>
            <a:ext cx="2468400" cy="4500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30689C"/>
                </a:solidFill>
                <a:latin typeface="Lato"/>
                <a:ea typeface="Lato"/>
                <a:cs typeface="Lato"/>
                <a:sym typeface="Lato"/>
              </a:rPr>
              <a:t>Context Free Grammar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2644138" y="897450"/>
            <a:ext cx="3855725" cy="3947051"/>
          </a:xfrm>
          <a:prstGeom prst="rect">
            <a:avLst/>
          </a:prstGeom>
          <a:noFill/>
          <a:ln>
            <a:noFill/>
          </a:ln>
        </p:spPr>
      </p:pic>
      <p:sp>
        <p:nvSpPr>
          <p:cNvPr id="367" name="Shape 367"/>
          <p:cNvSpPr txBox="1"/>
          <p:nvPr>
            <p:ph idx="4294967295" type="title"/>
          </p:nvPr>
        </p:nvSpPr>
        <p:spPr>
          <a:xfrm>
            <a:off x="175" y="0"/>
            <a:ext cx="4182300" cy="584700"/>
          </a:xfrm>
          <a:prstGeom prst="rect">
            <a:avLst/>
          </a:prstGeom>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Example 1</a:t>
            </a:r>
          </a:p>
        </p:txBody>
      </p:sp>
      <p:sp>
        <p:nvSpPr>
          <p:cNvPr id="368" name="Shape 368"/>
          <p:cNvSpPr/>
          <p:nvPr/>
        </p:nvSpPr>
        <p:spPr>
          <a:xfrm>
            <a:off x="579550"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9" name="Shape 369"/>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nvSpPr>
        <p:spPr>
          <a:xfrm>
            <a:off x="416350" y="683175"/>
            <a:ext cx="1530900" cy="4512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30689C"/>
                </a:solidFill>
                <a:latin typeface="Lato"/>
                <a:ea typeface="Lato"/>
                <a:cs typeface="Lato"/>
                <a:sym typeface="Lato"/>
              </a:rPr>
              <a:t>Signal Domain</a:t>
            </a:r>
          </a:p>
        </p:txBody>
      </p:sp>
      <p:sp>
        <p:nvSpPr>
          <p:cNvPr id="375" name="Shape 375"/>
          <p:cNvSpPr txBox="1"/>
          <p:nvPr/>
        </p:nvSpPr>
        <p:spPr>
          <a:xfrm>
            <a:off x="416350" y="1723625"/>
            <a:ext cx="2021100" cy="4512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Lato"/>
                <a:ea typeface="Lato"/>
                <a:cs typeface="Lato"/>
                <a:sym typeface="Lato"/>
              </a:rPr>
              <a:t>Meaning of Language</a:t>
            </a:r>
          </a:p>
        </p:txBody>
      </p:sp>
      <p:sp>
        <p:nvSpPr>
          <p:cNvPr id="376" name="Shape 376"/>
          <p:cNvSpPr txBox="1"/>
          <p:nvPr/>
        </p:nvSpPr>
        <p:spPr>
          <a:xfrm>
            <a:off x="416350" y="2820125"/>
            <a:ext cx="3856500" cy="4512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Lato"/>
                <a:ea typeface="Lato"/>
                <a:cs typeface="Lato"/>
                <a:sym typeface="Lato"/>
              </a:rPr>
              <a:t>Pattern Search based on </a:t>
            </a:r>
            <a:r>
              <a:rPr b="1" lang="en">
                <a:solidFill>
                  <a:srgbClr val="30689C"/>
                </a:solidFill>
                <a:latin typeface="Lato"/>
                <a:ea typeface="Lato"/>
                <a:cs typeface="Lato"/>
                <a:sym typeface="Lato"/>
              </a:rPr>
              <a:t>Syntactic</a:t>
            </a:r>
            <a:r>
              <a:rPr b="1" lang="en">
                <a:solidFill>
                  <a:srgbClr val="30689C"/>
                </a:solidFill>
                <a:latin typeface="Lato"/>
                <a:ea typeface="Lato"/>
                <a:cs typeface="Lato"/>
                <a:sym typeface="Lato"/>
              </a:rPr>
              <a:t> Analysis</a:t>
            </a:r>
          </a:p>
        </p:txBody>
      </p:sp>
      <p:sp>
        <p:nvSpPr>
          <p:cNvPr id="377" name="Shape 377"/>
          <p:cNvSpPr txBox="1"/>
          <p:nvPr/>
        </p:nvSpPr>
        <p:spPr>
          <a:xfrm>
            <a:off x="488175" y="3860575"/>
            <a:ext cx="2142000" cy="4512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Lato"/>
                <a:ea typeface="Lato"/>
                <a:cs typeface="Lato"/>
                <a:sym typeface="Lato"/>
              </a:rPr>
              <a:t>Result</a:t>
            </a:r>
          </a:p>
        </p:txBody>
      </p:sp>
      <p:sp>
        <p:nvSpPr>
          <p:cNvPr id="378" name="Shape 378"/>
          <p:cNvSpPr txBox="1"/>
          <p:nvPr>
            <p:ph idx="4294967295" type="title"/>
          </p:nvPr>
        </p:nvSpPr>
        <p:spPr>
          <a:xfrm>
            <a:off x="157675" y="0"/>
            <a:ext cx="51264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a:t>
            </a:r>
          </a:p>
        </p:txBody>
      </p:sp>
      <p:sp>
        <p:nvSpPr>
          <p:cNvPr id="379" name="Shape 379"/>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0" name="Shape 380"/>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1" name="Shape 381"/>
          <p:cNvSpPr/>
          <p:nvPr/>
        </p:nvSpPr>
        <p:spPr>
          <a:xfrm>
            <a:off x="488175" y="1078325"/>
            <a:ext cx="5589000" cy="645300"/>
          </a:xfrm>
          <a:prstGeom prst="rect">
            <a:avLst/>
          </a:prstGeom>
          <a:solidFill>
            <a:schemeClr val="lt2"/>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2" name="Shape 382"/>
          <p:cNvSpPr/>
          <p:nvPr/>
        </p:nvSpPr>
        <p:spPr>
          <a:xfrm>
            <a:off x="488175" y="2174825"/>
            <a:ext cx="5589000" cy="645300"/>
          </a:xfrm>
          <a:prstGeom prst="rect">
            <a:avLst/>
          </a:prstGeom>
          <a:solidFill>
            <a:schemeClr val="lt2"/>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3" name="Shape 383"/>
          <p:cNvSpPr/>
          <p:nvPr/>
        </p:nvSpPr>
        <p:spPr>
          <a:xfrm>
            <a:off x="461375" y="3215275"/>
            <a:ext cx="5589000" cy="645300"/>
          </a:xfrm>
          <a:prstGeom prst="rect">
            <a:avLst/>
          </a:prstGeom>
          <a:solidFill>
            <a:schemeClr val="lt2"/>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 %D , re.match(r’?\/1\\’, S2)] → Find Max</a:t>
            </a:r>
          </a:p>
        </p:txBody>
      </p:sp>
      <p:sp>
        <p:nvSpPr>
          <p:cNvPr id="384" name="Shape 384"/>
          <p:cNvSpPr/>
          <p:nvPr/>
        </p:nvSpPr>
        <p:spPr>
          <a:xfrm>
            <a:off x="488175" y="4255725"/>
            <a:ext cx="5589000" cy="645300"/>
          </a:xfrm>
          <a:prstGeom prst="rect">
            <a:avLst/>
          </a:prstGeom>
          <a:solidFill>
            <a:schemeClr val="lt2"/>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Range indexes where the pattern matches the string</a:t>
            </a:r>
          </a:p>
        </p:txBody>
      </p:sp>
      <p:cxnSp>
        <p:nvCxnSpPr>
          <p:cNvPr id="385" name="Shape 385"/>
          <p:cNvCxnSpPr>
            <a:stCxn id="381" idx="3"/>
            <a:endCxn id="382" idx="3"/>
          </p:cNvCxnSpPr>
          <p:nvPr/>
        </p:nvCxnSpPr>
        <p:spPr>
          <a:xfrm>
            <a:off x="6077175" y="1400975"/>
            <a:ext cx="600" cy="1096500"/>
          </a:xfrm>
          <a:prstGeom prst="curvedConnector3">
            <a:avLst>
              <a:gd fmla="val 102233333" name="adj1"/>
            </a:avLst>
          </a:prstGeom>
          <a:noFill/>
          <a:ln cap="flat" cmpd="sng" w="9525">
            <a:solidFill>
              <a:srgbClr val="30689C"/>
            </a:solidFill>
            <a:prstDash val="solid"/>
            <a:round/>
            <a:headEnd len="lg" w="lg" type="none"/>
            <a:tailEnd len="lg" w="lg" type="triangle"/>
          </a:ln>
        </p:spPr>
      </p:cxnSp>
      <p:sp>
        <p:nvSpPr>
          <p:cNvPr id="386" name="Shape 386"/>
          <p:cNvSpPr txBox="1"/>
          <p:nvPr/>
        </p:nvSpPr>
        <p:spPr>
          <a:xfrm>
            <a:off x="6690575" y="1724225"/>
            <a:ext cx="1935600" cy="450000"/>
          </a:xfrm>
          <a:prstGeom prst="rect">
            <a:avLst/>
          </a:prstGeom>
          <a:noFill/>
          <a:ln>
            <a:noFill/>
          </a:ln>
        </p:spPr>
        <p:txBody>
          <a:bodyPr anchorCtr="0" anchor="t" bIns="91425" lIns="91425" rIns="91425" wrap="square" tIns="91425">
            <a:noAutofit/>
          </a:bodyPr>
          <a:lstStyle/>
          <a:p>
            <a:pPr lvl="0">
              <a:spcBef>
                <a:spcPts val="0"/>
              </a:spcBef>
              <a:buNone/>
            </a:pPr>
            <a:r>
              <a:rPr i="1" lang="en">
                <a:solidFill>
                  <a:srgbClr val="52ADD3"/>
                </a:solidFill>
              </a:rPr>
              <a:t>Symbolic Connotation</a:t>
            </a:r>
          </a:p>
        </p:txBody>
      </p:sp>
      <p:sp>
        <p:nvSpPr>
          <p:cNvPr id="387" name="Shape 387"/>
          <p:cNvSpPr txBox="1"/>
          <p:nvPr/>
        </p:nvSpPr>
        <p:spPr>
          <a:xfrm>
            <a:off x="488175" y="1204000"/>
            <a:ext cx="2882700" cy="450000"/>
          </a:xfrm>
          <a:prstGeom prst="rect">
            <a:avLst/>
          </a:prstGeom>
          <a:noFill/>
          <a:ln>
            <a:noFill/>
          </a:ln>
        </p:spPr>
        <p:txBody>
          <a:bodyPr anchorCtr="0" anchor="t" bIns="91425" lIns="91425" rIns="91425" wrap="square" tIns="91425">
            <a:noAutofit/>
          </a:bodyPr>
          <a:lstStyle/>
          <a:p>
            <a:pPr lvl="0">
              <a:spcBef>
                <a:spcPts val="0"/>
              </a:spcBef>
              <a:buNone/>
            </a:pPr>
            <a:r>
              <a:rPr lang="en"/>
              <a:t>X_t, W_t, V_t → Time Series </a:t>
            </a:r>
          </a:p>
        </p:txBody>
      </p:sp>
      <p:sp>
        <p:nvSpPr>
          <p:cNvPr id="388" name="Shape 388"/>
          <p:cNvSpPr txBox="1"/>
          <p:nvPr/>
        </p:nvSpPr>
        <p:spPr>
          <a:xfrm>
            <a:off x="488175" y="2272475"/>
            <a:ext cx="5298300" cy="450000"/>
          </a:xfrm>
          <a:prstGeom prst="rect">
            <a:avLst/>
          </a:prstGeom>
          <a:noFill/>
          <a:ln>
            <a:noFill/>
          </a:ln>
        </p:spPr>
        <p:txBody>
          <a:bodyPr anchorCtr="0" anchor="t" bIns="91425" lIns="91425" rIns="91425" wrap="square" tIns="91425">
            <a:noAutofit/>
          </a:bodyPr>
          <a:lstStyle/>
          <a:p>
            <a:pPr lvl="0">
              <a:spcBef>
                <a:spcPts val="0"/>
              </a:spcBef>
              <a:buNone/>
            </a:pPr>
            <a:r>
              <a:rPr lang="en"/>
              <a:t>S1 = Quant(X_t, 1, 𝛂), S2 = Quant(D(X_t, 1,’/0\’)) </a:t>
            </a:r>
          </a:p>
        </p:txBody>
      </p:sp>
      <p:cxnSp>
        <p:nvCxnSpPr>
          <p:cNvPr id="389" name="Shape 389"/>
          <p:cNvCxnSpPr>
            <a:stCxn id="382" idx="3"/>
            <a:endCxn id="383" idx="3"/>
          </p:cNvCxnSpPr>
          <p:nvPr/>
        </p:nvCxnSpPr>
        <p:spPr>
          <a:xfrm flipH="1">
            <a:off x="6050475" y="2497475"/>
            <a:ext cx="26700" cy="1040400"/>
          </a:xfrm>
          <a:prstGeom prst="curvedConnector3">
            <a:avLst>
              <a:gd fmla="val -2272285" name="adj1"/>
            </a:avLst>
          </a:prstGeom>
          <a:noFill/>
          <a:ln cap="flat" cmpd="sng" w="9525">
            <a:solidFill>
              <a:srgbClr val="30689C"/>
            </a:solidFill>
            <a:prstDash val="solid"/>
            <a:round/>
            <a:headEnd len="lg" w="lg" type="none"/>
            <a:tailEnd len="lg" w="lg" type="triangle"/>
          </a:ln>
        </p:spPr>
      </p:cxnSp>
      <p:sp>
        <p:nvSpPr>
          <p:cNvPr id="390" name="Shape 390"/>
          <p:cNvSpPr txBox="1"/>
          <p:nvPr/>
        </p:nvSpPr>
        <p:spPr>
          <a:xfrm>
            <a:off x="6690575" y="2820725"/>
            <a:ext cx="2337300" cy="450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52ADD3"/>
                </a:solidFill>
              </a:rPr>
              <a:t>Search Pattern on Regex </a:t>
            </a:r>
          </a:p>
        </p:txBody>
      </p:sp>
      <p:cxnSp>
        <p:nvCxnSpPr>
          <p:cNvPr id="391" name="Shape 391"/>
          <p:cNvCxnSpPr>
            <a:stCxn id="383" idx="3"/>
            <a:endCxn id="384" idx="3"/>
          </p:cNvCxnSpPr>
          <p:nvPr/>
        </p:nvCxnSpPr>
        <p:spPr>
          <a:xfrm>
            <a:off x="6050375" y="3537925"/>
            <a:ext cx="26700" cy="1040400"/>
          </a:xfrm>
          <a:prstGeom prst="curvedConnector3">
            <a:avLst>
              <a:gd fmla="val 2447940" name="adj1"/>
            </a:avLst>
          </a:prstGeom>
          <a:noFill/>
          <a:ln cap="flat" cmpd="sng" w="9525">
            <a:solidFill>
              <a:srgbClr val="30689C"/>
            </a:solidFill>
            <a:prstDash val="solid"/>
            <a:round/>
            <a:headEnd len="lg" w="lg" type="none"/>
            <a:tailEnd len="lg" w="lg" type="triangle"/>
          </a:ln>
        </p:spPr>
      </p:cxnSp>
      <p:sp>
        <p:nvSpPr>
          <p:cNvPr id="392" name="Shape 392"/>
          <p:cNvSpPr txBox="1"/>
          <p:nvPr/>
        </p:nvSpPr>
        <p:spPr>
          <a:xfrm>
            <a:off x="6690575" y="3833125"/>
            <a:ext cx="2337300" cy="450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52ADD3"/>
                </a:solidFill>
              </a:rPr>
              <a:t>Find interval where it fits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idx="4294967295" type="title"/>
          </p:nvPr>
        </p:nvSpPr>
        <p:spPr>
          <a:xfrm>
            <a:off x="157675" y="0"/>
            <a:ext cx="5514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 Example 1 </a:t>
            </a:r>
          </a:p>
        </p:txBody>
      </p:sp>
      <p:sp>
        <p:nvSpPr>
          <p:cNvPr id="398" name="Shape 398"/>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9" name="Shape 399"/>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0" name="Shape 400"/>
          <p:cNvSpPr txBox="1"/>
          <p:nvPr/>
        </p:nvSpPr>
        <p:spPr>
          <a:xfrm>
            <a:off x="157675" y="776875"/>
            <a:ext cx="4582500" cy="3360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30689C"/>
                </a:solidFill>
              </a:rPr>
              <a:t>Problem: </a:t>
            </a:r>
            <a:r>
              <a:rPr lang="en">
                <a:solidFill>
                  <a:srgbClr val="30689C"/>
                </a:solidFill>
              </a:rPr>
              <a:t>Find peaks higher than a certain </a:t>
            </a:r>
            <a:r>
              <a:rPr lang="en" sz="1800">
                <a:solidFill>
                  <a:srgbClr val="30689C"/>
                </a:solidFill>
              </a:rPr>
              <a:t>𝛂</a:t>
            </a:r>
            <a:r>
              <a:rPr lang="en">
                <a:solidFill>
                  <a:srgbClr val="30689C"/>
                </a:solidFill>
              </a:rPr>
              <a:t> </a:t>
            </a:r>
          </a:p>
        </p:txBody>
      </p:sp>
      <p:sp>
        <p:nvSpPr>
          <p:cNvPr id="401" name="Shape 401"/>
          <p:cNvSpPr txBox="1"/>
          <p:nvPr/>
        </p:nvSpPr>
        <p:spPr>
          <a:xfrm>
            <a:off x="0" y="3461000"/>
            <a:ext cx="2652000" cy="980700"/>
          </a:xfrm>
          <a:prstGeom prst="rect">
            <a:avLst/>
          </a:prstGeom>
          <a:noFill/>
          <a:ln>
            <a:noFill/>
          </a:ln>
        </p:spPr>
        <p:txBody>
          <a:bodyPr anchorCtr="0" anchor="ctr" bIns="91425" lIns="91425" rIns="91425" wrap="square" tIns="91425">
            <a:noAutofit/>
          </a:bodyPr>
          <a:lstStyle/>
          <a:p>
            <a:pPr lvl="0">
              <a:spcBef>
                <a:spcPts val="0"/>
              </a:spcBef>
              <a:buNone/>
            </a:pPr>
            <a:r>
              <a:rPr lang="en">
                <a:solidFill>
                  <a:schemeClr val="dk1"/>
                </a:solidFill>
              </a:rPr>
              <a:t>S1 = Quant(X_t, 1, 𝛂)  </a:t>
            </a:r>
          </a:p>
          <a:p>
            <a:pPr lvl="0" rtl="0">
              <a:spcBef>
                <a:spcPts val="0"/>
              </a:spcBef>
              <a:buNone/>
            </a:pPr>
            <a:r>
              <a:t/>
            </a:r>
            <a:endParaRPr/>
          </a:p>
        </p:txBody>
      </p:sp>
      <p:cxnSp>
        <p:nvCxnSpPr>
          <p:cNvPr id="402" name="Shape 402"/>
          <p:cNvCxnSpPr/>
          <p:nvPr/>
        </p:nvCxnSpPr>
        <p:spPr>
          <a:xfrm>
            <a:off x="2049375" y="3862825"/>
            <a:ext cx="3134400" cy="0"/>
          </a:xfrm>
          <a:prstGeom prst="straightConnector1">
            <a:avLst/>
          </a:prstGeom>
          <a:noFill/>
          <a:ln cap="flat" cmpd="sng" w="9525">
            <a:solidFill>
              <a:schemeClr val="dk2"/>
            </a:solidFill>
            <a:prstDash val="solid"/>
            <a:round/>
            <a:headEnd len="lg" w="lg" type="none"/>
            <a:tailEnd len="lg" w="lg" type="triangle"/>
          </a:ln>
        </p:spPr>
      </p:cxnSp>
      <p:cxnSp>
        <p:nvCxnSpPr>
          <p:cNvPr id="403" name="Shape 403"/>
          <p:cNvCxnSpPr/>
          <p:nvPr/>
        </p:nvCxnSpPr>
        <p:spPr>
          <a:xfrm>
            <a:off x="2294075" y="4549950"/>
            <a:ext cx="2846400" cy="0"/>
          </a:xfrm>
          <a:prstGeom prst="straightConnector1">
            <a:avLst/>
          </a:prstGeom>
          <a:noFill/>
          <a:ln cap="flat" cmpd="sng" w="9525">
            <a:solidFill>
              <a:schemeClr val="dk2"/>
            </a:solidFill>
            <a:prstDash val="solid"/>
            <a:round/>
            <a:headEnd len="lg" w="lg" type="none"/>
            <a:tailEnd len="lg" w="lg" type="triangle"/>
          </a:ln>
        </p:spPr>
      </p:cxnSp>
      <p:sp>
        <p:nvSpPr>
          <p:cNvPr id="404" name="Shape 404"/>
          <p:cNvSpPr txBox="1"/>
          <p:nvPr/>
        </p:nvSpPr>
        <p:spPr>
          <a:xfrm>
            <a:off x="5380400" y="3654925"/>
            <a:ext cx="3857700" cy="415800"/>
          </a:xfrm>
          <a:prstGeom prst="rect">
            <a:avLst/>
          </a:prstGeom>
          <a:noFill/>
          <a:ln>
            <a:noFill/>
          </a:ln>
        </p:spPr>
        <p:txBody>
          <a:bodyPr anchorCtr="0" anchor="t" bIns="91425" lIns="91425" rIns="91425" wrap="square" tIns="91425">
            <a:noAutofit/>
          </a:bodyPr>
          <a:lstStyle/>
          <a:p>
            <a:pPr lvl="0">
              <a:spcBef>
                <a:spcPts val="0"/>
              </a:spcBef>
              <a:buNone/>
            </a:pPr>
            <a:r>
              <a:rPr lang="en" sz="1000">
                <a:latin typeface="Lato"/>
                <a:ea typeface="Lato"/>
                <a:cs typeface="Lato"/>
                <a:sym typeface="Lato"/>
              </a:rPr>
              <a:t>Quantization of X_t based on 1 level (0,1) for values higher than </a:t>
            </a:r>
            <a:r>
              <a:rPr lang="en" sz="1000">
                <a:solidFill>
                  <a:schemeClr val="dk1"/>
                </a:solidFill>
                <a:latin typeface="Lato"/>
                <a:ea typeface="Lato"/>
                <a:cs typeface="Lato"/>
                <a:sym typeface="Lato"/>
              </a:rPr>
              <a:t>𝛂</a:t>
            </a:r>
            <a:r>
              <a:rPr lang="en"/>
              <a:t>  </a:t>
            </a:r>
          </a:p>
        </p:txBody>
      </p:sp>
      <p:sp>
        <p:nvSpPr>
          <p:cNvPr id="405" name="Shape 405"/>
          <p:cNvSpPr txBox="1"/>
          <p:nvPr/>
        </p:nvSpPr>
        <p:spPr>
          <a:xfrm>
            <a:off x="0" y="4324950"/>
            <a:ext cx="3857700" cy="4500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solidFill>
                  <a:schemeClr val="dk1"/>
                </a:solidFill>
              </a:rPr>
              <a:t>S2 = Quant(D(X_t, 1,’/0\’))</a:t>
            </a:r>
          </a:p>
        </p:txBody>
      </p:sp>
      <p:sp>
        <p:nvSpPr>
          <p:cNvPr id="406" name="Shape 406"/>
          <p:cNvSpPr txBox="1"/>
          <p:nvPr/>
        </p:nvSpPr>
        <p:spPr>
          <a:xfrm>
            <a:off x="5380400" y="4342050"/>
            <a:ext cx="3857700" cy="415800"/>
          </a:xfrm>
          <a:prstGeom prst="rect">
            <a:avLst/>
          </a:prstGeom>
          <a:no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Quantization of the first derivate of X_t with symbols ‘/0\’</a:t>
            </a:r>
          </a:p>
        </p:txBody>
      </p:sp>
      <p:grpSp>
        <p:nvGrpSpPr>
          <p:cNvPr id="407" name="Shape 407"/>
          <p:cNvGrpSpPr/>
          <p:nvPr/>
        </p:nvGrpSpPr>
        <p:grpSpPr>
          <a:xfrm>
            <a:off x="1632725" y="1324703"/>
            <a:ext cx="5210425" cy="2000297"/>
            <a:chOff x="1632725" y="1324703"/>
            <a:chExt cx="5210425" cy="2000297"/>
          </a:xfrm>
        </p:grpSpPr>
        <p:cxnSp>
          <p:nvCxnSpPr>
            <p:cNvPr id="408" name="Shape 408"/>
            <p:cNvCxnSpPr/>
            <p:nvPr/>
          </p:nvCxnSpPr>
          <p:spPr>
            <a:xfrm>
              <a:off x="2334350" y="2146400"/>
              <a:ext cx="3978300" cy="0"/>
            </a:xfrm>
            <a:prstGeom prst="straightConnector1">
              <a:avLst/>
            </a:prstGeom>
            <a:noFill/>
            <a:ln cap="flat" cmpd="sng" w="9525">
              <a:solidFill>
                <a:schemeClr val="dk2"/>
              </a:solidFill>
              <a:prstDash val="solid"/>
              <a:round/>
              <a:headEnd len="lg" w="lg" type="none"/>
              <a:tailEnd len="lg" w="lg" type="triangle"/>
            </a:ln>
          </p:spPr>
        </p:cxnSp>
        <p:cxnSp>
          <p:nvCxnSpPr>
            <p:cNvPr id="409" name="Shape 409"/>
            <p:cNvCxnSpPr/>
            <p:nvPr/>
          </p:nvCxnSpPr>
          <p:spPr>
            <a:xfrm>
              <a:off x="2448200" y="1336025"/>
              <a:ext cx="0" cy="1252500"/>
            </a:xfrm>
            <a:prstGeom prst="straightConnector1">
              <a:avLst/>
            </a:prstGeom>
            <a:noFill/>
            <a:ln cap="flat" cmpd="sng" w="9525">
              <a:solidFill>
                <a:schemeClr val="dk2"/>
              </a:solidFill>
              <a:prstDash val="solid"/>
              <a:round/>
              <a:headEnd len="lg" w="lg" type="triangle"/>
              <a:tailEnd len="lg" w="lg" type="none"/>
            </a:ln>
          </p:spPr>
        </p:cxnSp>
        <p:sp>
          <p:nvSpPr>
            <p:cNvPr id="410" name="Shape 410"/>
            <p:cNvSpPr/>
            <p:nvPr/>
          </p:nvSpPr>
          <p:spPr>
            <a:xfrm>
              <a:off x="2568750" y="1324703"/>
              <a:ext cx="3261575" cy="1102975"/>
            </a:xfrm>
            <a:custGeom>
              <a:pathLst>
                <a:path extrusionOk="0" h="44119" w="130463">
                  <a:moveTo>
                    <a:pt x="0" y="44119"/>
                  </a:moveTo>
                  <a:cubicBezTo>
                    <a:pt x="1116" y="41842"/>
                    <a:pt x="5179" y="33493"/>
                    <a:pt x="6697" y="30457"/>
                  </a:cubicBezTo>
                  <a:cubicBezTo>
                    <a:pt x="8215" y="27421"/>
                    <a:pt x="8393" y="25501"/>
                    <a:pt x="9108" y="25903"/>
                  </a:cubicBezTo>
                  <a:cubicBezTo>
                    <a:pt x="9822" y="26304"/>
                    <a:pt x="10179" y="30501"/>
                    <a:pt x="10983" y="32868"/>
                  </a:cubicBezTo>
                  <a:cubicBezTo>
                    <a:pt x="11786" y="35234"/>
                    <a:pt x="12411" y="39743"/>
                    <a:pt x="13930" y="40101"/>
                  </a:cubicBezTo>
                  <a:cubicBezTo>
                    <a:pt x="15448" y="40458"/>
                    <a:pt x="18350" y="36573"/>
                    <a:pt x="20092" y="35011"/>
                  </a:cubicBezTo>
                  <a:cubicBezTo>
                    <a:pt x="21833" y="33448"/>
                    <a:pt x="22949" y="30501"/>
                    <a:pt x="24378" y="30725"/>
                  </a:cubicBezTo>
                  <a:cubicBezTo>
                    <a:pt x="25806" y="30948"/>
                    <a:pt x="26788" y="35591"/>
                    <a:pt x="28664" y="36350"/>
                  </a:cubicBezTo>
                  <a:cubicBezTo>
                    <a:pt x="30539" y="37109"/>
                    <a:pt x="33173" y="37957"/>
                    <a:pt x="35629" y="35279"/>
                  </a:cubicBezTo>
                  <a:cubicBezTo>
                    <a:pt x="38084" y="32600"/>
                    <a:pt x="40808" y="26126"/>
                    <a:pt x="43398" y="20277"/>
                  </a:cubicBezTo>
                  <a:cubicBezTo>
                    <a:pt x="45987" y="14428"/>
                    <a:pt x="48889" y="1524"/>
                    <a:pt x="51167" y="185"/>
                  </a:cubicBezTo>
                  <a:cubicBezTo>
                    <a:pt x="53444" y="-1154"/>
                    <a:pt x="54917" y="7105"/>
                    <a:pt x="57061" y="12240"/>
                  </a:cubicBezTo>
                  <a:cubicBezTo>
                    <a:pt x="59204" y="17374"/>
                    <a:pt x="61659" y="26394"/>
                    <a:pt x="64026" y="30993"/>
                  </a:cubicBezTo>
                  <a:cubicBezTo>
                    <a:pt x="66392" y="35591"/>
                    <a:pt x="68669" y="40994"/>
                    <a:pt x="71259" y="39833"/>
                  </a:cubicBezTo>
                  <a:cubicBezTo>
                    <a:pt x="73848" y="38672"/>
                    <a:pt x="77286" y="25187"/>
                    <a:pt x="79563" y="24027"/>
                  </a:cubicBezTo>
                  <a:cubicBezTo>
                    <a:pt x="81840" y="22866"/>
                    <a:pt x="83447" y="32153"/>
                    <a:pt x="84921" y="32868"/>
                  </a:cubicBezTo>
                  <a:cubicBezTo>
                    <a:pt x="86394" y="33582"/>
                    <a:pt x="86841" y="27242"/>
                    <a:pt x="88404" y="28314"/>
                  </a:cubicBezTo>
                  <a:cubicBezTo>
                    <a:pt x="89966" y="29385"/>
                    <a:pt x="91439" y="43270"/>
                    <a:pt x="94297" y="39297"/>
                  </a:cubicBezTo>
                  <a:cubicBezTo>
                    <a:pt x="97154" y="35323"/>
                    <a:pt x="101977" y="4113"/>
                    <a:pt x="105549" y="4471"/>
                  </a:cubicBezTo>
                  <a:cubicBezTo>
                    <a:pt x="109121" y="4828"/>
                    <a:pt x="112425" y="37243"/>
                    <a:pt x="115729" y="41440"/>
                  </a:cubicBezTo>
                  <a:cubicBezTo>
                    <a:pt x="119033" y="45637"/>
                    <a:pt x="122917" y="30278"/>
                    <a:pt x="125373" y="29653"/>
                  </a:cubicBezTo>
                  <a:cubicBezTo>
                    <a:pt x="127828" y="29028"/>
                    <a:pt x="129614" y="36350"/>
                    <a:pt x="130463" y="37690"/>
                  </a:cubicBezTo>
                </a:path>
              </a:pathLst>
            </a:custGeom>
            <a:noFill/>
            <a:ln cap="flat" cmpd="sng" w="19050">
              <a:solidFill>
                <a:srgbClr val="4692B2"/>
              </a:solidFill>
              <a:prstDash val="solid"/>
              <a:round/>
              <a:headEnd len="lg" w="lg" type="none"/>
              <a:tailEnd len="lg" w="lg" type="none"/>
            </a:ln>
          </p:spPr>
        </p:sp>
        <p:cxnSp>
          <p:nvCxnSpPr>
            <p:cNvPr id="411" name="Shape 411"/>
            <p:cNvCxnSpPr/>
            <p:nvPr/>
          </p:nvCxnSpPr>
          <p:spPr>
            <a:xfrm>
              <a:off x="2300850" y="1664200"/>
              <a:ext cx="4259400" cy="0"/>
            </a:xfrm>
            <a:prstGeom prst="straightConnector1">
              <a:avLst/>
            </a:prstGeom>
            <a:noFill/>
            <a:ln cap="flat" cmpd="sng" w="9525">
              <a:solidFill>
                <a:srgbClr val="FFAB40"/>
              </a:solidFill>
              <a:prstDash val="solid"/>
              <a:round/>
              <a:headEnd len="lg" w="lg" type="none"/>
              <a:tailEnd len="lg" w="lg" type="none"/>
            </a:ln>
          </p:spPr>
        </p:cxnSp>
        <p:sp>
          <p:nvSpPr>
            <p:cNvPr id="412" name="Shape 412"/>
            <p:cNvSpPr txBox="1"/>
            <p:nvPr/>
          </p:nvSpPr>
          <p:spPr>
            <a:xfrm>
              <a:off x="6560250" y="1483425"/>
              <a:ext cx="282900" cy="2946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30689C"/>
                  </a:solidFill>
                </a:rPr>
                <a:t>𝛂</a:t>
              </a:r>
            </a:p>
          </p:txBody>
        </p:sp>
        <p:cxnSp>
          <p:nvCxnSpPr>
            <p:cNvPr id="413" name="Shape 413"/>
            <p:cNvCxnSpPr/>
            <p:nvPr/>
          </p:nvCxnSpPr>
          <p:spPr>
            <a:xfrm>
              <a:off x="255835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4" name="Shape 414"/>
            <p:cNvCxnSpPr/>
            <p:nvPr/>
          </p:nvCxnSpPr>
          <p:spPr>
            <a:xfrm>
              <a:off x="274035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5" name="Shape 415"/>
            <p:cNvCxnSpPr/>
            <p:nvPr/>
          </p:nvCxnSpPr>
          <p:spPr>
            <a:xfrm>
              <a:off x="29168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6" name="Shape 416"/>
            <p:cNvCxnSpPr/>
            <p:nvPr/>
          </p:nvCxnSpPr>
          <p:spPr>
            <a:xfrm>
              <a:off x="30917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7" name="Shape 417"/>
            <p:cNvCxnSpPr/>
            <p:nvPr/>
          </p:nvCxnSpPr>
          <p:spPr>
            <a:xfrm>
              <a:off x="32525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8" name="Shape 418"/>
            <p:cNvCxnSpPr/>
            <p:nvPr/>
          </p:nvCxnSpPr>
          <p:spPr>
            <a:xfrm>
              <a:off x="34114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19" name="Shape 419"/>
            <p:cNvCxnSpPr/>
            <p:nvPr/>
          </p:nvCxnSpPr>
          <p:spPr>
            <a:xfrm>
              <a:off x="35615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0" name="Shape 420"/>
            <p:cNvCxnSpPr/>
            <p:nvPr/>
          </p:nvCxnSpPr>
          <p:spPr>
            <a:xfrm>
              <a:off x="3717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1" name="Shape 421"/>
            <p:cNvCxnSpPr/>
            <p:nvPr/>
          </p:nvCxnSpPr>
          <p:spPr>
            <a:xfrm>
              <a:off x="38813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2" name="Shape 422"/>
            <p:cNvCxnSpPr/>
            <p:nvPr/>
          </p:nvCxnSpPr>
          <p:spPr>
            <a:xfrm>
              <a:off x="40321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3" name="Shape 423"/>
            <p:cNvCxnSpPr/>
            <p:nvPr/>
          </p:nvCxnSpPr>
          <p:spPr>
            <a:xfrm>
              <a:off x="41828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4" name="Shape 424"/>
            <p:cNvCxnSpPr/>
            <p:nvPr/>
          </p:nvCxnSpPr>
          <p:spPr>
            <a:xfrm>
              <a:off x="4335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5" name="Shape 425"/>
            <p:cNvCxnSpPr/>
            <p:nvPr/>
          </p:nvCxnSpPr>
          <p:spPr>
            <a:xfrm>
              <a:off x="44860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6" name="Shape 426"/>
            <p:cNvCxnSpPr/>
            <p:nvPr/>
          </p:nvCxnSpPr>
          <p:spPr>
            <a:xfrm>
              <a:off x="46317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7" name="Shape 427"/>
            <p:cNvCxnSpPr/>
            <p:nvPr/>
          </p:nvCxnSpPr>
          <p:spPr>
            <a:xfrm>
              <a:off x="47707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8" name="Shape 428"/>
            <p:cNvCxnSpPr/>
            <p:nvPr/>
          </p:nvCxnSpPr>
          <p:spPr>
            <a:xfrm>
              <a:off x="49231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29" name="Shape 429"/>
            <p:cNvCxnSpPr/>
            <p:nvPr/>
          </p:nvCxnSpPr>
          <p:spPr>
            <a:xfrm>
              <a:off x="50957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30" name="Shape 430"/>
            <p:cNvCxnSpPr/>
            <p:nvPr/>
          </p:nvCxnSpPr>
          <p:spPr>
            <a:xfrm>
              <a:off x="52280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31" name="Shape 431"/>
            <p:cNvCxnSpPr/>
            <p:nvPr/>
          </p:nvCxnSpPr>
          <p:spPr>
            <a:xfrm>
              <a:off x="53804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32" name="Shape 432"/>
            <p:cNvCxnSpPr/>
            <p:nvPr/>
          </p:nvCxnSpPr>
          <p:spPr>
            <a:xfrm>
              <a:off x="55261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33" name="Shape 433"/>
            <p:cNvCxnSpPr/>
            <p:nvPr/>
          </p:nvCxnSpPr>
          <p:spPr>
            <a:xfrm>
              <a:off x="5699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34" name="Shape 434"/>
            <p:cNvCxnSpPr/>
            <p:nvPr/>
          </p:nvCxnSpPr>
          <p:spPr>
            <a:xfrm>
              <a:off x="5840725" y="1359650"/>
              <a:ext cx="0" cy="1212300"/>
            </a:xfrm>
            <a:prstGeom prst="straightConnector1">
              <a:avLst/>
            </a:prstGeom>
            <a:noFill/>
            <a:ln cap="flat" cmpd="sng" w="9525">
              <a:solidFill>
                <a:schemeClr val="dk2"/>
              </a:solidFill>
              <a:prstDash val="dash"/>
              <a:round/>
              <a:headEnd len="lg" w="lg" type="none"/>
              <a:tailEnd len="lg" w="lg" type="none"/>
            </a:ln>
          </p:spPr>
        </p:cxnSp>
        <p:sp>
          <p:nvSpPr>
            <p:cNvPr id="435" name="Shape 435"/>
            <p:cNvSpPr txBox="1"/>
            <p:nvPr/>
          </p:nvSpPr>
          <p:spPr>
            <a:xfrm>
              <a:off x="1632725" y="1737275"/>
              <a:ext cx="3857700" cy="450000"/>
            </a:xfrm>
            <a:prstGeom prst="rect">
              <a:avLst/>
            </a:prstGeom>
            <a:noFill/>
            <a:ln>
              <a:noFill/>
            </a:ln>
          </p:spPr>
          <p:txBody>
            <a:bodyPr anchorCtr="0" anchor="t" bIns="91425" lIns="91425" rIns="91425" wrap="square" tIns="91425">
              <a:noAutofit/>
            </a:bodyPr>
            <a:lstStyle/>
            <a:p>
              <a:pPr lvl="0">
                <a:spcBef>
                  <a:spcPts val="0"/>
                </a:spcBef>
                <a:buNone/>
              </a:pPr>
              <a:r>
                <a:rPr lang="en"/>
                <a:t>X_t → </a:t>
              </a:r>
            </a:p>
          </p:txBody>
        </p:sp>
        <p:sp>
          <p:nvSpPr>
            <p:cNvPr id="436" name="Shape 436"/>
            <p:cNvSpPr txBox="1"/>
            <p:nvPr/>
          </p:nvSpPr>
          <p:spPr>
            <a:xfrm>
              <a:off x="2484150" y="2661050"/>
              <a:ext cx="282900" cy="160800"/>
            </a:xfrm>
            <a:prstGeom prst="rect">
              <a:avLst/>
            </a:prstGeom>
            <a:noFill/>
            <a:ln>
              <a:noFill/>
            </a:ln>
          </p:spPr>
          <p:txBody>
            <a:bodyPr anchorCtr="0" anchor="ctr" bIns="91425" lIns="91425" rIns="91425" wrap="square" tIns="91425">
              <a:noAutofit/>
            </a:bodyPr>
            <a:lstStyle/>
            <a:p>
              <a:pPr lvl="0" algn="ctr">
                <a:spcBef>
                  <a:spcPts val="0"/>
                </a:spcBef>
                <a:buNone/>
              </a:pPr>
              <a:r>
                <a:rPr lang="en"/>
                <a:t>0</a:t>
              </a:r>
            </a:p>
          </p:txBody>
        </p:sp>
        <p:sp>
          <p:nvSpPr>
            <p:cNvPr id="437" name="Shape 437"/>
            <p:cNvSpPr txBox="1"/>
            <p:nvPr/>
          </p:nvSpPr>
          <p:spPr>
            <a:xfrm>
              <a:off x="269162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38" name="Shape 438"/>
            <p:cNvSpPr txBox="1"/>
            <p:nvPr/>
          </p:nvSpPr>
          <p:spPr>
            <a:xfrm>
              <a:off x="286557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39" name="Shape 439"/>
            <p:cNvSpPr txBox="1"/>
            <p:nvPr/>
          </p:nvSpPr>
          <p:spPr>
            <a:xfrm>
              <a:off x="302612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0" name="Shape 440"/>
            <p:cNvSpPr txBox="1"/>
            <p:nvPr/>
          </p:nvSpPr>
          <p:spPr>
            <a:xfrm>
              <a:off x="31881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1" name="Shape 441"/>
            <p:cNvSpPr txBox="1"/>
            <p:nvPr/>
          </p:nvSpPr>
          <p:spPr>
            <a:xfrm>
              <a:off x="33477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2" name="Shape 442"/>
            <p:cNvSpPr txBox="1"/>
            <p:nvPr/>
          </p:nvSpPr>
          <p:spPr>
            <a:xfrm>
              <a:off x="350105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3" name="Shape 443"/>
            <p:cNvSpPr txBox="1"/>
            <p:nvPr/>
          </p:nvSpPr>
          <p:spPr>
            <a:xfrm>
              <a:off x="366927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1</a:t>
              </a:r>
            </a:p>
          </p:txBody>
        </p:sp>
        <p:sp>
          <p:nvSpPr>
            <p:cNvPr id="444" name="Shape 444"/>
            <p:cNvSpPr txBox="1"/>
            <p:nvPr/>
          </p:nvSpPr>
          <p:spPr>
            <a:xfrm>
              <a:off x="38140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1</a:t>
              </a:r>
            </a:p>
          </p:txBody>
        </p:sp>
        <p:sp>
          <p:nvSpPr>
            <p:cNvPr id="445" name="Shape 445"/>
            <p:cNvSpPr txBox="1"/>
            <p:nvPr/>
          </p:nvSpPr>
          <p:spPr>
            <a:xfrm>
              <a:off x="397597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6" name="Shape 446"/>
            <p:cNvSpPr txBox="1"/>
            <p:nvPr/>
          </p:nvSpPr>
          <p:spPr>
            <a:xfrm>
              <a:off x="41150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7" name="Shape 447"/>
            <p:cNvSpPr txBox="1"/>
            <p:nvPr/>
          </p:nvSpPr>
          <p:spPr>
            <a:xfrm>
              <a:off x="425887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8" name="Shape 448"/>
            <p:cNvSpPr txBox="1"/>
            <p:nvPr/>
          </p:nvSpPr>
          <p:spPr>
            <a:xfrm>
              <a:off x="44160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49" name="Shape 449"/>
            <p:cNvSpPr txBox="1"/>
            <p:nvPr/>
          </p:nvSpPr>
          <p:spPr>
            <a:xfrm>
              <a:off x="456072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0" name="Shape 450"/>
            <p:cNvSpPr txBox="1"/>
            <p:nvPr/>
          </p:nvSpPr>
          <p:spPr>
            <a:xfrm>
              <a:off x="46989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1" name="Shape 451"/>
            <p:cNvSpPr txBox="1"/>
            <p:nvPr/>
          </p:nvSpPr>
          <p:spPr>
            <a:xfrm>
              <a:off x="486257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2" name="Shape 452"/>
            <p:cNvSpPr txBox="1"/>
            <p:nvPr/>
          </p:nvSpPr>
          <p:spPr>
            <a:xfrm>
              <a:off x="501800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1</a:t>
              </a:r>
            </a:p>
          </p:txBody>
        </p:sp>
        <p:sp>
          <p:nvSpPr>
            <p:cNvPr id="453" name="Shape 453"/>
            <p:cNvSpPr txBox="1"/>
            <p:nvPr/>
          </p:nvSpPr>
          <p:spPr>
            <a:xfrm>
              <a:off x="5164425"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1</a:t>
              </a:r>
            </a:p>
          </p:txBody>
        </p:sp>
        <p:sp>
          <p:nvSpPr>
            <p:cNvPr id="454" name="Shape 454"/>
            <p:cNvSpPr txBox="1"/>
            <p:nvPr/>
          </p:nvSpPr>
          <p:spPr>
            <a:xfrm>
              <a:off x="5309150" y="2661038"/>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5" name="Shape 455"/>
            <p:cNvSpPr txBox="1"/>
            <p:nvPr/>
          </p:nvSpPr>
          <p:spPr>
            <a:xfrm>
              <a:off x="5475275" y="2661038"/>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6" name="Shape 456"/>
            <p:cNvSpPr txBox="1"/>
            <p:nvPr/>
          </p:nvSpPr>
          <p:spPr>
            <a:xfrm>
              <a:off x="5629950"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0</a:t>
              </a:r>
            </a:p>
          </p:txBody>
        </p:sp>
        <p:sp>
          <p:nvSpPr>
            <p:cNvPr id="457" name="Shape 457"/>
            <p:cNvSpPr txBox="1"/>
            <p:nvPr/>
          </p:nvSpPr>
          <p:spPr>
            <a:xfrm>
              <a:off x="248517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58" name="Shape 458"/>
            <p:cNvSpPr txBox="1"/>
            <p:nvPr/>
          </p:nvSpPr>
          <p:spPr>
            <a:xfrm>
              <a:off x="269265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59" name="Shape 459"/>
            <p:cNvSpPr txBox="1"/>
            <p:nvPr/>
          </p:nvSpPr>
          <p:spPr>
            <a:xfrm>
              <a:off x="286660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0" name="Shape 460"/>
            <p:cNvSpPr txBox="1"/>
            <p:nvPr/>
          </p:nvSpPr>
          <p:spPr>
            <a:xfrm>
              <a:off x="302715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1" name="Shape 461"/>
            <p:cNvSpPr txBox="1"/>
            <p:nvPr/>
          </p:nvSpPr>
          <p:spPr>
            <a:xfrm>
              <a:off x="31891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2" name="Shape 462"/>
            <p:cNvSpPr txBox="1"/>
            <p:nvPr/>
          </p:nvSpPr>
          <p:spPr>
            <a:xfrm>
              <a:off x="33487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3" name="Shape 463"/>
            <p:cNvSpPr txBox="1"/>
            <p:nvPr/>
          </p:nvSpPr>
          <p:spPr>
            <a:xfrm>
              <a:off x="350207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4" name="Shape 464"/>
            <p:cNvSpPr txBox="1"/>
            <p:nvPr/>
          </p:nvSpPr>
          <p:spPr>
            <a:xfrm>
              <a:off x="367030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5" name="Shape 465"/>
            <p:cNvSpPr txBox="1"/>
            <p:nvPr/>
          </p:nvSpPr>
          <p:spPr>
            <a:xfrm>
              <a:off x="38150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6" name="Shape 466"/>
            <p:cNvSpPr txBox="1"/>
            <p:nvPr/>
          </p:nvSpPr>
          <p:spPr>
            <a:xfrm>
              <a:off x="397700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7" name="Shape 467"/>
            <p:cNvSpPr txBox="1"/>
            <p:nvPr/>
          </p:nvSpPr>
          <p:spPr>
            <a:xfrm>
              <a:off x="41160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8" name="Shape 468"/>
            <p:cNvSpPr txBox="1"/>
            <p:nvPr/>
          </p:nvSpPr>
          <p:spPr>
            <a:xfrm>
              <a:off x="425990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69" name="Shape 469"/>
            <p:cNvSpPr txBox="1"/>
            <p:nvPr/>
          </p:nvSpPr>
          <p:spPr>
            <a:xfrm>
              <a:off x="44170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0" name="Shape 470"/>
            <p:cNvSpPr txBox="1"/>
            <p:nvPr/>
          </p:nvSpPr>
          <p:spPr>
            <a:xfrm>
              <a:off x="456175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1" name="Shape 471"/>
            <p:cNvSpPr txBox="1"/>
            <p:nvPr/>
          </p:nvSpPr>
          <p:spPr>
            <a:xfrm>
              <a:off x="46999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2" name="Shape 472"/>
            <p:cNvSpPr txBox="1"/>
            <p:nvPr/>
          </p:nvSpPr>
          <p:spPr>
            <a:xfrm>
              <a:off x="486360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3" name="Shape 473"/>
            <p:cNvSpPr txBox="1"/>
            <p:nvPr/>
          </p:nvSpPr>
          <p:spPr>
            <a:xfrm>
              <a:off x="501902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4" name="Shape 474"/>
            <p:cNvSpPr txBox="1"/>
            <p:nvPr/>
          </p:nvSpPr>
          <p:spPr>
            <a:xfrm>
              <a:off x="5165450"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5" name="Shape 475"/>
            <p:cNvSpPr txBox="1"/>
            <p:nvPr/>
          </p:nvSpPr>
          <p:spPr>
            <a:xfrm>
              <a:off x="5310175" y="30766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6" name="Shape 476"/>
            <p:cNvSpPr txBox="1"/>
            <p:nvPr/>
          </p:nvSpPr>
          <p:spPr>
            <a:xfrm>
              <a:off x="5476300" y="30766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7" name="Shape 477"/>
            <p:cNvSpPr txBox="1"/>
            <p:nvPr/>
          </p:nvSpPr>
          <p:spPr>
            <a:xfrm>
              <a:off x="5630975"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478" name="Shape 478"/>
            <p:cNvSpPr txBox="1"/>
            <p:nvPr/>
          </p:nvSpPr>
          <p:spPr>
            <a:xfrm>
              <a:off x="1654200" y="2573450"/>
              <a:ext cx="408900" cy="336000"/>
            </a:xfrm>
            <a:prstGeom prst="rect">
              <a:avLst/>
            </a:prstGeom>
            <a:noFill/>
            <a:ln>
              <a:noFill/>
            </a:ln>
          </p:spPr>
          <p:txBody>
            <a:bodyPr anchorCtr="0" anchor="t" bIns="91425" lIns="91425" rIns="91425" wrap="square" tIns="91425">
              <a:noAutofit/>
            </a:bodyPr>
            <a:lstStyle/>
            <a:p>
              <a:pPr lvl="0">
                <a:spcBef>
                  <a:spcPts val="0"/>
                </a:spcBef>
                <a:buNone/>
              </a:pPr>
              <a:r>
                <a:rPr lang="en"/>
                <a:t>S1</a:t>
              </a:r>
            </a:p>
          </p:txBody>
        </p:sp>
        <p:sp>
          <p:nvSpPr>
            <p:cNvPr id="479" name="Shape 479"/>
            <p:cNvSpPr txBox="1"/>
            <p:nvPr/>
          </p:nvSpPr>
          <p:spPr>
            <a:xfrm>
              <a:off x="1655225" y="2989000"/>
              <a:ext cx="408900" cy="336000"/>
            </a:xfrm>
            <a:prstGeom prst="rect">
              <a:avLst/>
            </a:prstGeom>
            <a:noFill/>
            <a:ln>
              <a:noFill/>
            </a:ln>
          </p:spPr>
          <p:txBody>
            <a:bodyPr anchorCtr="0" anchor="t" bIns="91425" lIns="91425" rIns="91425" wrap="square" tIns="91425">
              <a:noAutofit/>
            </a:bodyPr>
            <a:lstStyle/>
            <a:p>
              <a:pPr lvl="0" rtl="0">
                <a:spcBef>
                  <a:spcPts val="0"/>
                </a:spcBef>
                <a:buNone/>
              </a:pPr>
              <a:r>
                <a:rPr lang="en"/>
                <a:t>S2</a:t>
              </a: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cxnSp>
        <p:nvCxnSpPr>
          <p:cNvPr id="484" name="Shape 484"/>
          <p:cNvCxnSpPr/>
          <p:nvPr/>
        </p:nvCxnSpPr>
        <p:spPr>
          <a:xfrm>
            <a:off x="2334363" y="2146400"/>
            <a:ext cx="3978300" cy="0"/>
          </a:xfrm>
          <a:prstGeom prst="straightConnector1">
            <a:avLst/>
          </a:prstGeom>
          <a:noFill/>
          <a:ln cap="flat" cmpd="sng" w="9525">
            <a:solidFill>
              <a:schemeClr val="dk2"/>
            </a:solidFill>
            <a:prstDash val="solid"/>
            <a:round/>
            <a:headEnd len="lg" w="lg" type="none"/>
            <a:tailEnd len="lg" w="lg" type="triangle"/>
          </a:ln>
        </p:spPr>
      </p:cxnSp>
      <p:cxnSp>
        <p:nvCxnSpPr>
          <p:cNvPr id="485" name="Shape 485"/>
          <p:cNvCxnSpPr/>
          <p:nvPr/>
        </p:nvCxnSpPr>
        <p:spPr>
          <a:xfrm>
            <a:off x="2448213" y="1336025"/>
            <a:ext cx="0" cy="1252500"/>
          </a:xfrm>
          <a:prstGeom prst="straightConnector1">
            <a:avLst/>
          </a:prstGeom>
          <a:noFill/>
          <a:ln cap="flat" cmpd="sng" w="9525">
            <a:solidFill>
              <a:schemeClr val="dk2"/>
            </a:solidFill>
            <a:prstDash val="solid"/>
            <a:round/>
            <a:headEnd len="lg" w="lg" type="triangle"/>
            <a:tailEnd len="lg" w="lg" type="none"/>
          </a:ln>
        </p:spPr>
      </p:cxnSp>
      <p:sp>
        <p:nvSpPr>
          <p:cNvPr id="486" name="Shape 486"/>
          <p:cNvSpPr/>
          <p:nvPr/>
        </p:nvSpPr>
        <p:spPr>
          <a:xfrm>
            <a:off x="2568763" y="1324703"/>
            <a:ext cx="3261575" cy="1102975"/>
          </a:xfrm>
          <a:custGeom>
            <a:pathLst>
              <a:path extrusionOk="0" h="44119" w="130463">
                <a:moveTo>
                  <a:pt x="0" y="44119"/>
                </a:moveTo>
                <a:cubicBezTo>
                  <a:pt x="1116" y="41842"/>
                  <a:pt x="5179" y="33493"/>
                  <a:pt x="6697" y="30457"/>
                </a:cubicBezTo>
                <a:cubicBezTo>
                  <a:pt x="8215" y="27421"/>
                  <a:pt x="8393" y="25501"/>
                  <a:pt x="9108" y="25903"/>
                </a:cubicBezTo>
                <a:cubicBezTo>
                  <a:pt x="9822" y="26304"/>
                  <a:pt x="10179" y="30501"/>
                  <a:pt x="10983" y="32868"/>
                </a:cubicBezTo>
                <a:cubicBezTo>
                  <a:pt x="11786" y="35234"/>
                  <a:pt x="12411" y="39743"/>
                  <a:pt x="13930" y="40101"/>
                </a:cubicBezTo>
                <a:cubicBezTo>
                  <a:pt x="15448" y="40458"/>
                  <a:pt x="18350" y="36573"/>
                  <a:pt x="20092" y="35011"/>
                </a:cubicBezTo>
                <a:cubicBezTo>
                  <a:pt x="21833" y="33448"/>
                  <a:pt x="22949" y="30501"/>
                  <a:pt x="24378" y="30725"/>
                </a:cubicBezTo>
                <a:cubicBezTo>
                  <a:pt x="25806" y="30948"/>
                  <a:pt x="26788" y="35591"/>
                  <a:pt x="28664" y="36350"/>
                </a:cubicBezTo>
                <a:cubicBezTo>
                  <a:pt x="30539" y="37109"/>
                  <a:pt x="33173" y="37957"/>
                  <a:pt x="35629" y="35279"/>
                </a:cubicBezTo>
                <a:cubicBezTo>
                  <a:pt x="38084" y="32600"/>
                  <a:pt x="40808" y="26126"/>
                  <a:pt x="43398" y="20277"/>
                </a:cubicBezTo>
                <a:cubicBezTo>
                  <a:pt x="45987" y="14428"/>
                  <a:pt x="48889" y="1524"/>
                  <a:pt x="51167" y="185"/>
                </a:cubicBezTo>
                <a:cubicBezTo>
                  <a:pt x="53444" y="-1154"/>
                  <a:pt x="54917" y="7105"/>
                  <a:pt x="57061" y="12240"/>
                </a:cubicBezTo>
                <a:cubicBezTo>
                  <a:pt x="59204" y="17374"/>
                  <a:pt x="61659" y="26394"/>
                  <a:pt x="64026" y="30993"/>
                </a:cubicBezTo>
                <a:cubicBezTo>
                  <a:pt x="66392" y="35591"/>
                  <a:pt x="68669" y="40994"/>
                  <a:pt x="71259" y="39833"/>
                </a:cubicBezTo>
                <a:cubicBezTo>
                  <a:pt x="73848" y="38672"/>
                  <a:pt x="77286" y="25187"/>
                  <a:pt x="79563" y="24027"/>
                </a:cubicBezTo>
                <a:cubicBezTo>
                  <a:pt x="81840" y="22866"/>
                  <a:pt x="83447" y="32153"/>
                  <a:pt x="84921" y="32868"/>
                </a:cubicBezTo>
                <a:cubicBezTo>
                  <a:pt x="86394" y="33582"/>
                  <a:pt x="86841" y="27242"/>
                  <a:pt x="88404" y="28314"/>
                </a:cubicBezTo>
                <a:cubicBezTo>
                  <a:pt x="89966" y="29385"/>
                  <a:pt x="91439" y="43270"/>
                  <a:pt x="94297" y="39297"/>
                </a:cubicBezTo>
                <a:cubicBezTo>
                  <a:pt x="97154" y="35323"/>
                  <a:pt x="101977" y="4113"/>
                  <a:pt x="105549" y="4471"/>
                </a:cubicBezTo>
                <a:cubicBezTo>
                  <a:pt x="109121" y="4828"/>
                  <a:pt x="112425" y="37243"/>
                  <a:pt x="115729" y="41440"/>
                </a:cubicBezTo>
                <a:cubicBezTo>
                  <a:pt x="119033" y="45637"/>
                  <a:pt x="122917" y="30278"/>
                  <a:pt x="125373" y="29653"/>
                </a:cubicBezTo>
                <a:cubicBezTo>
                  <a:pt x="127828" y="29028"/>
                  <a:pt x="129614" y="36350"/>
                  <a:pt x="130463" y="37690"/>
                </a:cubicBezTo>
              </a:path>
            </a:pathLst>
          </a:custGeom>
          <a:noFill/>
          <a:ln cap="flat" cmpd="sng" w="19050">
            <a:solidFill>
              <a:srgbClr val="4692B2"/>
            </a:solidFill>
            <a:prstDash val="solid"/>
            <a:round/>
            <a:headEnd len="lg" w="lg" type="none"/>
            <a:tailEnd len="lg" w="lg" type="none"/>
          </a:ln>
        </p:spPr>
      </p:sp>
      <p:cxnSp>
        <p:nvCxnSpPr>
          <p:cNvPr id="487" name="Shape 487"/>
          <p:cNvCxnSpPr/>
          <p:nvPr/>
        </p:nvCxnSpPr>
        <p:spPr>
          <a:xfrm>
            <a:off x="2300863" y="1664200"/>
            <a:ext cx="4259400" cy="0"/>
          </a:xfrm>
          <a:prstGeom prst="straightConnector1">
            <a:avLst/>
          </a:prstGeom>
          <a:noFill/>
          <a:ln cap="flat" cmpd="sng" w="9525">
            <a:solidFill>
              <a:srgbClr val="FFAB40"/>
            </a:solidFill>
            <a:prstDash val="solid"/>
            <a:round/>
            <a:headEnd len="lg" w="lg" type="none"/>
            <a:tailEnd len="lg" w="lg" type="none"/>
          </a:ln>
        </p:spPr>
      </p:cxnSp>
      <p:sp>
        <p:nvSpPr>
          <p:cNvPr id="488" name="Shape 488"/>
          <p:cNvSpPr txBox="1"/>
          <p:nvPr/>
        </p:nvSpPr>
        <p:spPr>
          <a:xfrm>
            <a:off x="6560263" y="1483425"/>
            <a:ext cx="282900" cy="2946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30689C"/>
                </a:solidFill>
              </a:rPr>
              <a:t>𝛂</a:t>
            </a:r>
          </a:p>
        </p:txBody>
      </p:sp>
      <p:cxnSp>
        <p:nvCxnSpPr>
          <p:cNvPr id="489" name="Shape 489"/>
          <p:cNvCxnSpPr/>
          <p:nvPr/>
        </p:nvCxnSpPr>
        <p:spPr>
          <a:xfrm>
            <a:off x="255836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0" name="Shape 490"/>
          <p:cNvCxnSpPr/>
          <p:nvPr/>
        </p:nvCxnSpPr>
        <p:spPr>
          <a:xfrm>
            <a:off x="274036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1" name="Shape 491"/>
          <p:cNvCxnSpPr/>
          <p:nvPr/>
        </p:nvCxnSpPr>
        <p:spPr>
          <a:xfrm>
            <a:off x="29168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2" name="Shape 492"/>
          <p:cNvCxnSpPr/>
          <p:nvPr/>
        </p:nvCxnSpPr>
        <p:spPr>
          <a:xfrm>
            <a:off x="30917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3" name="Shape 493"/>
          <p:cNvCxnSpPr/>
          <p:nvPr/>
        </p:nvCxnSpPr>
        <p:spPr>
          <a:xfrm>
            <a:off x="32526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4" name="Shape 494"/>
          <p:cNvCxnSpPr/>
          <p:nvPr/>
        </p:nvCxnSpPr>
        <p:spPr>
          <a:xfrm>
            <a:off x="34114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5" name="Shape 495"/>
          <p:cNvCxnSpPr/>
          <p:nvPr/>
        </p:nvCxnSpPr>
        <p:spPr>
          <a:xfrm>
            <a:off x="35615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6" name="Shape 496"/>
          <p:cNvCxnSpPr/>
          <p:nvPr/>
        </p:nvCxnSpPr>
        <p:spPr>
          <a:xfrm>
            <a:off x="3717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7" name="Shape 497"/>
          <p:cNvCxnSpPr/>
          <p:nvPr/>
        </p:nvCxnSpPr>
        <p:spPr>
          <a:xfrm>
            <a:off x="38813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8" name="Shape 498"/>
          <p:cNvCxnSpPr/>
          <p:nvPr/>
        </p:nvCxnSpPr>
        <p:spPr>
          <a:xfrm>
            <a:off x="40321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499" name="Shape 499"/>
          <p:cNvCxnSpPr/>
          <p:nvPr/>
        </p:nvCxnSpPr>
        <p:spPr>
          <a:xfrm>
            <a:off x="41828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0" name="Shape 500"/>
          <p:cNvCxnSpPr/>
          <p:nvPr/>
        </p:nvCxnSpPr>
        <p:spPr>
          <a:xfrm>
            <a:off x="4335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1" name="Shape 501"/>
          <p:cNvCxnSpPr/>
          <p:nvPr/>
        </p:nvCxnSpPr>
        <p:spPr>
          <a:xfrm>
            <a:off x="44860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2" name="Shape 502"/>
          <p:cNvCxnSpPr/>
          <p:nvPr/>
        </p:nvCxnSpPr>
        <p:spPr>
          <a:xfrm>
            <a:off x="46317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3" name="Shape 503"/>
          <p:cNvCxnSpPr/>
          <p:nvPr/>
        </p:nvCxnSpPr>
        <p:spPr>
          <a:xfrm>
            <a:off x="47707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4" name="Shape 504"/>
          <p:cNvCxnSpPr/>
          <p:nvPr/>
        </p:nvCxnSpPr>
        <p:spPr>
          <a:xfrm>
            <a:off x="49231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5" name="Shape 505"/>
          <p:cNvCxnSpPr/>
          <p:nvPr/>
        </p:nvCxnSpPr>
        <p:spPr>
          <a:xfrm>
            <a:off x="50957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6" name="Shape 506"/>
          <p:cNvCxnSpPr/>
          <p:nvPr/>
        </p:nvCxnSpPr>
        <p:spPr>
          <a:xfrm>
            <a:off x="52280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7" name="Shape 507"/>
          <p:cNvCxnSpPr/>
          <p:nvPr/>
        </p:nvCxnSpPr>
        <p:spPr>
          <a:xfrm>
            <a:off x="53804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8" name="Shape 508"/>
          <p:cNvCxnSpPr/>
          <p:nvPr/>
        </p:nvCxnSpPr>
        <p:spPr>
          <a:xfrm>
            <a:off x="55261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09" name="Shape 509"/>
          <p:cNvCxnSpPr/>
          <p:nvPr/>
        </p:nvCxnSpPr>
        <p:spPr>
          <a:xfrm>
            <a:off x="5699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10" name="Shape 510"/>
          <p:cNvCxnSpPr/>
          <p:nvPr/>
        </p:nvCxnSpPr>
        <p:spPr>
          <a:xfrm>
            <a:off x="5840738" y="1359650"/>
            <a:ext cx="0" cy="1212300"/>
          </a:xfrm>
          <a:prstGeom prst="straightConnector1">
            <a:avLst/>
          </a:prstGeom>
          <a:noFill/>
          <a:ln cap="flat" cmpd="sng" w="9525">
            <a:solidFill>
              <a:schemeClr val="dk2"/>
            </a:solidFill>
            <a:prstDash val="dash"/>
            <a:round/>
            <a:headEnd len="lg" w="lg" type="none"/>
            <a:tailEnd len="lg" w="lg" type="none"/>
          </a:ln>
        </p:spPr>
      </p:cxnSp>
      <p:sp>
        <p:nvSpPr>
          <p:cNvPr id="511" name="Shape 511"/>
          <p:cNvSpPr txBox="1"/>
          <p:nvPr/>
        </p:nvSpPr>
        <p:spPr>
          <a:xfrm>
            <a:off x="1632738" y="1737275"/>
            <a:ext cx="3857700" cy="450000"/>
          </a:xfrm>
          <a:prstGeom prst="rect">
            <a:avLst/>
          </a:prstGeom>
          <a:noFill/>
          <a:ln>
            <a:noFill/>
          </a:ln>
        </p:spPr>
        <p:txBody>
          <a:bodyPr anchorCtr="0" anchor="t" bIns="91425" lIns="91425" rIns="91425" wrap="square" tIns="91425">
            <a:noAutofit/>
          </a:bodyPr>
          <a:lstStyle/>
          <a:p>
            <a:pPr lvl="0" rtl="0">
              <a:spcBef>
                <a:spcPts val="0"/>
              </a:spcBef>
              <a:buNone/>
            </a:pPr>
            <a:r>
              <a:rPr lang="en"/>
              <a:t>X_t → </a:t>
            </a:r>
          </a:p>
        </p:txBody>
      </p:sp>
      <p:sp>
        <p:nvSpPr>
          <p:cNvPr id="512" name="Shape 512"/>
          <p:cNvSpPr txBox="1"/>
          <p:nvPr/>
        </p:nvSpPr>
        <p:spPr>
          <a:xfrm>
            <a:off x="248416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3" name="Shape 513"/>
          <p:cNvSpPr txBox="1"/>
          <p:nvPr/>
        </p:nvSpPr>
        <p:spPr>
          <a:xfrm>
            <a:off x="269163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4" name="Shape 514"/>
          <p:cNvSpPr txBox="1"/>
          <p:nvPr/>
        </p:nvSpPr>
        <p:spPr>
          <a:xfrm>
            <a:off x="286558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5" name="Shape 515"/>
          <p:cNvSpPr txBox="1"/>
          <p:nvPr/>
        </p:nvSpPr>
        <p:spPr>
          <a:xfrm>
            <a:off x="302613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6" name="Shape 516"/>
          <p:cNvSpPr txBox="1"/>
          <p:nvPr/>
        </p:nvSpPr>
        <p:spPr>
          <a:xfrm>
            <a:off x="31881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7" name="Shape 517"/>
          <p:cNvSpPr txBox="1"/>
          <p:nvPr/>
        </p:nvSpPr>
        <p:spPr>
          <a:xfrm>
            <a:off x="33477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8" name="Shape 518"/>
          <p:cNvSpPr txBox="1"/>
          <p:nvPr/>
        </p:nvSpPr>
        <p:spPr>
          <a:xfrm>
            <a:off x="350106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19" name="Shape 519"/>
          <p:cNvSpPr txBox="1"/>
          <p:nvPr/>
        </p:nvSpPr>
        <p:spPr>
          <a:xfrm>
            <a:off x="366928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1</a:t>
            </a:r>
          </a:p>
        </p:txBody>
      </p:sp>
      <p:sp>
        <p:nvSpPr>
          <p:cNvPr id="520" name="Shape 520"/>
          <p:cNvSpPr txBox="1"/>
          <p:nvPr/>
        </p:nvSpPr>
        <p:spPr>
          <a:xfrm>
            <a:off x="38140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1</a:t>
            </a:r>
          </a:p>
        </p:txBody>
      </p:sp>
      <p:sp>
        <p:nvSpPr>
          <p:cNvPr id="521" name="Shape 521"/>
          <p:cNvSpPr txBox="1"/>
          <p:nvPr/>
        </p:nvSpPr>
        <p:spPr>
          <a:xfrm>
            <a:off x="397598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2" name="Shape 522"/>
          <p:cNvSpPr txBox="1"/>
          <p:nvPr/>
        </p:nvSpPr>
        <p:spPr>
          <a:xfrm>
            <a:off x="41150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3" name="Shape 523"/>
          <p:cNvSpPr txBox="1"/>
          <p:nvPr/>
        </p:nvSpPr>
        <p:spPr>
          <a:xfrm>
            <a:off x="425888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4" name="Shape 524"/>
          <p:cNvSpPr txBox="1"/>
          <p:nvPr/>
        </p:nvSpPr>
        <p:spPr>
          <a:xfrm>
            <a:off x="44160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5" name="Shape 525"/>
          <p:cNvSpPr txBox="1"/>
          <p:nvPr/>
        </p:nvSpPr>
        <p:spPr>
          <a:xfrm>
            <a:off x="456073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6" name="Shape 526"/>
          <p:cNvSpPr txBox="1"/>
          <p:nvPr/>
        </p:nvSpPr>
        <p:spPr>
          <a:xfrm>
            <a:off x="46989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7" name="Shape 527"/>
          <p:cNvSpPr txBox="1"/>
          <p:nvPr/>
        </p:nvSpPr>
        <p:spPr>
          <a:xfrm>
            <a:off x="486258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28" name="Shape 528"/>
          <p:cNvSpPr txBox="1"/>
          <p:nvPr/>
        </p:nvSpPr>
        <p:spPr>
          <a:xfrm>
            <a:off x="501801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1</a:t>
            </a:r>
          </a:p>
        </p:txBody>
      </p:sp>
      <p:sp>
        <p:nvSpPr>
          <p:cNvPr id="529" name="Shape 529"/>
          <p:cNvSpPr txBox="1"/>
          <p:nvPr/>
        </p:nvSpPr>
        <p:spPr>
          <a:xfrm>
            <a:off x="5164438"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1</a:t>
            </a:r>
          </a:p>
        </p:txBody>
      </p:sp>
      <p:sp>
        <p:nvSpPr>
          <p:cNvPr id="530" name="Shape 530"/>
          <p:cNvSpPr txBox="1"/>
          <p:nvPr/>
        </p:nvSpPr>
        <p:spPr>
          <a:xfrm>
            <a:off x="5309163" y="2661038"/>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31" name="Shape 531"/>
          <p:cNvSpPr txBox="1"/>
          <p:nvPr/>
        </p:nvSpPr>
        <p:spPr>
          <a:xfrm>
            <a:off x="5475288" y="2661038"/>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32" name="Shape 532"/>
          <p:cNvSpPr txBox="1"/>
          <p:nvPr/>
        </p:nvSpPr>
        <p:spPr>
          <a:xfrm>
            <a:off x="5629963" y="266105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0</a:t>
            </a:r>
          </a:p>
        </p:txBody>
      </p:sp>
      <p:sp>
        <p:nvSpPr>
          <p:cNvPr id="533" name="Shape 533"/>
          <p:cNvSpPr txBox="1"/>
          <p:nvPr/>
        </p:nvSpPr>
        <p:spPr>
          <a:xfrm>
            <a:off x="248518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4" name="Shape 534"/>
          <p:cNvSpPr txBox="1"/>
          <p:nvPr/>
        </p:nvSpPr>
        <p:spPr>
          <a:xfrm>
            <a:off x="269266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5" name="Shape 535"/>
          <p:cNvSpPr txBox="1"/>
          <p:nvPr/>
        </p:nvSpPr>
        <p:spPr>
          <a:xfrm>
            <a:off x="286661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6" name="Shape 536"/>
          <p:cNvSpPr txBox="1"/>
          <p:nvPr/>
        </p:nvSpPr>
        <p:spPr>
          <a:xfrm>
            <a:off x="302716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7" name="Shape 537"/>
          <p:cNvSpPr txBox="1"/>
          <p:nvPr/>
        </p:nvSpPr>
        <p:spPr>
          <a:xfrm>
            <a:off x="31891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8" name="Shape 538"/>
          <p:cNvSpPr txBox="1"/>
          <p:nvPr/>
        </p:nvSpPr>
        <p:spPr>
          <a:xfrm>
            <a:off x="33487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39" name="Shape 539"/>
          <p:cNvSpPr txBox="1"/>
          <p:nvPr/>
        </p:nvSpPr>
        <p:spPr>
          <a:xfrm>
            <a:off x="350208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0" name="Shape 540"/>
          <p:cNvSpPr txBox="1"/>
          <p:nvPr/>
        </p:nvSpPr>
        <p:spPr>
          <a:xfrm>
            <a:off x="367031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1" name="Shape 541"/>
          <p:cNvSpPr txBox="1"/>
          <p:nvPr/>
        </p:nvSpPr>
        <p:spPr>
          <a:xfrm>
            <a:off x="38150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2" name="Shape 542"/>
          <p:cNvSpPr txBox="1"/>
          <p:nvPr/>
        </p:nvSpPr>
        <p:spPr>
          <a:xfrm>
            <a:off x="397701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3" name="Shape 543"/>
          <p:cNvSpPr txBox="1"/>
          <p:nvPr/>
        </p:nvSpPr>
        <p:spPr>
          <a:xfrm>
            <a:off x="41160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4" name="Shape 544"/>
          <p:cNvSpPr txBox="1"/>
          <p:nvPr/>
        </p:nvSpPr>
        <p:spPr>
          <a:xfrm>
            <a:off x="425991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5" name="Shape 545"/>
          <p:cNvSpPr txBox="1"/>
          <p:nvPr/>
        </p:nvSpPr>
        <p:spPr>
          <a:xfrm>
            <a:off x="44170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6" name="Shape 546"/>
          <p:cNvSpPr txBox="1"/>
          <p:nvPr/>
        </p:nvSpPr>
        <p:spPr>
          <a:xfrm>
            <a:off x="456176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7" name="Shape 547"/>
          <p:cNvSpPr txBox="1"/>
          <p:nvPr/>
        </p:nvSpPr>
        <p:spPr>
          <a:xfrm>
            <a:off x="46999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8" name="Shape 548"/>
          <p:cNvSpPr txBox="1"/>
          <p:nvPr/>
        </p:nvSpPr>
        <p:spPr>
          <a:xfrm>
            <a:off x="486361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49" name="Shape 549"/>
          <p:cNvSpPr txBox="1"/>
          <p:nvPr/>
        </p:nvSpPr>
        <p:spPr>
          <a:xfrm>
            <a:off x="501903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50" name="Shape 550"/>
          <p:cNvSpPr txBox="1"/>
          <p:nvPr/>
        </p:nvSpPr>
        <p:spPr>
          <a:xfrm>
            <a:off x="5165463"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51" name="Shape 551"/>
          <p:cNvSpPr txBox="1"/>
          <p:nvPr/>
        </p:nvSpPr>
        <p:spPr>
          <a:xfrm>
            <a:off x="5310188" y="30766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52" name="Shape 552"/>
          <p:cNvSpPr txBox="1"/>
          <p:nvPr/>
        </p:nvSpPr>
        <p:spPr>
          <a:xfrm>
            <a:off x="5476313" y="30766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53" name="Shape 553"/>
          <p:cNvSpPr txBox="1"/>
          <p:nvPr/>
        </p:nvSpPr>
        <p:spPr>
          <a:xfrm>
            <a:off x="5630988" y="30766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554" name="Shape 554"/>
          <p:cNvSpPr txBox="1"/>
          <p:nvPr/>
        </p:nvSpPr>
        <p:spPr>
          <a:xfrm>
            <a:off x="1654213" y="2573450"/>
            <a:ext cx="408900" cy="3360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S1</a:t>
            </a:r>
          </a:p>
        </p:txBody>
      </p:sp>
      <p:sp>
        <p:nvSpPr>
          <p:cNvPr id="555" name="Shape 555"/>
          <p:cNvSpPr txBox="1"/>
          <p:nvPr/>
        </p:nvSpPr>
        <p:spPr>
          <a:xfrm>
            <a:off x="1655238" y="2974325"/>
            <a:ext cx="408900" cy="3360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S2</a:t>
            </a:r>
          </a:p>
        </p:txBody>
      </p:sp>
      <p:sp>
        <p:nvSpPr>
          <p:cNvPr id="556" name="Shape 556"/>
          <p:cNvSpPr txBox="1"/>
          <p:nvPr>
            <p:ph idx="4294967295" type="title"/>
          </p:nvPr>
        </p:nvSpPr>
        <p:spPr>
          <a:xfrm>
            <a:off x="157675" y="0"/>
            <a:ext cx="5514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 Example 1 </a:t>
            </a:r>
          </a:p>
        </p:txBody>
      </p:sp>
      <p:sp>
        <p:nvSpPr>
          <p:cNvPr id="557" name="Shape 557"/>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8" name="Shape 558"/>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9" name="Shape 559"/>
          <p:cNvSpPr txBox="1"/>
          <p:nvPr/>
        </p:nvSpPr>
        <p:spPr>
          <a:xfrm>
            <a:off x="2619950" y="3886325"/>
            <a:ext cx="4023600" cy="450600"/>
          </a:xfrm>
          <a:prstGeom prst="rect">
            <a:avLst/>
          </a:prstGeom>
          <a:noFill/>
          <a:ln>
            <a:noFill/>
          </a:ln>
        </p:spPr>
        <p:txBody>
          <a:bodyPr anchorCtr="0" anchor="t" bIns="91425" lIns="91425" rIns="91425" wrap="square" tIns="91425">
            <a:noAutofit/>
          </a:bodyPr>
          <a:lstStyle/>
          <a:p>
            <a:pPr lvl="0">
              <a:spcBef>
                <a:spcPts val="0"/>
              </a:spcBef>
              <a:buNone/>
            </a:pPr>
            <a:r>
              <a:rPr b="1" lang="en" sz="1800">
                <a:solidFill>
                  <a:srgbClr val="30689C"/>
                </a:solidFill>
                <a:latin typeface="Lato"/>
                <a:ea typeface="Lato"/>
                <a:cs typeface="Lato"/>
                <a:sym typeface="Lato"/>
              </a:rPr>
              <a:t>Re = re.match(r’</a:t>
            </a:r>
            <a:r>
              <a:rPr b="1" lang="en" sz="1800">
                <a:solidFill>
                  <a:srgbClr val="30689C"/>
                </a:solidFill>
                <a:latin typeface="Lato"/>
                <a:ea typeface="Lato"/>
                <a:cs typeface="Lato"/>
                <a:sym typeface="Lato"/>
              </a:rPr>
              <a:t>.\/1\\|1\/.\\</a:t>
            </a:r>
            <a:r>
              <a:rPr b="1" lang="en" sz="1800">
                <a:solidFill>
                  <a:srgbClr val="30689C"/>
                </a:solidFill>
                <a:latin typeface="Lato"/>
                <a:ea typeface="Lato"/>
                <a:cs typeface="Lato"/>
                <a:sym typeface="Lato"/>
              </a:rPr>
              <a:t>’)</a:t>
            </a:r>
          </a:p>
        </p:txBody>
      </p:sp>
      <p:sp>
        <p:nvSpPr>
          <p:cNvPr id="560" name="Shape 560"/>
          <p:cNvSpPr txBox="1"/>
          <p:nvPr/>
        </p:nvSpPr>
        <p:spPr>
          <a:xfrm>
            <a:off x="2389650" y="3394438"/>
            <a:ext cx="5067000" cy="4506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Lato"/>
                <a:ea typeface="Lato"/>
                <a:cs typeface="Lato"/>
                <a:sym typeface="Lato"/>
              </a:rPr>
              <a:t>0/0\0/0\0\0/0/1/1\0\0\0/0/0/0\0/1/1\0\0/0\</a:t>
            </a:r>
          </a:p>
        </p:txBody>
      </p:sp>
      <p:sp>
        <p:nvSpPr>
          <p:cNvPr id="561" name="Shape 561"/>
          <p:cNvSpPr txBox="1"/>
          <p:nvPr/>
        </p:nvSpPr>
        <p:spPr>
          <a:xfrm>
            <a:off x="545725" y="3413925"/>
            <a:ext cx="1507200" cy="3585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solidFill>
                  <a:srgbClr val="204A5A"/>
                </a:solidFill>
                <a:latin typeface="Lato"/>
                <a:ea typeface="Lato"/>
                <a:cs typeface="Lato"/>
                <a:sym typeface="Lato"/>
              </a:rPr>
              <a:t>Complete String</a:t>
            </a:r>
          </a:p>
        </p:txBody>
      </p:sp>
      <p:sp>
        <p:nvSpPr>
          <p:cNvPr id="562" name="Shape 562"/>
          <p:cNvSpPr txBox="1"/>
          <p:nvPr/>
        </p:nvSpPr>
        <p:spPr>
          <a:xfrm>
            <a:off x="666625" y="3876050"/>
            <a:ext cx="1386300" cy="3585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Regex Pattern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idx="4294967295" type="title"/>
          </p:nvPr>
        </p:nvSpPr>
        <p:spPr>
          <a:xfrm>
            <a:off x="157675" y="0"/>
            <a:ext cx="5514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 Example 2 </a:t>
            </a:r>
          </a:p>
        </p:txBody>
      </p:sp>
      <p:sp>
        <p:nvSpPr>
          <p:cNvPr id="568" name="Shape 568"/>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69" name="Shape 569"/>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70" name="Shape 570"/>
          <p:cNvSpPr txBox="1"/>
          <p:nvPr/>
        </p:nvSpPr>
        <p:spPr>
          <a:xfrm>
            <a:off x="157675" y="776875"/>
            <a:ext cx="4102200" cy="336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rPr>
              <a:t>Problem: </a:t>
            </a:r>
            <a:r>
              <a:rPr lang="en">
                <a:solidFill>
                  <a:srgbClr val="30689C"/>
                </a:solidFill>
              </a:rPr>
              <a:t>Find peaks separated by at least 𝛇  </a:t>
            </a:r>
          </a:p>
        </p:txBody>
      </p:sp>
      <p:cxnSp>
        <p:nvCxnSpPr>
          <p:cNvPr id="571" name="Shape 571"/>
          <p:cNvCxnSpPr/>
          <p:nvPr/>
        </p:nvCxnSpPr>
        <p:spPr>
          <a:xfrm>
            <a:off x="2294075" y="3940350"/>
            <a:ext cx="2846400" cy="0"/>
          </a:xfrm>
          <a:prstGeom prst="straightConnector1">
            <a:avLst/>
          </a:prstGeom>
          <a:noFill/>
          <a:ln cap="flat" cmpd="sng" w="9525">
            <a:solidFill>
              <a:schemeClr val="dk2"/>
            </a:solidFill>
            <a:prstDash val="solid"/>
            <a:round/>
            <a:headEnd len="lg" w="lg" type="none"/>
            <a:tailEnd len="lg" w="lg" type="triangle"/>
          </a:ln>
        </p:spPr>
      </p:cxnSp>
      <p:sp>
        <p:nvSpPr>
          <p:cNvPr id="572" name="Shape 572"/>
          <p:cNvSpPr txBox="1"/>
          <p:nvPr/>
        </p:nvSpPr>
        <p:spPr>
          <a:xfrm>
            <a:off x="0" y="3715350"/>
            <a:ext cx="3857700" cy="450000"/>
          </a:xfrm>
          <a:prstGeom prst="rect">
            <a:avLst/>
          </a:prstGeom>
          <a:noFill/>
          <a:ln>
            <a:noFill/>
          </a:ln>
        </p:spPr>
        <p:txBody>
          <a:bodyPr anchorCtr="0" anchor="t" bIns="91425" lIns="91425" rIns="91425" wrap="square" tIns="91425">
            <a:noAutofit/>
          </a:bodyPr>
          <a:lstStyle/>
          <a:p>
            <a:pPr lvl="0" rtl="0">
              <a:spcBef>
                <a:spcPts val="0"/>
              </a:spcBef>
              <a:buClr>
                <a:schemeClr val="dk1"/>
              </a:buClr>
              <a:buFont typeface="Arial"/>
              <a:buNone/>
            </a:pPr>
            <a:r>
              <a:rPr lang="en">
                <a:solidFill>
                  <a:schemeClr val="dk1"/>
                </a:solidFill>
                <a:latin typeface="Lato"/>
                <a:ea typeface="Lato"/>
                <a:cs typeface="Lato"/>
                <a:sym typeface="Lato"/>
              </a:rPr>
              <a:t>S2 = Quant(D(X_t, 1,’/0\’))</a:t>
            </a:r>
          </a:p>
        </p:txBody>
      </p:sp>
      <p:sp>
        <p:nvSpPr>
          <p:cNvPr id="573" name="Shape 573"/>
          <p:cNvSpPr txBox="1"/>
          <p:nvPr/>
        </p:nvSpPr>
        <p:spPr>
          <a:xfrm>
            <a:off x="5380400" y="3732450"/>
            <a:ext cx="3857700" cy="415800"/>
          </a:xfrm>
          <a:prstGeom prst="rect">
            <a:avLst/>
          </a:prstGeom>
          <a:noFill/>
          <a:ln>
            <a:noFill/>
          </a:ln>
        </p:spPr>
        <p:txBody>
          <a:bodyPr anchorCtr="0" anchor="t" bIns="91425" lIns="91425" rIns="91425" wrap="square" tIns="91425">
            <a:noAutofit/>
          </a:bodyPr>
          <a:lstStyle/>
          <a:p>
            <a:pPr lvl="0" rtl="0">
              <a:spcBef>
                <a:spcPts val="0"/>
              </a:spcBef>
              <a:buNone/>
            </a:pPr>
            <a:r>
              <a:rPr lang="en" sz="1000">
                <a:latin typeface="Lato"/>
                <a:ea typeface="Lato"/>
                <a:cs typeface="Lato"/>
                <a:sym typeface="Lato"/>
              </a:rPr>
              <a:t>Quantization of the first derivate of X_t with symbols ‘/0\’</a:t>
            </a:r>
          </a:p>
        </p:txBody>
      </p:sp>
      <p:cxnSp>
        <p:nvCxnSpPr>
          <p:cNvPr id="574" name="Shape 574"/>
          <p:cNvCxnSpPr/>
          <p:nvPr/>
        </p:nvCxnSpPr>
        <p:spPr>
          <a:xfrm>
            <a:off x="2334350" y="2146400"/>
            <a:ext cx="3978300" cy="0"/>
          </a:xfrm>
          <a:prstGeom prst="straightConnector1">
            <a:avLst/>
          </a:prstGeom>
          <a:noFill/>
          <a:ln cap="flat" cmpd="sng" w="9525">
            <a:solidFill>
              <a:schemeClr val="dk2"/>
            </a:solidFill>
            <a:prstDash val="solid"/>
            <a:round/>
            <a:headEnd len="lg" w="lg" type="none"/>
            <a:tailEnd len="lg" w="lg" type="triangle"/>
          </a:ln>
        </p:spPr>
      </p:cxnSp>
      <p:cxnSp>
        <p:nvCxnSpPr>
          <p:cNvPr id="575" name="Shape 575"/>
          <p:cNvCxnSpPr/>
          <p:nvPr/>
        </p:nvCxnSpPr>
        <p:spPr>
          <a:xfrm>
            <a:off x="2448200" y="1336025"/>
            <a:ext cx="0" cy="1252500"/>
          </a:xfrm>
          <a:prstGeom prst="straightConnector1">
            <a:avLst/>
          </a:prstGeom>
          <a:noFill/>
          <a:ln cap="flat" cmpd="sng" w="9525">
            <a:solidFill>
              <a:schemeClr val="dk2"/>
            </a:solidFill>
            <a:prstDash val="solid"/>
            <a:round/>
            <a:headEnd len="lg" w="lg" type="triangle"/>
            <a:tailEnd len="lg" w="lg" type="none"/>
          </a:ln>
        </p:spPr>
      </p:cxnSp>
      <p:sp>
        <p:nvSpPr>
          <p:cNvPr id="576" name="Shape 576"/>
          <p:cNvSpPr/>
          <p:nvPr/>
        </p:nvSpPr>
        <p:spPr>
          <a:xfrm>
            <a:off x="2568750" y="1324703"/>
            <a:ext cx="3261575" cy="1102975"/>
          </a:xfrm>
          <a:custGeom>
            <a:pathLst>
              <a:path extrusionOk="0" h="44119" w="130463">
                <a:moveTo>
                  <a:pt x="0" y="44119"/>
                </a:moveTo>
                <a:cubicBezTo>
                  <a:pt x="1116" y="41842"/>
                  <a:pt x="5179" y="33493"/>
                  <a:pt x="6697" y="30457"/>
                </a:cubicBezTo>
                <a:cubicBezTo>
                  <a:pt x="8215" y="27421"/>
                  <a:pt x="8393" y="25501"/>
                  <a:pt x="9108" y="25903"/>
                </a:cubicBezTo>
                <a:cubicBezTo>
                  <a:pt x="9822" y="26304"/>
                  <a:pt x="10179" y="30501"/>
                  <a:pt x="10983" y="32868"/>
                </a:cubicBezTo>
                <a:cubicBezTo>
                  <a:pt x="11786" y="35234"/>
                  <a:pt x="12411" y="39743"/>
                  <a:pt x="13930" y="40101"/>
                </a:cubicBezTo>
                <a:cubicBezTo>
                  <a:pt x="15448" y="40458"/>
                  <a:pt x="18350" y="36573"/>
                  <a:pt x="20092" y="35011"/>
                </a:cubicBezTo>
                <a:cubicBezTo>
                  <a:pt x="21833" y="33448"/>
                  <a:pt x="22949" y="30501"/>
                  <a:pt x="24378" y="30725"/>
                </a:cubicBezTo>
                <a:cubicBezTo>
                  <a:pt x="25806" y="30948"/>
                  <a:pt x="26788" y="35591"/>
                  <a:pt x="28664" y="36350"/>
                </a:cubicBezTo>
                <a:cubicBezTo>
                  <a:pt x="30539" y="37109"/>
                  <a:pt x="33173" y="37957"/>
                  <a:pt x="35629" y="35279"/>
                </a:cubicBezTo>
                <a:cubicBezTo>
                  <a:pt x="38084" y="32600"/>
                  <a:pt x="40808" y="26126"/>
                  <a:pt x="43398" y="20277"/>
                </a:cubicBezTo>
                <a:cubicBezTo>
                  <a:pt x="45987" y="14428"/>
                  <a:pt x="48889" y="1524"/>
                  <a:pt x="51167" y="185"/>
                </a:cubicBezTo>
                <a:cubicBezTo>
                  <a:pt x="53444" y="-1154"/>
                  <a:pt x="54917" y="7105"/>
                  <a:pt x="57061" y="12240"/>
                </a:cubicBezTo>
                <a:cubicBezTo>
                  <a:pt x="59204" y="17374"/>
                  <a:pt x="61659" y="26394"/>
                  <a:pt x="64026" y="30993"/>
                </a:cubicBezTo>
                <a:cubicBezTo>
                  <a:pt x="66392" y="35591"/>
                  <a:pt x="68669" y="40994"/>
                  <a:pt x="71259" y="39833"/>
                </a:cubicBezTo>
                <a:cubicBezTo>
                  <a:pt x="73848" y="38672"/>
                  <a:pt x="77286" y="25187"/>
                  <a:pt x="79563" y="24027"/>
                </a:cubicBezTo>
                <a:cubicBezTo>
                  <a:pt x="81840" y="22866"/>
                  <a:pt x="83447" y="32153"/>
                  <a:pt x="84921" y="32868"/>
                </a:cubicBezTo>
                <a:cubicBezTo>
                  <a:pt x="86394" y="33582"/>
                  <a:pt x="86841" y="27242"/>
                  <a:pt x="88404" y="28314"/>
                </a:cubicBezTo>
                <a:cubicBezTo>
                  <a:pt x="89966" y="29385"/>
                  <a:pt x="91439" y="43270"/>
                  <a:pt x="94297" y="39297"/>
                </a:cubicBezTo>
                <a:cubicBezTo>
                  <a:pt x="97154" y="35323"/>
                  <a:pt x="101977" y="4113"/>
                  <a:pt x="105549" y="4471"/>
                </a:cubicBezTo>
                <a:cubicBezTo>
                  <a:pt x="109121" y="4828"/>
                  <a:pt x="112425" y="37243"/>
                  <a:pt x="115729" y="41440"/>
                </a:cubicBezTo>
                <a:cubicBezTo>
                  <a:pt x="119033" y="45637"/>
                  <a:pt x="122917" y="30278"/>
                  <a:pt x="125373" y="29653"/>
                </a:cubicBezTo>
                <a:cubicBezTo>
                  <a:pt x="127828" y="29028"/>
                  <a:pt x="129614" y="36350"/>
                  <a:pt x="130463" y="37690"/>
                </a:cubicBezTo>
              </a:path>
            </a:pathLst>
          </a:custGeom>
          <a:noFill/>
          <a:ln cap="flat" cmpd="sng" w="19050">
            <a:solidFill>
              <a:srgbClr val="4692B2"/>
            </a:solidFill>
            <a:prstDash val="solid"/>
            <a:round/>
            <a:headEnd len="lg" w="lg" type="none"/>
            <a:tailEnd len="lg" w="lg" type="none"/>
          </a:ln>
        </p:spPr>
      </p:sp>
      <p:cxnSp>
        <p:nvCxnSpPr>
          <p:cNvPr id="577" name="Shape 577"/>
          <p:cNvCxnSpPr/>
          <p:nvPr/>
        </p:nvCxnSpPr>
        <p:spPr>
          <a:xfrm>
            <a:off x="255835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78" name="Shape 578"/>
          <p:cNvCxnSpPr/>
          <p:nvPr/>
        </p:nvCxnSpPr>
        <p:spPr>
          <a:xfrm>
            <a:off x="274035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79" name="Shape 579"/>
          <p:cNvCxnSpPr/>
          <p:nvPr/>
        </p:nvCxnSpPr>
        <p:spPr>
          <a:xfrm>
            <a:off x="29168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0" name="Shape 580"/>
          <p:cNvCxnSpPr/>
          <p:nvPr/>
        </p:nvCxnSpPr>
        <p:spPr>
          <a:xfrm>
            <a:off x="30917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1" name="Shape 581"/>
          <p:cNvCxnSpPr/>
          <p:nvPr/>
        </p:nvCxnSpPr>
        <p:spPr>
          <a:xfrm>
            <a:off x="32525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2" name="Shape 582"/>
          <p:cNvCxnSpPr/>
          <p:nvPr/>
        </p:nvCxnSpPr>
        <p:spPr>
          <a:xfrm>
            <a:off x="34114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3" name="Shape 583"/>
          <p:cNvCxnSpPr/>
          <p:nvPr/>
        </p:nvCxnSpPr>
        <p:spPr>
          <a:xfrm>
            <a:off x="35615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4" name="Shape 584"/>
          <p:cNvCxnSpPr/>
          <p:nvPr/>
        </p:nvCxnSpPr>
        <p:spPr>
          <a:xfrm>
            <a:off x="3717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5" name="Shape 585"/>
          <p:cNvCxnSpPr/>
          <p:nvPr/>
        </p:nvCxnSpPr>
        <p:spPr>
          <a:xfrm>
            <a:off x="38813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6" name="Shape 586"/>
          <p:cNvCxnSpPr/>
          <p:nvPr/>
        </p:nvCxnSpPr>
        <p:spPr>
          <a:xfrm>
            <a:off x="40321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7" name="Shape 587"/>
          <p:cNvCxnSpPr/>
          <p:nvPr/>
        </p:nvCxnSpPr>
        <p:spPr>
          <a:xfrm>
            <a:off x="41828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8" name="Shape 588"/>
          <p:cNvCxnSpPr/>
          <p:nvPr/>
        </p:nvCxnSpPr>
        <p:spPr>
          <a:xfrm>
            <a:off x="4335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89" name="Shape 589"/>
          <p:cNvCxnSpPr/>
          <p:nvPr/>
        </p:nvCxnSpPr>
        <p:spPr>
          <a:xfrm>
            <a:off x="44860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0" name="Shape 590"/>
          <p:cNvCxnSpPr/>
          <p:nvPr/>
        </p:nvCxnSpPr>
        <p:spPr>
          <a:xfrm>
            <a:off x="46317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1" name="Shape 591"/>
          <p:cNvCxnSpPr/>
          <p:nvPr/>
        </p:nvCxnSpPr>
        <p:spPr>
          <a:xfrm>
            <a:off x="47707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2" name="Shape 592"/>
          <p:cNvCxnSpPr/>
          <p:nvPr/>
        </p:nvCxnSpPr>
        <p:spPr>
          <a:xfrm>
            <a:off x="492312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3" name="Shape 593"/>
          <p:cNvCxnSpPr/>
          <p:nvPr/>
        </p:nvCxnSpPr>
        <p:spPr>
          <a:xfrm>
            <a:off x="50957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4" name="Shape 594"/>
          <p:cNvCxnSpPr/>
          <p:nvPr/>
        </p:nvCxnSpPr>
        <p:spPr>
          <a:xfrm>
            <a:off x="52280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5" name="Shape 595"/>
          <p:cNvCxnSpPr/>
          <p:nvPr/>
        </p:nvCxnSpPr>
        <p:spPr>
          <a:xfrm>
            <a:off x="53804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6" name="Shape 596"/>
          <p:cNvCxnSpPr/>
          <p:nvPr/>
        </p:nvCxnSpPr>
        <p:spPr>
          <a:xfrm>
            <a:off x="55261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7" name="Shape 597"/>
          <p:cNvCxnSpPr/>
          <p:nvPr/>
        </p:nvCxnSpPr>
        <p:spPr>
          <a:xfrm>
            <a:off x="5699275"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598" name="Shape 598"/>
          <p:cNvCxnSpPr/>
          <p:nvPr/>
        </p:nvCxnSpPr>
        <p:spPr>
          <a:xfrm>
            <a:off x="5840725" y="1359650"/>
            <a:ext cx="0" cy="1212300"/>
          </a:xfrm>
          <a:prstGeom prst="straightConnector1">
            <a:avLst/>
          </a:prstGeom>
          <a:noFill/>
          <a:ln cap="flat" cmpd="sng" w="9525">
            <a:solidFill>
              <a:schemeClr val="dk2"/>
            </a:solidFill>
            <a:prstDash val="dash"/>
            <a:round/>
            <a:headEnd len="lg" w="lg" type="none"/>
            <a:tailEnd len="lg" w="lg" type="none"/>
          </a:ln>
        </p:spPr>
      </p:cxnSp>
      <p:sp>
        <p:nvSpPr>
          <p:cNvPr id="599" name="Shape 599"/>
          <p:cNvSpPr txBox="1"/>
          <p:nvPr/>
        </p:nvSpPr>
        <p:spPr>
          <a:xfrm>
            <a:off x="1632725" y="1737275"/>
            <a:ext cx="3857700" cy="450000"/>
          </a:xfrm>
          <a:prstGeom prst="rect">
            <a:avLst/>
          </a:prstGeom>
          <a:noFill/>
          <a:ln>
            <a:noFill/>
          </a:ln>
        </p:spPr>
        <p:txBody>
          <a:bodyPr anchorCtr="0" anchor="t" bIns="91425" lIns="91425" rIns="91425" wrap="square" tIns="91425">
            <a:noAutofit/>
          </a:bodyPr>
          <a:lstStyle/>
          <a:p>
            <a:pPr lvl="0" rtl="0">
              <a:spcBef>
                <a:spcPts val="0"/>
              </a:spcBef>
              <a:buNone/>
            </a:pPr>
            <a:r>
              <a:rPr lang="en"/>
              <a:t>X_t → </a:t>
            </a:r>
          </a:p>
        </p:txBody>
      </p:sp>
      <p:sp>
        <p:nvSpPr>
          <p:cNvPr id="600" name="Shape 600"/>
          <p:cNvSpPr txBox="1"/>
          <p:nvPr/>
        </p:nvSpPr>
        <p:spPr>
          <a:xfrm>
            <a:off x="248517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1" name="Shape 601"/>
          <p:cNvSpPr txBox="1"/>
          <p:nvPr/>
        </p:nvSpPr>
        <p:spPr>
          <a:xfrm>
            <a:off x="269265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2" name="Shape 602"/>
          <p:cNvSpPr txBox="1"/>
          <p:nvPr/>
        </p:nvSpPr>
        <p:spPr>
          <a:xfrm>
            <a:off x="286660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3" name="Shape 603"/>
          <p:cNvSpPr txBox="1"/>
          <p:nvPr/>
        </p:nvSpPr>
        <p:spPr>
          <a:xfrm>
            <a:off x="302715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4" name="Shape 604"/>
          <p:cNvSpPr txBox="1"/>
          <p:nvPr/>
        </p:nvSpPr>
        <p:spPr>
          <a:xfrm>
            <a:off x="31891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5" name="Shape 605"/>
          <p:cNvSpPr txBox="1"/>
          <p:nvPr/>
        </p:nvSpPr>
        <p:spPr>
          <a:xfrm>
            <a:off x="33487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6" name="Shape 606"/>
          <p:cNvSpPr txBox="1"/>
          <p:nvPr/>
        </p:nvSpPr>
        <p:spPr>
          <a:xfrm>
            <a:off x="350207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7" name="Shape 607"/>
          <p:cNvSpPr txBox="1"/>
          <p:nvPr/>
        </p:nvSpPr>
        <p:spPr>
          <a:xfrm>
            <a:off x="367030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8" name="Shape 608"/>
          <p:cNvSpPr txBox="1"/>
          <p:nvPr/>
        </p:nvSpPr>
        <p:spPr>
          <a:xfrm>
            <a:off x="38150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09" name="Shape 609"/>
          <p:cNvSpPr txBox="1"/>
          <p:nvPr/>
        </p:nvSpPr>
        <p:spPr>
          <a:xfrm>
            <a:off x="397700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0" name="Shape 610"/>
          <p:cNvSpPr txBox="1"/>
          <p:nvPr/>
        </p:nvSpPr>
        <p:spPr>
          <a:xfrm>
            <a:off x="41160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1" name="Shape 611"/>
          <p:cNvSpPr txBox="1"/>
          <p:nvPr/>
        </p:nvSpPr>
        <p:spPr>
          <a:xfrm>
            <a:off x="425990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2" name="Shape 612"/>
          <p:cNvSpPr txBox="1"/>
          <p:nvPr/>
        </p:nvSpPr>
        <p:spPr>
          <a:xfrm>
            <a:off x="44170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3" name="Shape 613"/>
          <p:cNvSpPr txBox="1"/>
          <p:nvPr/>
        </p:nvSpPr>
        <p:spPr>
          <a:xfrm>
            <a:off x="456175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4" name="Shape 614"/>
          <p:cNvSpPr txBox="1"/>
          <p:nvPr/>
        </p:nvSpPr>
        <p:spPr>
          <a:xfrm>
            <a:off x="46999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5" name="Shape 615"/>
          <p:cNvSpPr txBox="1"/>
          <p:nvPr/>
        </p:nvSpPr>
        <p:spPr>
          <a:xfrm>
            <a:off x="486360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6" name="Shape 616"/>
          <p:cNvSpPr txBox="1"/>
          <p:nvPr/>
        </p:nvSpPr>
        <p:spPr>
          <a:xfrm>
            <a:off x="501902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7" name="Shape 617"/>
          <p:cNvSpPr txBox="1"/>
          <p:nvPr/>
        </p:nvSpPr>
        <p:spPr>
          <a:xfrm>
            <a:off x="5165450"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8" name="Shape 618"/>
          <p:cNvSpPr txBox="1"/>
          <p:nvPr/>
        </p:nvSpPr>
        <p:spPr>
          <a:xfrm>
            <a:off x="5310175" y="28480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19" name="Shape 619"/>
          <p:cNvSpPr txBox="1"/>
          <p:nvPr/>
        </p:nvSpPr>
        <p:spPr>
          <a:xfrm>
            <a:off x="5476300" y="28480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20" name="Shape 620"/>
          <p:cNvSpPr txBox="1"/>
          <p:nvPr/>
        </p:nvSpPr>
        <p:spPr>
          <a:xfrm>
            <a:off x="5630975"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a:t>\</a:t>
            </a:r>
          </a:p>
        </p:txBody>
      </p:sp>
      <p:sp>
        <p:nvSpPr>
          <p:cNvPr id="621" name="Shape 621"/>
          <p:cNvSpPr txBox="1"/>
          <p:nvPr/>
        </p:nvSpPr>
        <p:spPr>
          <a:xfrm>
            <a:off x="1655225" y="2760400"/>
            <a:ext cx="408900" cy="336000"/>
          </a:xfrm>
          <a:prstGeom prst="rect">
            <a:avLst/>
          </a:prstGeom>
          <a:noFill/>
          <a:ln>
            <a:noFill/>
          </a:ln>
        </p:spPr>
        <p:txBody>
          <a:bodyPr anchorCtr="0" anchor="t" bIns="91425" lIns="91425" rIns="91425" wrap="square" tIns="91425">
            <a:noAutofit/>
          </a:bodyPr>
          <a:lstStyle/>
          <a:p>
            <a:pPr lvl="0" rtl="0">
              <a:spcBef>
                <a:spcPts val="0"/>
              </a:spcBef>
              <a:buNone/>
            </a:pPr>
            <a:r>
              <a:rPr lang="en"/>
              <a:t>S2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cxnSp>
        <p:nvCxnSpPr>
          <p:cNvPr id="626" name="Shape 626"/>
          <p:cNvCxnSpPr/>
          <p:nvPr/>
        </p:nvCxnSpPr>
        <p:spPr>
          <a:xfrm>
            <a:off x="2334363" y="2146400"/>
            <a:ext cx="3978300" cy="0"/>
          </a:xfrm>
          <a:prstGeom prst="straightConnector1">
            <a:avLst/>
          </a:prstGeom>
          <a:noFill/>
          <a:ln cap="flat" cmpd="sng" w="9525">
            <a:solidFill>
              <a:schemeClr val="dk2"/>
            </a:solidFill>
            <a:prstDash val="solid"/>
            <a:round/>
            <a:headEnd len="lg" w="lg" type="none"/>
            <a:tailEnd len="lg" w="lg" type="triangle"/>
          </a:ln>
        </p:spPr>
      </p:cxnSp>
      <p:cxnSp>
        <p:nvCxnSpPr>
          <p:cNvPr id="627" name="Shape 627"/>
          <p:cNvCxnSpPr/>
          <p:nvPr/>
        </p:nvCxnSpPr>
        <p:spPr>
          <a:xfrm>
            <a:off x="2448213" y="1336025"/>
            <a:ext cx="0" cy="1252500"/>
          </a:xfrm>
          <a:prstGeom prst="straightConnector1">
            <a:avLst/>
          </a:prstGeom>
          <a:noFill/>
          <a:ln cap="flat" cmpd="sng" w="9525">
            <a:solidFill>
              <a:schemeClr val="dk2"/>
            </a:solidFill>
            <a:prstDash val="solid"/>
            <a:round/>
            <a:headEnd len="lg" w="lg" type="triangle"/>
            <a:tailEnd len="lg" w="lg" type="none"/>
          </a:ln>
        </p:spPr>
      </p:cxnSp>
      <p:sp>
        <p:nvSpPr>
          <p:cNvPr id="628" name="Shape 628"/>
          <p:cNvSpPr/>
          <p:nvPr/>
        </p:nvSpPr>
        <p:spPr>
          <a:xfrm>
            <a:off x="2568763" y="1324703"/>
            <a:ext cx="3261575" cy="1102975"/>
          </a:xfrm>
          <a:custGeom>
            <a:pathLst>
              <a:path extrusionOk="0" h="44119" w="130463">
                <a:moveTo>
                  <a:pt x="0" y="44119"/>
                </a:moveTo>
                <a:cubicBezTo>
                  <a:pt x="1116" y="41842"/>
                  <a:pt x="5179" y="33493"/>
                  <a:pt x="6697" y="30457"/>
                </a:cubicBezTo>
                <a:cubicBezTo>
                  <a:pt x="8215" y="27421"/>
                  <a:pt x="8393" y="25501"/>
                  <a:pt x="9108" y="25903"/>
                </a:cubicBezTo>
                <a:cubicBezTo>
                  <a:pt x="9822" y="26304"/>
                  <a:pt x="10179" y="30501"/>
                  <a:pt x="10983" y="32868"/>
                </a:cubicBezTo>
                <a:cubicBezTo>
                  <a:pt x="11786" y="35234"/>
                  <a:pt x="12411" y="39743"/>
                  <a:pt x="13930" y="40101"/>
                </a:cubicBezTo>
                <a:cubicBezTo>
                  <a:pt x="15448" y="40458"/>
                  <a:pt x="18350" y="36573"/>
                  <a:pt x="20092" y="35011"/>
                </a:cubicBezTo>
                <a:cubicBezTo>
                  <a:pt x="21833" y="33448"/>
                  <a:pt x="22949" y="30501"/>
                  <a:pt x="24378" y="30725"/>
                </a:cubicBezTo>
                <a:cubicBezTo>
                  <a:pt x="25806" y="30948"/>
                  <a:pt x="26788" y="35591"/>
                  <a:pt x="28664" y="36350"/>
                </a:cubicBezTo>
                <a:cubicBezTo>
                  <a:pt x="30539" y="37109"/>
                  <a:pt x="33173" y="37957"/>
                  <a:pt x="35629" y="35279"/>
                </a:cubicBezTo>
                <a:cubicBezTo>
                  <a:pt x="38084" y="32600"/>
                  <a:pt x="40808" y="26126"/>
                  <a:pt x="43398" y="20277"/>
                </a:cubicBezTo>
                <a:cubicBezTo>
                  <a:pt x="45987" y="14428"/>
                  <a:pt x="48889" y="1524"/>
                  <a:pt x="51167" y="185"/>
                </a:cubicBezTo>
                <a:cubicBezTo>
                  <a:pt x="53444" y="-1154"/>
                  <a:pt x="54917" y="7105"/>
                  <a:pt x="57061" y="12240"/>
                </a:cubicBezTo>
                <a:cubicBezTo>
                  <a:pt x="59204" y="17374"/>
                  <a:pt x="61659" y="26394"/>
                  <a:pt x="64026" y="30993"/>
                </a:cubicBezTo>
                <a:cubicBezTo>
                  <a:pt x="66392" y="35591"/>
                  <a:pt x="68669" y="40994"/>
                  <a:pt x="71259" y="39833"/>
                </a:cubicBezTo>
                <a:cubicBezTo>
                  <a:pt x="73848" y="38672"/>
                  <a:pt x="77286" y="25187"/>
                  <a:pt x="79563" y="24027"/>
                </a:cubicBezTo>
                <a:cubicBezTo>
                  <a:pt x="81840" y="22866"/>
                  <a:pt x="83447" y="32153"/>
                  <a:pt x="84921" y="32868"/>
                </a:cubicBezTo>
                <a:cubicBezTo>
                  <a:pt x="86394" y="33582"/>
                  <a:pt x="86841" y="27242"/>
                  <a:pt x="88404" y="28314"/>
                </a:cubicBezTo>
                <a:cubicBezTo>
                  <a:pt x="89966" y="29385"/>
                  <a:pt x="91439" y="43270"/>
                  <a:pt x="94297" y="39297"/>
                </a:cubicBezTo>
                <a:cubicBezTo>
                  <a:pt x="97154" y="35323"/>
                  <a:pt x="101977" y="4113"/>
                  <a:pt x="105549" y="4471"/>
                </a:cubicBezTo>
                <a:cubicBezTo>
                  <a:pt x="109121" y="4828"/>
                  <a:pt x="112425" y="37243"/>
                  <a:pt x="115729" y="41440"/>
                </a:cubicBezTo>
                <a:cubicBezTo>
                  <a:pt x="119033" y="45637"/>
                  <a:pt x="122917" y="30278"/>
                  <a:pt x="125373" y="29653"/>
                </a:cubicBezTo>
                <a:cubicBezTo>
                  <a:pt x="127828" y="29028"/>
                  <a:pt x="129614" y="36350"/>
                  <a:pt x="130463" y="37690"/>
                </a:cubicBezTo>
              </a:path>
            </a:pathLst>
          </a:custGeom>
          <a:noFill/>
          <a:ln cap="flat" cmpd="sng" w="19050">
            <a:solidFill>
              <a:srgbClr val="4692B2"/>
            </a:solidFill>
            <a:prstDash val="solid"/>
            <a:round/>
            <a:headEnd len="lg" w="lg" type="none"/>
            <a:tailEnd len="lg" w="lg" type="none"/>
          </a:ln>
        </p:spPr>
      </p:sp>
      <p:cxnSp>
        <p:nvCxnSpPr>
          <p:cNvPr id="629" name="Shape 629"/>
          <p:cNvCxnSpPr/>
          <p:nvPr/>
        </p:nvCxnSpPr>
        <p:spPr>
          <a:xfrm>
            <a:off x="255836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0" name="Shape 630"/>
          <p:cNvCxnSpPr/>
          <p:nvPr/>
        </p:nvCxnSpPr>
        <p:spPr>
          <a:xfrm>
            <a:off x="274036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1" name="Shape 631"/>
          <p:cNvCxnSpPr/>
          <p:nvPr/>
        </p:nvCxnSpPr>
        <p:spPr>
          <a:xfrm>
            <a:off x="29168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2" name="Shape 632"/>
          <p:cNvCxnSpPr/>
          <p:nvPr/>
        </p:nvCxnSpPr>
        <p:spPr>
          <a:xfrm>
            <a:off x="30917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3" name="Shape 633"/>
          <p:cNvCxnSpPr/>
          <p:nvPr/>
        </p:nvCxnSpPr>
        <p:spPr>
          <a:xfrm>
            <a:off x="3252600"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4" name="Shape 634"/>
          <p:cNvCxnSpPr/>
          <p:nvPr/>
        </p:nvCxnSpPr>
        <p:spPr>
          <a:xfrm>
            <a:off x="34114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5" name="Shape 635"/>
          <p:cNvCxnSpPr/>
          <p:nvPr/>
        </p:nvCxnSpPr>
        <p:spPr>
          <a:xfrm>
            <a:off x="35615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6" name="Shape 636"/>
          <p:cNvCxnSpPr/>
          <p:nvPr/>
        </p:nvCxnSpPr>
        <p:spPr>
          <a:xfrm>
            <a:off x="3717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7" name="Shape 637"/>
          <p:cNvCxnSpPr/>
          <p:nvPr/>
        </p:nvCxnSpPr>
        <p:spPr>
          <a:xfrm>
            <a:off x="38813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8" name="Shape 638"/>
          <p:cNvCxnSpPr/>
          <p:nvPr/>
        </p:nvCxnSpPr>
        <p:spPr>
          <a:xfrm>
            <a:off x="40321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39" name="Shape 639"/>
          <p:cNvCxnSpPr/>
          <p:nvPr/>
        </p:nvCxnSpPr>
        <p:spPr>
          <a:xfrm>
            <a:off x="41828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0" name="Shape 640"/>
          <p:cNvCxnSpPr/>
          <p:nvPr/>
        </p:nvCxnSpPr>
        <p:spPr>
          <a:xfrm>
            <a:off x="4335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1" name="Shape 641"/>
          <p:cNvCxnSpPr/>
          <p:nvPr/>
        </p:nvCxnSpPr>
        <p:spPr>
          <a:xfrm>
            <a:off x="44860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2" name="Shape 642"/>
          <p:cNvCxnSpPr/>
          <p:nvPr/>
        </p:nvCxnSpPr>
        <p:spPr>
          <a:xfrm>
            <a:off x="46317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3" name="Shape 643"/>
          <p:cNvCxnSpPr/>
          <p:nvPr/>
        </p:nvCxnSpPr>
        <p:spPr>
          <a:xfrm>
            <a:off x="47707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4" name="Shape 644"/>
          <p:cNvCxnSpPr/>
          <p:nvPr/>
        </p:nvCxnSpPr>
        <p:spPr>
          <a:xfrm>
            <a:off x="492313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5" name="Shape 645"/>
          <p:cNvCxnSpPr/>
          <p:nvPr/>
        </p:nvCxnSpPr>
        <p:spPr>
          <a:xfrm>
            <a:off x="50957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6" name="Shape 646"/>
          <p:cNvCxnSpPr/>
          <p:nvPr/>
        </p:nvCxnSpPr>
        <p:spPr>
          <a:xfrm>
            <a:off x="52280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7" name="Shape 647"/>
          <p:cNvCxnSpPr/>
          <p:nvPr/>
        </p:nvCxnSpPr>
        <p:spPr>
          <a:xfrm>
            <a:off x="53804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8" name="Shape 648"/>
          <p:cNvCxnSpPr/>
          <p:nvPr/>
        </p:nvCxnSpPr>
        <p:spPr>
          <a:xfrm>
            <a:off x="5526113"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49" name="Shape 649"/>
          <p:cNvCxnSpPr/>
          <p:nvPr/>
        </p:nvCxnSpPr>
        <p:spPr>
          <a:xfrm>
            <a:off x="5699288" y="1359650"/>
            <a:ext cx="0" cy="1212300"/>
          </a:xfrm>
          <a:prstGeom prst="straightConnector1">
            <a:avLst/>
          </a:prstGeom>
          <a:noFill/>
          <a:ln cap="flat" cmpd="sng" w="9525">
            <a:solidFill>
              <a:schemeClr val="dk2"/>
            </a:solidFill>
            <a:prstDash val="dash"/>
            <a:round/>
            <a:headEnd len="lg" w="lg" type="none"/>
            <a:tailEnd len="lg" w="lg" type="none"/>
          </a:ln>
        </p:spPr>
      </p:cxnSp>
      <p:cxnSp>
        <p:nvCxnSpPr>
          <p:cNvPr id="650" name="Shape 650"/>
          <p:cNvCxnSpPr/>
          <p:nvPr/>
        </p:nvCxnSpPr>
        <p:spPr>
          <a:xfrm>
            <a:off x="5840738" y="1359650"/>
            <a:ext cx="0" cy="1212300"/>
          </a:xfrm>
          <a:prstGeom prst="straightConnector1">
            <a:avLst/>
          </a:prstGeom>
          <a:noFill/>
          <a:ln cap="flat" cmpd="sng" w="9525">
            <a:solidFill>
              <a:schemeClr val="dk2"/>
            </a:solidFill>
            <a:prstDash val="dash"/>
            <a:round/>
            <a:headEnd len="lg" w="lg" type="none"/>
            <a:tailEnd len="lg" w="lg" type="none"/>
          </a:ln>
        </p:spPr>
      </p:cxnSp>
      <p:sp>
        <p:nvSpPr>
          <p:cNvPr id="651" name="Shape 651"/>
          <p:cNvSpPr txBox="1"/>
          <p:nvPr/>
        </p:nvSpPr>
        <p:spPr>
          <a:xfrm>
            <a:off x="1632738" y="1737275"/>
            <a:ext cx="3857700" cy="450000"/>
          </a:xfrm>
          <a:prstGeom prst="rect">
            <a:avLst/>
          </a:prstGeom>
          <a:noFill/>
          <a:ln>
            <a:noFill/>
          </a:ln>
        </p:spPr>
        <p:txBody>
          <a:bodyPr anchorCtr="0" anchor="t" bIns="91425" lIns="91425" rIns="91425" wrap="square" tIns="91425">
            <a:noAutofit/>
          </a:bodyPr>
          <a:lstStyle/>
          <a:p>
            <a:pPr lvl="0" rtl="0">
              <a:spcBef>
                <a:spcPts val="0"/>
              </a:spcBef>
              <a:buNone/>
            </a:pPr>
            <a:r>
              <a:rPr lang="en"/>
              <a:t>X_t → </a:t>
            </a:r>
          </a:p>
        </p:txBody>
      </p:sp>
      <p:sp>
        <p:nvSpPr>
          <p:cNvPr id="652" name="Shape 652"/>
          <p:cNvSpPr txBox="1"/>
          <p:nvPr/>
        </p:nvSpPr>
        <p:spPr>
          <a:xfrm>
            <a:off x="248518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3" name="Shape 653"/>
          <p:cNvSpPr txBox="1"/>
          <p:nvPr/>
        </p:nvSpPr>
        <p:spPr>
          <a:xfrm>
            <a:off x="269266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4" name="Shape 654"/>
          <p:cNvSpPr txBox="1"/>
          <p:nvPr/>
        </p:nvSpPr>
        <p:spPr>
          <a:xfrm>
            <a:off x="286661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5" name="Shape 655"/>
          <p:cNvSpPr txBox="1"/>
          <p:nvPr/>
        </p:nvSpPr>
        <p:spPr>
          <a:xfrm>
            <a:off x="302716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6" name="Shape 656"/>
          <p:cNvSpPr txBox="1"/>
          <p:nvPr/>
        </p:nvSpPr>
        <p:spPr>
          <a:xfrm>
            <a:off x="31891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7" name="Shape 657"/>
          <p:cNvSpPr txBox="1"/>
          <p:nvPr/>
        </p:nvSpPr>
        <p:spPr>
          <a:xfrm>
            <a:off x="33487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8" name="Shape 658"/>
          <p:cNvSpPr txBox="1"/>
          <p:nvPr/>
        </p:nvSpPr>
        <p:spPr>
          <a:xfrm>
            <a:off x="350208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59" name="Shape 659"/>
          <p:cNvSpPr txBox="1"/>
          <p:nvPr/>
        </p:nvSpPr>
        <p:spPr>
          <a:xfrm>
            <a:off x="367031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0" name="Shape 660"/>
          <p:cNvSpPr txBox="1"/>
          <p:nvPr/>
        </p:nvSpPr>
        <p:spPr>
          <a:xfrm>
            <a:off x="38150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1" name="Shape 661"/>
          <p:cNvSpPr txBox="1"/>
          <p:nvPr/>
        </p:nvSpPr>
        <p:spPr>
          <a:xfrm>
            <a:off x="397701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2" name="Shape 662"/>
          <p:cNvSpPr txBox="1"/>
          <p:nvPr/>
        </p:nvSpPr>
        <p:spPr>
          <a:xfrm>
            <a:off x="41160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3" name="Shape 663"/>
          <p:cNvSpPr txBox="1"/>
          <p:nvPr/>
        </p:nvSpPr>
        <p:spPr>
          <a:xfrm>
            <a:off x="425991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4" name="Shape 664"/>
          <p:cNvSpPr txBox="1"/>
          <p:nvPr/>
        </p:nvSpPr>
        <p:spPr>
          <a:xfrm>
            <a:off x="44170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5" name="Shape 665"/>
          <p:cNvSpPr txBox="1"/>
          <p:nvPr/>
        </p:nvSpPr>
        <p:spPr>
          <a:xfrm>
            <a:off x="456176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6" name="Shape 666"/>
          <p:cNvSpPr txBox="1"/>
          <p:nvPr/>
        </p:nvSpPr>
        <p:spPr>
          <a:xfrm>
            <a:off x="46999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7" name="Shape 667"/>
          <p:cNvSpPr txBox="1"/>
          <p:nvPr/>
        </p:nvSpPr>
        <p:spPr>
          <a:xfrm>
            <a:off x="486361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8" name="Shape 668"/>
          <p:cNvSpPr txBox="1"/>
          <p:nvPr/>
        </p:nvSpPr>
        <p:spPr>
          <a:xfrm>
            <a:off x="501903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69" name="Shape 669"/>
          <p:cNvSpPr txBox="1"/>
          <p:nvPr/>
        </p:nvSpPr>
        <p:spPr>
          <a:xfrm>
            <a:off x="5165463"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70" name="Shape 670"/>
          <p:cNvSpPr txBox="1"/>
          <p:nvPr/>
        </p:nvSpPr>
        <p:spPr>
          <a:xfrm>
            <a:off x="5310188" y="28480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71" name="Shape 671"/>
          <p:cNvSpPr txBox="1"/>
          <p:nvPr/>
        </p:nvSpPr>
        <p:spPr>
          <a:xfrm>
            <a:off x="5476313" y="2848000"/>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72" name="Shape 672"/>
          <p:cNvSpPr txBox="1"/>
          <p:nvPr/>
        </p:nvSpPr>
        <p:spPr>
          <a:xfrm>
            <a:off x="5630988" y="2848013"/>
            <a:ext cx="282900" cy="1608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latin typeface="Lato"/>
                <a:ea typeface="Lato"/>
                <a:cs typeface="Lato"/>
                <a:sym typeface="Lato"/>
              </a:rPr>
              <a:t>\</a:t>
            </a:r>
          </a:p>
        </p:txBody>
      </p:sp>
      <p:sp>
        <p:nvSpPr>
          <p:cNvPr id="673" name="Shape 673"/>
          <p:cNvSpPr txBox="1"/>
          <p:nvPr/>
        </p:nvSpPr>
        <p:spPr>
          <a:xfrm>
            <a:off x="1655238" y="2745725"/>
            <a:ext cx="408900" cy="3360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S2</a:t>
            </a:r>
          </a:p>
        </p:txBody>
      </p:sp>
      <p:sp>
        <p:nvSpPr>
          <p:cNvPr id="674" name="Shape 674"/>
          <p:cNvSpPr txBox="1"/>
          <p:nvPr>
            <p:ph idx="4294967295" type="title"/>
          </p:nvPr>
        </p:nvSpPr>
        <p:spPr>
          <a:xfrm>
            <a:off x="157675" y="0"/>
            <a:ext cx="5514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 Example 2 </a:t>
            </a:r>
          </a:p>
        </p:txBody>
      </p:sp>
      <p:sp>
        <p:nvSpPr>
          <p:cNvPr id="675" name="Shape 675"/>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76" name="Shape 676"/>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77" name="Shape 677"/>
          <p:cNvSpPr txBox="1"/>
          <p:nvPr/>
        </p:nvSpPr>
        <p:spPr>
          <a:xfrm>
            <a:off x="2556225" y="3830000"/>
            <a:ext cx="3756600" cy="450600"/>
          </a:xfrm>
          <a:prstGeom prst="rect">
            <a:avLst/>
          </a:prstGeom>
          <a:noFill/>
          <a:ln>
            <a:noFill/>
          </a:ln>
        </p:spPr>
        <p:txBody>
          <a:bodyPr anchorCtr="0" anchor="t" bIns="91425" lIns="91425" rIns="91425" wrap="square" tIns="91425">
            <a:noAutofit/>
          </a:bodyPr>
          <a:lstStyle/>
          <a:p>
            <a:pPr lvl="0" rtl="0">
              <a:spcBef>
                <a:spcPts val="0"/>
              </a:spcBef>
              <a:buNone/>
            </a:pPr>
            <a:r>
              <a:rPr b="1" lang="en" sz="1800">
                <a:solidFill>
                  <a:srgbClr val="30689C"/>
                </a:solidFill>
                <a:latin typeface="Lato"/>
                <a:ea typeface="Lato"/>
                <a:cs typeface="Lato"/>
                <a:sym typeface="Lato"/>
              </a:rPr>
              <a:t>R = re.finditer(r’</a:t>
            </a:r>
            <a:r>
              <a:rPr b="1" lang="en" sz="1800">
                <a:solidFill>
                  <a:srgbClr val="30689C"/>
                </a:solidFill>
                <a:latin typeface="Lato"/>
                <a:ea typeface="Lato"/>
                <a:cs typeface="Lato"/>
                <a:sym typeface="Lato"/>
              </a:rPr>
              <a:t>(\/\\).{𝛇,}(\/\\)</a:t>
            </a:r>
            <a:r>
              <a:rPr b="1" lang="en" sz="1800">
                <a:solidFill>
                  <a:srgbClr val="30689C"/>
                </a:solidFill>
                <a:latin typeface="Lato"/>
                <a:ea typeface="Lato"/>
                <a:cs typeface="Lato"/>
                <a:sym typeface="Lato"/>
              </a:rPr>
              <a:t>’, S2)</a:t>
            </a:r>
          </a:p>
        </p:txBody>
      </p:sp>
      <p:sp>
        <p:nvSpPr>
          <p:cNvPr id="678" name="Shape 678"/>
          <p:cNvSpPr txBox="1"/>
          <p:nvPr/>
        </p:nvSpPr>
        <p:spPr>
          <a:xfrm>
            <a:off x="2579275" y="3367875"/>
            <a:ext cx="3261600" cy="4506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latin typeface="Lato"/>
                <a:ea typeface="Lato"/>
                <a:cs typeface="Lato"/>
                <a:sym typeface="Lato"/>
              </a:rPr>
              <a:t>/ \ / \ \ / / / \ \ \ / / / \ / / \ \ / \ </a:t>
            </a:r>
          </a:p>
        </p:txBody>
      </p:sp>
      <p:sp>
        <p:nvSpPr>
          <p:cNvPr id="679" name="Shape 679"/>
          <p:cNvSpPr txBox="1"/>
          <p:nvPr/>
        </p:nvSpPr>
        <p:spPr>
          <a:xfrm>
            <a:off x="545725" y="3367875"/>
            <a:ext cx="1507200" cy="3585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Complete String</a:t>
            </a:r>
          </a:p>
        </p:txBody>
      </p:sp>
      <p:sp>
        <p:nvSpPr>
          <p:cNvPr id="680" name="Shape 680"/>
          <p:cNvSpPr txBox="1"/>
          <p:nvPr/>
        </p:nvSpPr>
        <p:spPr>
          <a:xfrm>
            <a:off x="666625" y="3876050"/>
            <a:ext cx="1386300" cy="358500"/>
          </a:xfrm>
          <a:prstGeom prst="rect">
            <a:avLst/>
          </a:prstGeom>
          <a:noFill/>
          <a:ln cap="flat" cmpd="sng" w="9525">
            <a:solidFill>
              <a:srgbClr val="30689C"/>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Regex Pattern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idx="4294967295" type="title"/>
          </p:nvPr>
        </p:nvSpPr>
        <p:spPr>
          <a:xfrm>
            <a:off x="157675" y="0"/>
            <a:ext cx="5514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Proposed Reasoning - Example 3 </a:t>
            </a:r>
          </a:p>
        </p:txBody>
      </p:sp>
      <p:sp>
        <p:nvSpPr>
          <p:cNvPr id="686" name="Shape 686"/>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87" name="Shape 687"/>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88" name="Shape 688"/>
          <p:cNvCxnSpPr/>
          <p:nvPr/>
        </p:nvCxnSpPr>
        <p:spPr>
          <a:xfrm>
            <a:off x="2479738" y="2436437"/>
            <a:ext cx="3328800" cy="0"/>
          </a:xfrm>
          <a:prstGeom prst="straightConnector1">
            <a:avLst/>
          </a:prstGeom>
          <a:noFill/>
          <a:ln cap="flat" cmpd="sng" w="9525">
            <a:solidFill>
              <a:schemeClr val="dk2"/>
            </a:solidFill>
            <a:prstDash val="solid"/>
            <a:round/>
            <a:headEnd len="lg" w="lg" type="none"/>
            <a:tailEnd len="lg" w="lg" type="triangle"/>
          </a:ln>
        </p:spPr>
      </p:cxnSp>
      <p:cxnSp>
        <p:nvCxnSpPr>
          <p:cNvPr id="689" name="Shape 689"/>
          <p:cNvCxnSpPr/>
          <p:nvPr/>
        </p:nvCxnSpPr>
        <p:spPr>
          <a:xfrm>
            <a:off x="2621903" y="1336025"/>
            <a:ext cx="0" cy="1700700"/>
          </a:xfrm>
          <a:prstGeom prst="straightConnector1">
            <a:avLst/>
          </a:prstGeom>
          <a:noFill/>
          <a:ln cap="flat" cmpd="sng" w="9525">
            <a:solidFill>
              <a:schemeClr val="dk2"/>
            </a:solidFill>
            <a:prstDash val="solid"/>
            <a:round/>
            <a:headEnd len="lg" w="lg" type="triangle"/>
            <a:tailEnd len="lg" w="lg" type="none"/>
          </a:ln>
        </p:spPr>
      </p:cxnSp>
      <p:cxnSp>
        <p:nvCxnSpPr>
          <p:cNvPr id="690" name="Shape 690"/>
          <p:cNvCxnSpPr/>
          <p:nvPr/>
        </p:nvCxnSpPr>
        <p:spPr>
          <a:xfrm>
            <a:off x="2811183"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1" name="Shape 691"/>
          <p:cNvCxnSpPr/>
          <p:nvPr/>
        </p:nvCxnSpPr>
        <p:spPr>
          <a:xfrm>
            <a:off x="3013198"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2" name="Shape 692"/>
          <p:cNvCxnSpPr/>
          <p:nvPr/>
        </p:nvCxnSpPr>
        <p:spPr>
          <a:xfrm>
            <a:off x="3198941"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3" name="Shape 693"/>
          <p:cNvCxnSpPr/>
          <p:nvPr/>
        </p:nvCxnSpPr>
        <p:spPr>
          <a:xfrm>
            <a:off x="3382403"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4" name="Shape 694"/>
          <p:cNvCxnSpPr/>
          <p:nvPr/>
        </p:nvCxnSpPr>
        <p:spPr>
          <a:xfrm>
            <a:off x="3555831"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5" name="Shape 695"/>
          <p:cNvCxnSpPr/>
          <p:nvPr/>
        </p:nvCxnSpPr>
        <p:spPr>
          <a:xfrm>
            <a:off x="3735669"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6" name="Shape 696"/>
          <p:cNvCxnSpPr/>
          <p:nvPr/>
        </p:nvCxnSpPr>
        <p:spPr>
          <a:xfrm>
            <a:off x="3925209"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7" name="Shape 697"/>
          <p:cNvCxnSpPr/>
          <p:nvPr/>
        </p:nvCxnSpPr>
        <p:spPr>
          <a:xfrm>
            <a:off x="4099330"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8" name="Shape 698"/>
          <p:cNvCxnSpPr/>
          <p:nvPr/>
        </p:nvCxnSpPr>
        <p:spPr>
          <a:xfrm>
            <a:off x="4273450"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699" name="Shape 699"/>
          <p:cNvCxnSpPr/>
          <p:nvPr/>
        </p:nvCxnSpPr>
        <p:spPr>
          <a:xfrm>
            <a:off x="4449477"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700" name="Shape 700"/>
          <p:cNvCxnSpPr/>
          <p:nvPr/>
        </p:nvCxnSpPr>
        <p:spPr>
          <a:xfrm>
            <a:off x="4623598"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701" name="Shape 701"/>
          <p:cNvCxnSpPr/>
          <p:nvPr/>
        </p:nvCxnSpPr>
        <p:spPr>
          <a:xfrm>
            <a:off x="4791885"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702" name="Shape 702"/>
          <p:cNvCxnSpPr/>
          <p:nvPr/>
        </p:nvCxnSpPr>
        <p:spPr>
          <a:xfrm>
            <a:off x="4952435"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703" name="Shape 703"/>
          <p:cNvCxnSpPr/>
          <p:nvPr/>
        </p:nvCxnSpPr>
        <p:spPr>
          <a:xfrm>
            <a:off x="5128461" y="1368105"/>
            <a:ext cx="0" cy="1646100"/>
          </a:xfrm>
          <a:prstGeom prst="straightConnector1">
            <a:avLst/>
          </a:prstGeom>
          <a:noFill/>
          <a:ln cap="flat" cmpd="sng" w="9525">
            <a:solidFill>
              <a:schemeClr val="dk2"/>
            </a:solidFill>
            <a:prstDash val="dash"/>
            <a:round/>
            <a:headEnd len="lg" w="lg" type="none"/>
            <a:tailEnd len="lg" w="lg" type="none"/>
          </a:ln>
        </p:spPr>
      </p:cxnSp>
      <p:cxnSp>
        <p:nvCxnSpPr>
          <p:cNvPr id="704" name="Shape 704"/>
          <p:cNvCxnSpPr/>
          <p:nvPr/>
        </p:nvCxnSpPr>
        <p:spPr>
          <a:xfrm>
            <a:off x="5327790" y="1368105"/>
            <a:ext cx="0" cy="1646100"/>
          </a:xfrm>
          <a:prstGeom prst="straightConnector1">
            <a:avLst/>
          </a:prstGeom>
          <a:noFill/>
          <a:ln cap="flat" cmpd="sng" w="9525">
            <a:solidFill>
              <a:schemeClr val="dk2"/>
            </a:solidFill>
            <a:prstDash val="dash"/>
            <a:round/>
            <a:headEnd len="lg" w="lg" type="none"/>
            <a:tailEnd len="lg" w="lg" type="none"/>
          </a:ln>
        </p:spPr>
      </p:cxnSp>
      <p:sp>
        <p:nvSpPr>
          <p:cNvPr id="705" name="Shape 705"/>
          <p:cNvSpPr txBox="1"/>
          <p:nvPr/>
        </p:nvSpPr>
        <p:spPr>
          <a:xfrm>
            <a:off x="1327952" y="1880884"/>
            <a:ext cx="4455900" cy="611100"/>
          </a:xfrm>
          <a:prstGeom prst="rect">
            <a:avLst/>
          </a:prstGeom>
          <a:noFill/>
          <a:ln>
            <a:noFill/>
          </a:ln>
        </p:spPr>
        <p:txBody>
          <a:bodyPr anchorCtr="0" anchor="t" bIns="91425" lIns="91425" rIns="91425" wrap="square" tIns="91425">
            <a:noAutofit/>
          </a:bodyPr>
          <a:lstStyle/>
          <a:p>
            <a:pPr lvl="0" rtl="0">
              <a:spcBef>
                <a:spcPts val="0"/>
              </a:spcBef>
              <a:buNone/>
            </a:pPr>
            <a:r>
              <a:rPr lang="en"/>
              <a:t>X_t → </a:t>
            </a:r>
          </a:p>
        </p:txBody>
      </p:sp>
      <p:sp>
        <p:nvSpPr>
          <p:cNvPr id="706" name="Shape 706"/>
          <p:cNvSpPr/>
          <p:nvPr/>
        </p:nvSpPr>
        <p:spPr>
          <a:xfrm>
            <a:off x="2621900" y="1741550"/>
            <a:ext cx="2769710" cy="658717"/>
          </a:xfrm>
          <a:custGeom>
            <a:pathLst>
              <a:path extrusionOk="0" h="19404" w="90543">
                <a:moveTo>
                  <a:pt x="0" y="19329"/>
                </a:moveTo>
                <a:cubicBezTo>
                  <a:pt x="1867" y="19329"/>
                  <a:pt x="6873" y="19403"/>
                  <a:pt x="11206" y="19329"/>
                </a:cubicBezTo>
                <a:cubicBezTo>
                  <a:pt x="15538" y="19254"/>
                  <a:pt x="22112" y="19702"/>
                  <a:pt x="25997" y="18881"/>
                </a:cubicBezTo>
                <a:cubicBezTo>
                  <a:pt x="29881" y="18059"/>
                  <a:pt x="32347" y="16191"/>
                  <a:pt x="34514" y="14399"/>
                </a:cubicBezTo>
                <a:cubicBezTo>
                  <a:pt x="36680" y="12606"/>
                  <a:pt x="37875" y="8497"/>
                  <a:pt x="38996" y="8124"/>
                </a:cubicBezTo>
                <a:cubicBezTo>
                  <a:pt x="40116" y="7750"/>
                  <a:pt x="40639" y="12456"/>
                  <a:pt x="41237" y="12158"/>
                </a:cubicBezTo>
                <a:cubicBezTo>
                  <a:pt x="41834" y="11859"/>
                  <a:pt x="42059" y="6405"/>
                  <a:pt x="42582" y="6331"/>
                </a:cubicBezTo>
                <a:cubicBezTo>
                  <a:pt x="43105" y="6256"/>
                  <a:pt x="43254" y="12456"/>
                  <a:pt x="44375" y="11709"/>
                </a:cubicBezTo>
                <a:cubicBezTo>
                  <a:pt x="45495" y="10961"/>
                  <a:pt x="46990" y="3715"/>
                  <a:pt x="49306" y="1848"/>
                </a:cubicBezTo>
                <a:cubicBezTo>
                  <a:pt x="51621" y="-19"/>
                  <a:pt x="52218" y="728"/>
                  <a:pt x="58270" y="504"/>
                </a:cubicBezTo>
                <a:cubicBezTo>
                  <a:pt x="64321" y="280"/>
                  <a:pt x="80383" y="-392"/>
                  <a:pt x="85613" y="504"/>
                </a:cubicBezTo>
                <a:cubicBezTo>
                  <a:pt x="90842" y="1400"/>
                  <a:pt x="88825" y="3640"/>
                  <a:pt x="89647" y="5882"/>
                </a:cubicBezTo>
                <a:cubicBezTo>
                  <a:pt x="90468" y="8123"/>
                  <a:pt x="90393" y="12606"/>
                  <a:pt x="90543" y="13951"/>
                </a:cubicBezTo>
              </a:path>
            </a:pathLst>
          </a:custGeom>
          <a:noFill/>
          <a:ln cap="flat" cmpd="sng" w="19050">
            <a:solidFill>
              <a:srgbClr val="30689C"/>
            </a:solidFill>
            <a:prstDash val="solid"/>
            <a:round/>
            <a:headEnd len="lg" w="lg" type="none"/>
            <a:tailEnd len="lg" w="lg" type="none"/>
          </a:ln>
        </p:spPr>
      </p:sp>
      <p:grpSp>
        <p:nvGrpSpPr>
          <p:cNvPr id="707" name="Shape 707"/>
          <p:cNvGrpSpPr/>
          <p:nvPr/>
        </p:nvGrpSpPr>
        <p:grpSpPr>
          <a:xfrm>
            <a:off x="2434926" y="1814897"/>
            <a:ext cx="3800997" cy="400037"/>
            <a:chOff x="2300850" y="1483425"/>
            <a:chExt cx="4542300" cy="294600"/>
          </a:xfrm>
        </p:grpSpPr>
        <p:cxnSp>
          <p:nvCxnSpPr>
            <p:cNvPr id="708" name="Shape 708"/>
            <p:cNvCxnSpPr/>
            <p:nvPr/>
          </p:nvCxnSpPr>
          <p:spPr>
            <a:xfrm>
              <a:off x="2300850" y="1664200"/>
              <a:ext cx="4259400" cy="0"/>
            </a:xfrm>
            <a:prstGeom prst="straightConnector1">
              <a:avLst/>
            </a:prstGeom>
            <a:noFill/>
            <a:ln cap="flat" cmpd="sng" w="9525">
              <a:solidFill>
                <a:srgbClr val="FFAB40"/>
              </a:solidFill>
              <a:prstDash val="solid"/>
              <a:round/>
              <a:headEnd len="lg" w="lg" type="none"/>
              <a:tailEnd len="lg" w="lg" type="none"/>
            </a:ln>
          </p:spPr>
        </p:cxnSp>
        <p:sp>
          <p:nvSpPr>
            <p:cNvPr id="709" name="Shape 709"/>
            <p:cNvSpPr txBox="1"/>
            <p:nvPr/>
          </p:nvSpPr>
          <p:spPr>
            <a:xfrm>
              <a:off x="6560250" y="1483425"/>
              <a:ext cx="282900" cy="2946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30689C"/>
                  </a:solidFill>
                </a:rPr>
                <a:t>𝛂</a:t>
              </a:r>
            </a:p>
          </p:txBody>
        </p:sp>
      </p:grpSp>
      <p:sp>
        <p:nvSpPr>
          <p:cNvPr id="710" name="Shape 710"/>
          <p:cNvSpPr txBox="1"/>
          <p:nvPr/>
        </p:nvSpPr>
        <p:spPr>
          <a:xfrm>
            <a:off x="1620600" y="3178550"/>
            <a:ext cx="408900" cy="336000"/>
          </a:xfrm>
          <a:prstGeom prst="rect">
            <a:avLst/>
          </a:prstGeom>
          <a:noFill/>
          <a:ln>
            <a:noFill/>
          </a:ln>
        </p:spPr>
        <p:txBody>
          <a:bodyPr anchorCtr="0" anchor="t" bIns="91425" lIns="91425" rIns="91425" wrap="square" tIns="91425">
            <a:noAutofit/>
          </a:bodyPr>
          <a:lstStyle/>
          <a:p>
            <a:pPr lvl="0" rtl="0">
              <a:spcBef>
                <a:spcPts val="0"/>
              </a:spcBef>
              <a:buNone/>
            </a:pPr>
            <a:r>
              <a:rPr lang="en"/>
              <a:t>S1</a:t>
            </a:r>
          </a:p>
        </p:txBody>
      </p:sp>
      <p:sp>
        <p:nvSpPr>
          <p:cNvPr id="711" name="Shape 711"/>
          <p:cNvSpPr txBox="1"/>
          <p:nvPr/>
        </p:nvSpPr>
        <p:spPr>
          <a:xfrm>
            <a:off x="2578538" y="3121250"/>
            <a:ext cx="2813100" cy="450600"/>
          </a:xfrm>
          <a:prstGeom prst="rect">
            <a:avLst/>
          </a:prstGeom>
          <a:noFill/>
          <a:ln>
            <a:noFill/>
          </a:ln>
        </p:spPr>
        <p:txBody>
          <a:bodyPr anchorCtr="0" anchor="t" bIns="91425" lIns="91425" rIns="91425" wrap="square" tIns="91425">
            <a:noAutofit/>
          </a:bodyPr>
          <a:lstStyle/>
          <a:p>
            <a:pPr lvl="0" rtl="0">
              <a:spcBef>
                <a:spcPts val="0"/>
              </a:spcBef>
              <a:buNone/>
            </a:pPr>
            <a:r>
              <a:rPr lang="en" sz="1800">
                <a:latin typeface="Lato"/>
                <a:ea typeface="Lato"/>
                <a:cs typeface="Lato"/>
                <a:sym typeface="Lato"/>
              </a:rPr>
              <a:t>0 0 0 0 0 0 1 0 1 1 1 1 1 1 1</a:t>
            </a:r>
          </a:p>
        </p:txBody>
      </p:sp>
      <p:sp>
        <p:nvSpPr>
          <p:cNvPr id="712" name="Shape 712"/>
          <p:cNvSpPr txBox="1"/>
          <p:nvPr/>
        </p:nvSpPr>
        <p:spPr>
          <a:xfrm>
            <a:off x="499050" y="3678900"/>
            <a:ext cx="2079600" cy="980700"/>
          </a:xfrm>
          <a:prstGeom prst="rect">
            <a:avLst/>
          </a:prstGeom>
          <a:noFill/>
          <a:ln>
            <a:noFill/>
          </a:ln>
        </p:spPr>
        <p:txBody>
          <a:bodyPr anchorCtr="0" anchor="ctr" bIns="91425" lIns="91425" rIns="91425" wrap="square" tIns="91425">
            <a:noAutofit/>
          </a:bodyPr>
          <a:lstStyle/>
          <a:p>
            <a:pPr lvl="0" rtl="0">
              <a:spcBef>
                <a:spcPts val="0"/>
              </a:spcBef>
              <a:buNone/>
            </a:pPr>
            <a:r>
              <a:rPr lang="en">
                <a:solidFill>
                  <a:schemeClr val="dk1"/>
                </a:solidFill>
              </a:rPr>
              <a:t>S1 = Quant(X_t, 1, 𝛂)  </a:t>
            </a:r>
          </a:p>
          <a:p>
            <a:pPr lvl="0" rtl="0">
              <a:spcBef>
                <a:spcPts val="0"/>
              </a:spcBef>
              <a:buNone/>
            </a:pPr>
            <a:r>
              <a:t/>
            </a:r>
            <a:endParaRPr/>
          </a:p>
        </p:txBody>
      </p:sp>
      <p:sp>
        <p:nvSpPr>
          <p:cNvPr id="713" name="Shape 713"/>
          <p:cNvSpPr txBox="1"/>
          <p:nvPr/>
        </p:nvSpPr>
        <p:spPr>
          <a:xfrm>
            <a:off x="157675" y="776875"/>
            <a:ext cx="4102200" cy="336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rPr>
              <a:t>Problem: </a:t>
            </a:r>
            <a:r>
              <a:rPr lang="en">
                <a:solidFill>
                  <a:srgbClr val="30689C"/>
                </a:solidFill>
              </a:rPr>
              <a:t>Find when the onset occurs</a:t>
            </a:r>
          </a:p>
        </p:txBody>
      </p:sp>
      <p:cxnSp>
        <p:nvCxnSpPr>
          <p:cNvPr id="714" name="Shape 714"/>
          <p:cNvCxnSpPr>
            <a:stCxn id="712" idx="3"/>
          </p:cNvCxnSpPr>
          <p:nvPr/>
        </p:nvCxnSpPr>
        <p:spPr>
          <a:xfrm>
            <a:off x="2578650" y="4169250"/>
            <a:ext cx="1388100" cy="0"/>
          </a:xfrm>
          <a:prstGeom prst="straightConnector1">
            <a:avLst/>
          </a:prstGeom>
          <a:noFill/>
          <a:ln cap="flat" cmpd="sng" w="9525">
            <a:solidFill>
              <a:schemeClr val="dk2"/>
            </a:solidFill>
            <a:prstDash val="solid"/>
            <a:round/>
            <a:headEnd len="lg" w="lg" type="none"/>
            <a:tailEnd len="lg" w="lg" type="triangle"/>
          </a:ln>
        </p:spPr>
      </p:cxnSp>
      <p:sp>
        <p:nvSpPr>
          <p:cNvPr id="715" name="Shape 715"/>
          <p:cNvSpPr txBox="1"/>
          <p:nvPr/>
        </p:nvSpPr>
        <p:spPr>
          <a:xfrm>
            <a:off x="4449475" y="3852200"/>
            <a:ext cx="3534600" cy="450600"/>
          </a:xfrm>
          <a:prstGeom prst="rect">
            <a:avLst/>
          </a:prstGeom>
          <a:noFill/>
          <a:ln>
            <a:noFill/>
          </a:ln>
        </p:spPr>
        <p:txBody>
          <a:bodyPr anchorCtr="0" anchor="t" bIns="91425" lIns="91425" rIns="91425" wrap="square" tIns="91425">
            <a:noAutofit/>
          </a:bodyPr>
          <a:lstStyle/>
          <a:p>
            <a:pPr lvl="0" rtl="0">
              <a:spcBef>
                <a:spcPts val="0"/>
              </a:spcBef>
              <a:buNone/>
            </a:pPr>
            <a:r>
              <a:rPr b="1" lang="en" sz="1800">
                <a:solidFill>
                  <a:srgbClr val="30689C"/>
                </a:solidFill>
                <a:latin typeface="Lato"/>
                <a:ea typeface="Lato"/>
                <a:cs typeface="Lato"/>
                <a:sym typeface="Lato"/>
              </a:rPr>
              <a:t>R = re.match(r’1{</a:t>
            </a:r>
            <a:r>
              <a:rPr b="1" lang="en" sz="1800">
                <a:solidFill>
                  <a:srgbClr val="30689C"/>
                </a:solidFill>
                <a:latin typeface="Lato"/>
                <a:ea typeface="Lato"/>
                <a:cs typeface="Lato"/>
                <a:sym typeface="Lato"/>
              </a:rPr>
              <a:t>𝛇,}</a:t>
            </a:r>
            <a:r>
              <a:rPr b="1" lang="en" sz="1800">
                <a:solidFill>
                  <a:srgbClr val="30689C"/>
                </a:solidFill>
                <a:latin typeface="Lato"/>
                <a:ea typeface="Lato"/>
                <a:cs typeface="Lato"/>
                <a:sym typeface="Lato"/>
              </a:rPr>
              <a:t>’, S1)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idx="4294967295" type="title"/>
          </p:nvPr>
        </p:nvSpPr>
        <p:spPr>
          <a:xfrm>
            <a:off x="157675" y="0"/>
            <a:ext cx="8421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3/4. Patterns, Regexes and PyParsing</a:t>
            </a:r>
          </a:p>
        </p:txBody>
      </p:sp>
      <p:sp>
        <p:nvSpPr>
          <p:cNvPr id="721" name="Shape 721"/>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22" name="Shape 722"/>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23" name="Shape 723"/>
          <p:cNvSpPr txBox="1"/>
          <p:nvPr/>
        </p:nvSpPr>
        <p:spPr>
          <a:xfrm>
            <a:off x="22275" y="745550"/>
            <a:ext cx="9144000" cy="1071300"/>
          </a:xfrm>
          <a:prstGeom prst="rect">
            <a:avLst/>
          </a:prstGeom>
          <a:noFill/>
          <a:ln>
            <a:noFill/>
          </a:ln>
        </p:spPr>
        <p:txBody>
          <a:bodyPr anchorCtr="0" anchor="t" bIns="91425" lIns="91425" rIns="91425" wrap="square" tIns="91425">
            <a:noAutofit/>
          </a:bodyPr>
          <a:lstStyle/>
          <a:p>
            <a:pPr indent="-228600" lvl="0" marL="457200" rtl="0">
              <a:lnSpc>
                <a:spcPct val="150000"/>
              </a:lnSpc>
              <a:spcBef>
                <a:spcPts val="0"/>
              </a:spcBef>
              <a:buChar char="●"/>
            </a:pPr>
            <a:r>
              <a:rPr lang="en"/>
              <a:t>Use Python programming language as a tool for extracting information from structured textual data.</a:t>
            </a:r>
          </a:p>
          <a:p>
            <a:pPr indent="-228600" lvl="0" marL="457200" rtl="0">
              <a:lnSpc>
                <a:spcPct val="150000"/>
              </a:lnSpc>
              <a:spcBef>
                <a:spcPts val="0"/>
              </a:spcBef>
              <a:buChar char="●"/>
            </a:pPr>
            <a:r>
              <a:rPr lang="en"/>
              <a:t>Turns to be more powerful than regular expressions but not as general as a full-blown compiler.</a:t>
            </a:r>
          </a:p>
          <a:p>
            <a:pPr indent="-228600" lvl="0" marL="457200" rtl="0">
              <a:lnSpc>
                <a:spcPct val="150000"/>
              </a:lnSpc>
              <a:spcBef>
                <a:spcPts val="0"/>
              </a:spcBef>
              <a:buChar char="●"/>
            </a:pPr>
            <a:r>
              <a:rPr lang="en"/>
              <a:t>To find information within structured text, we must be able to describe that structure.</a:t>
            </a:r>
          </a:p>
          <a:p>
            <a:pPr indent="-228600" lvl="0" marL="457200" rtl="0">
              <a:lnSpc>
                <a:spcPct val="150000"/>
              </a:lnSpc>
              <a:spcBef>
                <a:spcPts val="0"/>
              </a:spcBef>
              <a:buChar char="●"/>
            </a:pPr>
            <a:r>
              <a:rPr lang="en"/>
              <a:t>It is built on the fundamental syntax description embodied in the Backus-Naur Formalism. </a:t>
            </a:r>
          </a:p>
          <a:p>
            <a:pPr lvl="0" rtl="0">
              <a:spcBef>
                <a:spcPts val="0"/>
              </a:spcBef>
              <a:buNone/>
            </a:pPr>
            <a:r>
              <a:t/>
            </a:r>
            <a:endParaRPr/>
          </a:p>
          <a:p>
            <a:pPr lvl="0" rtl="0">
              <a:spcBef>
                <a:spcPts val="0"/>
              </a:spcBef>
              <a:buNone/>
            </a:pPr>
            <a:r>
              <a:t/>
            </a:r>
            <a:endParaRPr/>
          </a:p>
        </p:txBody>
      </p:sp>
      <p:sp>
        <p:nvSpPr>
          <p:cNvPr id="724" name="Shape 724"/>
          <p:cNvSpPr txBox="1"/>
          <p:nvPr/>
        </p:nvSpPr>
        <p:spPr>
          <a:xfrm>
            <a:off x="297825" y="2449200"/>
            <a:ext cx="6889800" cy="322800"/>
          </a:xfrm>
          <a:prstGeom prst="rect">
            <a:avLst/>
          </a:prstGeom>
          <a:noFill/>
          <a:ln>
            <a:noFill/>
          </a:ln>
        </p:spPr>
        <p:txBody>
          <a:bodyPr anchorCtr="0" anchor="t" bIns="91425" lIns="91425" rIns="91425" wrap="square" tIns="91425">
            <a:noAutofit/>
          </a:bodyPr>
          <a:lstStyle/>
          <a:p>
            <a:pPr lvl="0" rtl="0" algn="just">
              <a:lnSpc>
                <a:spcPct val="115000"/>
              </a:lnSpc>
              <a:spcBef>
                <a:spcPts val="0"/>
              </a:spcBef>
              <a:buClr>
                <a:schemeClr val="dk1"/>
              </a:buClr>
              <a:buFont typeface="Arial"/>
              <a:buNone/>
            </a:pPr>
            <a:r>
              <a:rPr b="1" i="1" lang="en">
                <a:solidFill>
                  <a:srgbClr val="30689C"/>
                </a:solidFill>
                <a:latin typeface="Rockwell"/>
                <a:ea typeface="Rockwell"/>
                <a:cs typeface="Rockwell"/>
                <a:sym typeface="Rockwell"/>
              </a:rPr>
              <a:t>Describing a Language through a finite recipe</a:t>
            </a:r>
          </a:p>
          <a:p>
            <a:pPr lvl="0" rtl="0">
              <a:spcBef>
                <a:spcPts val="0"/>
              </a:spcBef>
              <a:buNone/>
            </a:pPr>
            <a:r>
              <a:t/>
            </a:r>
            <a:endParaRPr/>
          </a:p>
        </p:txBody>
      </p:sp>
      <p:pic>
        <p:nvPicPr>
          <p:cNvPr id="725" name="Shape 725"/>
          <p:cNvPicPr preferRelativeResize="0"/>
          <p:nvPr/>
        </p:nvPicPr>
        <p:blipFill rotWithShape="1">
          <a:blip r:embed="rId3">
            <a:alphaModFix/>
          </a:blip>
          <a:srcRect b="14247" l="27723" r="33174" t="43873"/>
          <a:stretch/>
        </p:blipFill>
        <p:spPr>
          <a:xfrm>
            <a:off x="343613" y="2970400"/>
            <a:ext cx="3438525" cy="2066925"/>
          </a:xfrm>
          <a:prstGeom prst="rect">
            <a:avLst/>
          </a:prstGeom>
          <a:noFill/>
          <a:ln>
            <a:noFill/>
          </a:ln>
        </p:spPr>
      </p:pic>
      <p:sp>
        <p:nvSpPr>
          <p:cNvPr id="726" name="Shape 726"/>
          <p:cNvSpPr txBox="1"/>
          <p:nvPr/>
        </p:nvSpPr>
        <p:spPr>
          <a:xfrm>
            <a:off x="3600375" y="3131950"/>
            <a:ext cx="1124400" cy="410700"/>
          </a:xfrm>
          <a:prstGeom prst="rect">
            <a:avLst/>
          </a:prstGeom>
          <a:noFill/>
          <a:ln>
            <a:noFill/>
          </a:ln>
        </p:spPr>
        <p:txBody>
          <a:bodyPr anchorCtr="0" anchor="t" bIns="91425" lIns="91425" rIns="91425" wrap="square" tIns="91425">
            <a:noAutofit/>
          </a:bodyPr>
          <a:lstStyle/>
          <a:p>
            <a:pPr lvl="0" rtl="0">
              <a:spcBef>
                <a:spcPts val="0"/>
              </a:spcBef>
              <a:buNone/>
            </a:pPr>
            <a:r>
              <a:rPr i="1" lang="en"/>
              <a:t>Terminal symbols</a:t>
            </a:r>
          </a:p>
        </p:txBody>
      </p:sp>
      <p:pic>
        <p:nvPicPr>
          <p:cNvPr id="727" name="Shape 727"/>
          <p:cNvPicPr preferRelativeResize="0"/>
          <p:nvPr/>
        </p:nvPicPr>
        <p:blipFill rotWithShape="1">
          <a:blip r:embed="rId4">
            <a:alphaModFix/>
          </a:blip>
          <a:srcRect b="7693" l="24681" r="29484" t="22551"/>
          <a:stretch/>
        </p:blipFill>
        <p:spPr>
          <a:xfrm>
            <a:off x="5406375" y="2105750"/>
            <a:ext cx="3554200" cy="3037750"/>
          </a:xfrm>
          <a:prstGeom prst="rect">
            <a:avLst/>
          </a:prstGeom>
          <a:noFill/>
          <a:ln>
            <a:noFill/>
          </a:ln>
        </p:spPr>
      </p:pic>
      <p:sp>
        <p:nvSpPr>
          <p:cNvPr id="728" name="Shape 728"/>
          <p:cNvSpPr/>
          <p:nvPr/>
        </p:nvSpPr>
        <p:spPr>
          <a:xfrm>
            <a:off x="3221400" y="3125800"/>
            <a:ext cx="246900" cy="6012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29" name="Shape 729"/>
          <p:cNvSpPr/>
          <p:nvPr/>
        </p:nvSpPr>
        <p:spPr>
          <a:xfrm>
            <a:off x="3544500" y="3727002"/>
            <a:ext cx="246900" cy="10191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30" name="Shape 730"/>
          <p:cNvSpPr txBox="1"/>
          <p:nvPr/>
        </p:nvSpPr>
        <p:spPr>
          <a:xfrm>
            <a:off x="3867600" y="3727000"/>
            <a:ext cx="1569300" cy="410700"/>
          </a:xfrm>
          <a:prstGeom prst="rect">
            <a:avLst/>
          </a:prstGeom>
          <a:noFill/>
          <a:ln>
            <a:noFill/>
          </a:ln>
        </p:spPr>
        <p:txBody>
          <a:bodyPr anchorCtr="0" anchor="t" bIns="91425" lIns="91425" rIns="91425" wrap="square" tIns="91425">
            <a:noAutofit/>
          </a:bodyPr>
          <a:lstStyle/>
          <a:p>
            <a:pPr lvl="0" rtl="0">
              <a:spcBef>
                <a:spcPts val="0"/>
              </a:spcBef>
              <a:buNone/>
            </a:pPr>
            <a:r>
              <a:rPr i="1" lang="en"/>
              <a:t>Non-Terminal symbols</a:t>
            </a:r>
          </a:p>
          <a:p>
            <a:pPr lvl="0" rtl="0">
              <a:spcBef>
                <a:spcPts val="0"/>
              </a:spcBef>
              <a:buNone/>
            </a:pPr>
            <a:r>
              <a:rPr i="1" lang="en"/>
              <a:t>And Production Rules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4294967295" type="title"/>
          </p:nvPr>
        </p:nvSpPr>
        <p:spPr>
          <a:xfrm>
            <a:off x="157675" y="0"/>
            <a:ext cx="84219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3/4. Patterns, Regexes and PyParsing</a:t>
            </a:r>
          </a:p>
        </p:txBody>
      </p:sp>
      <p:sp>
        <p:nvSpPr>
          <p:cNvPr id="736" name="Shape 736"/>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37" name="Shape 737"/>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38" name="Shape 738"/>
          <p:cNvSpPr txBox="1"/>
          <p:nvPr/>
        </p:nvSpPr>
        <p:spPr>
          <a:xfrm>
            <a:off x="1006164" y="3886085"/>
            <a:ext cx="2649000" cy="6387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Find Meaning in Sequences and Subsequences of Syntagms (build the Vocabulary/Dictionary)</a:t>
            </a:r>
          </a:p>
        </p:txBody>
      </p:sp>
      <p:sp>
        <p:nvSpPr>
          <p:cNvPr id="739" name="Shape 739"/>
          <p:cNvSpPr txBox="1"/>
          <p:nvPr/>
        </p:nvSpPr>
        <p:spPr>
          <a:xfrm>
            <a:off x="5930564" y="3892665"/>
            <a:ext cx="2649000" cy="6255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Find the set of rules (Morph and Syntax) that will organize the vocabulary</a:t>
            </a:r>
          </a:p>
        </p:txBody>
      </p:sp>
      <p:sp>
        <p:nvSpPr>
          <p:cNvPr id="740" name="Shape 740"/>
          <p:cNvSpPr txBox="1"/>
          <p:nvPr/>
        </p:nvSpPr>
        <p:spPr>
          <a:xfrm>
            <a:off x="0" y="968225"/>
            <a:ext cx="3000000" cy="21243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rPr b="1" lang="en">
                <a:solidFill>
                  <a:srgbClr val="30689C"/>
                </a:solidFill>
                <a:latin typeface="Lato"/>
                <a:ea typeface="Lato"/>
                <a:cs typeface="Lato"/>
                <a:sym typeface="Lato"/>
              </a:rPr>
              <a:t>The data types of a programming language are defined by EBNF as:</a:t>
            </a:r>
          </a:p>
          <a:p>
            <a:pPr lvl="0" rtl="0">
              <a:lnSpc>
                <a:spcPct val="115000"/>
              </a:lnSpc>
              <a:spcBef>
                <a:spcPts val="0"/>
              </a:spcBef>
              <a:buNone/>
            </a:pPr>
            <a:r>
              <a:t/>
            </a:r>
            <a:endParaRPr sz="1100">
              <a:solidFill>
                <a:schemeClr val="dk1"/>
              </a:solidFill>
            </a:endParaRPr>
          </a:p>
          <a:p>
            <a:pPr lvl="0" rtl="0">
              <a:lnSpc>
                <a:spcPct val="115000"/>
              </a:lnSpc>
              <a:spcBef>
                <a:spcPts val="0"/>
              </a:spcBef>
              <a:buNone/>
            </a:pPr>
            <a:r>
              <a:rPr lang="en" sz="1200">
                <a:solidFill>
                  <a:schemeClr val="dk1"/>
                </a:solidFill>
                <a:latin typeface="Lato"/>
                <a:ea typeface="Lato"/>
                <a:cs typeface="Lato"/>
                <a:sym typeface="Lato"/>
              </a:rPr>
              <a:t>digit = “1”|”2”|”3”|”4”|”5”|”6”|”7”|”8”|”9”</a:t>
            </a:r>
          </a:p>
          <a:p>
            <a:pPr lvl="0" rtl="0">
              <a:lnSpc>
                <a:spcPct val="115000"/>
              </a:lnSpc>
              <a:spcBef>
                <a:spcPts val="0"/>
              </a:spcBef>
              <a:buNone/>
            </a:pPr>
            <a:r>
              <a:rPr lang="en" sz="1200">
                <a:solidFill>
                  <a:schemeClr val="dk1"/>
                </a:solidFill>
                <a:latin typeface="Lato"/>
                <a:ea typeface="Lato"/>
                <a:cs typeface="Lato"/>
                <a:sym typeface="Lato"/>
              </a:rPr>
              <a:t>letter = “a” | “b” | “c”</a:t>
            </a:r>
          </a:p>
          <a:p>
            <a:pPr lvl="0" rtl="0">
              <a:lnSpc>
                <a:spcPct val="115000"/>
              </a:lnSpc>
              <a:spcBef>
                <a:spcPts val="0"/>
              </a:spcBef>
              <a:buNone/>
            </a:pPr>
            <a:r>
              <a:rPr lang="en" sz="1200">
                <a:solidFill>
                  <a:schemeClr val="dk1"/>
                </a:solidFill>
                <a:latin typeface="Lato"/>
                <a:ea typeface="Lato"/>
                <a:cs typeface="Lato"/>
                <a:sym typeface="Lato"/>
              </a:rPr>
              <a:t>operator = “+” | “-”</a:t>
            </a:r>
          </a:p>
          <a:p>
            <a:pPr lvl="0" rtl="0">
              <a:lnSpc>
                <a:spcPct val="115000"/>
              </a:lnSpc>
              <a:spcBef>
                <a:spcPts val="0"/>
              </a:spcBef>
              <a:buNone/>
            </a:pPr>
            <a:r>
              <a:rPr lang="en" sz="1200">
                <a:solidFill>
                  <a:schemeClr val="dk1"/>
                </a:solidFill>
                <a:latin typeface="Lato"/>
                <a:ea typeface="Lato"/>
                <a:cs typeface="Lato"/>
                <a:sym typeface="Lato"/>
              </a:rPr>
              <a:t>identifier= letter {letter|digit}</a:t>
            </a:r>
          </a:p>
          <a:p>
            <a:pPr lvl="0" rtl="0">
              <a:lnSpc>
                <a:spcPct val="115000"/>
              </a:lnSpc>
              <a:spcBef>
                <a:spcPts val="0"/>
              </a:spcBef>
              <a:buNone/>
            </a:pPr>
            <a:r>
              <a:rPr lang="en" sz="1200">
                <a:solidFill>
                  <a:schemeClr val="dk1"/>
                </a:solidFill>
                <a:latin typeface="Lato"/>
                <a:ea typeface="Lato"/>
                <a:cs typeface="Lato"/>
                <a:sym typeface="Lato"/>
              </a:rPr>
              <a:t>number= [“-”] digit{digit} [ “.” digit{digit}]</a:t>
            </a:r>
          </a:p>
          <a:p>
            <a:pPr lvl="0" rtl="0">
              <a:lnSpc>
                <a:spcPct val="115000"/>
              </a:lnSpc>
              <a:spcBef>
                <a:spcPts val="0"/>
              </a:spcBef>
              <a:buNone/>
            </a:pPr>
            <a:r>
              <a:rPr lang="en" sz="1200">
                <a:solidFill>
                  <a:schemeClr val="dk1"/>
                </a:solidFill>
                <a:latin typeface="Lato"/>
                <a:ea typeface="Lato"/>
                <a:cs typeface="Lato"/>
                <a:sym typeface="Lato"/>
              </a:rPr>
              <a:t>expression = identifier “:=” (identifier | number){ operator (identifier|number)}</a:t>
            </a:r>
          </a:p>
        </p:txBody>
      </p:sp>
      <p:pic>
        <p:nvPicPr>
          <p:cNvPr id="741" name="Shape 741"/>
          <p:cNvPicPr preferRelativeResize="0"/>
          <p:nvPr/>
        </p:nvPicPr>
        <p:blipFill rotWithShape="1">
          <a:blip r:embed="rId3">
            <a:alphaModFix/>
          </a:blip>
          <a:srcRect b="45014" l="26763" r="27883" t="18517"/>
          <a:stretch/>
        </p:blipFill>
        <p:spPr>
          <a:xfrm>
            <a:off x="3818175" y="897563"/>
            <a:ext cx="5013491" cy="2265625"/>
          </a:xfrm>
          <a:prstGeom prst="rect">
            <a:avLst/>
          </a:prstGeom>
          <a:noFill/>
          <a:ln>
            <a:noFill/>
          </a:ln>
        </p:spPr>
      </p:pic>
      <p:cxnSp>
        <p:nvCxnSpPr>
          <p:cNvPr id="742" name="Shape 742"/>
          <p:cNvCxnSpPr>
            <a:stCxn id="740" idx="3"/>
            <a:endCxn id="741" idx="1"/>
          </p:cNvCxnSpPr>
          <p:nvPr/>
        </p:nvCxnSpPr>
        <p:spPr>
          <a:xfrm>
            <a:off x="3000000" y="2030375"/>
            <a:ext cx="818100" cy="0"/>
          </a:xfrm>
          <a:prstGeom prst="straightConnector1">
            <a:avLst/>
          </a:prstGeom>
          <a:noFill/>
          <a:ln cap="flat" cmpd="sng" w="19050">
            <a:solidFill>
              <a:srgbClr val="30689C"/>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989925" y="3547750"/>
            <a:ext cx="1338300" cy="1299600"/>
          </a:xfrm>
          <a:prstGeom prst="ellipse">
            <a:avLst/>
          </a:prstGeom>
          <a:solidFill>
            <a:srgbClr val="52ADD3">
              <a:alpha val="74230"/>
            </a:srgbClr>
          </a:solidFill>
          <a:ln cap="flat" cmpd="sng" w="2857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8" name="Shape 108"/>
          <p:cNvSpPr txBox="1"/>
          <p:nvPr/>
        </p:nvSpPr>
        <p:spPr>
          <a:xfrm>
            <a:off x="6989925" y="3547750"/>
            <a:ext cx="1338300" cy="12996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E2DACF"/>
                </a:solidFill>
                <a:latin typeface="Rockwell"/>
                <a:ea typeface="Rockwell"/>
                <a:cs typeface="Rockwell"/>
                <a:sym typeface="Rockwell"/>
              </a:rPr>
              <a:t>Syntagms</a:t>
            </a:r>
          </a:p>
        </p:txBody>
      </p:sp>
      <p:sp>
        <p:nvSpPr>
          <p:cNvPr id="109" name="Shape 109"/>
          <p:cNvSpPr/>
          <p:nvPr/>
        </p:nvSpPr>
        <p:spPr>
          <a:xfrm>
            <a:off x="1150188" y="1340525"/>
            <a:ext cx="1338300" cy="1299600"/>
          </a:xfrm>
          <a:prstGeom prst="ellipse">
            <a:avLst/>
          </a:prstGeom>
          <a:solidFill>
            <a:srgbClr val="52ADD3">
              <a:alpha val="74230"/>
            </a:srgbClr>
          </a:solidFill>
          <a:ln cap="flat" cmpd="sng" w="2857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0" name="Shape 110"/>
          <p:cNvSpPr txBox="1"/>
          <p:nvPr/>
        </p:nvSpPr>
        <p:spPr>
          <a:xfrm>
            <a:off x="1150188" y="1340525"/>
            <a:ext cx="1338300" cy="12996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E2DACF"/>
                </a:solidFill>
                <a:latin typeface="Rockwell"/>
                <a:ea typeface="Rockwell"/>
                <a:cs typeface="Rockwell"/>
                <a:sym typeface="Rockwell"/>
              </a:rPr>
              <a:t>Denotation </a:t>
            </a:r>
          </a:p>
          <a:p>
            <a:pPr lvl="0" rtl="0" algn="ctr">
              <a:spcBef>
                <a:spcPts val="0"/>
              </a:spcBef>
              <a:buNone/>
            </a:pPr>
            <a:r>
              <a:rPr b="1" lang="en">
                <a:solidFill>
                  <a:srgbClr val="E2DACF"/>
                </a:solidFill>
                <a:latin typeface="Rockwell"/>
                <a:ea typeface="Rockwell"/>
                <a:cs typeface="Rockwell"/>
                <a:sym typeface="Rockwell"/>
              </a:rPr>
              <a:t>+ </a:t>
            </a:r>
          </a:p>
          <a:p>
            <a:pPr lvl="0" rtl="0" algn="ctr">
              <a:spcBef>
                <a:spcPts val="0"/>
              </a:spcBef>
              <a:buNone/>
            </a:pPr>
            <a:r>
              <a:rPr b="1" lang="en">
                <a:solidFill>
                  <a:srgbClr val="E2DACF"/>
                </a:solidFill>
                <a:latin typeface="Rockwell"/>
                <a:ea typeface="Rockwell"/>
                <a:cs typeface="Rockwell"/>
                <a:sym typeface="Rockwell"/>
              </a:rPr>
              <a:t>Signifiers</a:t>
            </a:r>
          </a:p>
        </p:txBody>
      </p:sp>
      <p:sp>
        <p:nvSpPr>
          <p:cNvPr id="111" name="Shape 111"/>
          <p:cNvSpPr/>
          <p:nvPr/>
        </p:nvSpPr>
        <p:spPr>
          <a:xfrm>
            <a:off x="3685325" y="1667413"/>
            <a:ext cx="1338300" cy="1299600"/>
          </a:xfrm>
          <a:prstGeom prst="ellipse">
            <a:avLst/>
          </a:prstGeom>
          <a:solidFill>
            <a:srgbClr val="52ADD3">
              <a:alpha val="74230"/>
            </a:srgbClr>
          </a:solidFill>
          <a:ln cap="flat" cmpd="sng" w="2857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2" name="Shape 112"/>
          <p:cNvSpPr txBox="1"/>
          <p:nvPr/>
        </p:nvSpPr>
        <p:spPr>
          <a:xfrm>
            <a:off x="3685325" y="1657488"/>
            <a:ext cx="1338300" cy="12996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E2DACF"/>
                </a:solidFill>
                <a:latin typeface="Rockwell"/>
                <a:ea typeface="Rockwell"/>
                <a:cs typeface="Rockwell"/>
                <a:sym typeface="Rockwell"/>
              </a:rPr>
              <a:t>Connotation</a:t>
            </a:r>
          </a:p>
          <a:p>
            <a:pPr lvl="0" rtl="0" algn="ctr">
              <a:spcBef>
                <a:spcPts val="0"/>
              </a:spcBef>
              <a:buNone/>
            </a:pPr>
            <a:r>
              <a:rPr b="1" lang="en">
                <a:solidFill>
                  <a:srgbClr val="E2DACF"/>
                </a:solidFill>
                <a:latin typeface="Rockwell"/>
                <a:ea typeface="Rockwell"/>
                <a:cs typeface="Rockwell"/>
                <a:sym typeface="Rockwell"/>
              </a:rPr>
              <a:t>+</a:t>
            </a:r>
          </a:p>
          <a:p>
            <a:pPr lvl="0" rtl="0" algn="ctr">
              <a:spcBef>
                <a:spcPts val="0"/>
              </a:spcBef>
              <a:buNone/>
            </a:pPr>
            <a:r>
              <a:rPr b="1" lang="en">
                <a:solidFill>
                  <a:srgbClr val="E2DACF"/>
                </a:solidFill>
                <a:latin typeface="Rockwell"/>
                <a:ea typeface="Rockwell"/>
                <a:cs typeface="Rockwell"/>
                <a:sym typeface="Rockwell"/>
              </a:rPr>
              <a:t>Signified</a:t>
            </a:r>
          </a:p>
        </p:txBody>
      </p:sp>
      <p:sp>
        <p:nvSpPr>
          <p:cNvPr id="113" name="Shape 113"/>
          <p:cNvSpPr txBox="1"/>
          <p:nvPr/>
        </p:nvSpPr>
        <p:spPr>
          <a:xfrm>
            <a:off x="2969250" y="765750"/>
            <a:ext cx="3205500" cy="522900"/>
          </a:xfrm>
          <a:prstGeom prst="rect">
            <a:avLst/>
          </a:prstGeom>
          <a:noFill/>
          <a:ln>
            <a:noFill/>
          </a:ln>
        </p:spPr>
        <p:txBody>
          <a:bodyPr anchorCtr="0" anchor="ctr" bIns="91425" lIns="91425" rIns="91425" wrap="square" tIns="91425">
            <a:noAutofit/>
          </a:bodyPr>
          <a:lstStyle/>
          <a:p>
            <a:pPr lvl="0" rtl="0" algn="ctr">
              <a:spcBef>
                <a:spcPts val="0"/>
              </a:spcBef>
              <a:buNone/>
            </a:pPr>
            <a:r>
              <a:rPr lang="en" sz="2400">
                <a:solidFill>
                  <a:srgbClr val="204A5A"/>
                </a:solidFill>
                <a:latin typeface="Rockwell"/>
                <a:ea typeface="Rockwell"/>
                <a:cs typeface="Rockwell"/>
                <a:sym typeface="Rockwell"/>
              </a:rPr>
              <a:t>SEMIOTICS</a:t>
            </a:r>
          </a:p>
        </p:txBody>
      </p:sp>
      <p:sp>
        <p:nvSpPr>
          <p:cNvPr id="114" name="Shape 114"/>
          <p:cNvSpPr txBox="1"/>
          <p:nvPr/>
        </p:nvSpPr>
        <p:spPr>
          <a:xfrm>
            <a:off x="2879850" y="1134600"/>
            <a:ext cx="3384300" cy="522900"/>
          </a:xfrm>
          <a:prstGeom prst="rect">
            <a:avLst/>
          </a:prstGeom>
          <a:noFill/>
          <a:ln>
            <a:noFill/>
          </a:ln>
        </p:spPr>
        <p:txBody>
          <a:bodyPr anchorCtr="0" anchor="ctr" bIns="91425" lIns="91425" rIns="91425" wrap="square" tIns="91425">
            <a:noAutofit/>
          </a:bodyPr>
          <a:lstStyle/>
          <a:p>
            <a:pPr lvl="0" rtl="0" algn="ctr">
              <a:spcBef>
                <a:spcPts val="0"/>
              </a:spcBef>
              <a:buNone/>
            </a:pPr>
            <a:r>
              <a:rPr lang="en">
                <a:solidFill>
                  <a:srgbClr val="30689C"/>
                </a:solidFill>
                <a:latin typeface="Rockwell"/>
                <a:ea typeface="Rockwell"/>
                <a:cs typeface="Rockwell"/>
                <a:sym typeface="Rockwell"/>
              </a:rPr>
              <a:t>SIGNS + IMPLIED MEANINGS</a:t>
            </a:r>
          </a:p>
        </p:txBody>
      </p:sp>
      <p:sp>
        <p:nvSpPr>
          <p:cNvPr id="115" name="Shape 115"/>
          <p:cNvSpPr txBox="1"/>
          <p:nvPr>
            <p:ph idx="4294967295" type="title"/>
          </p:nvPr>
        </p:nvSpPr>
        <p:spPr>
          <a:xfrm>
            <a:off x="0" y="0"/>
            <a:ext cx="60981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Language by Symbols and Signs</a:t>
            </a:r>
          </a:p>
        </p:txBody>
      </p:sp>
      <p:sp>
        <p:nvSpPr>
          <p:cNvPr id="116" name="Shape 116"/>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272050" y="3401938"/>
            <a:ext cx="3094576" cy="1591225"/>
          </a:xfrm>
          <a:prstGeom prst="rect">
            <a:avLst/>
          </a:prstGeom>
          <a:noFill/>
          <a:ln>
            <a:noFill/>
          </a:ln>
        </p:spPr>
      </p:pic>
      <p:sp>
        <p:nvSpPr>
          <p:cNvPr id="119" name="Shape 119"/>
          <p:cNvSpPr/>
          <p:nvPr/>
        </p:nvSpPr>
        <p:spPr>
          <a:xfrm>
            <a:off x="1819300" y="3486000"/>
            <a:ext cx="1514100" cy="1041600"/>
          </a:xfrm>
          <a:prstGeom prst="roundRect">
            <a:avLst>
              <a:gd fmla="val 16667" name="adj"/>
            </a:avLst>
          </a:prstGeom>
          <a:solidFill>
            <a:srgbClr val="F9CB9C">
              <a:alpha val="47690"/>
            </a:srgbClr>
          </a:solidFill>
          <a:ln cap="flat" cmpd="sng" w="9525">
            <a:solidFill>
              <a:srgbClr val="FFAB4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a:off x="343625" y="3752050"/>
            <a:ext cx="1009500" cy="1041600"/>
          </a:xfrm>
          <a:prstGeom prst="roundRect">
            <a:avLst>
              <a:gd fmla="val 16667" name="adj"/>
            </a:avLst>
          </a:prstGeom>
          <a:solidFill>
            <a:srgbClr val="9FC5E8">
              <a:alpha val="70770"/>
            </a:srgbClr>
          </a:solidFill>
          <a:ln cap="flat" cmpd="sng" w="9525">
            <a:solidFill>
              <a:srgbClr val="59BCE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21" name="Shape 121"/>
          <p:cNvCxnSpPr>
            <a:stCxn id="119" idx="0"/>
            <a:endCxn id="108" idx="0"/>
          </p:cNvCxnSpPr>
          <p:nvPr/>
        </p:nvCxnSpPr>
        <p:spPr>
          <a:xfrm flipH="1" rot="-5400000">
            <a:off x="5086750" y="975600"/>
            <a:ext cx="61800" cy="5082600"/>
          </a:xfrm>
          <a:prstGeom prst="bentConnector3">
            <a:avLst>
              <a:gd fmla="val -385316" name="adj1"/>
            </a:avLst>
          </a:prstGeom>
          <a:noFill/>
          <a:ln cap="flat" cmpd="sng" w="19050">
            <a:solidFill>
              <a:srgbClr val="FFAB40"/>
            </a:solidFill>
            <a:prstDash val="solid"/>
            <a:round/>
            <a:headEnd len="lg" w="lg" type="none"/>
            <a:tailEnd len="lg" w="lg" type="none"/>
          </a:ln>
        </p:spPr>
      </p:cxnSp>
      <p:cxnSp>
        <p:nvCxnSpPr>
          <p:cNvPr id="122" name="Shape 122"/>
          <p:cNvCxnSpPr>
            <a:stCxn id="120" idx="2"/>
            <a:endCxn id="108" idx="2"/>
          </p:cNvCxnSpPr>
          <p:nvPr/>
        </p:nvCxnSpPr>
        <p:spPr>
          <a:xfrm flipH="1" rot="-5400000">
            <a:off x="4226825" y="1415200"/>
            <a:ext cx="53700" cy="6810600"/>
          </a:xfrm>
          <a:prstGeom prst="bentConnector3">
            <a:avLst>
              <a:gd fmla="val 543436" name="adj1"/>
            </a:avLst>
          </a:prstGeom>
          <a:noFill/>
          <a:ln cap="flat" cmpd="sng" w="19050">
            <a:solidFill>
              <a:srgbClr val="59BCE6"/>
            </a:solidFill>
            <a:prstDash val="solid"/>
            <a:round/>
            <a:headEnd len="lg" w="lg" type="none"/>
            <a:tailEnd len="lg" w="lg" type="none"/>
          </a:ln>
        </p:spPr>
      </p:cxnSp>
      <p:cxnSp>
        <p:nvCxnSpPr>
          <p:cNvPr id="123" name="Shape 123"/>
          <p:cNvCxnSpPr>
            <a:stCxn id="110" idx="2"/>
            <a:endCxn id="118" idx="0"/>
          </p:cNvCxnSpPr>
          <p:nvPr/>
        </p:nvCxnSpPr>
        <p:spPr>
          <a:xfrm>
            <a:off x="1819338" y="2640125"/>
            <a:ext cx="0" cy="761700"/>
          </a:xfrm>
          <a:prstGeom prst="straightConnector1">
            <a:avLst/>
          </a:prstGeom>
          <a:noFill/>
          <a:ln cap="flat" cmpd="sng" w="19050">
            <a:solidFill>
              <a:srgbClr val="30689C"/>
            </a:solidFill>
            <a:prstDash val="solid"/>
            <a:round/>
            <a:headEnd len="lg" w="lg" type="none"/>
            <a:tailEnd len="lg" w="lg" type="triangle"/>
          </a:ln>
        </p:spPr>
      </p:cxnSp>
      <p:cxnSp>
        <p:nvCxnSpPr>
          <p:cNvPr id="124" name="Shape 124"/>
          <p:cNvCxnSpPr>
            <a:stCxn id="112" idx="3"/>
            <a:endCxn id="125" idx="1"/>
          </p:cNvCxnSpPr>
          <p:nvPr/>
        </p:nvCxnSpPr>
        <p:spPr>
          <a:xfrm>
            <a:off x="5023625" y="2307288"/>
            <a:ext cx="925200" cy="15000"/>
          </a:xfrm>
          <a:prstGeom prst="straightConnector1">
            <a:avLst/>
          </a:prstGeom>
          <a:noFill/>
          <a:ln cap="flat" cmpd="sng" w="19050">
            <a:solidFill>
              <a:srgbClr val="30689C"/>
            </a:solidFill>
            <a:prstDash val="solid"/>
            <a:round/>
            <a:headEnd len="lg" w="lg" type="none"/>
            <a:tailEnd len="lg" w="lg" type="triangle"/>
          </a:ln>
        </p:spPr>
      </p:cxnSp>
      <p:sp>
        <p:nvSpPr>
          <p:cNvPr id="125" name="Shape 125"/>
          <p:cNvSpPr txBox="1"/>
          <p:nvPr/>
        </p:nvSpPr>
        <p:spPr>
          <a:xfrm>
            <a:off x="5948825" y="2108925"/>
            <a:ext cx="2040300" cy="4266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30689C"/>
                </a:solidFill>
              </a:rPr>
              <a:t>The creation of Adam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descr="Untitled.png" id="130" name="Shape 130"/>
          <p:cNvPicPr preferRelativeResize="0"/>
          <p:nvPr/>
        </p:nvPicPr>
        <p:blipFill>
          <a:blip r:embed="rId3">
            <a:alphaModFix/>
          </a:blip>
          <a:stretch>
            <a:fillRect/>
          </a:stretch>
        </p:blipFill>
        <p:spPr>
          <a:xfrm>
            <a:off x="641725" y="683250"/>
            <a:ext cx="7860549" cy="4460325"/>
          </a:xfrm>
          <a:prstGeom prst="rect">
            <a:avLst/>
          </a:prstGeom>
          <a:noFill/>
          <a:ln>
            <a:noFill/>
          </a:ln>
        </p:spPr>
      </p:pic>
      <p:sp>
        <p:nvSpPr>
          <p:cNvPr id="131" name="Shape 131"/>
          <p:cNvSpPr txBox="1"/>
          <p:nvPr>
            <p:ph idx="4294967295" type="title"/>
          </p:nvPr>
        </p:nvSpPr>
        <p:spPr>
          <a:xfrm>
            <a:off x="0" y="0"/>
            <a:ext cx="60981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Language Families </a:t>
            </a:r>
            <a:r>
              <a:rPr i="1" lang="en" sz="1400">
                <a:solidFill>
                  <a:srgbClr val="204A5A"/>
                </a:solidFill>
                <a:latin typeface="Lato"/>
                <a:ea typeface="Lato"/>
                <a:cs typeface="Lato"/>
                <a:sym typeface="Lato"/>
              </a:rPr>
              <a:t>by Minna Sundberg</a:t>
            </a:r>
          </a:p>
        </p:txBody>
      </p:sp>
      <p:sp>
        <p:nvSpPr>
          <p:cNvPr id="132" name="Shape 132"/>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3" name="Shape 133"/>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73475" y="1116975"/>
            <a:ext cx="3270300" cy="3879300"/>
          </a:xfrm>
          <a:prstGeom prst="rect">
            <a:avLst/>
          </a:prstGeom>
          <a:noFill/>
          <a:ln>
            <a:noFill/>
          </a:ln>
        </p:spPr>
        <p:txBody>
          <a:bodyPr anchorCtr="0" anchor="t" bIns="91425" lIns="91425" rIns="91425" wrap="square" tIns="91425">
            <a:noAutofit/>
          </a:bodyPr>
          <a:lstStyle/>
          <a:p>
            <a:pPr lvl="0" rtl="0" algn="just">
              <a:spcBef>
                <a:spcPts val="0"/>
              </a:spcBef>
              <a:buNone/>
            </a:pPr>
            <a:r>
              <a:rPr b="1" i="1" lang="en" sz="1200">
                <a:solidFill>
                  <a:srgbClr val="30689C"/>
                </a:solidFill>
                <a:latin typeface="Lato"/>
                <a:ea typeface="Lato"/>
                <a:cs typeface="Lato"/>
                <a:sym typeface="Lato"/>
              </a:rPr>
              <a:t>Language -</a:t>
            </a:r>
            <a:r>
              <a:rPr lang="en" sz="1200">
                <a:latin typeface="Lato"/>
                <a:ea typeface="Lato"/>
                <a:cs typeface="Lato"/>
                <a:sym typeface="Lato"/>
              </a:rPr>
              <a:t> </a:t>
            </a:r>
            <a:r>
              <a:rPr lang="en" sz="1000">
                <a:latin typeface="Lato"/>
                <a:ea typeface="Lato"/>
                <a:cs typeface="Lato"/>
                <a:sym typeface="Lato"/>
              </a:rPr>
              <a:t>foremost a means of communication. The languages messages fall apart into </a:t>
            </a:r>
            <a:r>
              <a:rPr b="1" lang="en" sz="1000">
                <a:latin typeface="Lato"/>
                <a:ea typeface="Lato"/>
                <a:cs typeface="Lato"/>
                <a:sym typeface="Lato"/>
              </a:rPr>
              <a:t>sentences</a:t>
            </a:r>
            <a:r>
              <a:rPr lang="en" sz="1000">
                <a:latin typeface="Lato"/>
                <a:ea typeface="Lato"/>
                <a:cs typeface="Lato"/>
                <a:sym typeface="Lato"/>
              </a:rPr>
              <a:t>, which are composed of </a:t>
            </a:r>
            <a:r>
              <a:rPr b="1" lang="en" sz="1000">
                <a:latin typeface="Lato"/>
                <a:ea typeface="Lato"/>
                <a:cs typeface="Lato"/>
                <a:sym typeface="Lato"/>
              </a:rPr>
              <a:t>words</a:t>
            </a:r>
            <a:r>
              <a:rPr lang="en" sz="1000">
                <a:latin typeface="Lato"/>
                <a:ea typeface="Lato"/>
                <a:cs typeface="Lato"/>
                <a:sym typeface="Lato"/>
              </a:rPr>
              <a:t>, which in their turn consist of </a:t>
            </a:r>
            <a:r>
              <a:rPr b="1" lang="en" sz="1000">
                <a:latin typeface="Lato"/>
                <a:ea typeface="Lato"/>
                <a:cs typeface="Lato"/>
                <a:sym typeface="Lato"/>
              </a:rPr>
              <a:t>symbol</a:t>
            </a:r>
            <a:r>
              <a:rPr lang="en" sz="1000">
                <a:latin typeface="Lato"/>
                <a:ea typeface="Lato"/>
                <a:cs typeface="Lato"/>
                <a:sym typeface="Lato"/>
              </a:rPr>
              <a:t> sequences when written.</a:t>
            </a:r>
          </a:p>
          <a:p>
            <a:pPr lvl="0" rtl="0" algn="just">
              <a:spcBef>
                <a:spcPts val="0"/>
              </a:spcBef>
              <a:buNone/>
            </a:pPr>
            <a:r>
              <a:t/>
            </a:r>
            <a:endParaRPr sz="1000">
              <a:latin typeface="Lato"/>
              <a:ea typeface="Lato"/>
              <a:cs typeface="Lato"/>
              <a:sym typeface="Lato"/>
            </a:endParaRPr>
          </a:p>
          <a:p>
            <a:pPr lvl="0" rtl="0" algn="just">
              <a:spcBef>
                <a:spcPts val="0"/>
              </a:spcBef>
              <a:buNone/>
            </a:pPr>
            <a:r>
              <a:rPr b="1" i="1" lang="en" sz="1200">
                <a:solidFill>
                  <a:srgbClr val="30689C"/>
                </a:solidFill>
                <a:latin typeface="Lato"/>
                <a:ea typeface="Lato"/>
                <a:cs typeface="Lato"/>
                <a:sym typeface="Lato"/>
              </a:rPr>
              <a:t>Grammar -</a:t>
            </a:r>
            <a:r>
              <a:rPr lang="en" sz="1000">
                <a:latin typeface="Lato"/>
                <a:ea typeface="Lato"/>
                <a:cs typeface="Lato"/>
                <a:sym typeface="Lato"/>
              </a:rPr>
              <a:t> book of </a:t>
            </a:r>
            <a:r>
              <a:rPr b="1" lang="en" sz="1000">
                <a:latin typeface="Lato"/>
                <a:ea typeface="Lato"/>
                <a:cs typeface="Lato"/>
                <a:sym typeface="Lato"/>
              </a:rPr>
              <a:t>rules</a:t>
            </a:r>
            <a:r>
              <a:rPr lang="en" sz="1000">
                <a:latin typeface="Lato"/>
                <a:ea typeface="Lato"/>
                <a:cs typeface="Lato"/>
                <a:sym typeface="Lato"/>
              </a:rPr>
              <a:t> and examples which describes and teaches the language. </a:t>
            </a:r>
          </a:p>
          <a:p>
            <a:pPr lvl="0" rtl="0" algn="just">
              <a:spcBef>
                <a:spcPts val="0"/>
              </a:spcBef>
              <a:buNone/>
            </a:pPr>
            <a:r>
              <a:t/>
            </a:r>
            <a:endParaRPr sz="1000">
              <a:latin typeface="Lato"/>
              <a:ea typeface="Lato"/>
              <a:cs typeface="Lato"/>
              <a:sym typeface="Lato"/>
            </a:endParaRPr>
          </a:p>
          <a:p>
            <a:pPr lvl="0" rtl="0" algn="just">
              <a:spcBef>
                <a:spcPts val="0"/>
              </a:spcBef>
              <a:buNone/>
            </a:pPr>
            <a:r>
              <a:rPr b="1" i="1" lang="en" sz="1200">
                <a:solidFill>
                  <a:srgbClr val="30689C"/>
                </a:solidFill>
                <a:latin typeface="Lato"/>
                <a:ea typeface="Lato"/>
                <a:cs typeface="Lato"/>
                <a:sym typeface="Lato"/>
              </a:rPr>
              <a:t>Syntax -</a:t>
            </a:r>
            <a:r>
              <a:rPr lang="en" sz="1000">
                <a:solidFill>
                  <a:schemeClr val="dk1"/>
                </a:solidFill>
                <a:latin typeface="Lato"/>
                <a:ea typeface="Lato"/>
                <a:cs typeface="Lato"/>
                <a:sym typeface="Lato"/>
              </a:rPr>
              <a:t> study the way words work in sequences to form a larger linguistics units: phrases, clauses, sentences and beyond.</a:t>
            </a:r>
          </a:p>
          <a:p>
            <a:pPr lvl="0" rtl="0" algn="just">
              <a:spcBef>
                <a:spcPts val="0"/>
              </a:spcBef>
              <a:buNone/>
            </a:pPr>
            <a:r>
              <a:t/>
            </a:r>
            <a:endParaRPr sz="1000">
              <a:solidFill>
                <a:schemeClr val="dk1"/>
              </a:solidFill>
              <a:latin typeface="Lato"/>
              <a:ea typeface="Lato"/>
              <a:cs typeface="Lato"/>
              <a:sym typeface="Lato"/>
            </a:endParaRPr>
          </a:p>
          <a:p>
            <a:pPr lvl="0" rtl="0" algn="just">
              <a:spcBef>
                <a:spcPts val="0"/>
              </a:spcBef>
              <a:buClr>
                <a:schemeClr val="dk1"/>
              </a:buClr>
              <a:buSzPct val="91666"/>
              <a:buFont typeface="Arial"/>
              <a:buNone/>
            </a:pPr>
            <a:r>
              <a:rPr b="1" i="1" lang="en" sz="1200">
                <a:solidFill>
                  <a:srgbClr val="30689C"/>
                </a:solidFill>
                <a:latin typeface="Lato"/>
                <a:ea typeface="Lato"/>
                <a:cs typeface="Lato"/>
                <a:sym typeface="Lato"/>
              </a:rPr>
              <a:t>Morphology -</a:t>
            </a:r>
            <a:r>
              <a:rPr lang="en" sz="1000">
                <a:solidFill>
                  <a:schemeClr val="dk1"/>
                </a:solidFill>
                <a:latin typeface="Lato"/>
                <a:ea typeface="Lato"/>
                <a:cs typeface="Lato"/>
                <a:sym typeface="Lato"/>
              </a:rPr>
              <a:t> structure of words: how they are </a:t>
            </a:r>
            <a:r>
              <a:rPr b="1" lang="en" sz="1000">
                <a:solidFill>
                  <a:schemeClr val="dk1"/>
                </a:solidFill>
                <a:latin typeface="Lato"/>
                <a:ea typeface="Lato"/>
                <a:cs typeface="Lato"/>
                <a:sym typeface="Lato"/>
              </a:rPr>
              <a:t>built</a:t>
            </a:r>
            <a:r>
              <a:rPr lang="en" sz="1000">
                <a:solidFill>
                  <a:schemeClr val="dk1"/>
                </a:solidFill>
                <a:latin typeface="Lato"/>
                <a:ea typeface="Lato"/>
                <a:cs typeface="Lato"/>
                <a:sym typeface="Lato"/>
              </a:rPr>
              <a:t> up (walk, walks, walked).</a:t>
            </a:r>
          </a:p>
          <a:p>
            <a:pPr lvl="0" rtl="0" algn="just">
              <a:spcBef>
                <a:spcPts val="0"/>
              </a:spcBef>
              <a:buNone/>
            </a:pPr>
            <a:r>
              <a:t/>
            </a:r>
            <a:endParaRPr sz="1000">
              <a:latin typeface="Lato"/>
              <a:ea typeface="Lato"/>
              <a:cs typeface="Lato"/>
              <a:sym typeface="Lato"/>
            </a:endParaRPr>
          </a:p>
          <a:p>
            <a:pPr lvl="0" rtl="0" algn="just">
              <a:spcBef>
                <a:spcPts val="0"/>
              </a:spcBef>
              <a:buNone/>
            </a:pPr>
            <a:r>
              <a:rPr b="1" i="1" lang="en" sz="1200">
                <a:solidFill>
                  <a:srgbClr val="30689C"/>
                </a:solidFill>
                <a:latin typeface="Lato"/>
                <a:ea typeface="Lato"/>
                <a:cs typeface="Lato"/>
                <a:sym typeface="Lato"/>
              </a:rPr>
              <a:t>Vocabulary - </a:t>
            </a:r>
            <a:r>
              <a:rPr lang="en" sz="1000">
                <a:latin typeface="Lato"/>
                <a:ea typeface="Lato"/>
                <a:cs typeface="Lato"/>
                <a:sym typeface="Lato"/>
              </a:rPr>
              <a:t>Study the </a:t>
            </a:r>
            <a:r>
              <a:rPr b="1" lang="en" sz="1000">
                <a:latin typeface="Lato"/>
                <a:ea typeface="Lato"/>
                <a:cs typeface="Lato"/>
                <a:sym typeface="Lato"/>
              </a:rPr>
              <a:t>meaning</a:t>
            </a:r>
            <a:r>
              <a:rPr lang="en" sz="1000">
                <a:latin typeface="Lato"/>
                <a:ea typeface="Lato"/>
                <a:cs typeface="Lato"/>
                <a:sym typeface="Lato"/>
              </a:rPr>
              <a:t> of words. This is the familiar aspect of the study of meaning, as it provides the content of </a:t>
            </a:r>
            <a:r>
              <a:rPr b="1" lang="en" sz="1000">
                <a:latin typeface="Lato"/>
                <a:ea typeface="Lato"/>
                <a:cs typeface="Lato"/>
                <a:sym typeface="Lato"/>
              </a:rPr>
              <a:t>dictionaries</a:t>
            </a:r>
            <a:r>
              <a:rPr lang="en" sz="1000">
                <a:latin typeface="Lato"/>
                <a:ea typeface="Lato"/>
                <a:cs typeface="Lato"/>
                <a:sym typeface="Lato"/>
              </a:rPr>
              <a:t>.</a:t>
            </a:r>
          </a:p>
          <a:p>
            <a:pPr lvl="0" rtl="0" algn="just">
              <a:spcBef>
                <a:spcPts val="0"/>
              </a:spcBef>
              <a:buNone/>
            </a:pPr>
            <a:r>
              <a:t/>
            </a:r>
            <a:endParaRPr sz="1000">
              <a:latin typeface="Lato"/>
              <a:ea typeface="Lato"/>
              <a:cs typeface="Lato"/>
              <a:sym typeface="Lato"/>
            </a:endParaRPr>
          </a:p>
          <a:p>
            <a:pPr lvl="0" rtl="0" algn="just">
              <a:spcBef>
                <a:spcPts val="0"/>
              </a:spcBef>
              <a:buNone/>
            </a:pPr>
            <a:r>
              <a:rPr b="1" i="1" lang="en" sz="1200">
                <a:solidFill>
                  <a:srgbClr val="30689C"/>
                </a:solidFill>
                <a:latin typeface="Lato"/>
                <a:ea typeface="Lato"/>
                <a:cs typeface="Lato"/>
                <a:sym typeface="Lato"/>
              </a:rPr>
              <a:t>Discourse -</a:t>
            </a:r>
            <a:r>
              <a:rPr lang="en" sz="1000">
                <a:latin typeface="Lato"/>
                <a:ea typeface="Lato"/>
                <a:cs typeface="Lato"/>
                <a:sym typeface="Lato"/>
              </a:rPr>
              <a:t> Study the meaning in </a:t>
            </a:r>
            <a:r>
              <a:rPr b="1" lang="en" sz="1000">
                <a:latin typeface="Lato"/>
                <a:ea typeface="Lato"/>
                <a:cs typeface="Lato"/>
                <a:sym typeface="Lato"/>
              </a:rPr>
              <a:t>sequences</a:t>
            </a:r>
            <a:r>
              <a:rPr lang="en" sz="1000">
                <a:latin typeface="Lato"/>
                <a:ea typeface="Lato"/>
                <a:cs typeface="Lato"/>
                <a:sym typeface="Lato"/>
              </a:rPr>
              <a:t> of words, therefore in complete sentences.</a:t>
            </a:r>
          </a:p>
          <a:p>
            <a:pPr lvl="0" rtl="0" algn="just">
              <a:spcBef>
                <a:spcPts val="0"/>
              </a:spcBef>
              <a:buNone/>
            </a:pPr>
            <a:r>
              <a:t/>
            </a:r>
            <a:endParaRPr sz="1000">
              <a:latin typeface="Lato"/>
              <a:ea typeface="Lato"/>
              <a:cs typeface="Lato"/>
              <a:sym typeface="Lato"/>
            </a:endParaRPr>
          </a:p>
          <a:p>
            <a:pPr lvl="0" rtl="0" algn="just">
              <a:spcBef>
                <a:spcPts val="0"/>
              </a:spcBef>
              <a:buNone/>
            </a:pPr>
            <a:r>
              <a:t/>
            </a:r>
            <a:endParaRPr sz="1000">
              <a:latin typeface="Lato"/>
              <a:ea typeface="Lato"/>
              <a:cs typeface="Lato"/>
              <a:sym typeface="Lato"/>
            </a:endParaRPr>
          </a:p>
          <a:p>
            <a:pPr lvl="0" rtl="0" algn="just">
              <a:spcBef>
                <a:spcPts val="0"/>
              </a:spcBef>
              <a:buNone/>
            </a:pPr>
            <a:r>
              <a:t/>
            </a:r>
            <a:endParaRPr sz="1000">
              <a:solidFill>
                <a:srgbClr val="30689C"/>
              </a:solidFill>
              <a:latin typeface="Lato"/>
              <a:ea typeface="Lato"/>
              <a:cs typeface="Lato"/>
              <a:sym typeface="Lato"/>
            </a:endParaRPr>
          </a:p>
          <a:p>
            <a:pPr lvl="0" rtl="0" algn="just">
              <a:spcBef>
                <a:spcPts val="0"/>
              </a:spcBef>
              <a:buNone/>
            </a:pPr>
            <a:r>
              <a:t/>
            </a:r>
            <a:endParaRPr sz="1000">
              <a:latin typeface="Lato"/>
              <a:ea typeface="Lato"/>
              <a:cs typeface="Lato"/>
              <a:sym typeface="Lato"/>
            </a:endParaRPr>
          </a:p>
        </p:txBody>
      </p:sp>
      <p:sp>
        <p:nvSpPr>
          <p:cNvPr id="139" name="Shape 139"/>
          <p:cNvSpPr txBox="1"/>
          <p:nvPr>
            <p:ph idx="4294967295" type="title"/>
          </p:nvPr>
        </p:nvSpPr>
        <p:spPr>
          <a:xfrm>
            <a:off x="0" y="0"/>
            <a:ext cx="48288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Levels of Language </a:t>
            </a:r>
            <a:r>
              <a:rPr i="1" lang="en" sz="1400">
                <a:solidFill>
                  <a:srgbClr val="204A5A"/>
                </a:solidFill>
                <a:latin typeface="Lato"/>
                <a:ea typeface="Lato"/>
                <a:cs typeface="Lato"/>
                <a:sym typeface="Lato"/>
              </a:rPr>
              <a:t>by David Crystal</a:t>
            </a:r>
          </a:p>
        </p:txBody>
      </p:sp>
      <p:grpSp>
        <p:nvGrpSpPr>
          <p:cNvPr id="140" name="Shape 140"/>
          <p:cNvGrpSpPr/>
          <p:nvPr/>
        </p:nvGrpSpPr>
        <p:grpSpPr>
          <a:xfrm>
            <a:off x="3499525" y="909397"/>
            <a:ext cx="5572775" cy="4134553"/>
            <a:chOff x="3499525" y="909397"/>
            <a:chExt cx="5572775" cy="4134553"/>
          </a:xfrm>
        </p:grpSpPr>
        <p:grpSp>
          <p:nvGrpSpPr>
            <p:cNvPr id="141" name="Shape 141"/>
            <p:cNvGrpSpPr/>
            <p:nvPr/>
          </p:nvGrpSpPr>
          <p:grpSpPr>
            <a:xfrm>
              <a:off x="3499525" y="909397"/>
              <a:ext cx="5572775" cy="3792449"/>
              <a:chOff x="3492175" y="666322"/>
              <a:chExt cx="5572775" cy="3792449"/>
            </a:xfrm>
          </p:grpSpPr>
          <p:sp>
            <p:nvSpPr>
              <p:cNvPr id="142" name="Shape 142"/>
              <p:cNvSpPr/>
              <p:nvPr/>
            </p:nvSpPr>
            <p:spPr>
              <a:xfrm>
                <a:off x="5238100" y="1905050"/>
                <a:ext cx="1332300" cy="482400"/>
              </a:xfrm>
              <a:prstGeom prst="ellipse">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Grammar</a:t>
                </a:r>
              </a:p>
            </p:txBody>
          </p:sp>
          <p:sp>
            <p:nvSpPr>
              <p:cNvPr id="143" name="Shape 143"/>
              <p:cNvSpPr/>
              <p:nvPr/>
            </p:nvSpPr>
            <p:spPr>
              <a:xfrm>
                <a:off x="7426600" y="1905050"/>
                <a:ext cx="1216200" cy="482400"/>
              </a:xfrm>
              <a:prstGeom prst="ellipse">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Meaning</a:t>
                </a:r>
              </a:p>
            </p:txBody>
          </p:sp>
          <p:sp>
            <p:nvSpPr>
              <p:cNvPr id="144" name="Shape 144"/>
              <p:cNvSpPr/>
              <p:nvPr/>
            </p:nvSpPr>
            <p:spPr>
              <a:xfrm>
                <a:off x="3492175" y="4057971"/>
                <a:ext cx="1851600" cy="400800"/>
              </a:xfrm>
              <a:prstGeom prst="ellipse">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Pronunciation</a:t>
                </a:r>
              </a:p>
            </p:txBody>
          </p:sp>
          <p:sp>
            <p:nvSpPr>
              <p:cNvPr id="145" name="Shape 145"/>
              <p:cNvSpPr/>
              <p:nvPr/>
            </p:nvSpPr>
            <p:spPr>
              <a:xfrm>
                <a:off x="5170151" y="666322"/>
                <a:ext cx="1468200" cy="5997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solidFill>
                      <a:srgbClr val="F0E7DB"/>
                    </a:solidFill>
                    <a:latin typeface="Rockwell"/>
                    <a:ea typeface="Rockwell"/>
                    <a:cs typeface="Rockwell"/>
                    <a:sym typeface="Rockwell"/>
                  </a:rPr>
                  <a:t>Language</a:t>
                </a:r>
              </a:p>
            </p:txBody>
          </p:sp>
          <p:sp>
            <p:nvSpPr>
              <p:cNvPr id="146" name="Shape 146"/>
              <p:cNvSpPr/>
              <p:nvPr/>
            </p:nvSpPr>
            <p:spPr>
              <a:xfrm>
                <a:off x="6961050" y="3066672"/>
                <a:ext cx="1091100" cy="4008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Vocabulary</a:t>
                </a:r>
              </a:p>
            </p:txBody>
          </p:sp>
          <p:sp>
            <p:nvSpPr>
              <p:cNvPr id="147" name="Shape 147"/>
              <p:cNvSpPr/>
              <p:nvPr/>
            </p:nvSpPr>
            <p:spPr>
              <a:xfrm>
                <a:off x="8052150" y="3066675"/>
                <a:ext cx="1012800" cy="4008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Discourse</a:t>
                </a:r>
              </a:p>
            </p:txBody>
          </p:sp>
          <p:sp>
            <p:nvSpPr>
              <p:cNvPr id="148" name="Shape 148"/>
              <p:cNvSpPr/>
              <p:nvPr/>
            </p:nvSpPr>
            <p:spPr>
              <a:xfrm>
                <a:off x="5947950" y="3066672"/>
                <a:ext cx="1013100" cy="4008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Syntax</a:t>
                </a:r>
              </a:p>
            </p:txBody>
          </p:sp>
          <p:sp>
            <p:nvSpPr>
              <p:cNvPr id="149" name="Shape 149"/>
              <p:cNvSpPr/>
              <p:nvPr/>
            </p:nvSpPr>
            <p:spPr>
              <a:xfrm>
                <a:off x="4765900" y="3066672"/>
                <a:ext cx="1182000" cy="4008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Morphology</a:t>
                </a:r>
              </a:p>
            </p:txBody>
          </p:sp>
          <p:cxnSp>
            <p:nvCxnSpPr>
              <p:cNvPr id="150" name="Shape 150"/>
              <p:cNvCxnSpPr>
                <a:stCxn id="145" idx="2"/>
                <a:endCxn id="142" idx="0"/>
              </p:cNvCxnSpPr>
              <p:nvPr/>
            </p:nvCxnSpPr>
            <p:spPr>
              <a:xfrm>
                <a:off x="5904251" y="1266022"/>
                <a:ext cx="0" cy="639000"/>
              </a:xfrm>
              <a:prstGeom prst="straightConnector1">
                <a:avLst/>
              </a:prstGeom>
              <a:noFill/>
              <a:ln cap="flat" cmpd="sng" w="19050">
                <a:solidFill>
                  <a:srgbClr val="30689C"/>
                </a:solidFill>
                <a:prstDash val="solid"/>
                <a:round/>
                <a:headEnd len="lg" w="lg" type="none"/>
                <a:tailEnd len="lg" w="lg" type="none"/>
              </a:ln>
            </p:spPr>
          </p:cxnSp>
          <p:cxnSp>
            <p:nvCxnSpPr>
              <p:cNvPr id="151" name="Shape 151"/>
              <p:cNvCxnSpPr>
                <a:stCxn id="145" idx="3"/>
                <a:endCxn id="143" idx="0"/>
              </p:cNvCxnSpPr>
              <p:nvPr/>
            </p:nvCxnSpPr>
            <p:spPr>
              <a:xfrm>
                <a:off x="6638351" y="966172"/>
                <a:ext cx="1396200" cy="939000"/>
              </a:xfrm>
              <a:prstGeom prst="straightConnector1">
                <a:avLst/>
              </a:prstGeom>
              <a:noFill/>
              <a:ln cap="flat" cmpd="sng" w="19050">
                <a:solidFill>
                  <a:srgbClr val="30689C"/>
                </a:solidFill>
                <a:prstDash val="solid"/>
                <a:round/>
                <a:headEnd len="lg" w="lg" type="none"/>
                <a:tailEnd len="lg" w="lg" type="none"/>
              </a:ln>
            </p:spPr>
          </p:cxnSp>
          <p:cxnSp>
            <p:nvCxnSpPr>
              <p:cNvPr id="152" name="Shape 152"/>
              <p:cNvCxnSpPr>
                <a:stCxn id="142" idx="3"/>
                <a:endCxn id="149" idx="0"/>
              </p:cNvCxnSpPr>
              <p:nvPr/>
            </p:nvCxnSpPr>
            <p:spPr>
              <a:xfrm flipH="1">
                <a:off x="5357011" y="2316804"/>
                <a:ext cx="76200" cy="750000"/>
              </a:xfrm>
              <a:prstGeom prst="straightConnector1">
                <a:avLst/>
              </a:prstGeom>
              <a:noFill/>
              <a:ln cap="flat" cmpd="sng" w="19050">
                <a:solidFill>
                  <a:srgbClr val="30689C"/>
                </a:solidFill>
                <a:prstDash val="solid"/>
                <a:round/>
                <a:headEnd len="lg" w="lg" type="none"/>
                <a:tailEnd len="lg" w="lg" type="none"/>
              </a:ln>
            </p:spPr>
          </p:cxnSp>
          <p:cxnSp>
            <p:nvCxnSpPr>
              <p:cNvPr id="153" name="Shape 153"/>
              <p:cNvCxnSpPr>
                <a:stCxn id="142" idx="5"/>
                <a:endCxn id="148" idx="0"/>
              </p:cNvCxnSpPr>
              <p:nvPr/>
            </p:nvCxnSpPr>
            <p:spPr>
              <a:xfrm>
                <a:off x="6375289" y="2316804"/>
                <a:ext cx="79200" cy="750000"/>
              </a:xfrm>
              <a:prstGeom prst="straightConnector1">
                <a:avLst/>
              </a:prstGeom>
              <a:noFill/>
              <a:ln cap="flat" cmpd="sng" w="19050">
                <a:solidFill>
                  <a:srgbClr val="30689C"/>
                </a:solidFill>
                <a:prstDash val="solid"/>
                <a:round/>
                <a:headEnd len="lg" w="lg" type="none"/>
                <a:tailEnd len="lg" w="lg" type="none"/>
              </a:ln>
            </p:spPr>
          </p:cxnSp>
          <p:cxnSp>
            <p:nvCxnSpPr>
              <p:cNvPr id="154" name="Shape 154"/>
              <p:cNvCxnSpPr>
                <a:stCxn id="143" idx="3"/>
                <a:endCxn id="146" idx="0"/>
              </p:cNvCxnSpPr>
              <p:nvPr/>
            </p:nvCxnSpPr>
            <p:spPr>
              <a:xfrm flipH="1">
                <a:off x="7506608" y="2316804"/>
                <a:ext cx="98100" cy="750000"/>
              </a:xfrm>
              <a:prstGeom prst="straightConnector1">
                <a:avLst/>
              </a:prstGeom>
              <a:noFill/>
              <a:ln cap="flat" cmpd="sng" w="19050">
                <a:solidFill>
                  <a:srgbClr val="30689C"/>
                </a:solidFill>
                <a:prstDash val="solid"/>
                <a:round/>
                <a:headEnd len="lg" w="lg" type="none"/>
                <a:tailEnd len="lg" w="lg" type="none"/>
              </a:ln>
            </p:spPr>
          </p:cxnSp>
          <p:cxnSp>
            <p:nvCxnSpPr>
              <p:cNvPr id="155" name="Shape 155"/>
              <p:cNvCxnSpPr>
                <a:stCxn id="143" idx="5"/>
                <a:endCxn id="147" idx="0"/>
              </p:cNvCxnSpPr>
              <p:nvPr/>
            </p:nvCxnSpPr>
            <p:spPr>
              <a:xfrm>
                <a:off x="8464692" y="2316804"/>
                <a:ext cx="93900" cy="750000"/>
              </a:xfrm>
              <a:prstGeom prst="straightConnector1">
                <a:avLst/>
              </a:prstGeom>
              <a:noFill/>
              <a:ln cap="flat" cmpd="sng" w="19050">
                <a:solidFill>
                  <a:srgbClr val="30689C"/>
                </a:solidFill>
                <a:prstDash val="solid"/>
                <a:round/>
                <a:headEnd len="lg" w="lg" type="none"/>
                <a:tailEnd len="lg" w="lg" type="none"/>
              </a:ln>
            </p:spPr>
          </p:cxnSp>
          <p:cxnSp>
            <p:nvCxnSpPr>
              <p:cNvPr id="156" name="Shape 156"/>
              <p:cNvCxnSpPr>
                <a:stCxn id="145" idx="1"/>
                <a:endCxn id="144" idx="0"/>
              </p:cNvCxnSpPr>
              <p:nvPr/>
            </p:nvCxnSpPr>
            <p:spPr>
              <a:xfrm flipH="1">
                <a:off x="4418051" y="966172"/>
                <a:ext cx="752100" cy="3091800"/>
              </a:xfrm>
              <a:prstGeom prst="bentConnector2">
                <a:avLst/>
              </a:prstGeom>
              <a:noFill/>
              <a:ln cap="flat" cmpd="sng" w="19050">
                <a:solidFill>
                  <a:srgbClr val="30689C"/>
                </a:solidFill>
                <a:prstDash val="solid"/>
                <a:round/>
                <a:headEnd len="lg" w="lg" type="none"/>
                <a:tailEnd len="lg" w="lg" type="none"/>
              </a:ln>
            </p:spPr>
          </p:cxnSp>
        </p:grpSp>
        <p:cxnSp>
          <p:nvCxnSpPr>
            <p:cNvPr id="157" name="Shape 157"/>
            <p:cNvCxnSpPr>
              <a:stCxn id="144" idx="7"/>
              <a:endCxn id="158" idx="1"/>
            </p:cNvCxnSpPr>
            <p:nvPr/>
          </p:nvCxnSpPr>
          <p:spPr>
            <a:xfrm flipH="1" rot="10800000">
              <a:off x="5079964" y="4159342"/>
              <a:ext cx="849900" cy="200400"/>
            </a:xfrm>
            <a:prstGeom prst="straightConnector1">
              <a:avLst/>
            </a:prstGeom>
            <a:noFill/>
            <a:ln cap="flat" cmpd="sng" w="19050">
              <a:solidFill>
                <a:srgbClr val="30689C"/>
              </a:solidFill>
              <a:prstDash val="solid"/>
              <a:round/>
              <a:headEnd len="lg" w="lg" type="none"/>
              <a:tailEnd len="lg" w="lg" type="none"/>
            </a:ln>
          </p:spPr>
        </p:cxnSp>
        <p:sp>
          <p:nvSpPr>
            <p:cNvPr id="158" name="Shape 158"/>
            <p:cNvSpPr/>
            <p:nvPr/>
          </p:nvSpPr>
          <p:spPr>
            <a:xfrm>
              <a:off x="5929875" y="3958950"/>
              <a:ext cx="1778100" cy="4008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(graph/phon)etics</a:t>
              </a:r>
            </a:p>
          </p:txBody>
        </p:sp>
        <p:sp>
          <p:nvSpPr>
            <p:cNvPr id="159" name="Shape 159"/>
            <p:cNvSpPr/>
            <p:nvPr/>
          </p:nvSpPr>
          <p:spPr>
            <a:xfrm>
              <a:off x="5929875" y="4643150"/>
              <a:ext cx="1778100" cy="4008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solidFill>
                    <a:srgbClr val="F0E7DB"/>
                  </a:solidFill>
                  <a:latin typeface="Rockwell"/>
                  <a:ea typeface="Rockwell"/>
                  <a:cs typeface="Rockwell"/>
                  <a:sym typeface="Rockwell"/>
                </a:rPr>
                <a:t>(graph/phon)ology</a:t>
              </a:r>
            </a:p>
          </p:txBody>
        </p:sp>
        <p:cxnSp>
          <p:nvCxnSpPr>
            <p:cNvPr id="160" name="Shape 160"/>
            <p:cNvCxnSpPr>
              <a:stCxn id="144" idx="5"/>
              <a:endCxn id="159" idx="1"/>
            </p:cNvCxnSpPr>
            <p:nvPr/>
          </p:nvCxnSpPr>
          <p:spPr>
            <a:xfrm>
              <a:off x="5079964" y="4643150"/>
              <a:ext cx="849900" cy="200400"/>
            </a:xfrm>
            <a:prstGeom prst="straightConnector1">
              <a:avLst/>
            </a:prstGeom>
            <a:noFill/>
            <a:ln cap="flat" cmpd="sng" w="19050">
              <a:solidFill>
                <a:srgbClr val="30689C"/>
              </a:solidFill>
              <a:prstDash val="solid"/>
              <a:round/>
              <a:headEnd len="lg" w="lg" type="none"/>
              <a:tailEnd len="lg" w="lg" type="none"/>
            </a:ln>
          </p:spPr>
        </p:cxnSp>
      </p:grpSp>
      <p:sp>
        <p:nvSpPr>
          <p:cNvPr id="161" name="Shape 161"/>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grpSp>
        <p:nvGrpSpPr>
          <p:cNvPr id="167" name="Shape 167"/>
          <p:cNvGrpSpPr/>
          <p:nvPr/>
        </p:nvGrpSpPr>
        <p:grpSpPr>
          <a:xfrm>
            <a:off x="2748250" y="3105138"/>
            <a:ext cx="2314500" cy="805898"/>
            <a:chOff x="3197350" y="1432850"/>
            <a:chExt cx="2314500" cy="1726800"/>
          </a:xfrm>
        </p:grpSpPr>
        <p:sp>
          <p:nvSpPr>
            <p:cNvPr id="168" name="Shape 168"/>
            <p:cNvSpPr/>
            <p:nvPr/>
          </p:nvSpPr>
          <p:spPr>
            <a:xfrm>
              <a:off x="3197350" y="1432850"/>
              <a:ext cx="2314500" cy="17268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txBox="1"/>
            <p:nvPr/>
          </p:nvSpPr>
          <p:spPr>
            <a:xfrm>
              <a:off x="3646450" y="1432874"/>
              <a:ext cx="1416300" cy="5700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52ADD3"/>
                  </a:solidFill>
                  <a:latin typeface="Rockwell"/>
                  <a:ea typeface="Rockwell"/>
                  <a:cs typeface="Rockwell"/>
                  <a:sym typeface="Rockwell"/>
                </a:rPr>
                <a:t>Connotation</a:t>
              </a:r>
              <a:r>
                <a:rPr b="1" lang="en">
                  <a:solidFill>
                    <a:srgbClr val="E2DACF"/>
                  </a:solidFill>
                  <a:latin typeface="Rockwell"/>
                  <a:ea typeface="Rockwell"/>
                  <a:cs typeface="Rockwell"/>
                  <a:sym typeface="Rockwell"/>
                </a:rPr>
                <a:t> </a:t>
              </a:r>
            </a:p>
          </p:txBody>
        </p:sp>
      </p:grpSp>
      <p:sp>
        <p:nvSpPr>
          <p:cNvPr id="170" name="Shape 170"/>
          <p:cNvSpPr/>
          <p:nvPr/>
        </p:nvSpPr>
        <p:spPr>
          <a:xfrm>
            <a:off x="235150" y="1432850"/>
            <a:ext cx="2314500" cy="17268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3">
            <a:alphaModFix/>
          </a:blip>
          <a:stretch>
            <a:fillRect/>
          </a:stretch>
        </p:blipFill>
        <p:spPr>
          <a:xfrm>
            <a:off x="431550" y="2086763"/>
            <a:ext cx="1985850" cy="991225"/>
          </a:xfrm>
          <a:prstGeom prst="rect">
            <a:avLst/>
          </a:prstGeom>
          <a:noFill/>
          <a:ln>
            <a:noFill/>
          </a:ln>
        </p:spPr>
      </p:pic>
      <p:sp>
        <p:nvSpPr>
          <p:cNvPr id="172" name="Shape 172"/>
          <p:cNvSpPr/>
          <p:nvPr/>
        </p:nvSpPr>
        <p:spPr>
          <a:xfrm>
            <a:off x="3197350" y="1718812"/>
            <a:ext cx="2314500" cy="11550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txBox="1"/>
          <p:nvPr/>
        </p:nvSpPr>
        <p:spPr>
          <a:xfrm>
            <a:off x="3646450" y="1693990"/>
            <a:ext cx="1416300" cy="3813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52ADD3"/>
                </a:solidFill>
                <a:latin typeface="Rockwell"/>
                <a:ea typeface="Rockwell"/>
                <a:cs typeface="Rockwell"/>
                <a:sym typeface="Rockwell"/>
              </a:rPr>
              <a:t>Connotation</a:t>
            </a:r>
            <a:r>
              <a:rPr b="1" lang="en">
                <a:solidFill>
                  <a:srgbClr val="E2DACF"/>
                </a:solidFill>
                <a:latin typeface="Rockwell"/>
                <a:ea typeface="Rockwell"/>
                <a:cs typeface="Rockwell"/>
                <a:sym typeface="Rockwell"/>
              </a:rPr>
              <a:t> </a:t>
            </a:r>
          </a:p>
        </p:txBody>
      </p:sp>
      <p:sp>
        <p:nvSpPr>
          <p:cNvPr id="174" name="Shape 174"/>
          <p:cNvSpPr/>
          <p:nvPr/>
        </p:nvSpPr>
        <p:spPr>
          <a:xfrm>
            <a:off x="3988900" y="2129250"/>
            <a:ext cx="731400" cy="570000"/>
          </a:xfrm>
          <a:prstGeom prst="hear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5" name="Shape 175"/>
          <p:cNvSpPr txBox="1"/>
          <p:nvPr/>
        </p:nvSpPr>
        <p:spPr>
          <a:xfrm>
            <a:off x="716325" y="1358648"/>
            <a:ext cx="1416300" cy="5700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52ADD3"/>
                </a:solidFill>
                <a:latin typeface="Rockwell"/>
                <a:ea typeface="Rockwell"/>
                <a:cs typeface="Rockwell"/>
                <a:sym typeface="Rockwell"/>
              </a:rPr>
              <a:t>Denotation</a:t>
            </a:r>
            <a:r>
              <a:rPr b="1" lang="en">
                <a:solidFill>
                  <a:srgbClr val="E2DACF"/>
                </a:solidFill>
                <a:latin typeface="Rockwell"/>
                <a:ea typeface="Rockwell"/>
                <a:cs typeface="Rockwell"/>
                <a:sym typeface="Rockwell"/>
              </a:rPr>
              <a:t> </a:t>
            </a:r>
          </a:p>
        </p:txBody>
      </p:sp>
      <p:sp>
        <p:nvSpPr>
          <p:cNvPr id="176" name="Shape 176"/>
          <p:cNvSpPr txBox="1"/>
          <p:nvPr/>
        </p:nvSpPr>
        <p:spPr>
          <a:xfrm>
            <a:off x="3512350" y="3431463"/>
            <a:ext cx="786300" cy="374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204A5A"/>
                </a:solidFill>
                <a:latin typeface="Rockwell"/>
                <a:ea typeface="Rockwell"/>
                <a:cs typeface="Rockwell"/>
                <a:sym typeface="Rockwell"/>
              </a:rPr>
              <a:t>ECG</a:t>
            </a:r>
          </a:p>
        </p:txBody>
      </p:sp>
      <p:cxnSp>
        <p:nvCxnSpPr>
          <p:cNvPr id="177" name="Shape 177"/>
          <p:cNvCxnSpPr>
            <a:stCxn id="170" idx="3"/>
            <a:endCxn id="172" idx="1"/>
          </p:cNvCxnSpPr>
          <p:nvPr/>
        </p:nvCxnSpPr>
        <p:spPr>
          <a:xfrm>
            <a:off x="2549650" y="2296250"/>
            <a:ext cx="647700" cy="0"/>
          </a:xfrm>
          <a:prstGeom prst="straightConnector1">
            <a:avLst/>
          </a:prstGeom>
          <a:noFill/>
          <a:ln cap="flat" cmpd="sng" w="19050">
            <a:solidFill>
              <a:srgbClr val="30689C"/>
            </a:solidFill>
            <a:prstDash val="solid"/>
            <a:round/>
            <a:headEnd len="lg" w="lg" type="none"/>
            <a:tailEnd len="lg" w="lg" type="triangle"/>
          </a:ln>
        </p:spPr>
      </p:cxnSp>
      <p:cxnSp>
        <p:nvCxnSpPr>
          <p:cNvPr id="178" name="Shape 178"/>
          <p:cNvCxnSpPr>
            <a:stCxn id="170" idx="2"/>
            <a:endCxn id="168" idx="1"/>
          </p:cNvCxnSpPr>
          <p:nvPr/>
        </p:nvCxnSpPr>
        <p:spPr>
          <a:xfrm flipH="1" rot="-5400000">
            <a:off x="1896250" y="2655800"/>
            <a:ext cx="348300" cy="1356000"/>
          </a:xfrm>
          <a:prstGeom prst="bentConnector2">
            <a:avLst/>
          </a:prstGeom>
          <a:noFill/>
          <a:ln cap="flat" cmpd="sng" w="19050">
            <a:solidFill>
              <a:srgbClr val="30689C"/>
            </a:solidFill>
            <a:prstDash val="solid"/>
            <a:round/>
            <a:headEnd len="lg" w="lg" type="none"/>
            <a:tailEnd len="lg" w="lg" type="triangle"/>
          </a:ln>
        </p:spPr>
      </p:cxnSp>
      <p:grpSp>
        <p:nvGrpSpPr>
          <p:cNvPr id="179" name="Shape 179"/>
          <p:cNvGrpSpPr/>
          <p:nvPr/>
        </p:nvGrpSpPr>
        <p:grpSpPr>
          <a:xfrm>
            <a:off x="1842575" y="4142375"/>
            <a:ext cx="2314500" cy="805898"/>
            <a:chOff x="3197350" y="1432850"/>
            <a:chExt cx="2314500" cy="1726800"/>
          </a:xfrm>
        </p:grpSpPr>
        <p:sp>
          <p:nvSpPr>
            <p:cNvPr id="180" name="Shape 180"/>
            <p:cNvSpPr/>
            <p:nvPr/>
          </p:nvSpPr>
          <p:spPr>
            <a:xfrm>
              <a:off x="3197350" y="1432850"/>
              <a:ext cx="2314500" cy="17268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txBox="1"/>
            <p:nvPr/>
          </p:nvSpPr>
          <p:spPr>
            <a:xfrm>
              <a:off x="3646450" y="1432874"/>
              <a:ext cx="1416300" cy="5700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52ADD3"/>
                  </a:solidFill>
                  <a:latin typeface="Rockwell"/>
                  <a:ea typeface="Rockwell"/>
                  <a:cs typeface="Rockwell"/>
                  <a:sym typeface="Rockwell"/>
                </a:rPr>
                <a:t>Connotation</a:t>
              </a:r>
              <a:r>
                <a:rPr b="1" lang="en">
                  <a:solidFill>
                    <a:srgbClr val="E2DACF"/>
                  </a:solidFill>
                  <a:latin typeface="Rockwell"/>
                  <a:ea typeface="Rockwell"/>
                  <a:cs typeface="Rockwell"/>
                  <a:sym typeface="Rockwell"/>
                </a:rPr>
                <a:t> </a:t>
              </a:r>
            </a:p>
          </p:txBody>
        </p:sp>
      </p:grpSp>
      <p:sp>
        <p:nvSpPr>
          <p:cNvPr id="182" name="Shape 182"/>
          <p:cNvSpPr txBox="1"/>
          <p:nvPr/>
        </p:nvSpPr>
        <p:spPr>
          <a:xfrm>
            <a:off x="2606675" y="4480313"/>
            <a:ext cx="786300" cy="374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204A5A"/>
                </a:solidFill>
                <a:latin typeface="Rockwell"/>
                <a:ea typeface="Rockwell"/>
                <a:cs typeface="Rockwell"/>
                <a:sym typeface="Rockwell"/>
              </a:rPr>
              <a:t>PQRS</a:t>
            </a:r>
          </a:p>
        </p:txBody>
      </p:sp>
      <p:cxnSp>
        <p:nvCxnSpPr>
          <p:cNvPr id="183" name="Shape 183"/>
          <p:cNvCxnSpPr>
            <a:stCxn id="170" idx="2"/>
            <a:endCxn id="180" idx="1"/>
          </p:cNvCxnSpPr>
          <p:nvPr/>
        </p:nvCxnSpPr>
        <p:spPr>
          <a:xfrm flipH="1" rot="-5400000">
            <a:off x="924700" y="3627350"/>
            <a:ext cx="1385700" cy="450300"/>
          </a:xfrm>
          <a:prstGeom prst="bentConnector2">
            <a:avLst/>
          </a:prstGeom>
          <a:noFill/>
          <a:ln cap="flat" cmpd="sng" w="19050">
            <a:solidFill>
              <a:srgbClr val="30689C"/>
            </a:solidFill>
            <a:prstDash val="solid"/>
            <a:round/>
            <a:headEnd len="lg" w="lg" type="none"/>
            <a:tailEnd len="lg" w="lg" type="triangle"/>
          </a:ln>
        </p:spPr>
      </p:cxnSp>
      <p:sp>
        <p:nvSpPr>
          <p:cNvPr id="184" name="Shape 184"/>
          <p:cNvSpPr txBox="1"/>
          <p:nvPr/>
        </p:nvSpPr>
        <p:spPr>
          <a:xfrm>
            <a:off x="5954850" y="812850"/>
            <a:ext cx="2733300" cy="18864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30689C"/>
              </a:buClr>
              <a:buFont typeface="Lato"/>
              <a:buChar char="●"/>
            </a:pPr>
            <a:r>
              <a:rPr lang="en">
                <a:solidFill>
                  <a:srgbClr val="30689C"/>
                </a:solidFill>
                <a:latin typeface="Lato"/>
                <a:ea typeface="Lato"/>
                <a:cs typeface="Lato"/>
                <a:sym typeface="Lato"/>
              </a:rPr>
              <a:t>Meaningful information extracted from time series</a:t>
            </a:r>
          </a:p>
          <a:p>
            <a:pPr indent="-228600" lvl="0" marL="457200" rtl="0">
              <a:spcBef>
                <a:spcPts val="0"/>
              </a:spcBef>
              <a:buClr>
                <a:srgbClr val="30689C"/>
              </a:buClr>
              <a:buFont typeface="Lato"/>
              <a:buChar char="●"/>
            </a:pPr>
            <a:r>
              <a:rPr lang="en">
                <a:solidFill>
                  <a:srgbClr val="30689C"/>
                </a:solidFill>
                <a:latin typeface="Lato"/>
                <a:ea typeface="Lato"/>
                <a:cs typeface="Lato"/>
                <a:sym typeface="Lato"/>
              </a:rPr>
              <a:t>Associate certain variations over time to specific events with which they are correlated</a:t>
            </a:r>
          </a:p>
          <a:p>
            <a:pPr indent="-228600" lvl="0" marL="457200" rtl="0">
              <a:spcBef>
                <a:spcPts val="0"/>
              </a:spcBef>
              <a:buClr>
                <a:srgbClr val="30689C"/>
              </a:buClr>
              <a:buFont typeface="Lato"/>
              <a:buChar char="●"/>
            </a:pPr>
            <a:r>
              <a:rPr lang="en">
                <a:solidFill>
                  <a:srgbClr val="30689C"/>
                </a:solidFill>
                <a:latin typeface="Lato"/>
                <a:ea typeface="Lato"/>
                <a:cs typeface="Lato"/>
                <a:sym typeface="Lato"/>
              </a:rPr>
              <a:t>Associate it with physical events</a:t>
            </a:r>
          </a:p>
        </p:txBody>
      </p:sp>
      <p:sp>
        <p:nvSpPr>
          <p:cNvPr id="185" name="Shape 185"/>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7" name="Shape 187"/>
          <p:cNvSpPr txBox="1"/>
          <p:nvPr>
            <p:ph idx="4294967295" type="title"/>
          </p:nvPr>
        </p:nvSpPr>
        <p:spPr>
          <a:xfrm>
            <a:off x="0" y="0"/>
            <a:ext cx="60981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The Meaning behind Time Series</a:t>
            </a:r>
          </a:p>
        </p:txBody>
      </p:sp>
      <p:sp>
        <p:nvSpPr>
          <p:cNvPr id="188" name="Shape 188"/>
          <p:cNvSpPr txBox="1"/>
          <p:nvPr/>
        </p:nvSpPr>
        <p:spPr>
          <a:xfrm>
            <a:off x="5310175" y="3661850"/>
            <a:ext cx="3575700" cy="3813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30689C"/>
                </a:solidFill>
                <a:latin typeface="Lato"/>
                <a:ea typeface="Lato"/>
                <a:cs typeface="Lato"/>
                <a:sym typeface="Lato"/>
              </a:rPr>
              <a:t>Can we translate this information into a grammatical context?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nvSpPr>
        <p:spPr>
          <a:xfrm>
            <a:off x="152400" y="2826125"/>
            <a:ext cx="6258300" cy="1962900"/>
          </a:xfrm>
          <a:prstGeom prst="rect">
            <a:avLst/>
          </a:prstGeom>
          <a:noFill/>
          <a:ln>
            <a:noFill/>
          </a:ln>
        </p:spPr>
        <p:txBody>
          <a:bodyPr anchorCtr="0" anchor="ctr" bIns="91425" lIns="91425" rIns="91425" wrap="square" tIns="91425">
            <a:noAutofit/>
          </a:bodyPr>
          <a:lstStyle/>
          <a:p>
            <a:pPr lvl="0" rtl="0">
              <a:spcBef>
                <a:spcPts val="0"/>
              </a:spcBef>
              <a:buNone/>
            </a:pPr>
            <a:r>
              <a:rPr b="1" lang="en" sz="1800">
                <a:solidFill>
                  <a:srgbClr val="30689C"/>
                </a:solidFill>
                <a:latin typeface="Lato"/>
                <a:ea typeface="Lato"/>
                <a:cs typeface="Lato"/>
                <a:sym typeface="Lato"/>
              </a:rPr>
              <a:t>→</a:t>
            </a:r>
            <a:r>
              <a:rPr b="1" lang="en">
                <a:solidFill>
                  <a:srgbClr val="30689C"/>
                </a:solidFill>
                <a:latin typeface="Lato"/>
                <a:ea typeface="Lato"/>
                <a:cs typeface="Lato"/>
                <a:sym typeface="Lato"/>
              </a:rPr>
              <a:t> Find when the athlete started to run</a:t>
            </a:r>
          </a:p>
          <a:p>
            <a:pPr lvl="0" rtl="0">
              <a:spcBef>
                <a:spcPts val="0"/>
              </a:spcBef>
              <a:buNone/>
            </a:pPr>
            <a:r>
              <a:t/>
            </a:r>
            <a:endParaRPr b="1">
              <a:solidFill>
                <a:srgbClr val="30689C"/>
              </a:solidFill>
              <a:latin typeface="Lato"/>
              <a:ea typeface="Lato"/>
              <a:cs typeface="Lato"/>
              <a:sym typeface="Lato"/>
            </a:endParaRPr>
          </a:p>
          <a:p>
            <a:pPr lvl="0" rtl="0">
              <a:spcBef>
                <a:spcPts val="0"/>
              </a:spcBef>
              <a:buNone/>
            </a:pPr>
            <a:r>
              <a:rPr b="1" lang="en" sz="1800">
                <a:solidFill>
                  <a:srgbClr val="30689C"/>
                </a:solidFill>
                <a:latin typeface="Lato"/>
                <a:ea typeface="Lato"/>
                <a:cs typeface="Lato"/>
                <a:sym typeface="Lato"/>
              </a:rPr>
              <a:t>→</a:t>
            </a:r>
            <a:r>
              <a:rPr b="1" lang="en">
                <a:solidFill>
                  <a:srgbClr val="30689C"/>
                </a:solidFill>
                <a:latin typeface="Lato"/>
                <a:ea typeface="Lato"/>
                <a:cs typeface="Lato"/>
                <a:sym typeface="Lato"/>
              </a:rPr>
              <a:t> Detect the step in which he made an inversion of direction (3 s later)</a:t>
            </a:r>
          </a:p>
          <a:p>
            <a:pPr lvl="0" rtl="0">
              <a:spcBef>
                <a:spcPts val="0"/>
              </a:spcBef>
              <a:buNone/>
            </a:pPr>
            <a:r>
              <a:t/>
            </a:r>
            <a:endParaRPr b="1">
              <a:solidFill>
                <a:srgbClr val="30689C"/>
              </a:solidFill>
              <a:latin typeface="Lato"/>
              <a:ea typeface="Lato"/>
              <a:cs typeface="Lato"/>
              <a:sym typeface="Lato"/>
            </a:endParaRPr>
          </a:p>
          <a:p>
            <a:pPr lvl="0" rtl="0">
              <a:spcBef>
                <a:spcPts val="0"/>
              </a:spcBef>
              <a:buNone/>
            </a:pPr>
            <a:r>
              <a:rPr b="1" lang="en" sz="1800">
                <a:solidFill>
                  <a:srgbClr val="30689C"/>
                </a:solidFill>
                <a:latin typeface="Lato"/>
                <a:ea typeface="Lato"/>
                <a:cs typeface="Lato"/>
                <a:sym typeface="Lato"/>
              </a:rPr>
              <a:t>→ </a:t>
            </a:r>
            <a:r>
              <a:rPr b="1" lang="en">
                <a:solidFill>
                  <a:srgbClr val="30689C"/>
                </a:solidFill>
                <a:latin typeface="Lato"/>
                <a:ea typeface="Lato"/>
                <a:cs typeface="Lato"/>
                <a:sym typeface="Lato"/>
              </a:rPr>
              <a:t>Determinate the pre-activation and maximum peak</a:t>
            </a:r>
          </a:p>
          <a:p>
            <a:pPr lvl="0" rtl="0">
              <a:spcBef>
                <a:spcPts val="0"/>
              </a:spcBef>
              <a:buNone/>
            </a:pPr>
            <a:r>
              <a:t/>
            </a:r>
            <a:endParaRPr b="1">
              <a:solidFill>
                <a:srgbClr val="30689C"/>
              </a:solidFill>
              <a:latin typeface="Lato"/>
              <a:ea typeface="Lato"/>
              <a:cs typeface="Lato"/>
              <a:sym typeface="Lato"/>
            </a:endParaRPr>
          </a:p>
          <a:p>
            <a:pPr lvl="0" rtl="0">
              <a:spcBef>
                <a:spcPts val="0"/>
              </a:spcBef>
              <a:buNone/>
            </a:pPr>
            <a:r>
              <a:rPr b="1" lang="en" sz="1800">
                <a:solidFill>
                  <a:srgbClr val="30689C"/>
                </a:solidFill>
                <a:latin typeface="Lato"/>
                <a:ea typeface="Lato"/>
                <a:cs typeface="Lato"/>
                <a:sym typeface="Lato"/>
              </a:rPr>
              <a:t>→</a:t>
            </a:r>
            <a:r>
              <a:rPr b="1" lang="en">
                <a:solidFill>
                  <a:srgbClr val="30689C"/>
                </a:solidFill>
                <a:latin typeface="Lato"/>
                <a:ea typeface="Lato"/>
                <a:cs typeface="Lato"/>
                <a:sym typeface="Lato"/>
              </a:rPr>
              <a:t> Find the maximum value in the EMG Signal</a:t>
            </a:r>
          </a:p>
        </p:txBody>
      </p:sp>
      <p:sp>
        <p:nvSpPr>
          <p:cNvPr id="194" name="Shape 194"/>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txBox="1"/>
          <p:nvPr>
            <p:ph idx="4294967295" type="title"/>
          </p:nvPr>
        </p:nvSpPr>
        <p:spPr>
          <a:xfrm>
            <a:off x="0" y="0"/>
            <a:ext cx="48288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Motivation</a:t>
            </a:r>
          </a:p>
        </p:txBody>
      </p:sp>
      <p:pic>
        <p:nvPicPr>
          <p:cNvPr id="197" name="Shape 197"/>
          <p:cNvPicPr preferRelativeResize="0"/>
          <p:nvPr/>
        </p:nvPicPr>
        <p:blipFill rotWithShape="1">
          <a:blip r:embed="rId3">
            <a:alphaModFix/>
          </a:blip>
          <a:srcRect b="11215" l="0" r="586" t="6857"/>
          <a:stretch/>
        </p:blipFill>
        <p:spPr>
          <a:xfrm>
            <a:off x="622812" y="944950"/>
            <a:ext cx="7898376" cy="877025"/>
          </a:xfrm>
          <a:prstGeom prst="rect">
            <a:avLst/>
          </a:prstGeom>
          <a:noFill/>
          <a:ln>
            <a:noFill/>
          </a:ln>
        </p:spPr>
      </p:pic>
      <p:pic>
        <p:nvPicPr>
          <p:cNvPr id="198" name="Shape 198"/>
          <p:cNvPicPr preferRelativeResize="0"/>
          <p:nvPr/>
        </p:nvPicPr>
        <p:blipFill rotWithShape="1">
          <a:blip r:embed="rId4">
            <a:alphaModFix/>
          </a:blip>
          <a:srcRect b="0" l="9706" r="0" t="1739"/>
          <a:stretch/>
        </p:blipFill>
        <p:spPr>
          <a:xfrm>
            <a:off x="622813" y="1964400"/>
            <a:ext cx="7898374" cy="861733"/>
          </a:xfrm>
          <a:prstGeom prst="rect">
            <a:avLst/>
          </a:prstGeom>
          <a:noFill/>
          <a:ln>
            <a:noFill/>
          </a:ln>
        </p:spPr>
      </p:pic>
      <p:sp>
        <p:nvSpPr>
          <p:cNvPr id="199" name="Shape 199"/>
          <p:cNvSpPr txBox="1"/>
          <p:nvPr/>
        </p:nvSpPr>
        <p:spPr>
          <a:xfrm>
            <a:off x="6672650" y="2881375"/>
            <a:ext cx="1149900" cy="454800"/>
          </a:xfrm>
          <a:prstGeom prst="rect">
            <a:avLst/>
          </a:prstGeom>
          <a:noFill/>
          <a:ln>
            <a:noFill/>
          </a:ln>
        </p:spPr>
        <p:txBody>
          <a:bodyPr anchorCtr="0" anchor="t" bIns="91425" lIns="91425" rIns="91425" wrap="square" tIns="91425">
            <a:noAutofit/>
          </a:bodyPr>
          <a:lstStyle/>
          <a:p>
            <a:pPr lvl="0" rtl="0">
              <a:spcBef>
                <a:spcPts val="0"/>
              </a:spcBef>
              <a:buNone/>
            </a:pPr>
            <a:r>
              <a:rPr lang="en"/>
              <a:t>(sentence1)</a:t>
            </a:r>
          </a:p>
        </p:txBody>
      </p:sp>
      <p:sp>
        <p:nvSpPr>
          <p:cNvPr id="200" name="Shape 200"/>
          <p:cNvSpPr txBox="1"/>
          <p:nvPr/>
        </p:nvSpPr>
        <p:spPr>
          <a:xfrm>
            <a:off x="6672650" y="3391425"/>
            <a:ext cx="1149900" cy="454800"/>
          </a:xfrm>
          <a:prstGeom prst="rect">
            <a:avLst/>
          </a:prstGeom>
          <a:noFill/>
          <a:ln>
            <a:noFill/>
          </a:ln>
        </p:spPr>
        <p:txBody>
          <a:bodyPr anchorCtr="0" anchor="t" bIns="91425" lIns="91425" rIns="91425" wrap="square" tIns="91425">
            <a:noAutofit/>
          </a:bodyPr>
          <a:lstStyle/>
          <a:p>
            <a:pPr lvl="0" rtl="0">
              <a:spcBef>
                <a:spcPts val="0"/>
              </a:spcBef>
              <a:buNone/>
            </a:pPr>
            <a:r>
              <a:rPr lang="en"/>
              <a:t>(sentence2)</a:t>
            </a:r>
          </a:p>
        </p:txBody>
      </p:sp>
      <p:sp>
        <p:nvSpPr>
          <p:cNvPr id="201" name="Shape 201"/>
          <p:cNvSpPr txBox="1"/>
          <p:nvPr/>
        </p:nvSpPr>
        <p:spPr>
          <a:xfrm>
            <a:off x="6672650" y="3901475"/>
            <a:ext cx="1149900" cy="454800"/>
          </a:xfrm>
          <a:prstGeom prst="rect">
            <a:avLst/>
          </a:prstGeom>
          <a:noFill/>
          <a:ln>
            <a:noFill/>
          </a:ln>
        </p:spPr>
        <p:txBody>
          <a:bodyPr anchorCtr="0" anchor="t" bIns="91425" lIns="91425" rIns="91425" wrap="square" tIns="91425">
            <a:noAutofit/>
          </a:bodyPr>
          <a:lstStyle/>
          <a:p>
            <a:pPr lvl="0" rtl="0">
              <a:spcBef>
                <a:spcPts val="0"/>
              </a:spcBef>
              <a:buNone/>
            </a:pPr>
            <a:r>
              <a:rPr lang="en"/>
              <a:t>(sentence3)</a:t>
            </a:r>
          </a:p>
        </p:txBody>
      </p:sp>
      <p:sp>
        <p:nvSpPr>
          <p:cNvPr id="202" name="Shape 202"/>
          <p:cNvSpPr txBox="1"/>
          <p:nvPr/>
        </p:nvSpPr>
        <p:spPr>
          <a:xfrm>
            <a:off x="6672650" y="4356275"/>
            <a:ext cx="1149900" cy="454800"/>
          </a:xfrm>
          <a:prstGeom prst="rect">
            <a:avLst/>
          </a:prstGeom>
          <a:noFill/>
          <a:ln>
            <a:noFill/>
          </a:ln>
        </p:spPr>
        <p:txBody>
          <a:bodyPr anchorCtr="0" anchor="t" bIns="91425" lIns="91425" rIns="91425" wrap="square" tIns="91425">
            <a:noAutofit/>
          </a:bodyPr>
          <a:lstStyle/>
          <a:p>
            <a:pPr lvl="0" rtl="0">
              <a:spcBef>
                <a:spcPts val="0"/>
              </a:spcBef>
              <a:buNone/>
            </a:pPr>
            <a:r>
              <a:rPr lang="en"/>
              <a:t>(sentence4)</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p:nvPr/>
        </p:nvSpPr>
        <p:spPr>
          <a:xfrm>
            <a:off x="5793763" y="2680950"/>
            <a:ext cx="2526000" cy="18612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buNone/>
            </a:pPr>
            <a:r>
              <a:t/>
            </a:r>
            <a:endParaRPr b="1" sz="1100">
              <a:solidFill>
                <a:schemeClr val="dk1"/>
              </a:solidFill>
            </a:endParaRPr>
          </a:p>
          <a:p>
            <a:pPr lvl="0" rtl="0">
              <a:lnSpc>
                <a:spcPct val="115000"/>
              </a:lnSpc>
              <a:spcBef>
                <a:spcPts val="0"/>
              </a:spcBef>
              <a:buClr>
                <a:schemeClr val="dk1"/>
              </a:buClr>
              <a:buSzPct val="100000"/>
              <a:buFont typeface="Arial"/>
              <a:buNone/>
            </a:pPr>
            <a:r>
              <a:rPr b="1" lang="en" sz="1100">
                <a:solidFill>
                  <a:srgbClr val="30689C"/>
                </a:solidFill>
                <a:latin typeface="Rockwell"/>
                <a:ea typeface="Rockwell"/>
                <a:cs typeface="Rockwell"/>
                <a:sym typeface="Rockwell"/>
              </a:rPr>
              <a:t>(...) -</a:t>
            </a:r>
            <a:r>
              <a:rPr lang="en" sz="1100">
                <a:solidFill>
                  <a:schemeClr val="dk1"/>
                </a:solidFill>
              </a:rPr>
              <a:t> build groups of patterns</a:t>
            </a:r>
          </a:p>
          <a:p>
            <a:pPr lvl="0" rtl="0">
              <a:lnSpc>
                <a:spcPct val="115000"/>
              </a:lnSpc>
              <a:spcBef>
                <a:spcPts val="0"/>
              </a:spcBef>
              <a:buClr>
                <a:schemeClr val="dk1"/>
              </a:buClr>
              <a:buSzPct val="100000"/>
              <a:buFont typeface="Arial"/>
              <a:buNone/>
            </a:pPr>
            <a:r>
              <a:rPr b="1" lang="en" sz="1100">
                <a:solidFill>
                  <a:srgbClr val="30689C"/>
                </a:solidFill>
                <a:latin typeface="Rockwell"/>
                <a:ea typeface="Rockwell"/>
                <a:cs typeface="Rockwell"/>
                <a:sym typeface="Rockwell"/>
              </a:rPr>
              <a:t>[...]</a:t>
            </a:r>
            <a:r>
              <a:rPr lang="en" sz="1100">
                <a:solidFill>
                  <a:srgbClr val="30689C"/>
                </a:solidFill>
                <a:latin typeface="Rockwell"/>
                <a:ea typeface="Rockwell"/>
                <a:cs typeface="Rockwell"/>
                <a:sym typeface="Rockwell"/>
              </a:rPr>
              <a:t> -</a:t>
            </a:r>
            <a:r>
              <a:rPr lang="en" sz="1100">
                <a:solidFill>
                  <a:schemeClr val="dk1"/>
                </a:solidFill>
              </a:rPr>
              <a:t> everything inside is allowed to be found on the string</a:t>
            </a:r>
          </a:p>
          <a:p>
            <a:pPr lvl="0" rtl="0">
              <a:lnSpc>
                <a:spcPct val="115000"/>
              </a:lnSpc>
              <a:spcBef>
                <a:spcPts val="0"/>
              </a:spcBef>
              <a:buClr>
                <a:schemeClr val="dk1"/>
              </a:buClr>
              <a:buSzPct val="100000"/>
              <a:buFont typeface="Arial"/>
              <a:buNone/>
            </a:pPr>
            <a:r>
              <a:rPr b="1" lang="en" sz="1100">
                <a:solidFill>
                  <a:srgbClr val="30689C"/>
                </a:solidFill>
                <a:latin typeface="Rockwell"/>
                <a:ea typeface="Rockwell"/>
                <a:cs typeface="Rockwell"/>
                <a:sym typeface="Rockwell"/>
              </a:rPr>
              <a:t>[^...]</a:t>
            </a:r>
            <a:r>
              <a:rPr lang="en" sz="1100">
                <a:solidFill>
                  <a:srgbClr val="30689C"/>
                </a:solidFill>
                <a:latin typeface="Rockwell"/>
                <a:ea typeface="Rockwell"/>
                <a:cs typeface="Rockwell"/>
                <a:sym typeface="Rockwell"/>
              </a:rPr>
              <a:t> -</a:t>
            </a:r>
            <a:r>
              <a:rPr lang="en" sz="1100">
                <a:solidFill>
                  <a:schemeClr val="dk1"/>
                </a:solidFill>
              </a:rPr>
              <a:t> finds everything less the things inside the brackets. </a:t>
            </a:r>
          </a:p>
          <a:p>
            <a:pPr lvl="0" rtl="0">
              <a:lnSpc>
                <a:spcPct val="115000"/>
              </a:lnSpc>
              <a:spcBef>
                <a:spcPts val="0"/>
              </a:spcBef>
              <a:buClr>
                <a:schemeClr val="dk1"/>
              </a:buClr>
              <a:buSzPct val="100000"/>
              <a:buFont typeface="Arial"/>
              <a:buNone/>
            </a:pPr>
            <a:r>
              <a:rPr b="1" lang="en" sz="1100">
                <a:solidFill>
                  <a:srgbClr val="30689C"/>
                </a:solidFill>
                <a:latin typeface="Rockwell"/>
                <a:ea typeface="Rockwell"/>
                <a:cs typeface="Rockwell"/>
                <a:sym typeface="Rockwell"/>
              </a:rPr>
              <a:t>{a,b}</a:t>
            </a:r>
            <a:r>
              <a:rPr lang="en" sz="1100">
                <a:solidFill>
                  <a:srgbClr val="30689C"/>
                </a:solidFill>
                <a:latin typeface="Rockwell"/>
                <a:ea typeface="Rockwell"/>
                <a:cs typeface="Rockwell"/>
                <a:sym typeface="Rockwell"/>
              </a:rPr>
              <a:t> -</a:t>
            </a:r>
            <a:r>
              <a:rPr lang="en" sz="1100">
                <a:solidFill>
                  <a:schemeClr val="dk1"/>
                </a:solidFill>
              </a:rPr>
              <a:t> interval or length of pattern.</a:t>
            </a:r>
          </a:p>
          <a:p>
            <a:pPr lvl="0" rtl="0">
              <a:lnSpc>
                <a:spcPct val="115000"/>
              </a:lnSpc>
              <a:spcBef>
                <a:spcPts val="0"/>
              </a:spcBef>
              <a:buNone/>
            </a:pPr>
            <a:r>
              <a:rPr b="1" lang="en" sz="1100">
                <a:solidFill>
                  <a:srgbClr val="30689C"/>
                </a:solidFill>
              </a:rPr>
              <a:t>{a,}</a:t>
            </a:r>
            <a:r>
              <a:rPr lang="en" sz="1100">
                <a:solidFill>
                  <a:srgbClr val="30689C"/>
                </a:solidFill>
              </a:rPr>
              <a:t> -</a:t>
            </a:r>
            <a:r>
              <a:rPr lang="en" sz="1100">
                <a:solidFill>
                  <a:schemeClr val="dk1"/>
                </a:solidFill>
              </a:rPr>
              <a:t> from a to infinite</a:t>
            </a:r>
          </a:p>
        </p:txBody>
      </p:sp>
      <p:sp>
        <p:nvSpPr>
          <p:cNvPr id="208" name="Shape 208"/>
          <p:cNvSpPr/>
          <p:nvPr/>
        </p:nvSpPr>
        <p:spPr>
          <a:xfrm>
            <a:off x="4195113" y="2986200"/>
            <a:ext cx="837300" cy="13653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9" name="Shape 209"/>
          <p:cNvSpPr/>
          <p:nvPr/>
        </p:nvSpPr>
        <p:spPr>
          <a:xfrm>
            <a:off x="503488" y="2673750"/>
            <a:ext cx="2834400" cy="2233500"/>
          </a:xfrm>
          <a:prstGeom prst="roundRect">
            <a:avLst>
              <a:gd fmla="val 16667" name="adj"/>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2" name="Shape 212"/>
          <p:cNvSpPr txBox="1"/>
          <p:nvPr>
            <p:ph idx="4294967295" type="title"/>
          </p:nvPr>
        </p:nvSpPr>
        <p:spPr>
          <a:xfrm>
            <a:off x="0" y="0"/>
            <a:ext cx="4828800" cy="5787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Regular Expressions</a:t>
            </a:r>
          </a:p>
        </p:txBody>
      </p:sp>
      <p:sp>
        <p:nvSpPr>
          <p:cNvPr id="213" name="Shape 213"/>
          <p:cNvSpPr txBox="1"/>
          <p:nvPr/>
        </p:nvSpPr>
        <p:spPr>
          <a:xfrm>
            <a:off x="533513" y="2907450"/>
            <a:ext cx="2834400" cy="19437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91666"/>
              <a:buFont typeface="Arial"/>
              <a:buNone/>
            </a:pPr>
            <a:r>
              <a:rPr b="1" lang="en" sz="1200">
                <a:solidFill>
                  <a:srgbClr val="30689C"/>
                </a:solidFill>
                <a:latin typeface="Rockwell"/>
                <a:ea typeface="Rockwell"/>
                <a:cs typeface="Rockwell"/>
                <a:sym typeface="Rockwell"/>
              </a:rPr>
              <a:t>\d -</a:t>
            </a:r>
            <a:r>
              <a:rPr lang="en" sz="1100">
                <a:solidFill>
                  <a:schemeClr val="dk1"/>
                </a:solidFill>
                <a:latin typeface="Rockwell"/>
                <a:ea typeface="Rockwell"/>
                <a:cs typeface="Rockwell"/>
                <a:sym typeface="Rockwell"/>
              </a:rPr>
              <a:t> find digit in string</a:t>
            </a:r>
          </a:p>
          <a:p>
            <a:pPr lvl="0" rtl="0" algn="just">
              <a:lnSpc>
                <a:spcPct val="115000"/>
              </a:lnSpc>
              <a:spcBef>
                <a:spcPts val="0"/>
              </a:spcBef>
              <a:buClr>
                <a:schemeClr val="dk1"/>
              </a:buClr>
              <a:buSzPct val="91666"/>
              <a:buFont typeface="Arial"/>
              <a:buNone/>
            </a:pPr>
            <a:r>
              <a:rPr b="1" lang="en" sz="1200">
                <a:solidFill>
                  <a:srgbClr val="30689C"/>
                </a:solidFill>
                <a:latin typeface="Rockwell"/>
                <a:ea typeface="Rockwell"/>
                <a:cs typeface="Rockwell"/>
                <a:sym typeface="Rockwell"/>
              </a:rPr>
              <a:t>\s -</a:t>
            </a:r>
            <a:r>
              <a:rPr lang="en" sz="1200">
                <a:solidFill>
                  <a:srgbClr val="30689C"/>
                </a:solidFill>
                <a:latin typeface="Rockwell"/>
                <a:ea typeface="Rockwell"/>
                <a:cs typeface="Rockwell"/>
                <a:sym typeface="Rockwell"/>
              </a:rPr>
              <a:t> </a:t>
            </a:r>
            <a:r>
              <a:rPr lang="en" sz="1100">
                <a:solidFill>
                  <a:schemeClr val="dk1"/>
                </a:solidFill>
                <a:latin typeface="Rockwell"/>
                <a:ea typeface="Rockwell"/>
                <a:cs typeface="Rockwell"/>
                <a:sym typeface="Rockwell"/>
              </a:rPr>
              <a:t>matches any whitespace</a:t>
            </a:r>
          </a:p>
          <a:p>
            <a:pPr lvl="0" rtl="0" algn="just">
              <a:lnSpc>
                <a:spcPct val="115000"/>
              </a:lnSpc>
              <a:spcBef>
                <a:spcPts val="0"/>
              </a:spcBef>
              <a:buClr>
                <a:schemeClr val="dk1"/>
              </a:buClr>
              <a:buSzPct val="91666"/>
              <a:buFont typeface="Arial"/>
              <a:buNone/>
            </a:pPr>
            <a:r>
              <a:rPr b="1" lang="en" sz="1200">
                <a:solidFill>
                  <a:srgbClr val="30689C"/>
                </a:solidFill>
                <a:latin typeface="Rockwell"/>
                <a:ea typeface="Rockwell"/>
                <a:cs typeface="Rockwell"/>
                <a:sym typeface="Rockwell"/>
              </a:rPr>
              <a:t>\Z -</a:t>
            </a:r>
            <a:r>
              <a:rPr b="1" lang="en" sz="1100">
                <a:solidFill>
                  <a:schemeClr val="dk1"/>
                </a:solidFill>
                <a:latin typeface="Rockwell"/>
                <a:ea typeface="Rockwell"/>
                <a:cs typeface="Rockwell"/>
                <a:sym typeface="Rockwell"/>
              </a:rPr>
              <a:t> </a:t>
            </a:r>
            <a:r>
              <a:rPr lang="en" sz="1100">
                <a:solidFill>
                  <a:schemeClr val="dk1"/>
                </a:solidFill>
                <a:latin typeface="Rockwell"/>
                <a:ea typeface="Rockwell"/>
                <a:cs typeface="Rockwell"/>
                <a:sym typeface="Rockwell"/>
              </a:rPr>
              <a:t>matches only at the end of the string</a:t>
            </a:r>
          </a:p>
          <a:p>
            <a:pPr lvl="0" rtl="0" algn="just">
              <a:lnSpc>
                <a:spcPct val="115000"/>
              </a:lnSpc>
              <a:spcBef>
                <a:spcPts val="0"/>
              </a:spcBef>
              <a:buClr>
                <a:schemeClr val="dk1"/>
              </a:buClr>
              <a:buSzPct val="91666"/>
              <a:buFont typeface="Arial"/>
              <a:buNone/>
            </a:pPr>
            <a:r>
              <a:rPr b="1" lang="en" sz="1200">
                <a:solidFill>
                  <a:srgbClr val="30689C"/>
                </a:solidFill>
                <a:latin typeface="Rockwell"/>
                <a:ea typeface="Rockwell"/>
                <a:cs typeface="Rockwell"/>
                <a:sym typeface="Rockwell"/>
              </a:rPr>
              <a:t>^ -</a:t>
            </a:r>
            <a:r>
              <a:rPr lang="en" sz="1100">
                <a:solidFill>
                  <a:schemeClr val="dk1"/>
                </a:solidFill>
                <a:latin typeface="Rockwell"/>
                <a:ea typeface="Rockwell"/>
                <a:cs typeface="Rockwell"/>
                <a:sym typeface="Rockwell"/>
              </a:rPr>
              <a:t> matches the position at the beginning of the string</a:t>
            </a:r>
          </a:p>
          <a:p>
            <a:pPr lvl="0" rtl="0" algn="just">
              <a:lnSpc>
                <a:spcPct val="115000"/>
              </a:lnSpc>
              <a:spcBef>
                <a:spcPts val="0"/>
              </a:spcBef>
              <a:buClr>
                <a:schemeClr val="dk1"/>
              </a:buClr>
              <a:buSzPct val="91666"/>
              <a:buFont typeface="Arial"/>
              <a:buNone/>
            </a:pPr>
            <a:r>
              <a:rPr b="1" lang="en" sz="1200">
                <a:solidFill>
                  <a:srgbClr val="30689C"/>
                </a:solidFill>
                <a:latin typeface="Rockwell"/>
                <a:ea typeface="Rockwell"/>
                <a:cs typeface="Rockwell"/>
                <a:sym typeface="Rockwell"/>
              </a:rPr>
              <a:t>$ -</a:t>
            </a:r>
            <a:r>
              <a:rPr lang="en" sz="1100">
                <a:solidFill>
                  <a:schemeClr val="dk1"/>
                </a:solidFill>
              </a:rPr>
              <a:t> </a:t>
            </a:r>
            <a:r>
              <a:rPr lang="en" sz="1100">
                <a:solidFill>
                  <a:schemeClr val="dk1"/>
                </a:solidFill>
                <a:latin typeface="Rockwell"/>
                <a:ea typeface="Rockwell"/>
                <a:cs typeface="Rockwell"/>
                <a:sym typeface="Rockwell"/>
              </a:rPr>
              <a:t>matches the position at the end of the string</a:t>
            </a:r>
          </a:p>
          <a:p>
            <a:pPr lvl="0" rtl="0" algn="just">
              <a:lnSpc>
                <a:spcPct val="115000"/>
              </a:lnSpc>
              <a:spcBef>
                <a:spcPts val="0"/>
              </a:spcBef>
              <a:buNone/>
            </a:pPr>
            <a:r>
              <a:rPr b="1" lang="en" sz="1200">
                <a:solidFill>
                  <a:srgbClr val="30689C"/>
                </a:solidFill>
                <a:latin typeface="Rockwell"/>
                <a:ea typeface="Rockwell"/>
                <a:cs typeface="Rockwell"/>
                <a:sym typeface="Rockwell"/>
              </a:rPr>
              <a:t>? -</a:t>
            </a:r>
            <a:r>
              <a:rPr lang="en" sz="1100">
                <a:solidFill>
                  <a:schemeClr val="dk1"/>
                </a:solidFill>
              </a:rPr>
              <a:t> </a:t>
            </a:r>
            <a:r>
              <a:rPr lang="en" sz="1100">
                <a:solidFill>
                  <a:schemeClr val="dk1"/>
                </a:solidFill>
                <a:latin typeface="Rockwell"/>
                <a:ea typeface="Rockwell"/>
                <a:cs typeface="Rockwell"/>
                <a:sym typeface="Rockwell"/>
              </a:rPr>
              <a:t>is equivalent to {0,1} and matches the preceding subexpression </a:t>
            </a:r>
          </a:p>
        </p:txBody>
      </p:sp>
      <p:sp>
        <p:nvSpPr>
          <p:cNvPr id="214" name="Shape 214"/>
          <p:cNvSpPr/>
          <p:nvPr/>
        </p:nvSpPr>
        <p:spPr>
          <a:xfrm>
            <a:off x="909113" y="2466450"/>
            <a:ext cx="2083200" cy="441000"/>
          </a:xfrm>
          <a:prstGeom prst="ellipse">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F0E7DB"/>
                </a:solidFill>
                <a:latin typeface="Rockwell"/>
                <a:ea typeface="Rockwell"/>
                <a:cs typeface="Rockwell"/>
                <a:sym typeface="Rockwell"/>
              </a:rPr>
              <a:t>Metacharacters</a:t>
            </a:r>
          </a:p>
        </p:txBody>
      </p:sp>
      <p:sp>
        <p:nvSpPr>
          <p:cNvPr id="215" name="Shape 215"/>
          <p:cNvSpPr/>
          <p:nvPr/>
        </p:nvSpPr>
        <p:spPr>
          <a:xfrm>
            <a:off x="3826913" y="2682250"/>
            <a:ext cx="1562400" cy="551100"/>
          </a:xfrm>
          <a:prstGeom prst="ellipse">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0E7DB"/>
                </a:solidFill>
                <a:latin typeface="Rockwell"/>
                <a:ea typeface="Rockwell"/>
                <a:cs typeface="Rockwell"/>
                <a:sym typeface="Rockwell"/>
              </a:rPr>
              <a:t>Literal</a:t>
            </a:r>
          </a:p>
          <a:p>
            <a:pPr lvl="0" rtl="0" algn="ctr">
              <a:spcBef>
                <a:spcPts val="0"/>
              </a:spcBef>
              <a:buNone/>
            </a:pPr>
            <a:r>
              <a:rPr lang="en">
                <a:solidFill>
                  <a:srgbClr val="F0E7DB"/>
                </a:solidFill>
                <a:latin typeface="Rockwell"/>
                <a:ea typeface="Rockwell"/>
                <a:cs typeface="Rockwell"/>
                <a:sym typeface="Rockwell"/>
              </a:rPr>
              <a:t>characters</a:t>
            </a:r>
          </a:p>
        </p:txBody>
      </p:sp>
      <p:sp>
        <p:nvSpPr>
          <p:cNvPr id="216" name="Shape 216"/>
          <p:cNvSpPr/>
          <p:nvPr/>
        </p:nvSpPr>
        <p:spPr>
          <a:xfrm>
            <a:off x="3067413" y="859050"/>
            <a:ext cx="3092700" cy="441000"/>
          </a:xfrm>
          <a:prstGeom prst="roundRect">
            <a:avLst>
              <a:gd fmla="val 16667" name="adj"/>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204A5A"/>
                </a:solidFill>
                <a:latin typeface="Rockwell"/>
                <a:ea typeface="Rockwell"/>
                <a:cs typeface="Rockwell"/>
                <a:sym typeface="Rockwell"/>
              </a:rPr>
              <a:t>Regexes -</a:t>
            </a:r>
            <a:r>
              <a:rPr lang="en" sz="1200">
                <a:solidFill>
                  <a:srgbClr val="F0E7DB"/>
                </a:solidFill>
                <a:latin typeface="Rockwell"/>
                <a:ea typeface="Rockwell"/>
                <a:cs typeface="Rockwell"/>
                <a:sym typeface="Rockwell"/>
              </a:rPr>
              <a:t> set of characters that are used as search patterns in text</a:t>
            </a:r>
          </a:p>
        </p:txBody>
      </p:sp>
      <p:cxnSp>
        <p:nvCxnSpPr>
          <p:cNvPr id="217" name="Shape 217"/>
          <p:cNvCxnSpPr>
            <a:stCxn id="216" idx="3"/>
          </p:cNvCxnSpPr>
          <p:nvPr/>
        </p:nvCxnSpPr>
        <p:spPr>
          <a:xfrm>
            <a:off x="6160113" y="1079550"/>
            <a:ext cx="837300" cy="0"/>
          </a:xfrm>
          <a:prstGeom prst="straightConnector1">
            <a:avLst/>
          </a:prstGeom>
          <a:noFill/>
          <a:ln cap="flat" cmpd="sng" w="19050">
            <a:solidFill>
              <a:srgbClr val="30689C"/>
            </a:solidFill>
            <a:prstDash val="dash"/>
            <a:round/>
            <a:headEnd len="lg" w="lg" type="none"/>
            <a:tailEnd len="lg" w="lg" type="none"/>
          </a:ln>
        </p:spPr>
      </p:cxnSp>
      <p:sp>
        <p:nvSpPr>
          <p:cNvPr id="218" name="Shape 218"/>
          <p:cNvSpPr/>
          <p:nvPr/>
        </p:nvSpPr>
        <p:spPr>
          <a:xfrm>
            <a:off x="6997413" y="790200"/>
            <a:ext cx="1643100" cy="578700"/>
          </a:xfrm>
          <a:prstGeom prst="ellipse">
            <a:avLst/>
          </a:prstGeom>
          <a:solidFill>
            <a:schemeClr val="lt2"/>
          </a:solidFill>
          <a:ln cap="flat" cmpd="sng" w="19050">
            <a:solidFill>
              <a:srgbClr val="30689C"/>
            </a:solidFill>
            <a:prstDash val="dash"/>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30689C"/>
                </a:solidFill>
                <a:latin typeface="Rockwell"/>
                <a:ea typeface="Rockwell"/>
                <a:cs typeface="Rockwell"/>
                <a:sym typeface="Rockwell"/>
              </a:rPr>
              <a:t>Regular Grammars</a:t>
            </a:r>
          </a:p>
        </p:txBody>
      </p:sp>
      <p:cxnSp>
        <p:nvCxnSpPr>
          <p:cNvPr id="219" name="Shape 219"/>
          <p:cNvCxnSpPr>
            <a:stCxn id="216" idx="2"/>
            <a:endCxn id="220" idx="0"/>
          </p:cNvCxnSpPr>
          <p:nvPr/>
        </p:nvCxnSpPr>
        <p:spPr>
          <a:xfrm>
            <a:off x="4613763" y="1300050"/>
            <a:ext cx="5400" cy="165000"/>
          </a:xfrm>
          <a:prstGeom prst="straightConnector1">
            <a:avLst/>
          </a:prstGeom>
          <a:noFill/>
          <a:ln cap="flat" cmpd="sng" w="19050">
            <a:solidFill>
              <a:srgbClr val="30689C"/>
            </a:solidFill>
            <a:prstDash val="solid"/>
            <a:round/>
            <a:headEnd len="lg" w="lg" type="none"/>
            <a:tailEnd len="lg" w="lg" type="none"/>
          </a:ln>
        </p:spPr>
      </p:cxnSp>
      <p:sp>
        <p:nvSpPr>
          <p:cNvPr id="220" name="Shape 220"/>
          <p:cNvSpPr/>
          <p:nvPr/>
        </p:nvSpPr>
        <p:spPr>
          <a:xfrm>
            <a:off x="3518313" y="1465110"/>
            <a:ext cx="2201400" cy="441000"/>
          </a:xfrm>
          <a:prstGeom prst="roundRect">
            <a:avLst>
              <a:gd fmla="val 16667" name="adj"/>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204A5A"/>
                </a:solidFill>
                <a:latin typeface="Rockwell"/>
                <a:ea typeface="Rockwell"/>
                <a:cs typeface="Rockwell"/>
                <a:sym typeface="Rockwell"/>
              </a:rPr>
              <a:t>Codification to which specific text matches to</a:t>
            </a:r>
          </a:p>
        </p:txBody>
      </p:sp>
      <p:sp>
        <p:nvSpPr>
          <p:cNvPr id="221" name="Shape 221"/>
          <p:cNvSpPr/>
          <p:nvPr/>
        </p:nvSpPr>
        <p:spPr>
          <a:xfrm>
            <a:off x="3513063" y="2076146"/>
            <a:ext cx="2201400" cy="390300"/>
          </a:xfrm>
          <a:prstGeom prst="roundRect">
            <a:avLst>
              <a:gd fmla="val 16667" name="adj"/>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204A5A"/>
                </a:solidFill>
                <a:latin typeface="Rockwell"/>
                <a:ea typeface="Rockwell"/>
                <a:cs typeface="Rockwell"/>
                <a:sym typeface="Rockwell"/>
              </a:rPr>
              <a:t>Two types of characters and Types of Grouping</a:t>
            </a:r>
          </a:p>
        </p:txBody>
      </p:sp>
      <p:cxnSp>
        <p:nvCxnSpPr>
          <p:cNvPr id="222" name="Shape 222"/>
          <p:cNvCxnSpPr>
            <a:stCxn id="220" idx="2"/>
            <a:endCxn id="221" idx="0"/>
          </p:cNvCxnSpPr>
          <p:nvPr/>
        </p:nvCxnSpPr>
        <p:spPr>
          <a:xfrm flipH="1">
            <a:off x="4613913" y="1906110"/>
            <a:ext cx="5100" cy="170100"/>
          </a:xfrm>
          <a:prstGeom prst="straightConnector1">
            <a:avLst/>
          </a:prstGeom>
          <a:noFill/>
          <a:ln cap="flat" cmpd="sng" w="19050">
            <a:solidFill>
              <a:srgbClr val="30689C"/>
            </a:solidFill>
            <a:prstDash val="solid"/>
            <a:round/>
            <a:headEnd len="lg" w="lg" type="none"/>
            <a:tailEnd len="lg" w="lg" type="none"/>
          </a:ln>
        </p:spPr>
      </p:cxnSp>
      <p:cxnSp>
        <p:nvCxnSpPr>
          <p:cNvPr id="223" name="Shape 223"/>
          <p:cNvCxnSpPr>
            <a:stCxn id="221" idx="1"/>
            <a:endCxn id="214" idx="0"/>
          </p:cNvCxnSpPr>
          <p:nvPr/>
        </p:nvCxnSpPr>
        <p:spPr>
          <a:xfrm flipH="1">
            <a:off x="1950663" y="2271296"/>
            <a:ext cx="1562400" cy="195300"/>
          </a:xfrm>
          <a:prstGeom prst="bentConnector2">
            <a:avLst/>
          </a:prstGeom>
          <a:noFill/>
          <a:ln cap="flat" cmpd="sng" w="19050">
            <a:solidFill>
              <a:srgbClr val="30689C"/>
            </a:solidFill>
            <a:prstDash val="solid"/>
            <a:round/>
            <a:headEnd len="lg" w="lg" type="none"/>
            <a:tailEnd len="lg" w="lg" type="none"/>
          </a:ln>
        </p:spPr>
      </p:cxnSp>
      <p:cxnSp>
        <p:nvCxnSpPr>
          <p:cNvPr id="224" name="Shape 224"/>
          <p:cNvCxnSpPr>
            <a:stCxn id="221" idx="2"/>
            <a:endCxn id="215" idx="0"/>
          </p:cNvCxnSpPr>
          <p:nvPr/>
        </p:nvCxnSpPr>
        <p:spPr>
          <a:xfrm flipH="1">
            <a:off x="4608063" y="2466446"/>
            <a:ext cx="5700" cy="215700"/>
          </a:xfrm>
          <a:prstGeom prst="straightConnector1">
            <a:avLst/>
          </a:prstGeom>
          <a:noFill/>
          <a:ln cap="flat" cmpd="sng" w="19050">
            <a:solidFill>
              <a:srgbClr val="30689C"/>
            </a:solidFill>
            <a:prstDash val="solid"/>
            <a:round/>
            <a:headEnd len="lg" w="lg" type="none"/>
            <a:tailEnd len="lg" w="lg" type="none"/>
          </a:ln>
        </p:spPr>
      </p:cxnSp>
      <p:sp>
        <p:nvSpPr>
          <p:cNvPr id="225" name="Shape 225"/>
          <p:cNvSpPr/>
          <p:nvPr/>
        </p:nvSpPr>
        <p:spPr>
          <a:xfrm>
            <a:off x="6235213" y="2466450"/>
            <a:ext cx="1643100" cy="441000"/>
          </a:xfrm>
          <a:prstGeom prst="ellipse">
            <a:avLst/>
          </a:prstGeom>
          <a:solidFill>
            <a:srgbClr val="52ADD3"/>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F0E7DB"/>
                </a:solidFill>
                <a:latin typeface="Rockwell"/>
                <a:ea typeface="Rockwell"/>
                <a:cs typeface="Rockwell"/>
                <a:sym typeface="Rockwell"/>
              </a:rPr>
              <a:t>Parenthesis</a:t>
            </a:r>
          </a:p>
        </p:txBody>
      </p:sp>
      <p:cxnSp>
        <p:nvCxnSpPr>
          <p:cNvPr id="226" name="Shape 226"/>
          <p:cNvCxnSpPr>
            <a:stCxn id="221" idx="3"/>
            <a:endCxn id="225" idx="0"/>
          </p:cNvCxnSpPr>
          <p:nvPr/>
        </p:nvCxnSpPr>
        <p:spPr>
          <a:xfrm>
            <a:off x="5714463" y="2271296"/>
            <a:ext cx="1342200" cy="195300"/>
          </a:xfrm>
          <a:prstGeom prst="bentConnector2">
            <a:avLst/>
          </a:prstGeom>
          <a:noFill/>
          <a:ln cap="flat" cmpd="sng" w="19050">
            <a:solidFill>
              <a:srgbClr val="30689C"/>
            </a:solidFill>
            <a:prstDash val="solid"/>
            <a:round/>
            <a:headEnd len="lg" w="lg" type="none"/>
            <a:tailEnd len="lg" w="lg" type="none"/>
          </a:ln>
        </p:spPr>
      </p:cxnSp>
      <p:sp>
        <p:nvSpPr>
          <p:cNvPr id="227" name="Shape 227"/>
          <p:cNvSpPr txBox="1"/>
          <p:nvPr/>
        </p:nvSpPr>
        <p:spPr>
          <a:xfrm>
            <a:off x="4292913" y="3352900"/>
            <a:ext cx="641700" cy="8457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30689C"/>
                </a:solidFill>
                <a:latin typeface="Rockwell"/>
                <a:ea typeface="Rockwell"/>
                <a:cs typeface="Rockwell"/>
                <a:sym typeface="Rockwell"/>
              </a:rPr>
              <a:t>[a-z]</a:t>
            </a:r>
          </a:p>
          <a:p>
            <a:pPr lvl="0" rtl="0" algn="ctr">
              <a:spcBef>
                <a:spcPts val="0"/>
              </a:spcBef>
              <a:buNone/>
            </a:pPr>
            <a:r>
              <a:rPr b="1" lang="en">
                <a:solidFill>
                  <a:srgbClr val="30689C"/>
                </a:solidFill>
                <a:latin typeface="Rockwell"/>
                <a:ea typeface="Rockwell"/>
                <a:cs typeface="Rockwell"/>
                <a:sym typeface="Rockwell"/>
              </a:rPr>
              <a:t>[A-Z]</a:t>
            </a:r>
          </a:p>
          <a:p>
            <a:pPr lvl="0" rtl="0" algn="ctr">
              <a:spcBef>
                <a:spcPts val="0"/>
              </a:spcBef>
              <a:buNone/>
            </a:pPr>
            <a:r>
              <a:rPr b="1" lang="en">
                <a:solidFill>
                  <a:srgbClr val="30689C"/>
                </a:solidFill>
                <a:latin typeface="Rockwell"/>
                <a:ea typeface="Rockwell"/>
                <a:cs typeface="Rockwell"/>
                <a:sym typeface="Rockwell"/>
              </a:rPr>
              <a:t>[0-9]</a:t>
            </a:r>
          </a:p>
          <a:p>
            <a:pPr lvl="0" rtl="0" algn="ctr">
              <a:spcBef>
                <a:spcPts val="0"/>
              </a:spcBef>
              <a:buNone/>
            </a:pPr>
            <a:r>
              <a:rPr b="1" lang="en">
                <a:solidFill>
                  <a:srgbClr val="30689C"/>
                </a:solidFill>
                <a:latin typeface="Rockwell"/>
                <a:ea typeface="Rockwell"/>
                <a:cs typeface="Rockwell"/>
                <a:sym typeface="Rockwell"/>
              </a:rPr>
              <a:t>...</a:t>
            </a:r>
          </a:p>
        </p:txBody>
      </p:sp>
      <p:sp>
        <p:nvSpPr>
          <p:cNvPr id="228" name="Shape 228"/>
          <p:cNvSpPr txBox="1"/>
          <p:nvPr/>
        </p:nvSpPr>
        <p:spPr>
          <a:xfrm>
            <a:off x="429525" y="1127500"/>
            <a:ext cx="1707300" cy="441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UN:</a:t>
            </a:r>
            <a:r>
              <a:rPr lang="en"/>
              <a:t> </a:t>
            </a:r>
            <a:r>
              <a:rPr lang="en">
                <a:latin typeface="Lato"/>
                <a:ea typeface="Lato"/>
                <a:cs typeface="Lato"/>
                <a:sym typeface="Lato"/>
              </a:rPr>
              <a:t>[a-z0-9_]{4,16}</a:t>
            </a:r>
          </a:p>
        </p:txBody>
      </p:sp>
      <p:sp>
        <p:nvSpPr>
          <p:cNvPr id="229" name="Shape 229"/>
          <p:cNvSpPr txBox="1"/>
          <p:nvPr/>
        </p:nvSpPr>
        <p:spPr>
          <a:xfrm>
            <a:off x="157625" y="1574825"/>
            <a:ext cx="2623500" cy="441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DNA...http://regexr.com/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grpSp>
        <p:nvGrpSpPr>
          <p:cNvPr id="234" name="Shape 234"/>
          <p:cNvGrpSpPr/>
          <p:nvPr/>
        </p:nvGrpSpPr>
        <p:grpSpPr>
          <a:xfrm>
            <a:off x="186" y="736679"/>
            <a:ext cx="4720069" cy="4342510"/>
            <a:chOff x="5826675" y="151825"/>
            <a:chExt cx="3281700" cy="3737100"/>
          </a:xfrm>
        </p:grpSpPr>
        <p:sp>
          <p:nvSpPr>
            <p:cNvPr id="235" name="Shape 235"/>
            <p:cNvSpPr/>
            <p:nvPr/>
          </p:nvSpPr>
          <p:spPr>
            <a:xfrm>
              <a:off x="5907023" y="3144732"/>
              <a:ext cx="1051800" cy="279900"/>
            </a:xfrm>
            <a:prstGeom prst="ellipse">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600">
                  <a:solidFill>
                    <a:srgbClr val="F0E7DB"/>
                  </a:solidFill>
                  <a:latin typeface="Rockwell"/>
                  <a:ea typeface="Rockwell"/>
                  <a:cs typeface="Rockwell"/>
                  <a:sym typeface="Rockwell"/>
                </a:rPr>
                <a:t>Pronunciation</a:t>
              </a:r>
            </a:p>
          </p:txBody>
        </p:sp>
        <p:cxnSp>
          <p:nvCxnSpPr>
            <p:cNvPr id="236" name="Shape 236"/>
            <p:cNvCxnSpPr>
              <a:stCxn id="237" idx="1"/>
              <a:endCxn id="235" idx="0"/>
            </p:cNvCxnSpPr>
            <p:nvPr/>
          </p:nvCxnSpPr>
          <p:spPr>
            <a:xfrm flipH="1">
              <a:off x="6433002" y="682517"/>
              <a:ext cx="381900" cy="2462100"/>
            </a:xfrm>
            <a:prstGeom prst="bentConnector2">
              <a:avLst/>
            </a:prstGeom>
            <a:noFill/>
            <a:ln cap="flat" cmpd="sng" w="19050">
              <a:solidFill>
                <a:srgbClr val="30689C"/>
              </a:solidFill>
              <a:prstDash val="solid"/>
              <a:round/>
              <a:headEnd len="lg" w="lg" type="none"/>
              <a:tailEnd len="lg" w="lg" type="none"/>
            </a:ln>
          </p:spPr>
        </p:cxnSp>
        <p:cxnSp>
          <p:nvCxnSpPr>
            <p:cNvPr id="238" name="Shape 238"/>
            <p:cNvCxnSpPr>
              <a:stCxn id="235" idx="7"/>
              <a:endCxn id="239" idx="1"/>
            </p:cNvCxnSpPr>
            <p:nvPr/>
          </p:nvCxnSpPr>
          <p:spPr>
            <a:xfrm flipH="1" rot="10800000">
              <a:off x="6804790" y="3045922"/>
              <a:ext cx="482700" cy="139800"/>
            </a:xfrm>
            <a:prstGeom prst="straightConnector1">
              <a:avLst/>
            </a:prstGeom>
            <a:noFill/>
            <a:ln cap="flat" cmpd="sng" w="19050">
              <a:solidFill>
                <a:srgbClr val="30689C"/>
              </a:solidFill>
              <a:prstDash val="solid"/>
              <a:round/>
              <a:headEnd len="lg" w="lg" type="none"/>
              <a:tailEnd len="lg" w="lg" type="none"/>
            </a:ln>
          </p:spPr>
        </p:cxnSp>
        <p:sp>
          <p:nvSpPr>
            <p:cNvPr id="239" name="Shape 239"/>
            <p:cNvSpPr/>
            <p:nvPr/>
          </p:nvSpPr>
          <p:spPr>
            <a:xfrm>
              <a:off x="7287462" y="2905949"/>
              <a:ext cx="1010100" cy="2799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600">
                  <a:solidFill>
                    <a:srgbClr val="F0E7DB"/>
                  </a:solidFill>
                  <a:latin typeface="Rockwell"/>
                  <a:ea typeface="Rockwell"/>
                  <a:cs typeface="Rockwell"/>
                  <a:sym typeface="Rockwell"/>
                </a:rPr>
                <a:t>(graph/phon)etics</a:t>
              </a:r>
            </a:p>
          </p:txBody>
        </p:sp>
        <p:sp>
          <p:nvSpPr>
            <p:cNvPr id="240" name="Shape 240"/>
            <p:cNvSpPr/>
            <p:nvPr/>
          </p:nvSpPr>
          <p:spPr>
            <a:xfrm>
              <a:off x="7287462" y="3383520"/>
              <a:ext cx="1010100" cy="2799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600">
                  <a:solidFill>
                    <a:srgbClr val="F0E7DB"/>
                  </a:solidFill>
                  <a:latin typeface="Rockwell"/>
                  <a:ea typeface="Rockwell"/>
                  <a:cs typeface="Rockwell"/>
                  <a:sym typeface="Rockwell"/>
                </a:rPr>
                <a:t>(graph/phon)ology</a:t>
              </a:r>
            </a:p>
          </p:txBody>
        </p:sp>
        <p:cxnSp>
          <p:nvCxnSpPr>
            <p:cNvPr id="241" name="Shape 241"/>
            <p:cNvCxnSpPr>
              <a:stCxn id="235" idx="5"/>
              <a:endCxn id="240" idx="1"/>
            </p:cNvCxnSpPr>
            <p:nvPr/>
          </p:nvCxnSpPr>
          <p:spPr>
            <a:xfrm>
              <a:off x="6804790" y="3383642"/>
              <a:ext cx="482700" cy="139800"/>
            </a:xfrm>
            <a:prstGeom prst="straightConnector1">
              <a:avLst/>
            </a:prstGeom>
            <a:noFill/>
            <a:ln cap="flat" cmpd="sng" w="19050">
              <a:solidFill>
                <a:srgbClr val="30689C"/>
              </a:solidFill>
              <a:prstDash val="solid"/>
              <a:round/>
              <a:headEnd len="lg" w="lg" type="none"/>
              <a:tailEnd len="lg" w="lg" type="none"/>
            </a:ln>
          </p:spPr>
        </p:cxnSp>
        <p:sp>
          <p:nvSpPr>
            <p:cNvPr id="242" name="Shape 242"/>
            <p:cNvSpPr/>
            <p:nvPr/>
          </p:nvSpPr>
          <p:spPr>
            <a:xfrm>
              <a:off x="5826675" y="151825"/>
              <a:ext cx="3281700" cy="3737100"/>
            </a:xfrm>
            <a:prstGeom prst="rect">
              <a:avLst/>
            </a:prstGeom>
            <a:solidFill>
              <a:srgbClr val="D9D9D9">
                <a:alpha val="73850"/>
              </a:srgbClr>
            </a:solidFill>
            <a:ln>
              <a:noFill/>
            </a:ln>
          </p:spPr>
          <p:txBody>
            <a:bodyPr anchorCtr="0" anchor="ctr" bIns="91425" lIns="91425" rIns="91425" wrap="square" tIns="91425">
              <a:noAutofit/>
            </a:bodyPr>
            <a:lstStyle/>
            <a:p>
              <a:pPr lvl="0">
                <a:spcBef>
                  <a:spcPts val="0"/>
                </a:spcBef>
                <a:buNone/>
              </a:pPr>
              <a:r>
                <a:t/>
              </a:r>
              <a:endParaRPr/>
            </a:p>
          </p:txBody>
        </p:sp>
        <p:grpSp>
          <p:nvGrpSpPr>
            <p:cNvPr id="243" name="Shape 243"/>
            <p:cNvGrpSpPr/>
            <p:nvPr/>
          </p:nvGrpSpPr>
          <p:grpSpPr>
            <a:xfrm>
              <a:off x="6580595" y="472217"/>
              <a:ext cx="2491835" cy="2271324"/>
              <a:chOff x="6580595" y="472217"/>
              <a:chExt cx="2491835" cy="2271324"/>
            </a:xfrm>
          </p:grpSpPr>
          <p:sp>
            <p:nvSpPr>
              <p:cNvPr id="244" name="Shape 244"/>
              <p:cNvSpPr/>
              <p:nvPr/>
            </p:nvSpPr>
            <p:spPr>
              <a:xfrm>
                <a:off x="6854286" y="1647685"/>
                <a:ext cx="772200" cy="338100"/>
              </a:xfrm>
              <a:prstGeom prst="ellipse">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Grammar</a:t>
                </a:r>
              </a:p>
            </p:txBody>
          </p:sp>
          <p:sp>
            <p:nvSpPr>
              <p:cNvPr id="245" name="Shape 245"/>
              <p:cNvSpPr/>
              <p:nvPr/>
            </p:nvSpPr>
            <p:spPr>
              <a:xfrm>
                <a:off x="8105127" y="1647692"/>
                <a:ext cx="719700" cy="338100"/>
              </a:xfrm>
              <a:prstGeom prst="ellipse">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Meaning</a:t>
                </a:r>
              </a:p>
            </p:txBody>
          </p:sp>
          <p:sp>
            <p:nvSpPr>
              <p:cNvPr id="237" name="Shape 237"/>
              <p:cNvSpPr/>
              <p:nvPr/>
            </p:nvSpPr>
            <p:spPr>
              <a:xfrm>
                <a:off x="6814902" y="472217"/>
                <a:ext cx="851100" cy="4206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Language</a:t>
                </a:r>
              </a:p>
            </p:txBody>
          </p:sp>
          <p:sp>
            <p:nvSpPr>
              <p:cNvPr id="246" name="Shape 246"/>
              <p:cNvSpPr/>
              <p:nvPr/>
            </p:nvSpPr>
            <p:spPr>
              <a:xfrm>
                <a:off x="7852920" y="2462439"/>
                <a:ext cx="632400" cy="2811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Vocabulary</a:t>
                </a:r>
              </a:p>
            </p:txBody>
          </p:sp>
          <p:sp>
            <p:nvSpPr>
              <p:cNvPr id="247" name="Shape 247"/>
              <p:cNvSpPr/>
              <p:nvPr/>
            </p:nvSpPr>
            <p:spPr>
              <a:xfrm>
                <a:off x="8485330" y="2462441"/>
                <a:ext cx="587100" cy="2811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Discourse</a:t>
                </a:r>
              </a:p>
            </p:txBody>
          </p:sp>
          <p:sp>
            <p:nvSpPr>
              <p:cNvPr id="248" name="Shape 248"/>
              <p:cNvSpPr/>
              <p:nvPr/>
            </p:nvSpPr>
            <p:spPr>
              <a:xfrm>
                <a:off x="7265720" y="2462439"/>
                <a:ext cx="587100" cy="281100"/>
              </a:xfrm>
              <a:prstGeom prst="flowChartAlternateProcess">
                <a:avLst/>
              </a:prstGeom>
              <a:solidFill>
                <a:srgbClr val="52ADD3">
                  <a:alpha val="7423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Syntax</a:t>
                </a:r>
              </a:p>
            </p:txBody>
          </p:sp>
          <p:sp>
            <p:nvSpPr>
              <p:cNvPr id="249" name="Shape 249"/>
              <p:cNvSpPr/>
              <p:nvPr/>
            </p:nvSpPr>
            <p:spPr>
              <a:xfrm>
                <a:off x="6580595" y="2462439"/>
                <a:ext cx="685200" cy="281100"/>
              </a:xfrm>
              <a:prstGeom prst="flowChartAlternateProcess">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0E7DB"/>
                    </a:solidFill>
                    <a:latin typeface="Rockwell"/>
                    <a:ea typeface="Rockwell"/>
                    <a:cs typeface="Rockwell"/>
                    <a:sym typeface="Rockwell"/>
                  </a:rPr>
                  <a:t>Morphology</a:t>
                </a:r>
              </a:p>
            </p:txBody>
          </p:sp>
          <p:cxnSp>
            <p:nvCxnSpPr>
              <p:cNvPr id="250" name="Shape 250"/>
              <p:cNvCxnSpPr>
                <a:stCxn id="237" idx="2"/>
                <a:endCxn id="244" idx="0"/>
              </p:cNvCxnSpPr>
              <p:nvPr/>
            </p:nvCxnSpPr>
            <p:spPr>
              <a:xfrm>
                <a:off x="7240452" y="892817"/>
                <a:ext cx="0" cy="754800"/>
              </a:xfrm>
              <a:prstGeom prst="straightConnector1">
                <a:avLst/>
              </a:prstGeom>
              <a:noFill/>
              <a:ln cap="flat" cmpd="sng" w="19050">
                <a:solidFill>
                  <a:srgbClr val="30689C"/>
                </a:solidFill>
                <a:prstDash val="solid"/>
                <a:round/>
                <a:headEnd len="lg" w="lg" type="none"/>
                <a:tailEnd len="lg" w="lg" type="none"/>
              </a:ln>
            </p:spPr>
          </p:cxnSp>
          <p:cxnSp>
            <p:nvCxnSpPr>
              <p:cNvPr id="251" name="Shape 251"/>
              <p:cNvCxnSpPr>
                <a:stCxn id="237" idx="3"/>
                <a:endCxn id="245" idx="0"/>
              </p:cNvCxnSpPr>
              <p:nvPr/>
            </p:nvCxnSpPr>
            <p:spPr>
              <a:xfrm>
                <a:off x="7666002" y="682517"/>
                <a:ext cx="799200" cy="965100"/>
              </a:xfrm>
              <a:prstGeom prst="straightConnector1">
                <a:avLst/>
              </a:prstGeom>
              <a:noFill/>
              <a:ln cap="flat" cmpd="sng" w="19050">
                <a:solidFill>
                  <a:srgbClr val="30689C"/>
                </a:solidFill>
                <a:prstDash val="solid"/>
                <a:round/>
                <a:headEnd len="lg" w="lg" type="none"/>
                <a:tailEnd len="lg" w="lg" type="none"/>
              </a:ln>
            </p:spPr>
          </p:cxnSp>
          <p:cxnSp>
            <p:nvCxnSpPr>
              <p:cNvPr id="252" name="Shape 252"/>
              <p:cNvCxnSpPr>
                <a:stCxn id="244" idx="3"/>
                <a:endCxn id="249" idx="0"/>
              </p:cNvCxnSpPr>
              <p:nvPr/>
            </p:nvCxnSpPr>
            <p:spPr>
              <a:xfrm flipH="1">
                <a:off x="6923272" y="1936271"/>
                <a:ext cx="44100" cy="526200"/>
              </a:xfrm>
              <a:prstGeom prst="straightConnector1">
                <a:avLst/>
              </a:prstGeom>
              <a:noFill/>
              <a:ln cap="flat" cmpd="sng" w="19050">
                <a:solidFill>
                  <a:srgbClr val="30689C"/>
                </a:solidFill>
                <a:prstDash val="solid"/>
                <a:round/>
                <a:headEnd len="lg" w="lg" type="none"/>
                <a:tailEnd len="lg" w="lg" type="none"/>
              </a:ln>
            </p:spPr>
          </p:cxnSp>
          <p:cxnSp>
            <p:nvCxnSpPr>
              <p:cNvPr id="253" name="Shape 253"/>
              <p:cNvCxnSpPr>
                <a:stCxn id="244" idx="5"/>
                <a:endCxn id="248" idx="0"/>
              </p:cNvCxnSpPr>
              <p:nvPr/>
            </p:nvCxnSpPr>
            <p:spPr>
              <a:xfrm>
                <a:off x="7513400" y="1936271"/>
                <a:ext cx="45900" cy="526200"/>
              </a:xfrm>
              <a:prstGeom prst="straightConnector1">
                <a:avLst/>
              </a:prstGeom>
              <a:noFill/>
              <a:ln cap="flat" cmpd="sng" w="19050">
                <a:solidFill>
                  <a:srgbClr val="30689C"/>
                </a:solidFill>
                <a:prstDash val="solid"/>
                <a:round/>
                <a:headEnd len="lg" w="lg" type="none"/>
                <a:tailEnd len="lg" w="lg" type="none"/>
              </a:ln>
            </p:spPr>
          </p:cxnSp>
          <p:cxnSp>
            <p:nvCxnSpPr>
              <p:cNvPr id="254" name="Shape 254"/>
              <p:cNvCxnSpPr>
                <a:stCxn id="245" idx="3"/>
                <a:endCxn id="246" idx="0"/>
              </p:cNvCxnSpPr>
              <p:nvPr/>
            </p:nvCxnSpPr>
            <p:spPr>
              <a:xfrm flipH="1">
                <a:off x="8169125" y="1936278"/>
                <a:ext cx="41400" cy="526200"/>
              </a:xfrm>
              <a:prstGeom prst="straightConnector1">
                <a:avLst/>
              </a:prstGeom>
              <a:noFill/>
              <a:ln cap="flat" cmpd="sng" w="19050">
                <a:solidFill>
                  <a:srgbClr val="30689C"/>
                </a:solidFill>
                <a:prstDash val="solid"/>
                <a:round/>
                <a:headEnd len="lg" w="lg" type="none"/>
                <a:tailEnd len="lg" w="lg" type="none"/>
              </a:ln>
            </p:spPr>
          </p:cxnSp>
          <p:cxnSp>
            <p:nvCxnSpPr>
              <p:cNvPr id="255" name="Shape 255"/>
              <p:cNvCxnSpPr>
                <a:stCxn id="245" idx="5"/>
                <a:endCxn id="247" idx="0"/>
              </p:cNvCxnSpPr>
              <p:nvPr/>
            </p:nvCxnSpPr>
            <p:spPr>
              <a:xfrm>
                <a:off x="8719430" y="1936278"/>
                <a:ext cx="59400" cy="526200"/>
              </a:xfrm>
              <a:prstGeom prst="straightConnector1">
                <a:avLst/>
              </a:prstGeom>
              <a:noFill/>
              <a:ln cap="flat" cmpd="sng" w="19050">
                <a:solidFill>
                  <a:srgbClr val="30689C"/>
                </a:solidFill>
                <a:prstDash val="solid"/>
                <a:round/>
                <a:headEnd len="lg" w="lg" type="none"/>
                <a:tailEnd len="lg" w="lg" type="none"/>
              </a:ln>
            </p:spPr>
          </p:cxnSp>
        </p:grpSp>
      </p:grpSp>
      <p:cxnSp>
        <p:nvCxnSpPr>
          <p:cNvPr id="256" name="Shape 256"/>
          <p:cNvCxnSpPr/>
          <p:nvPr/>
        </p:nvCxnSpPr>
        <p:spPr>
          <a:xfrm rot="10800000">
            <a:off x="4767675" y="1888480"/>
            <a:ext cx="0" cy="1875300"/>
          </a:xfrm>
          <a:prstGeom prst="straightConnector1">
            <a:avLst/>
          </a:prstGeom>
          <a:noFill/>
          <a:ln cap="flat" cmpd="sng" w="9525">
            <a:solidFill>
              <a:schemeClr val="accent4"/>
            </a:solidFill>
            <a:prstDash val="solid"/>
            <a:round/>
            <a:headEnd len="lg" w="lg" type="none"/>
            <a:tailEnd len="lg" w="lg" type="triangle"/>
          </a:ln>
        </p:spPr>
      </p:cxnSp>
      <p:cxnSp>
        <p:nvCxnSpPr>
          <p:cNvPr id="257" name="Shape 257"/>
          <p:cNvCxnSpPr/>
          <p:nvPr/>
        </p:nvCxnSpPr>
        <p:spPr>
          <a:xfrm rot="10800000">
            <a:off x="2099870" y="3826101"/>
            <a:ext cx="1714500" cy="0"/>
          </a:xfrm>
          <a:prstGeom prst="straightConnector1">
            <a:avLst/>
          </a:prstGeom>
          <a:noFill/>
          <a:ln cap="flat" cmpd="sng" w="9525">
            <a:solidFill>
              <a:schemeClr val="accent4"/>
            </a:solidFill>
            <a:prstDash val="solid"/>
            <a:round/>
            <a:headEnd len="lg" w="lg" type="triangle"/>
            <a:tailEnd len="lg" w="lg" type="triangle"/>
          </a:ln>
        </p:spPr>
      </p:cxnSp>
      <p:grpSp>
        <p:nvGrpSpPr>
          <p:cNvPr id="258" name="Shape 258"/>
          <p:cNvGrpSpPr/>
          <p:nvPr/>
        </p:nvGrpSpPr>
        <p:grpSpPr>
          <a:xfrm>
            <a:off x="5197925" y="3613027"/>
            <a:ext cx="2934889" cy="625613"/>
            <a:chOff x="4969375" y="3442196"/>
            <a:chExt cx="2934889" cy="502500"/>
          </a:xfrm>
        </p:grpSpPr>
        <p:sp>
          <p:nvSpPr>
            <p:cNvPr id="259" name="Shape 259"/>
            <p:cNvSpPr txBox="1"/>
            <p:nvPr/>
          </p:nvSpPr>
          <p:spPr>
            <a:xfrm>
              <a:off x="5255264" y="3442196"/>
              <a:ext cx="2649000" cy="5025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Find the set of rules (Morph and Syntax) in which the vocabulary will be organized</a:t>
              </a:r>
            </a:p>
          </p:txBody>
        </p:sp>
        <p:sp>
          <p:nvSpPr>
            <p:cNvPr id="260" name="Shape 260"/>
            <p:cNvSpPr txBox="1"/>
            <p:nvPr/>
          </p:nvSpPr>
          <p:spPr>
            <a:xfrm>
              <a:off x="4969375" y="3442196"/>
              <a:ext cx="286200" cy="5025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E2DACF"/>
                  </a:solidFill>
                  <a:latin typeface="Rockwell"/>
                  <a:ea typeface="Rockwell"/>
                  <a:cs typeface="Rockwell"/>
                  <a:sym typeface="Rockwell"/>
                </a:rPr>
                <a:t>3</a:t>
              </a:r>
            </a:p>
          </p:txBody>
        </p:sp>
      </p:grpSp>
      <p:grpSp>
        <p:nvGrpSpPr>
          <p:cNvPr id="261" name="Shape 261"/>
          <p:cNvGrpSpPr/>
          <p:nvPr/>
        </p:nvGrpSpPr>
        <p:grpSpPr>
          <a:xfrm>
            <a:off x="5197975" y="911225"/>
            <a:ext cx="2934950" cy="1020600"/>
            <a:chOff x="4969375" y="454025"/>
            <a:chExt cx="2934950" cy="1020600"/>
          </a:xfrm>
        </p:grpSpPr>
        <p:sp>
          <p:nvSpPr>
            <p:cNvPr id="262" name="Shape 262"/>
            <p:cNvSpPr/>
            <p:nvPr/>
          </p:nvSpPr>
          <p:spPr>
            <a:xfrm>
              <a:off x="4969375" y="862625"/>
              <a:ext cx="2934900" cy="612000"/>
            </a:xfrm>
            <a:prstGeom prst="rect">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63" name="Shape 263"/>
            <p:cNvGrpSpPr/>
            <p:nvPr/>
          </p:nvGrpSpPr>
          <p:grpSpPr>
            <a:xfrm>
              <a:off x="4969375" y="454025"/>
              <a:ext cx="2934889" cy="408600"/>
              <a:chOff x="4969375" y="902750"/>
              <a:chExt cx="2934889" cy="408600"/>
            </a:xfrm>
          </p:grpSpPr>
          <p:sp>
            <p:nvSpPr>
              <p:cNvPr id="264" name="Shape 264"/>
              <p:cNvSpPr txBox="1"/>
              <p:nvPr/>
            </p:nvSpPr>
            <p:spPr>
              <a:xfrm>
                <a:off x="5255264" y="902750"/>
                <a:ext cx="2649000" cy="4086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Symbolic Translation of Time Series</a:t>
                </a:r>
              </a:p>
            </p:txBody>
          </p:sp>
          <p:sp>
            <p:nvSpPr>
              <p:cNvPr id="265" name="Shape 265"/>
              <p:cNvSpPr txBox="1"/>
              <p:nvPr/>
            </p:nvSpPr>
            <p:spPr>
              <a:xfrm>
                <a:off x="4969375" y="902750"/>
                <a:ext cx="286200" cy="4086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E2DACF"/>
                    </a:solidFill>
                    <a:latin typeface="Rockwell"/>
                    <a:ea typeface="Rockwell"/>
                    <a:cs typeface="Rockwell"/>
                    <a:sym typeface="Rockwell"/>
                  </a:rPr>
                  <a:t>1</a:t>
                </a:r>
              </a:p>
            </p:txBody>
          </p:sp>
        </p:grpSp>
        <p:pic>
          <p:nvPicPr>
            <p:cNvPr id="266" name="Shape 266"/>
            <p:cNvPicPr preferRelativeResize="0"/>
            <p:nvPr/>
          </p:nvPicPr>
          <p:blipFill>
            <a:blip r:embed="rId3">
              <a:alphaModFix/>
            </a:blip>
            <a:stretch>
              <a:fillRect/>
            </a:stretch>
          </p:blipFill>
          <p:spPr>
            <a:xfrm>
              <a:off x="5063125" y="922669"/>
              <a:ext cx="1105521" cy="551800"/>
            </a:xfrm>
            <a:prstGeom prst="rect">
              <a:avLst/>
            </a:prstGeom>
            <a:noFill/>
            <a:ln>
              <a:noFill/>
            </a:ln>
          </p:spPr>
        </p:pic>
        <p:cxnSp>
          <p:nvCxnSpPr>
            <p:cNvPr id="267" name="Shape 267"/>
            <p:cNvCxnSpPr/>
            <p:nvPr/>
          </p:nvCxnSpPr>
          <p:spPr>
            <a:xfrm>
              <a:off x="6242871" y="1198569"/>
              <a:ext cx="387900" cy="0"/>
            </a:xfrm>
            <a:prstGeom prst="straightConnector1">
              <a:avLst/>
            </a:prstGeom>
            <a:noFill/>
            <a:ln cap="flat" cmpd="sng" w="9525">
              <a:solidFill>
                <a:schemeClr val="accent4"/>
              </a:solidFill>
              <a:prstDash val="solid"/>
              <a:round/>
              <a:headEnd len="lg" w="lg" type="none"/>
              <a:tailEnd len="lg" w="lg" type="triangle"/>
            </a:ln>
          </p:spPr>
        </p:cxnSp>
        <p:sp>
          <p:nvSpPr>
            <p:cNvPr id="268" name="Shape 268"/>
            <p:cNvSpPr/>
            <p:nvPr/>
          </p:nvSpPr>
          <p:spPr>
            <a:xfrm>
              <a:off x="6546825" y="1017675"/>
              <a:ext cx="1357500" cy="361800"/>
            </a:xfrm>
            <a:prstGeom prst="roundRect">
              <a:avLst>
                <a:gd fmla="val 16667" name="adj"/>
              </a:avLst>
            </a:prstGeom>
            <a:noFill/>
            <a:ln>
              <a:noFill/>
            </a:ln>
          </p:spPr>
          <p:txBody>
            <a:bodyPr anchorCtr="0" anchor="ctr" bIns="91425" lIns="91425" rIns="91425" wrap="square" tIns="91425">
              <a:noAutofit/>
            </a:bodyPr>
            <a:lstStyle/>
            <a:p>
              <a:pPr lvl="0" rtl="0" algn="ctr">
                <a:spcBef>
                  <a:spcPts val="0"/>
                </a:spcBef>
                <a:buNone/>
              </a:pPr>
              <a:r>
                <a:rPr b="1" lang="en" sz="800">
                  <a:solidFill>
                    <a:srgbClr val="2F2F2F"/>
                  </a:solidFill>
                  <a:latin typeface="Calibri"/>
                  <a:ea typeface="Calibri"/>
                  <a:cs typeface="Calibri"/>
                  <a:sym typeface="Calibri"/>
                </a:rPr>
                <a:t>a/U b\D a/U d\D...c\D</a:t>
              </a:r>
            </a:p>
          </p:txBody>
        </p:sp>
      </p:grpSp>
      <p:grpSp>
        <p:nvGrpSpPr>
          <p:cNvPr id="269" name="Shape 269"/>
          <p:cNvGrpSpPr/>
          <p:nvPr/>
        </p:nvGrpSpPr>
        <p:grpSpPr>
          <a:xfrm>
            <a:off x="5198000" y="2147085"/>
            <a:ext cx="2934900" cy="1250690"/>
            <a:chOff x="4969375" y="1715310"/>
            <a:chExt cx="2934900" cy="1250690"/>
          </a:xfrm>
        </p:grpSpPr>
        <p:grpSp>
          <p:nvGrpSpPr>
            <p:cNvPr id="270" name="Shape 270"/>
            <p:cNvGrpSpPr/>
            <p:nvPr/>
          </p:nvGrpSpPr>
          <p:grpSpPr>
            <a:xfrm>
              <a:off x="4969375" y="1715310"/>
              <a:ext cx="2934900" cy="1250690"/>
              <a:chOff x="4969375" y="2001035"/>
              <a:chExt cx="2934900" cy="1250690"/>
            </a:xfrm>
          </p:grpSpPr>
          <p:grpSp>
            <p:nvGrpSpPr>
              <p:cNvPr id="271" name="Shape 271"/>
              <p:cNvGrpSpPr/>
              <p:nvPr/>
            </p:nvGrpSpPr>
            <p:grpSpPr>
              <a:xfrm>
                <a:off x="4969375" y="2001035"/>
                <a:ext cx="2934889" cy="638700"/>
                <a:chOff x="4969375" y="2527572"/>
                <a:chExt cx="2934889" cy="638700"/>
              </a:xfrm>
            </p:grpSpPr>
            <p:sp>
              <p:nvSpPr>
                <p:cNvPr id="272" name="Shape 272"/>
                <p:cNvSpPr txBox="1"/>
                <p:nvPr/>
              </p:nvSpPr>
              <p:spPr>
                <a:xfrm>
                  <a:off x="5255264" y="2527572"/>
                  <a:ext cx="2649000" cy="6387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Find Meaning in Sequences and of Syntagms (build the Vocabulary/Dictionary)</a:t>
                  </a:r>
                </a:p>
              </p:txBody>
            </p:sp>
            <p:sp>
              <p:nvSpPr>
                <p:cNvPr id="273" name="Shape 273"/>
                <p:cNvSpPr txBox="1"/>
                <p:nvPr/>
              </p:nvSpPr>
              <p:spPr>
                <a:xfrm>
                  <a:off x="4969375" y="2527572"/>
                  <a:ext cx="286200" cy="6387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E2DACF"/>
                      </a:solidFill>
                      <a:latin typeface="Rockwell"/>
                      <a:ea typeface="Rockwell"/>
                      <a:cs typeface="Rockwell"/>
                      <a:sym typeface="Rockwell"/>
                    </a:rPr>
                    <a:t>2</a:t>
                  </a:r>
                </a:p>
              </p:txBody>
            </p:sp>
          </p:grpSp>
          <p:sp>
            <p:nvSpPr>
              <p:cNvPr id="274" name="Shape 274"/>
              <p:cNvSpPr/>
              <p:nvPr/>
            </p:nvSpPr>
            <p:spPr>
              <a:xfrm>
                <a:off x="4969375" y="2639725"/>
                <a:ext cx="2934900" cy="612000"/>
              </a:xfrm>
              <a:prstGeom prst="rect">
                <a:avLst/>
              </a:prstGeom>
              <a:solidFill>
                <a:schemeClr val="lt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rgbClr val="000000"/>
                  </a:buClr>
                  <a:buFont typeface="Arial"/>
                  <a:buNone/>
                </a:pPr>
                <a:r>
                  <a:t/>
                </a:r>
                <a:endParaRPr/>
              </a:p>
            </p:txBody>
          </p:sp>
          <p:grpSp>
            <p:nvGrpSpPr>
              <p:cNvPr id="275" name="Shape 275"/>
              <p:cNvGrpSpPr/>
              <p:nvPr/>
            </p:nvGrpSpPr>
            <p:grpSpPr>
              <a:xfrm>
                <a:off x="4969375" y="2764825"/>
                <a:ext cx="1357500" cy="361800"/>
                <a:chOff x="5091875" y="2764825"/>
                <a:chExt cx="1357500" cy="361800"/>
              </a:xfrm>
            </p:grpSpPr>
            <p:sp>
              <p:nvSpPr>
                <p:cNvPr id="276" name="Shape 276"/>
                <p:cNvSpPr/>
                <p:nvPr/>
              </p:nvSpPr>
              <p:spPr>
                <a:xfrm>
                  <a:off x="5091875" y="2764825"/>
                  <a:ext cx="1357500" cy="361800"/>
                </a:xfrm>
                <a:prstGeom prst="roundRect">
                  <a:avLst>
                    <a:gd fmla="val 16667" name="adj"/>
                  </a:avLst>
                </a:prstGeom>
                <a:noFill/>
                <a:ln>
                  <a:noFill/>
                </a:ln>
              </p:spPr>
              <p:txBody>
                <a:bodyPr anchorCtr="0" anchor="ctr" bIns="91425" lIns="91425" rIns="91425" wrap="square" tIns="91425">
                  <a:noAutofit/>
                </a:bodyPr>
                <a:lstStyle/>
                <a:p>
                  <a:pPr lvl="0" rtl="0" algn="ctr">
                    <a:spcBef>
                      <a:spcPts val="0"/>
                    </a:spcBef>
                    <a:buNone/>
                  </a:pPr>
                  <a:r>
                    <a:rPr b="1" lang="en" sz="800">
                      <a:solidFill>
                        <a:srgbClr val="2F2F2F"/>
                      </a:solidFill>
                      <a:latin typeface="Calibri"/>
                      <a:ea typeface="Calibri"/>
                      <a:cs typeface="Calibri"/>
                      <a:sym typeface="Calibri"/>
                    </a:rPr>
                    <a:t>a/U b\D a/U d\D … c\D</a:t>
                  </a:r>
                </a:p>
              </p:txBody>
            </p:sp>
            <p:sp>
              <p:nvSpPr>
                <p:cNvPr id="277" name="Shape 277"/>
                <p:cNvSpPr/>
                <p:nvPr/>
              </p:nvSpPr>
              <p:spPr>
                <a:xfrm>
                  <a:off x="5244450" y="2838625"/>
                  <a:ext cx="387900" cy="214200"/>
                </a:xfrm>
                <a:prstGeom prst="roundRect">
                  <a:avLst>
                    <a:gd fmla="val 16667" name="adj"/>
                  </a:avLst>
                </a:prstGeom>
                <a:solidFill>
                  <a:srgbClr val="FFAB40">
                    <a:alpha val="43460"/>
                  </a:srgbClr>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78" name="Shape 278"/>
              <p:cNvSpPr txBox="1"/>
              <p:nvPr/>
            </p:nvSpPr>
            <p:spPr>
              <a:xfrm>
                <a:off x="6818300" y="2639725"/>
                <a:ext cx="582600" cy="202500"/>
              </a:xfrm>
              <a:prstGeom prst="rect">
                <a:avLst/>
              </a:prstGeom>
              <a:noFill/>
              <a:ln>
                <a:noFill/>
              </a:ln>
            </p:spPr>
            <p:txBody>
              <a:bodyPr anchorCtr="0" anchor="ctr" bIns="91425" lIns="91425" rIns="91425" wrap="square" tIns="91425">
                <a:noAutofit/>
              </a:bodyPr>
              <a:lstStyle/>
              <a:p>
                <a:pPr lvl="0" rtl="0" algn="ctr">
                  <a:spcBef>
                    <a:spcPts val="0"/>
                  </a:spcBef>
                  <a:buClr>
                    <a:schemeClr val="dk1"/>
                  </a:buClr>
                  <a:buSzPct val="137500"/>
                  <a:buFont typeface="Arial"/>
                  <a:buNone/>
                </a:pPr>
                <a:r>
                  <a:rPr b="1" lang="en" sz="800">
                    <a:solidFill>
                      <a:srgbClr val="2F2F2F"/>
                    </a:solidFill>
                    <a:latin typeface="Calibri"/>
                    <a:ea typeface="Calibri"/>
                    <a:cs typeface="Calibri"/>
                    <a:sym typeface="Calibri"/>
                  </a:rPr>
                  <a:t>a/U b\D</a:t>
                </a:r>
              </a:p>
            </p:txBody>
          </p:sp>
          <p:cxnSp>
            <p:nvCxnSpPr>
              <p:cNvPr id="279" name="Shape 279"/>
              <p:cNvCxnSpPr>
                <a:stCxn id="277" idx="0"/>
                <a:endCxn id="278" idx="1"/>
              </p:cNvCxnSpPr>
              <p:nvPr/>
            </p:nvCxnSpPr>
            <p:spPr>
              <a:xfrm rot="-5400000">
                <a:off x="6018350" y="2038675"/>
                <a:ext cx="97500" cy="1502400"/>
              </a:xfrm>
              <a:prstGeom prst="bentConnector2">
                <a:avLst/>
              </a:prstGeom>
              <a:noFill/>
              <a:ln cap="flat" cmpd="sng" w="9525">
                <a:solidFill>
                  <a:schemeClr val="accent4"/>
                </a:solidFill>
                <a:prstDash val="solid"/>
                <a:round/>
                <a:headEnd len="lg" w="lg" type="none"/>
                <a:tailEnd len="lg" w="lg" type="triangle"/>
              </a:ln>
            </p:spPr>
          </p:cxnSp>
          <p:cxnSp>
            <p:nvCxnSpPr>
              <p:cNvPr id="280" name="Shape 280"/>
              <p:cNvCxnSpPr>
                <a:stCxn id="278" idx="2"/>
                <a:endCxn id="281" idx="0"/>
              </p:cNvCxnSpPr>
              <p:nvPr/>
            </p:nvCxnSpPr>
            <p:spPr>
              <a:xfrm>
                <a:off x="7109600" y="2842225"/>
                <a:ext cx="0" cy="241500"/>
              </a:xfrm>
              <a:prstGeom prst="straightConnector1">
                <a:avLst/>
              </a:prstGeom>
              <a:noFill/>
              <a:ln cap="flat" cmpd="sng" w="9525">
                <a:solidFill>
                  <a:schemeClr val="accent4"/>
                </a:solidFill>
                <a:prstDash val="solid"/>
                <a:round/>
                <a:headEnd len="lg" w="lg" type="none"/>
                <a:tailEnd len="lg" w="lg" type="triangle"/>
              </a:ln>
            </p:spPr>
          </p:cxnSp>
        </p:grpSp>
        <p:sp>
          <p:nvSpPr>
            <p:cNvPr id="281" name="Shape 281"/>
            <p:cNvSpPr txBox="1"/>
            <p:nvPr/>
          </p:nvSpPr>
          <p:spPr>
            <a:xfrm>
              <a:off x="6724550" y="2797889"/>
              <a:ext cx="770100" cy="139500"/>
            </a:xfrm>
            <a:prstGeom prst="rect">
              <a:avLst/>
            </a:prstGeom>
            <a:noFill/>
            <a:ln>
              <a:noFill/>
            </a:ln>
          </p:spPr>
          <p:txBody>
            <a:bodyPr anchorCtr="0" anchor="ctr" bIns="91425" lIns="91425" rIns="91425" wrap="square" tIns="91425">
              <a:noAutofit/>
            </a:bodyPr>
            <a:lstStyle/>
            <a:p>
              <a:pPr lvl="0" rtl="0" algn="ctr">
                <a:spcBef>
                  <a:spcPts val="0"/>
                </a:spcBef>
                <a:buNone/>
              </a:pPr>
              <a:r>
                <a:rPr lang="en" sz="1000">
                  <a:latin typeface="Rockwell"/>
                  <a:ea typeface="Rockwell"/>
                  <a:cs typeface="Rockwell"/>
                  <a:sym typeface="Rockwell"/>
                </a:rPr>
                <a:t>maximum</a:t>
              </a:r>
            </a:p>
          </p:txBody>
        </p:sp>
      </p:grpSp>
      <p:grpSp>
        <p:nvGrpSpPr>
          <p:cNvPr id="282" name="Shape 282"/>
          <p:cNvGrpSpPr/>
          <p:nvPr/>
        </p:nvGrpSpPr>
        <p:grpSpPr>
          <a:xfrm>
            <a:off x="5197937" y="4428471"/>
            <a:ext cx="2934889" cy="502500"/>
            <a:chOff x="4969375" y="3442196"/>
            <a:chExt cx="2934889" cy="502500"/>
          </a:xfrm>
        </p:grpSpPr>
        <p:sp>
          <p:nvSpPr>
            <p:cNvPr id="283" name="Shape 283"/>
            <p:cNvSpPr txBox="1"/>
            <p:nvPr/>
          </p:nvSpPr>
          <p:spPr>
            <a:xfrm>
              <a:off x="5255264" y="3442196"/>
              <a:ext cx="2649000" cy="5025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latin typeface="Rockwell"/>
                  <a:ea typeface="Rockwell"/>
                  <a:cs typeface="Rockwell"/>
                  <a:sym typeface="Rockwell"/>
                </a:rPr>
                <a:t>Sync it with the text search engine (Regex/Parsing/…)</a:t>
              </a:r>
            </a:p>
          </p:txBody>
        </p:sp>
        <p:sp>
          <p:nvSpPr>
            <p:cNvPr id="284" name="Shape 284"/>
            <p:cNvSpPr txBox="1"/>
            <p:nvPr/>
          </p:nvSpPr>
          <p:spPr>
            <a:xfrm>
              <a:off x="4969375" y="3442196"/>
              <a:ext cx="286200" cy="502500"/>
            </a:xfrm>
            <a:prstGeom prst="rect">
              <a:avLst/>
            </a:prstGeom>
            <a:solidFill>
              <a:srgbClr val="4692B2"/>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E2DACF"/>
                  </a:solidFill>
                  <a:latin typeface="Rockwell"/>
                  <a:ea typeface="Rockwell"/>
                  <a:cs typeface="Rockwell"/>
                  <a:sym typeface="Rockwell"/>
                </a:rPr>
                <a:t>4</a:t>
              </a:r>
            </a:p>
          </p:txBody>
        </p:sp>
      </p:grpSp>
      <p:cxnSp>
        <p:nvCxnSpPr>
          <p:cNvPr id="285" name="Shape 285"/>
          <p:cNvCxnSpPr>
            <a:stCxn id="259" idx="3"/>
            <a:endCxn id="272" idx="3"/>
          </p:cNvCxnSpPr>
          <p:nvPr/>
        </p:nvCxnSpPr>
        <p:spPr>
          <a:xfrm flipH="1" rot="10800000">
            <a:off x="8132814" y="2466333"/>
            <a:ext cx="600" cy="1459500"/>
          </a:xfrm>
          <a:prstGeom prst="bentConnector3">
            <a:avLst>
              <a:gd fmla="val 39699947" name="adj1"/>
            </a:avLst>
          </a:prstGeom>
          <a:noFill/>
          <a:ln cap="flat" cmpd="sng" w="9525">
            <a:solidFill>
              <a:srgbClr val="30689C"/>
            </a:solidFill>
            <a:prstDash val="solid"/>
            <a:round/>
            <a:headEnd len="lg" w="lg" type="triangle"/>
            <a:tailEnd len="lg" w="lg" type="triangle"/>
          </a:ln>
        </p:spPr>
      </p:cxnSp>
      <p:sp>
        <p:nvSpPr>
          <p:cNvPr id="286" name="Shape 286"/>
          <p:cNvSpPr/>
          <p:nvPr/>
        </p:nvSpPr>
        <p:spPr>
          <a:xfrm>
            <a:off x="8285525" y="3145825"/>
            <a:ext cx="85500" cy="100500"/>
          </a:xfrm>
          <a:prstGeom prst="ellipse">
            <a:avLst/>
          </a:prstGeom>
          <a:noFill/>
          <a:ln>
            <a:noFill/>
          </a:ln>
        </p:spPr>
        <p:txBody>
          <a:bodyPr anchorCtr="0" anchor="ctr" bIns="91425" lIns="91425" rIns="91425" wrap="square" tIns="91425">
            <a:noAutofit/>
          </a:bodyPr>
          <a:lstStyle/>
          <a:p>
            <a:pPr lvl="0">
              <a:spcBef>
                <a:spcPts val="0"/>
              </a:spcBef>
              <a:buNone/>
            </a:pPr>
            <a:r>
              <a:t/>
            </a:r>
            <a:endParaRPr/>
          </a:p>
        </p:txBody>
      </p:sp>
      <p:cxnSp>
        <p:nvCxnSpPr>
          <p:cNvPr id="287" name="Shape 287"/>
          <p:cNvCxnSpPr>
            <a:stCxn id="286" idx="6"/>
            <a:endCxn id="283" idx="3"/>
          </p:cNvCxnSpPr>
          <p:nvPr/>
        </p:nvCxnSpPr>
        <p:spPr>
          <a:xfrm flipH="1">
            <a:off x="8132825" y="3196075"/>
            <a:ext cx="238200" cy="1483500"/>
          </a:xfrm>
          <a:prstGeom prst="bentConnector3">
            <a:avLst>
              <a:gd fmla="val -99969" name="adj1"/>
            </a:avLst>
          </a:prstGeom>
          <a:noFill/>
          <a:ln cap="flat" cmpd="sng" w="9525">
            <a:solidFill>
              <a:srgbClr val="30689C"/>
            </a:solidFill>
            <a:prstDash val="solid"/>
            <a:round/>
            <a:headEnd len="lg" w="lg" type="triangle"/>
            <a:tailEnd len="lg" w="lg" type="triangle"/>
          </a:ln>
        </p:spPr>
      </p:cxnSp>
      <p:sp>
        <p:nvSpPr>
          <p:cNvPr id="288" name="Shape 288"/>
          <p:cNvSpPr txBox="1"/>
          <p:nvPr>
            <p:ph idx="4294967295" type="title"/>
          </p:nvPr>
        </p:nvSpPr>
        <p:spPr>
          <a:xfrm>
            <a:off x="175" y="0"/>
            <a:ext cx="4182300" cy="584700"/>
          </a:xfrm>
          <a:prstGeom prst="rect">
            <a:avLst/>
          </a:prstGeom>
        </p:spPr>
        <p:txBody>
          <a:bodyPr anchorCtr="0" anchor="t" bIns="91425" lIns="91425" rIns="91425" wrap="square" tIns="91425">
            <a:noAutofit/>
          </a:bodyPr>
          <a:lstStyle/>
          <a:p>
            <a:pPr lvl="0" rtl="0">
              <a:spcBef>
                <a:spcPts val="0"/>
              </a:spcBef>
              <a:buNone/>
            </a:pPr>
            <a:r>
              <a:rPr lang="en">
                <a:solidFill>
                  <a:srgbClr val="204A5A"/>
                </a:solidFill>
                <a:latin typeface="Lato"/>
                <a:ea typeface="Lato"/>
                <a:cs typeface="Lato"/>
                <a:sym typeface="Lato"/>
              </a:rPr>
              <a:t>Grammar of Time Series</a:t>
            </a:r>
          </a:p>
        </p:txBody>
      </p:sp>
      <p:sp>
        <p:nvSpPr>
          <p:cNvPr id="289" name="Shape 289"/>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0" name="Shape 290"/>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p:nvPr/>
        </p:nvSpPr>
        <p:spPr>
          <a:xfrm>
            <a:off x="4650100" y="2544950"/>
            <a:ext cx="4440300" cy="2491500"/>
          </a:xfrm>
          <a:prstGeom prst="rect">
            <a:avLst/>
          </a:prstGeom>
          <a:solidFill>
            <a:srgbClr val="59BCE6">
              <a:alpha val="33460"/>
            </a:srgbClr>
          </a:solidFill>
          <a:ln cap="flat" cmpd="sng" w="19050">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6" name="Shape 296"/>
          <p:cNvSpPr/>
          <p:nvPr/>
        </p:nvSpPr>
        <p:spPr>
          <a:xfrm>
            <a:off x="1280425" y="3397650"/>
            <a:ext cx="977700" cy="530100"/>
          </a:xfrm>
          <a:prstGeom prst="ellipse">
            <a:avLst/>
          </a:prstGeom>
          <a:no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7" name="Shape 297"/>
          <p:cNvSpPr txBox="1"/>
          <p:nvPr>
            <p:ph idx="4294967295" type="title"/>
          </p:nvPr>
        </p:nvSpPr>
        <p:spPr>
          <a:xfrm>
            <a:off x="157675" y="0"/>
            <a:ext cx="5126400" cy="530100"/>
          </a:xfrm>
          <a:prstGeom prst="rect">
            <a:avLst/>
          </a:prstGeom>
        </p:spPr>
        <p:txBody>
          <a:bodyPr anchorCtr="0" anchor="ctr" bIns="91425" lIns="91425" rIns="91425" wrap="square" tIns="91425">
            <a:noAutofit/>
          </a:bodyPr>
          <a:lstStyle/>
          <a:p>
            <a:pPr lvl="0" rtl="0">
              <a:spcBef>
                <a:spcPts val="0"/>
              </a:spcBef>
              <a:buNone/>
            </a:pPr>
            <a:r>
              <a:rPr lang="en">
                <a:solidFill>
                  <a:srgbClr val="204A5A"/>
                </a:solidFill>
                <a:latin typeface="Lato"/>
                <a:ea typeface="Lato"/>
                <a:cs typeface="Lato"/>
                <a:sym typeface="Lato"/>
              </a:rPr>
              <a:t>Symbolic Translation</a:t>
            </a:r>
          </a:p>
        </p:txBody>
      </p:sp>
      <p:sp>
        <p:nvSpPr>
          <p:cNvPr id="298" name="Shape 298"/>
          <p:cNvSpPr txBox="1"/>
          <p:nvPr/>
        </p:nvSpPr>
        <p:spPr>
          <a:xfrm>
            <a:off x="0" y="922475"/>
            <a:ext cx="3857700" cy="450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52ADD3"/>
                </a:solidFill>
                <a:latin typeface="Lato"/>
                <a:ea typeface="Lato"/>
                <a:cs typeface="Lato"/>
                <a:sym typeface="Lato"/>
              </a:rPr>
              <a:t>SAX</a:t>
            </a:r>
            <a:r>
              <a:rPr b="1" lang="en">
                <a:solidFill>
                  <a:srgbClr val="52ADD3"/>
                </a:solidFill>
              </a:rPr>
              <a:t> </a:t>
            </a:r>
            <a:r>
              <a:rPr b="1" lang="en">
                <a:solidFill>
                  <a:srgbClr val="52ADD3"/>
                </a:solidFill>
                <a:latin typeface="Lato"/>
                <a:ea typeface="Lato"/>
                <a:cs typeface="Lato"/>
                <a:sym typeface="Lato"/>
              </a:rPr>
              <a:t>(Symbolic Aggregate Approximation)</a:t>
            </a:r>
          </a:p>
        </p:txBody>
      </p:sp>
      <p:sp>
        <p:nvSpPr>
          <p:cNvPr id="299" name="Shape 299"/>
          <p:cNvSpPr txBox="1"/>
          <p:nvPr/>
        </p:nvSpPr>
        <p:spPr>
          <a:xfrm>
            <a:off x="2515838" y="3397650"/>
            <a:ext cx="1935600" cy="870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0689C"/>
                </a:solidFill>
                <a:latin typeface="Lato"/>
                <a:ea typeface="Lato"/>
                <a:cs typeface="Lato"/>
                <a:sym typeface="Lato"/>
              </a:rPr>
              <a:t>Signal Length = 128</a:t>
            </a:r>
          </a:p>
          <a:p>
            <a:pPr lvl="0" rtl="0">
              <a:spcBef>
                <a:spcPts val="0"/>
              </a:spcBef>
              <a:buNone/>
            </a:pPr>
            <a:r>
              <a:rPr lang="en">
                <a:solidFill>
                  <a:srgbClr val="30689C"/>
                </a:solidFill>
                <a:latin typeface="Lato"/>
                <a:ea typeface="Lato"/>
                <a:cs typeface="Lato"/>
                <a:sym typeface="Lato"/>
              </a:rPr>
              <a:t>Word Size = 8</a:t>
            </a:r>
          </a:p>
          <a:p>
            <a:pPr lvl="0" rtl="0">
              <a:spcBef>
                <a:spcPts val="0"/>
              </a:spcBef>
              <a:buNone/>
            </a:pPr>
            <a:r>
              <a:rPr lang="en">
                <a:solidFill>
                  <a:srgbClr val="30689C"/>
                </a:solidFill>
                <a:latin typeface="Lato"/>
                <a:ea typeface="Lato"/>
                <a:cs typeface="Lato"/>
                <a:sym typeface="Lato"/>
              </a:rPr>
              <a:t>Alphabet Size = 3</a:t>
            </a:r>
          </a:p>
        </p:txBody>
      </p:sp>
      <p:grpSp>
        <p:nvGrpSpPr>
          <p:cNvPr id="300" name="Shape 300"/>
          <p:cNvGrpSpPr/>
          <p:nvPr/>
        </p:nvGrpSpPr>
        <p:grpSpPr>
          <a:xfrm>
            <a:off x="127238" y="1443237"/>
            <a:ext cx="3311950" cy="1707825"/>
            <a:chOff x="5252350" y="1619925"/>
            <a:chExt cx="3311950" cy="1707825"/>
          </a:xfrm>
        </p:grpSpPr>
        <p:sp>
          <p:nvSpPr>
            <p:cNvPr id="301" name="Shape 301"/>
            <p:cNvSpPr txBox="1"/>
            <p:nvPr/>
          </p:nvSpPr>
          <p:spPr>
            <a:xfrm>
              <a:off x="559552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b</a:t>
              </a:r>
            </a:p>
          </p:txBody>
        </p:sp>
        <p:sp>
          <p:nvSpPr>
            <p:cNvPr id="302" name="Shape 302"/>
            <p:cNvSpPr txBox="1"/>
            <p:nvPr/>
          </p:nvSpPr>
          <p:spPr>
            <a:xfrm>
              <a:off x="590722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a</a:t>
              </a:r>
            </a:p>
          </p:txBody>
        </p:sp>
        <p:sp>
          <p:nvSpPr>
            <p:cNvPr id="303" name="Shape 303"/>
            <p:cNvSpPr txBox="1"/>
            <p:nvPr/>
          </p:nvSpPr>
          <p:spPr>
            <a:xfrm>
              <a:off x="621892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a</a:t>
              </a:r>
            </a:p>
          </p:txBody>
        </p:sp>
        <p:sp>
          <p:nvSpPr>
            <p:cNvPr id="304" name="Shape 304"/>
            <p:cNvSpPr txBox="1"/>
            <p:nvPr/>
          </p:nvSpPr>
          <p:spPr>
            <a:xfrm>
              <a:off x="653062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b</a:t>
              </a:r>
            </a:p>
          </p:txBody>
        </p:sp>
        <p:sp>
          <p:nvSpPr>
            <p:cNvPr id="305" name="Shape 305"/>
            <p:cNvSpPr txBox="1"/>
            <p:nvPr/>
          </p:nvSpPr>
          <p:spPr>
            <a:xfrm>
              <a:off x="6890650"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c</a:t>
              </a:r>
            </a:p>
          </p:txBody>
        </p:sp>
        <p:sp>
          <p:nvSpPr>
            <p:cNvPr id="306" name="Shape 306"/>
            <p:cNvSpPr txBox="1"/>
            <p:nvPr/>
          </p:nvSpPr>
          <p:spPr>
            <a:xfrm>
              <a:off x="721717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c</a:t>
              </a:r>
            </a:p>
          </p:txBody>
        </p:sp>
        <p:sp>
          <p:nvSpPr>
            <p:cNvPr id="307" name="Shape 307"/>
            <p:cNvSpPr txBox="1"/>
            <p:nvPr/>
          </p:nvSpPr>
          <p:spPr>
            <a:xfrm>
              <a:off x="752887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b</a:t>
              </a:r>
            </a:p>
          </p:txBody>
        </p:sp>
        <p:sp>
          <p:nvSpPr>
            <p:cNvPr id="308" name="Shape 308"/>
            <p:cNvSpPr txBox="1"/>
            <p:nvPr/>
          </p:nvSpPr>
          <p:spPr>
            <a:xfrm>
              <a:off x="7840575" y="3044550"/>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c</a:t>
              </a:r>
            </a:p>
          </p:txBody>
        </p:sp>
        <p:grpSp>
          <p:nvGrpSpPr>
            <p:cNvPr id="309" name="Shape 309"/>
            <p:cNvGrpSpPr/>
            <p:nvPr/>
          </p:nvGrpSpPr>
          <p:grpSpPr>
            <a:xfrm>
              <a:off x="5595525" y="1619925"/>
              <a:ext cx="2568400" cy="1551970"/>
              <a:chOff x="5207100" y="-5212450"/>
              <a:chExt cx="2568400" cy="9853775"/>
            </a:xfrm>
          </p:grpSpPr>
          <p:cxnSp>
            <p:nvCxnSpPr>
              <p:cNvPr id="310" name="Shape 310"/>
              <p:cNvCxnSpPr/>
              <p:nvPr/>
            </p:nvCxnSpPr>
            <p:spPr>
              <a:xfrm>
                <a:off x="5207100" y="-5171646"/>
                <a:ext cx="0" cy="8875500"/>
              </a:xfrm>
              <a:prstGeom prst="straightConnector1">
                <a:avLst/>
              </a:prstGeom>
              <a:noFill/>
              <a:ln cap="flat" cmpd="sng" w="19050">
                <a:solidFill>
                  <a:srgbClr val="FFAB40"/>
                </a:solidFill>
                <a:prstDash val="solid"/>
                <a:round/>
                <a:headEnd len="lg" w="lg" type="none"/>
                <a:tailEnd len="lg" w="lg" type="none"/>
              </a:ln>
            </p:spPr>
          </p:cxnSp>
          <p:cxnSp>
            <p:nvCxnSpPr>
              <p:cNvPr id="311" name="Shape 311"/>
              <p:cNvCxnSpPr/>
              <p:nvPr/>
            </p:nvCxnSpPr>
            <p:spPr>
              <a:xfrm>
                <a:off x="5513525"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2" name="Shape 312"/>
              <p:cNvCxnSpPr/>
              <p:nvPr/>
            </p:nvCxnSpPr>
            <p:spPr>
              <a:xfrm>
                <a:off x="5840050"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3" name="Shape 313"/>
              <p:cNvCxnSpPr/>
              <p:nvPr/>
            </p:nvCxnSpPr>
            <p:spPr>
              <a:xfrm>
                <a:off x="6149925"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4" name="Shape 314"/>
              <p:cNvCxnSpPr/>
              <p:nvPr/>
            </p:nvCxnSpPr>
            <p:spPr>
              <a:xfrm>
                <a:off x="6491300"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5" name="Shape 315"/>
              <p:cNvCxnSpPr/>
              <p:nvPr/>
            </p:nvCxnSpPr>
            <p:spPr>
              <a:xfrm>
                <a:off x="6824525"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6" name="Shape 316"/>
              <p:cNvCxnSpPr/>
              <p:nvPr/>
            </p:nvCxnSpPr>
            <p:spPr>
              <a:xfrm>
                <a:off x="7144375"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7" name="Shape 317"/>
              <p:cNvCxnSpPr/>
              <p:nvPr/>
            </p:nvCxnSpPr>
            <p:spPr>
              <a:xfrm>
                <a:off x="7464200" y="3703825"/>
                <a:ext cx="0" cy="937500"/>
              </a:xfrm>
              <a:prstGeom prst="straightConnector1">
                <a:avLst/>
              </a:prstGeom>
              <a:noFill/>
              <a:ln cap="flat" cmpd="sng" w="9525">
                <a:solidFill>
                  <a:srgbClr val="FFAB40"/>
                </a:solidFill>
                <a:prstDash val="solid"/>
                <a:round/>
                <a:headEnd len="lg" w="lg" type="none"/>
                <a:tailEnd len="lg" w="lg" type="none"/>
              </a:ln>
            </p:spPr>
          </p:cxnSp>
          <p:cxnSp>
            <p:nvCxnSpPr>
              <p:cNvPr id="318" name="Shape 318"/>
              <p:cNvCxnSpPr/>
              <p:nvPr/>
            </p:nvCxnSpPr>
            <p:spPr>
              <a:xfrm>
                <a:off x="7775500" y="-5212450"/>
                <a:ext cx="0" cy="8903100"/>
              </a:xfrm>
              <a:prstGeom prst="straightConnector1">
                <a:avLst/>
              </a:prstGeom>
              <a:noFill/>
              <a:ln cap="flat" cmpd="sng" w="19050">
                <a:solidFill>
                  <a:srgbClr val="FFAB40"/>
                </a:solidFill>
                <a:prstDash val="solid"/>
                <a:round/>
                <a:headEnd len="lg" w="lg" type="none"/>
                <a:tailEnd len="lg" w="lg" type="none"/>
              </a:ln>
            </p:spPr>
          </p:cxnSp>
        </p:grpSp>
        <p:cxnSp>
          <p:nvCxnSpPr>
            <p:cNvPr id="319" name="Shape 319"/>
            <p:cNvCxnSpPr/>
            <p:nvPr/>
          </p:nvCxnSpPr>
          <p:spPr>
            <a:xfrm>
              <a:off x="5317625" y="2143125"/>
              <a:ext cx="3181200" cy="0"/>
            </a:xfrm>
            <a:prstGeom prst="straightConnector1">
              <a:avLst/>
            </a:prstGeom>
            <a:noFill/>
            <a:ln cap="flat" cmpd="sng" w="9525">
              <a:solidFill>
                <a:srgbClr val="FFAB40"/>
              </a:solidFill>
              <a:prstDash val="solid"/>
              <a:round/>
              <a:headEnd len="lg" w="lg" type="none"/>
              <a:tailEnd len="lg" w="lg" type="none"/>
            </a:ln>
          </p:spPr>
        </p:cxnSp>
        <p:cxnSp>
          <p:nvCxnSpPr>
            <p:cNvPr id="320" name="Shape 320"/>
            <p:cNvCxnSpPr/>
            <p:nvPr/>
          </p:nvCxnSpPr>
          <p:spPr>
            <a:xfrm>
              <a:off x="5317625" y="2523225"/>
              <a:ext cx="3167700" cy="0"/>
            </a:xfrm>
            <a:prstGeom prst="straightConnector1">
              <a:avLst/>
            </a:prstGeom>
            <a:noFill/>
            <a:ln cap="flat" cmpd="sng" w="9525">
              <a:solidFill>
                <a:srgbClr val="FFAB40"/>
              </a:solidFill>
              <a:prstDash val="solid"/>
              <a:round/>
              <a:headEnd len="lg" w="lg" type="none"/>
              <a:tailEnd len="lg" w="lg" type="none"/>
            </a:ln>
          </p:spPr>
        </p:cxnSp>
        <p:sp>
          <p:nvSpPr>
            <p:cNvPr id="321" name="Shape 321"/>
            <p:cNvSpPr/>
            <p:nvPr/>
          </p:nvSpPr>
          <p:spPr>
            <a:xfrm>
              <a:off x="5595525" y="1794855"/>
              <a:ext cx="2568400" cy="1185900"/>
            </a:xfrm>
            <a:custGeom>
              <a:pathLst>
                <a:path extrusionOk="0" h="47436" w="102736">
                  <a:moveTo>
                    <a:pt x="0" y="16744"/>
                  </a:moveTo>
                  <a:cubicBezTo>
                    <a:pt x="625" y="16386"/>
                    <a:pt x="1853" y="12614"/>
                    <a:pt x="3751" y="14601"/>
                  </a:cubicBezTo>
                  <a:cubicBezTo>
                    <a:pt x="5648" y="16587"/>
                    <a:pt x="7412" y="23195"/>
                    <a:pt x="11386" y="28665"/>
                  </a:cubicBezTo>
                  <a:cubicBezTo>
                    <a:pt x="15359" y="34134"/>
                    <a:pt x="22324" y="47708"/>
                    <a:pt x="27593" y="47418"/>
                  </a:cubicBezTo>
                  <a:cubicBezTo>
                    <a:pt x="32861" y="47127"/>
                    <a:pt x="39358" y="33241"/>
                    <a:pt x="42997" y="26924"/>
                  </a:cubicBezTo>
                  <a:cubicBezTo>
                    <a:pt x="46635" y="20606"/>
                    <a:pt x="47483" y="13775"/>
                    <a:pt x="49426" y="9511"/>
                  </a:cubicBezTo>
                  <a:cubicBezTo>
                    <a:pt x="51368" y="5247"/>
                    <a:pt x="53332" y="2902"/>
                    <a:pt x="54650" y="1340"/>
                  </a:cubicBezTo>
                  <a:cubicBezTo>
                    <a:pt x="55967" y="-222"/>
                    <a:pt x="56235" y="-66"/>
                    <a:pt x="57329" y="135"/>
                  </a:cubicBezTo>
                  <a:cubicBezTo>
                    <a:pt x="58422" y="336"/>
                    <a:pt x="60342" y="2010"/>
                    <a:pt x="61213" y="2546"/>
                  </a:cubicBezTo>
                  <a:cubicBezTo>
                    <a:pt x="62083" y="3081"/>
                    <a:pt x="62128" y="3372"/>
                    <a:pt x="62553" y="3350"/>
                  </a:cubicBezTo>
                  <a:cubicBezTo>
                    <a:pt x="62977" y="3327"/>
                    <a:pt x="63244" y="2255"/>
                    <a:pt x="63758" y="2412"/>
                  </a:cubicBezTo>
                  <a:cubicBezTo>
                    <a:pt x="64271" y="2568"/>
                    <a:pt x="64741" y="2925"/>
                    <a:pt x="65634" y="4287"/>
                  </a:cubicBezTo>
                  <a:cubicBezTo>
                    <a:pt x="66527" y="5648"/>
                    <a:pt x="67553" y="8551"/>
                    <a:pt x="69116" y="10583"/>
                  </a:cubicBezTo>
                  <a:cubicBezTo>
                    <a:pt x="70678" y="12614"/>
                    <a:pt x="73313" y="15114"/>
                    <a:pt x="75010" y="16476"/>
                  </a:cubicBezTo>
                  <a:cubicBezTo>
                    <a:pt x="76706" y="17837"/>
                    <a:pt x="78202" y="18775"/>
                    <a:pt x="79296" y="18753"/>
                  </a:cubicBezTo>
                  <a:cubicBezTo>
                    <a:pt x="80389" y="18730"/>
                    <a:pt x="80992" y="16542"/>
                    <a:pt x="81573" y="16342"/>
                  </a:cubicBezTo>
                  <a:cubicBezTo>
                    <a:pt x="82153" y="16141"/>
                    <a:pt x="81997" y="17748"/>
                    <a:pt x="82779" y="17548"/>
                  </a:cubicBezTo>
                  <a:cubicBezTo>
                    <a:pt x="83560" y="17347"/>
                    <a:pt x="85323" y="15829"/>
                    <a:pt x="86261" y="15137"/>
                  </a:cubicBezTo>
                  <a:cubicBezTo>
                    <a:pt x="87198" y="14445"/>
                    <a:pt x="87600" y="13597"/>
                    <a:pt x="88404" y="13396"/>
                  </a:cubicBezTo>
                  <a:cubicBezTo>
                    <a:pt x="89207" y="13195"/>
                    <a:pt x="90212" y="14176"/>
                    <a:pt x="91083" y="13931"/>
                  </a:cubicBezTo>
                  <a:cubicBezTo>
                    <a:pt x="91953" y="13685"/>
                    <a:pt x="92601" y="12837"/>
                    <a:pt x="93628" y="11922"/>
                  </a:cubicBezTo>
                  <a:cubicBezTo>
                    <a:pt x="94655" y="11006"/>
                    <a:pt x="95972" y="8752"/>
                    <a:pt x="97245" y="8440"/>
                  </a:cubicBezTo>
                  <a:cubicBezTo>
                    <a:pt x="98517" y="8127"/>
                    <a:pt x="100347" y="9533"/>
                    <a:pt x="101263" y="10047"/>
                  </a:cubicBezTo>
                  <a:cubicBezTo>
                    <a:pt x="102178" y="10560"/>
                    <a:pt x="102490" y="11274"/>
                    <a:pt x="102736" y="11520"/>
                  </a:cubicBezTo>
                </a:path>
              </a:pathLst>
            </a:custGeom>
            <a:noFill/>
            <a:ln cap="flat" cmpd="sng" w="19050">
              <a:solidFill>
                <a:srgbClr val="30689C"/>
              </a:solidFill>
              <a:prstDash val="solid"/>
              <a:round/>
              <a:headEnd len="lg" w="lg" type="none"/>
              <a:tailEnd len="lg" w="lg" type="none"/>
            </a:ln>
          </p:spPr>
        </p:sp>
        <p:sp>
          <p:nvSpPr>
            <p:cNvPr id="322" name="Shape 322"/>
            <p:cNvSpPr txBox="1"/>
            <p:nvPr/>
          </p:nvSpPr>
          <p:spPr>
            <a:xfrm>
              <a:off x="5252350" y="1795488"/>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c</a:t>
              </a:r>
            </a:p>
          </p:txBody>
        </p:sp>
        <p:sp>
          <p:nvSpPr>
            <p:cNvPr id="323" name="Shape 323"/>
            <p:cNvSpPr txBox="1"/>
            <p:nvPr/>
          </p:nvSpPr>
          <p:spPr>
            <a:xfrm>
              <a:off x="5252350" y="2191563"/>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b</a:t>
              </a:r>
            </a:p>
          </p:txBody>
        </p:sp>
        <p:sp>
          <p:nvSpPr>
            <p:cNvPr id="324" name="Shape 324"/>
            <p:cNvSpPr txBox="1"/>
            <p:nvPr/>
          </p:nvSpPr>
          <p:spPr>
            <a:xfrm>
              <a:off x="5252350" y="2571663"/>
              <a:ext cx="311700" cy="2832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rgbClr val="4692B2"/>
                  </a:solidFill>
                  <a:latin typeface="Rockwell"/>
                  <a:ea typeface="Rockwell"/>
                  <a:cs typeface="Rockwell"/>
                  <a:sym typeface="Rockwell"/>
                </a:rPr>
                <a:t>a</a:t>
              </a:r>
            </a:p>
          </p:txBody>
        </p:sp>
        <p:sp>
          <p:nvSpPr>
            <p:cNvPr id="325" name="Shape 325"/>
            <p:cNvSpPr/>
            <p:nvPr/>
          </p:nvSpPr>
          <p:spPr>
            <a:xfrm>
              <a:off x="8195400" y="1619925"/>
              <a:ext cx="368900" cy="1426500"/>
            </a:xfrm>
            <a:custGeom>
              <a:pathLst>
                <a:path extrusionOk="0" h="57060" w="14756">
                  <a:moveTo>
                    <a:pt x="0" y="0"/>
                  </a:moveTo>
                  <a:cubicBezTo>
                    <a:pt x="982" y="1919"/>
                    <a:pt x="3706" y="7813"/>
                    <a:pt x="5894" y="11519"/>
                  </a:cubicBezTo>
                  <a:cubicBezTo>
                    <a:pt x="8081" y="15224"/>
                    <a:pt x="11653" y="19466"/>
                    <a:pt x="13127" y="22235"/>
                  </a:cubicBezTo>
                  <a:cubicBezTo>
                    <a:pt x="14600" y="25003"/>
                    <a:pt x="14778" y="26074"/>
                    <a:pt x="14734" y="28128"/>
                  </a:cubicBezTo>
                  <a:cubicBezTo>
                    <a:pt x="14689" y="30181"/>
                    <a:pt x="14109" y="31833"/>
                    <a:pt x="12859" y="34557"/>
                  </a:cubicBezTo>
                  <a:cubicBezTo>
                    <a:pt x="11608" y="37280"/>
                    <a:pt x="9376" y="40718"/>
                    <a:pt x="7233" y="44469"/>
                  </a:cubicBezTo>
                  <a:cubicBezTo>
                    <a:pt x="5089" y="48219"/>
                    <a:pt x="1205" y="54961"/>
                    <a:pt x="0" y="57060"/>
                  </a:cubicBezTo>
                </a:path>
              </a:pathLst>
            </a:custGeom>
            <a:solidFill>
              <a:srgbClr val="59BCE6">
                <a:alpha val="33460"/>
              </a:srgbClr>
            </a:solidFill>
            <a:ln cap="flat" cmpd="sng" w="19050">
              <a:solidFill>
                <a:srgbClr val="30689C"/>
              </a:solidFill>
              <a:prstDash val="solid"/>
              <a:round/>
              <a:headEnd len="lg" w="lg" type="none"/>
              <a:tailEnd len="lg" w="lg" type="none"/>
            </a:ln>
          </p:spPr>
        </p:sp>
      </p:grpSp>
      <p:sp>
        <p:nvSpPr>
          <p:cNvPr id="326" name="Shape 326"/>
          <p:cNvSpPr txBox="1"/>
          <p:nvPr/>
        </p:nvSpPr>
        <p:spPr>
          <a:xfrm>
            <a:off x="1245700" y="3397650"/>
            <a:ext cx="1058100" cy="530100"/>
          </a:xfrm>
          <a:prstGeom prst="rect">
            <a:avLst/>
          </a:prstGeom>
          <a:noFill/>
          <a:ln>
            <a:noFill/>
          </a:ln>
        </p:spPr>
        <p:txBody>
          <a:bodyPr anchorCtr="0" anchor="ctr" bIns="91425" lIns="91425" rIns="91425" wrap="square" tIns="91425">
            <a:noAutofit/>
          </a:bodyPr>
          <a:lstStyle/>
          <a:p>
            <a:pPr lvl="0" rtl="0" algn="ctr">
              <a:spcBef>
                <a:spcPts val="0"/>
              </a:spcBef>
              <a:buNone/>
            </a:pPr>
            <a:r>
              <a:rPr lang="en">
                <a:solidFill>
                  <a:srgbClr val="52ADD3"/>
                </a:solidFill>
                <a:latin typeface="Rockwell"/>
                <a:ea typeface="Rockwell"/>
                <a:cs typeface="Rockwell"/>
                <a:sym typeface="Rockwell"/>
              </a:rPr>
              <a:t>baabccbc</a:t>
            </a:r>
          </a:p>
        </p:txBody>
      </p:sp>
      <p:cxnSp>
        <p:nvCxnSpPr>
          <p:cNvPr id="327" name="Shape 327"/>
          <p:cNvCxnSpPr>
            <a:stCxn id="296" idx="4"/>
          </p:cNvCxnSpPr>
          <p:nvPr/>
        </p:nvCxnSpPr>
        <p:spPr>
          <a:xfrm>
            <a:off x="1769275" y="3927750"/>
            <a:ext cx="0" cy="452100"/>
          </a:xfrm>
          <a:prstGeom prst="straightConnector1">
            <a:avLst/>
          </a:prstGeom>
          <a:noFill/>
          <a:ln cap="flat" cmpd="sng" w="19050">
            <a:solidFill>
              <a:srgbClr val="30689C"/>
            </a:solidFill>
            <a:prstDash val="solid"/>
            <a:round/>
            <a:headEnd len="lg" w="lg" type="none"/>
            <a:tailEnd len="lg" w="lg" type="triangle"/>
          </a:ln>
        </p:spPr>
      </p:cxnSp>
      <p:sp>
        <p:nvSpPr>
          <p:cNvPr id="328" name="Shape 328"/>
          <p:cNvSpPr txBox="1"/>
          <p:nvPr/>
        </p:nvSpPr>
        <p:spPr>
          <a:xfrm>
            <a:off x="913225" y="4400800"/>
            <a:ext cx="1712100" cy="450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Amplitude  Level</a:t>
            </a:r>
          </a:p>
        </p:txBody>
      </p:sp>
      <p:sp>
        <p:nvSpPr>
          <p:cNvPr id="329" name="Shape 329"/>
          <p:cNvSpPr txBox="1"/>
          <p:nvPr/>
        </p:nvSpPr>
        <p:spPr>
          <a:xfrm>
            <a:off x="4663500" y="2544900"/>
            <a:ext cx="4480500" cy="6534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Order Level - </a:t>
            </a:r>
            <a:r>
              <a:rPr lang="en">
                <a:solidFill>
                  <a:srgbClr val="30689C"/>
                </a:solidFill>
                <a:latin typeface="Rockwell"/>
                <a:ea typeface="Rockwell"/>
                <a:cs typeface="Rockwell"/>
                <a:sym typeface="Rockwell"/>
              </a:rPr>
              <a:t>first, second and third derivative</a:t>
            </a:r>
          </a:p>
        </p:txBody>
      </p:sp>
      <p:sp>
        <p:nvSpPr>
          <p:cNvPr id="330" name="Shape 330"/>
          <p:cNvSpPr txBox="1"/>
          <p:nvPr/>
        </p:nvSpPr>
        <p:spPr>
          <a:xfrm>
            <a:off x="4663475" y="4091900"/>
            <a:ext cx="4480500" cy="309000"/>
          </a:xfrm>
          <a:prstGeom prst="rect">
            <a:avLst/>
          </a:prstGeom>
          <a:noFill/>
          <a:ln>
            <a:noFill/>
          </a:ln>
        </p:spPr>
        <p:txBody>
          <a:bodyPr anchorCtr="0" anchor="ctr"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Events Level - </a:t>
            </a:r>
            <a:r>
              <a:rPr lang="en">
                <a:solidFill>
                  <a:srgbClr val="30689C"/>
                </a:solidFill>
                <a:latin typeface="Rockwell"/>
                <a:ea typeface="Rockwell"/>
                <a:cs typeface="Rockwell"/>
                <a:sym typeface="Rockwell"/>
              </a:rPr>
              <a:t>analysis of</a:t>
            </a:r>
            <a:r>
              <a:rPr b="1" lang="en">
                <a:solidFill>
                  <a:srgbClr val="30689C"/>
                </a:solidFill>
                <a:latin typeface="Rockwell"/>
                <a:ea typeface="Rockwell"/>
                <a:cs typeface="Rockwell"/>
                <a:sym typeface="Rockwell"/>
              </a:rPr>
              <a:t> </a:t>
            </a:r>
            <a:r>
              <a:rPr lang="en">
                <a:solidFill>
                  <a:srgbClr val="30689C"/>
                </a:solidFill>
                <a:latin typeface="Rockwell"/>
                <a:ea typeface="Rockwell"/>
                <a:cs typeface="Rockwell"/>
                <a:sym typeface="Rockwell"/>
              </a:rPr>
              <a:t>the</a:t>
            </a:r>
            <a:r>
              <a:rPr b="1" lang="en">
                <a:solidFill>
                  <a:srgbClr val="30689C"/>
                </a:solidFill>
                <a:latin typeface="Rockwell"/>
                <a:ea typeface="Rockwell"/>
                <a:cs typeface="Rockwell"/>
                <a:sym typeface="Rockwell"/>
              </a:rPr>
              <a:t> </a:t>
            </a:r>
            <a:r>
              <a:rPr lang="en">
                <a:solidFill>
                  <a:srgbClr val="30689C"/>
                </a:solidFill>
                <a:latin typeface="Rockwell"/>
                <a:ea typeface="Rockwell"/>
                <a:cs typeface="Rockwell"/>
                <a:sym typeface="Rockwell"/>
              </a:rPr>
              <a:t>presence of events</a:t>
            </a:r>
            <a:r>
              <a:rPr b="1" lang="en">
                <a:solidFill>
                  <a:srgbClr val="30689C"/>
                </a:solidFill>
                <a:latin typeface="Rockwell"/>
                <a:ea typeface="Rockwell"/>
                <a:cs typeface="Rockwell"/>
                <a:sym typeface="Rockwell"/>
              </a:rPr>
              <a:t>  </a:t>
            </a:r>
          </a:p>
        </p:txBody>
      </p:sp>
      <p:sp>
        <p:nvSpPr>
          <p:cNvPr id="331" name="Shape 331"/>
          <p:cNvSpPr txBox="1"/>
          <p:nvPr/>
        </p:nvSpPr>
        <p:spPr>
          <a:xfrm>
            <a:off x="4663475" y="3507200"/>
            <a:ext cx="4480500" cy="5847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Multiscale Level - </a:t>
            </a:r>
            <a:r>
              <a:rPr lang="en">
                <a:solidFill>
                  <a:srgbClr val="30689C"/>
                </a:solidFill>
                <a:latin typeface="Rockwell"/>
                <a:ea typeface="Rockwell"/>
                <a:cs typeface="Rockwell"/>
                <a:sym typeface="Rockwell"/>
              </a:rPr>
              <a:t>analysis of the multiscale components</a:t>
            </a:r>
          </a:p>
        </p:txBody>
      </p:sp>
      <p:sp>
        <p:nvSpPr>
          <p:cNvPr id="332" name="Shape 332"/>
          <p:cNvSpPr txBox="1"/>
          <p:nvPr/>
        </p:nvSpPr>
        <p:spPr>
          <a:xfrm>
            <a:off x="4663475" y="2925750"/>
            <a:ext cx="4480500" cy="450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Threshold Level - </a:t>
            </a:r>
            <a:r>
              <a:rPr lang="en">
                <a:solidFill>
                  <a:srgbClr val="30689C"/>
                </a:solidFill>
                <a:latin typeface="Rockwell"/>
                <a:ea typeface="Rockwell"/>
                <a:cs typeface="Rockwell"/>
                <a:sym typeface="Rockwell"/>
              </a:rPr>
              <a:t>representation of differences in amplitude and time</a:t>
            </a:r>
          </a:p>
        </p:txBody>
      </p:sp>
      <p:sp>
        <p:nvSpPr>
          <p:cNvPr id="333" name="Shape 333"/>
          <p:cNvSpPr/>
          <p:nvPr/>
        </p:nvSpPr>
        <p:spPr>
          <a:xfrm>
            <a:off x="666625" y="578775"/>
            <a:ext cx="5431500" cy="104400"/>
          </a:xfrm>
          <a:prstGeom prst="roundRect">
            <a:avLst>
              <a:gd fmla="val 16667" name="adj"/>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0" y="578775"/>
            <a:ext cx="720300" cy="104400"/>
          </a:xfrm>
          <a:prstGeom prst="roundRect">
            <a:avLst>
              <a:gd fmla="val 0" name="adj"/>
            </a:avLst>
          </a:prstGeom>
          <a:solidFill>
            <a:schemeClr val="accent4"/>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5" name="Shape 335"/>
          <p:cNvSpPr txBox="1"/>
          <p:nvPr/>
        </p:nvSpPr>
        <p:spPr>
          <a:xfrm>
            <a:off x="4493875" y="2203200"/>
            <a:ext cx="2056200" cy="341700"/>
          </a:xfrm>
          <a:prstGeom prst="rect">
            <a:avLst/>
          </a:prstGeom>
          <a:noFill/>
          <a:ln>
            <a:noFill/>
          </a:ln>
        </p:spPr>
        <p:txBody>
          <a:bodyPr anchorCtr="0" anchor="ctr" bIns="91425" lIns="91425" rIns="91425" wrap="square" tIns="91425">
            <a:noAutofit/>
          </a:bodyPr>
          <a:lstStyle/>
          <a:p>
            <a:pPr lvl="0" rtl="0">
              <a:spcBef>
                <a:spcPts val="0"/>
              </a:spcBef>
              <a:buNone/>
            </a:pPr>
            <a:r>
              <a:rPr b="1" lang="en">
                <a:solidFill>
                  <a:srgbClr val="30689C"/>
                </a:solidFill>
                <a:latin typeface="Lato"/>
                <a:ea typeface="Lato"/>
                <a:cs typeface="Lato"/>
                <a:sym typeface="Lato"/>
              </a:rPr>
              <a:t>Richness in the analysis</a:t>
            </a:r>
          </a:p>
        </p:txBody>
      </p:sp>
      <p:sp>
        <p:nvSpPr>
          <p:cNvPr id="336" name="Shape 336"/>
          <p:cNvSpPr txBox="1"/>
          <p:nvPr/>
        </p:nvSpPr>
        <p:spPr>
          <a:xfrm>
            <a:off x="4663500" y="4400800"/>
            <a:ext cx="4480500" cy="6357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30689C"/>
                </a:solidFill>
                <a:latin typeface="Rockwell"/>
                <a:ea typeface="Rockwell"/>
                <a:cs typeface="Rockwell"/>
                <a:sym typeface="Rockwell"/>
              </a:rPr>
              <a:t>MultiSignals Level - </a:t>
            </a:r>
            <a:r>
              <a:rPr lang="en">
                <a:solidFill>
                  <a:srgbClr val="30689C"/>
                </a:solidFill>
                <a:latin typeface="Rockwell"/>
                <a:ea typeface="Rockwell"/>
                <a:cs typeface="Rockwell"/>
                <a:sym typeface="Rockwell"/>
              </a:rPr>
              <a:t>possiblity of integrating multiple signals in the analysis</a:t>
            </a:r>
          </a:p>
        </p:txBody>
      </p:sp>
      <p:sp>
        <p:nvSpPr>
          <p:cNvPr id="337" name="Shape 337"/>
          <p:cNvSpPr/>
          <p:nvPr/>
        </p:nvSpPr>
        <p:spPr>
          <a:xfrm>
            <a:off x="1708975" y="3220800"/>
            <a:ext cx="120600" cy="107100"/>
          </a:xfrm>
          <a:prstGeom prst="ellipse">
            <a:avLst/>
          </a:prstGeom>
          <a:solidFill>
            <a:srgbClr val="30689C"/>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4887925" y="829625"/>
            <a:ext cx="1268100" cy="635700"/>
          </a:xfrm>
          <a:prstGeom prst="ellipse">
            <a:avLst/>
          </a:prstGeom>
          <a:solidFill>
            <a:schemeClr val="lt2"/>
          </a:solidFill>
          <a:ln cap="flat" cmpd="sng" w="9525">
            <a:solidFill>
              <a:srgbClr val="30689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solidFill>
                  <a:srgbClr val="52ADD3"/>
                </a:solidFill>
                <a:latin typeface="Lato"/>
                <a:ea typeface="Lato"/>
                <a:cs typeface="Lato"/>
                <a:sym typeface="Lato"/>
              </a:rPr>
              <a:t>Is it rich enough?</a:t>
            </a:r>
          </a:p>
        </p:txBody>
      </p:sp>
      <p:cxnSp>
        <p:nvCxnSpPr>
          <p:cNvPr id="339" name="Shape 339"/>
          <p:cNvCxnSpPr>
            <a:stCxn id="298" idx="3"/>
            <a:endCxn id="338" idx="2"/>
          </p:cNvCxnSpPr>
          <p:nvPr/>
        </p:nvCxnSpPr>
        <p:spPr>
          <a:xfrm>
            <a:off x="3857700" y="1147475"/>
            <a:ext cx="1030200" cy="0"/>
          </a:xfrm>
          <a:prstGeom prst="straightConnector1">
            <a:avLst/>
          </a:prstGeom>
          <a:noFill/>
          <a:ln cap="flat" cmpd="sng" w="19050">
            <a:solidFill>
              <a:srgbClr val="30689C"/>
            </a:solidFill>
            <a:prstDash val="solid"/>
            <a:round/>
            <a:headEnd len="lg" w="lg" type="none"/>
            <a:tailEnd len="lg" w="lg" type="triangle"/>
          </a:ln>
        </p:spPr>
      </p:cxnSp>
      <p:cxnSp>
        <p:nvCxnSpPr>
          <p:cNvPr id="340" name="Shape 340"/>
          <p:cNvCxnSpPr>
            <a:stCxn id="338" idx="4"/>
            <a:endCxn id="335" idx="0"/>
          </p:cNvCxnSpPr>
          <p:nvPr/>
        </p:nvCxnSpPr>
        <p:spPr>
          <a:xfrm>
            <a:off x="5521975" y="1465325"/>
            <a:ext cx="0" cy="738000"/>
          </a:xfrm>
          <a:prstGeom prst="straightConnector1">
            <a:avLst/>
          </a:prstGeom>
          <a:noFill/>
          <a:ln cap="flat" cmpd="sng" w="19050">
            <a:solidFill>
              <a:srgbClr val="30689C"/>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