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75" r:id="rId4"/>
    <p:sldId id="267" r:id="rId5"/>
    <p:sldId id="266" r:id="rId6"/>
    <p:sldId id="269" r:id="rId7"/>
    <p:sldId id="276" r:id="rId8"/>
    <p:sldId id="265" r:id="rId9"/>
    <p:sldId id="273" r:id="rId10"/>
    <p:sldId id="257" r:id="rId11"/>
    <p:sldId id="259" r:id="rId12"/>
    <p:sldId id="271" r:id="rId13"/>
    <p:sldId id="272" r:id="rId14"/>
    <p:sldId id="274" r:id="rId15"/>
    <p:sldId id="270" r:id="rId16"/>
    <p:sldId id="27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CB9FF"/>
    <a:srgbClr val="FF7C80"/>
    <a:srgbClr val="B366FF"/>
    <a:srgbClr val="1ED760"/>
    <a:srgbClr val="38E8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-390" y="-2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F68D287-6005-4A0B-A51B-9A29A8ED57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198B19DC-E1D2-4847-8DE7-7EDC489509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2F888BC-BC84-4B79-9BF1-93265B5AB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641F9-9871-4498-98F1-CBBAFE03D25D}" type="datetimeFigureOut">
              <a:rPr lang="en-IN" smtClean="0"/>
              <a:t>23-02-2022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1E90E31-3F31-46B8-B996-744759472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3F4028E-E60D-4235-8678-0850E48BF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DC840-2B75-4BEC-8F21-0A52BA7E98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1483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9FA4F2F-4B68-4BA2-9DE1-F6F597D12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02DA86A0-9EC4-46EC-BC0D-5C6C884BB5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8EAE203-58E2-482E-A23A-DFFED3DE5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641F9-9871-4498-98F1-CBBAFE03D25D}" type="datetimeFigureOut">
              <a:rPr lang="en-IN" smtClean="0"/>
              <a:t>23-02-2022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9F427F9-1A06-4F69-A55A-DF54BFD17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5DDA575-F850-4F0A-B777-D2752D224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DC840-2B75-4BEC-8F21-0A52BA7E98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2052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74EB8F8C-A7F7-4824-8CC9-FFAEDC62DD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D92A47E3-56D5-4597-BABA-A4E0AF0963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B410157-AF0F-4DB6-B222-1A0FB6CE2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641F9-9871-4498-98F1-CBBAFE03D25D}" type="datetimeFigureOut">
              <a:rPr lang="en-IN" smtClean="0"/>
              <a:t>23-02-2022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E2A91A9-F575-44C2-94C1-19AA32B46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AEC1380-8BD2-43A6-9C5C-12826DBFB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DC840-2B75-4BEC-8F21-0A52BA7E98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21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76E9C9E-2195-4A86-8037-F52BB2BBD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C19F1B5-D981-4FA1-A528-C4C1EC4047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E4632F4-8010-47CB-A149-C163AFEB9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641F9-9871-4498-98F1-CBBAFE03D25D}" type="datetimeFigureOut">
              <a:rPr lang="en-IN" smtClean="0"/>
              <a:t>23-02-2022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61D3058-3EB1-434E-935F-BCA77BC60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1656BF5-20CE-4C08-8B83-C9E7A6D66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DC840-2B75-4BEC-8F21-0A52BA7E98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1739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CEEE205-2E28-4C08-AE61-5ECB65719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3C1A31E9-AA5E-41AD-88CC-CA0472E611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C1ECD5D-3C28-42C8-82D4-B4637ED93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641F9-9871-4498-98F1-CBBAFE03D25D}" type="datetimeFigureOut">
              <a:rPr lang="en-IN" smtClean="0"/>
              <a:t>23-02-2022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4345687-7472-4B0C-B656-91FB28A56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0525084-7DBE-42A6-A9AF-E00C5138C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DC840-2B75-4BEC-8F21-0A52BA7E98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3405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BCD1365-303D-43F2-BB20-5016A818C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240EEAC-9CDF-42D9-BD45-1264C94F2A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EA3290BF-0B52-4CE5-A8A4-29088C59E3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E17304D8-4119-47F7-B83F-EA45B04DE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641F9-9871-4498-98F1-CBBAFE03D25D}" type="datetimeFigureOut">
              <a:rPr lang="en-IN" smtClean="0"/>
              <a:t>23-02-2022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2A6B5704-0B96-4AD0-9C83-4D9997A00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143C3E6E-C8DA-4DB3-A53B-5C59E3FFD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DC840-2B75-4BEC-8F21-0A52BA7E98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0529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A24F125-6AC8-42AD-ACD2-635658882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6EE98E11-5BF1-4051-A1A2-1F4BDEF6A0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0643530F-97AB-425B-A81C-17A42C0077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C0EEF87B-2A99-4E1F-80C2-08C832A11E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3CFCB6BF-4566-4334-A35C-1B8EB5350B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A4E5D856-3183-4FCD-BB61-BD625DF33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641F9-9871-4498-98F1-CBBAFE03D25D}" type="datetimeFigureOut">
              <a:rPr lang="en-IN" smtClean="0"/>
              <a:t>23-02-2022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83D6EFBA-4C4B-4A8D-A3E7-6C6B643AB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F6582533-C68A-4045-890E-AF7123684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DC840-2B75-4BEC-8F21-0A52BA7E98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9789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0071E7B-23BB-4E3A-891C-65D78E1C0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2B6BB7A3-B4AC-4212-9E3A-9F283D0E1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641F9-9871-4498-98F1-CBBAFE03D25D}" type="datetimeFigureOut">
              <a:rPr lang="en-IN" smtClean="0"/>
              <a:t>23-02-2022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F34EDC55-A7B9-4B8E-90A2-8515F55C5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AEEDF09-5112-492E-A421-9D0975631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DC840-2B75-4BEC-8F21-0A52BA7E98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6495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BD704D94-96DF-47A1-878A-29ADE0310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641F9-9871-4498-98F1-CBBAFE03D25D}" type="datetimeFigureOut">
              <a:rPr lang="en-IN" smtClean="0"/>
              <a:t>23-02-2022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D8B43FCD-8BDB-41B9-A04E-98934D672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FD341271-BC4C-4B30-9986-E8343C6AB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DC840-2B75-4BEC-8F21-0A52BA7E98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0792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C074C68-6C36-4ECF-B305-FB20C9BE9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EBC1885-537A-46B7-9533-91FC7546C3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B4B7C8FF-1BF2-42BC-8A92-73A0C85763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31290060-1BA9-493C-AF79-A71F5D559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641F9-9871-4498-98F1-CBBAFE03D25D}" type="datetimeFigureOut">
              <a:rPr lang="en-IN" smtClean="0"/>
              <a:t>23-02-2022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E8FE97C6-7CCE-45C9-BD68-B9708407F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FE6A2761-A3F9-42DE-BE9C-8C604028A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DC840-2B75-4BEC-8F21-0A52BA7E98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3160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6963F02-297A-45C3-B16B-EBFEF76C2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FBFE3C17-E6B2-4C84-9D09-30F8BB8A58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7D1129CE-566D-4F57-A2BC-EE78848409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17932B94-A869-471D-BE07-734122E84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641F9-9871-4498-98F1-CBBAFE03D25D}" type="datetimeFigureOut">
              <a:rPr lang="en-IN" smtClean="0"/>
              <a:t>23-02-2022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1CE47E64-D83D-4A8E-9D6E-B8F07A139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275D9CCA-B1BC-4BF9-BDB8-CC4D525AD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DC840-2B75-4BEC-8F21-0A52BA7E98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1383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29FC9C34-63F8-42DE-98B1-69EABD53F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850F961C-DEA2-4FBC-85BC-2DCAA4DBE0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4C5E40A-BE13-4BA3-9C34-2294D60B58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641F9-9871-4498-98F1-CBBAFE03D25D}" type="datetimeFigureOut">
              <a:rPr lang="en-IN" smtClean="0"/>
              <a:t>23-02-2022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0C84291-3FF8-47A1-8C4A-7A7B2758DE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7FBC656-5816-4122-9503-5762C72570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EDC840-2B75-4BEC-8F21-0A52BA7E98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8962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9DBA0C25-4EAF-42BC-9EF3-0CDB821EC79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2444" b="-1"/>
          <a:stretch/>
        </p:blipFill>
        <p:spPr>
          <a:xfrm>
            <a:off x="0" y="0"/>
            <a:ext cx="12191980" cy="6858000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="" xmlns:a16="http://schemas.microsoft.com/office/drawing/2014/main" id="{29E8694F-724C-406E-A0F8-18757AD1E390}"/>
              </a:ext>
            </a:extLst>
          </p:cNvPr>
          <p:cNvGrpSpPr/>
          <p:nvPr/>
        </p:nvGrpSpPr>
        <p:grpSpPr>
          <a:xfrm>
            <a:off x="2926080" y="1566789"/>
            <a:ext cx="9251852" cy="3724422"/>
            <a:chOff x="2940148" y="1888587"/>
            <a:chExt cx="9251852" cy="3724422"/>
          </a:xfrm>
        </p:grpSpPr>
        <p:sp>
          <p:nvSpPr>
            <p:cNvPr id="6" name="Rectangle: Rounded Corners 5">
              <a:extLst>
                <a:ext uri="{FF2B5EF4-FFF2-40B4-BE49-F238E27FC236}">
                  <a16:creationId xmlns="" xmlns:a16="http://schemas.microsoft.com/office/drawing/2014/main" id="{FA4DB589-D4C1-4F23-8AAE-E768E3543851}"/>
                </a:ext>
              </a:extLst>
            </p:cNvPr>
            <p:cNvSpPr/>
            <p:nvPr/>
          </p:nvSpPr>
          <p:spPr>
            <a:xfrm>
              <a:off x="2940148" y="1888587"/>
              <a:ext cx="9251852" cy="3724422"/>
            </a:xfrm>
            <a:prstGeom prst="roundRect">
              <a:avLst>
                <a:gd name="adj" fmla="val 6976"/>
              </a:avLst>
            </a:prstGeom>
            <a:solidFill>
              <a:schemeClr val="tx1">
                <a:lumMod val="95000"/>
                <a:lumOff val="5000"/>
                <a:alpha val="85000"/>
              </a:schemeClr>
            </a:solidFill>
            <a:ln>
              <a:noFill/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="" xmlns:a16="http://schemas.microsoft.com/office/drawing/2014/main" id="{E80577BC-EC47-4EBB-93A2-1608CDEFF107}"/>
                </a:ext>
              </a:extLst>
            </p:cNvPr>
            <p:cNvCxnSpPr>
              <a:cxnSpLocks/>
            </p:cNvCxnSpPr>
            <p:nvPr/>
          </p:nvCxnSpPr>
          <p:spPr>
            <a:xfrm>
              <a:off x="3278276" y="4218475"/>
              <a:ext cx="8563377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="" xmlns:a16="http://schemas.microsoft.com/office/drawing/2014/main" id="{A87A1619-DDF1-4143-B241-9759DDD996FD}"/>
                </a:ext>
              </a:extLst>
            </p:cNvPr>
            <p:cNvSpPr txBox="1"/>
            <p:nvPr/>
          </p:nvSpPr>
          <p:spPr>
            <a:xfrm>
              <a:off x="3077329" y="2179357"/>
              <a:ext cx="8965269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36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ill Sans MT" panose="020B0502020104020203" pitchFamily="34" charset="0"/>
                </a:rPr>
                <a:t>Identifying Significant Associations in Gene Expression Data for Both  Normal and Carcinogenic State</a:t>
              </a:r>
              <a:endParaRPr lang="en-IN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="" xmlns:a16="http://schemas.microsoft.com/office/drawing/2014/main" id="{1442A04A-F0C1-4912-B376-AA0AEF4008F4}"/>
                </a:ext>
              </a:extLst>
            </p:cNvPr>
            <p:cNvSpPr txBox="1"/>
            <p:nvPr/>
          </p:nvSpPr>
          <p:spPr>
            <a:xfrm>
              <a:off x="3263705" y="4301511"/>
              <a:ext cx="637266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IN" u="sng" dirty="0">
                  <a:solidFill>
                    <a:schemeClr val="bg1">
                      <a:lumMod val="8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Presented By:</a:t>
              </a:r>
            </a:p>
            <a:p>
              <a:pPr algn="just"/>
              <a:r>
                <a:rPr lang="en-IN" dirty="0">
                  <a:solidFill>
                    <a:schemeClr val="bg1">
                      <a:lumMod val="8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Rohan Sarkar, Rishav Ganguly, Rajagopal Mondal, Amartya Roy</a:t>
              </a:r>
            </a:p>
            <a:p>
              <a:pPr algn="just"/>
              <a:r>
                <a:rPr lang="en-IN" u="sng" dirty="0">
                  <a:solidFill>
                    <a:schemeClr val="bg1">
                      <a:lumMod val="8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Under the Supervision of:</a:t>
              </a:r>
            </a:p>
            <a:p>
              <a:pPr algn="just"/>
              <a:r>
                <a:rPr lang="en-IN" dirty="0">
                  <a:solidFill>
                    <a:schemeClr val="bg1">
                      <a:lumMod val="8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Mr. Subir Hazra, HOD (IT), MSIT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10862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>
            <a:extLst>
              <a:ext uri="{FF2B5EF4-FFF2-40B4-BE49-F238E27FC236}">
                <a16:creationId xmlns="" xmlns:a16="http://schemas.microsoft.com/office/drawing/2014/main" id="{8720C8B1-7916-4F15-BB3B-E0EB73A40547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A8B680A9-6956-4399-9F64-619F0F100686}"/>
              </a:ext>
            </a:extLst>
          </p:cNvPr>
          <p:cNvSpPr/>
          <p:nvPr/>
        </p:nvSpPr>
        <p:spPr>
          <a:xfrm>
            <a:off x="835708" y="4712370"/>
            <a:ext cx="2261103" cy="695571"/>
          </a:xfrm>
          <a:prstGeom prst="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TRANSPOSING DATA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="" xmlns:a16="http://schemas.microsoft.com/office/drawing/2014/main" id="{2F69354A-469A-49EA-AE6A-2988733AEADB}"/>
              </a:ext>
            </a:extLst>
          </p:cNvPr>
          <p:cNvSpPr/>
          <p:nvPr/>
        </p:nvSpPr>
        <p:spPr>
          <a:xfrm>
            <a:off x="9006540" y="4712370"/>
            <a:ext cx="2261103" cy="695571"/>
          </a:xfrm>
          <a:prstGeom prst="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TRANSPOSING DATA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="" xmlns:a16="http://schemas.microsoft.com/office/drawing/2014/main" id="{92FC7578-D440-45A6-A471-5FBDF701501A}"/>
              </a:ext>
            </a:extLst>
          </p:cNvPr>
          <p:cNvGrpSpPr/>
          <p:nvPr/>
        </p:nvGrpSpPr>
        <p:grpSpPr>
          <a:xfrm>
            <a:off x="5181600" y="119520"/>
            <a:ext cx="1828800" cy="779643"/>
            <a:chOff x="5181600" y="119520"/>
            <a:chExt cx="1828800" cy="779643"/>
          </a:xfrm>
        </p:grpSpPr>
        <p:sp>
          <p:nvSpPr>
            <p:cNvPr id="4" name="Rectangle: Rounded Corners 3">
              <a:extLst>
                <a:ext uri="{FF2B5EF4-FFF2-40B4-BE49-F238E27FC236}">
                  <a16:creationId xmlns="" xmlns:a16="http://schemas.microsoft.com/office/drawing/2014/main" id="{19ADC773-9BBF-49E0-AC27-06C703356900}"/>
                </a:ext>
              </a:extLst>
            </p:cNvPr>
            <p:cNvSpPr/>
            <p:nvPr/>
          </p:nvSpPr>
          <p:spPr>
            <a:xfrm>
              <a:off x="5181600" y="119520"/>
              <a:ext cx="1828800" cy="407963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34925" cmpd="sng">
              <a:solidFill>
                <a:schemeClr val="accent6">
                  <a:lumMod val="75000"/>
                </a:schemeClr>
              </a:solidFill>
            </a:ln>
            <a:effectLst>
              <a:outerShdw blurRad="254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START</a:t>
              </a: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="" xmlns:a16="http://schemas.microsoft.com/office/drawing/2014/main" id="{ECFE6F74-C8AD-43D2-A74E-DB8749119214}"/>
                </a:ext>
              </a:extLst>
            </p:cNvPr>
            <p:cNvCxnSpPr>
              <a:stCxn id="4" idx="2"/>
              <a:endCxn id="8" idx="2"/>
            </p:cNvCxnSpPr>
            <p:nvPr/>
          </p:nvCxnSpPr>
          <p:spPr>
            <a:xfrm>
              <a:off x="6096000" y="527483"/>
              <a:ext cx="0" cy="37168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DA54EC8D-5B9D-44A0-8950-748C23F0C71A}"/>
              </a:ext>
            </a:extLst>
          </p:cNvPr>
          <p:cNvGrpSpPr/>
          <p:nvPr/>
        </p:nvGrpSpPr>
        <p:grpSpPr>
          <a:xfrm>
            <a:off x="835708" y="2929761"/>
            <a:ext cx="2261103" cy="1202878"/>
            <a:chOff x="835708" y="2929761"/>
            <a:chExt cx="2261103" cy="1202878"/>
          </a:xfrm>
        </p:grpSpPr>
        <p:sp>
          <p:nvSpPr>
            <p:cNvPr id="11" name="Rectangle 10">
              <a:extLst>
                <a:ext uri="{FF2B5EF4-FFF2-40B4-BE49-F238E27FC236}">
                  <a16:creationId xmlns="" xmlns:a16="http://schemas.microsoft.com/office/drawing/2014/main" id="{F6F58079-133D-4329-B8D1-146B22A81614}"/>
                </a:ext>
              </a:extLst>
            </p:cNvPr>
            <p:cNvSpPr/>
            <p:nvPr/>
          </p:nvSpPr>
          <p:spPr>
            <a:xfrm>
              <a:off x="835708" y="3437068"/>
              <a:ext cx="2261103" cy="69557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chemeClr val="accent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ELIMINATING REDUNDANT AND NULL VALUES</a:t>
              </a: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="" xmlns:a16="http://schemas.microsoft.com/office/drawing/2014/main" id="{21C39EE1-AC16-43CF-B05C-A65F8F8948B7}"/>
                </a:ext>
              </a:extLst>
            </p:cNvPr>
            <p:cNvCxnSpPr>
              <a:cxnSpLocks/>
            </p:cNvCxnSpPr>
            <p:nvPr/>
          </p:nvCxnSpPr>
          <p:spPr>
            <a:xfrm>
              <a:off x="2054909" y="2929761"/>
              <a:ext cx="0" cy="49923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5" name="Straight Arrow Connector 54">
            <a:extLst>
              <a:ext uri="{FF2B5EF4-FFF2-40B4-BE49-F238E27FC236}">
                <a16:creationId xmlns="" xmlns:a16="http://schemas.microsoft.com/office/drawing/2014/main" id="{E1E36C47-D439-47BA-9680-EACC87CE701F}"/>
              </a:ext>
            </a:extLst>
          </p:cNvPr>
          <p:cNvCxnSpPr>
            <a:stCxn id="11" idx="2"/>
            <a:endCxn id="13" idx="0"/>
          </p:cNvCxnSpPr>
          <p:nvPr/>
        </p:nvCxnSpPr>
        <p:spPr>
          <a:xfrm>
            <a:off x="1966260" y="4132639"/>
            <a:ext cx="0" cy="57973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="" xmlns:a16="http://schemas.microsoft.com/office/drawing/2014/main" id="{1ED6F813-D52D-4AAA-B6D8-63734563EA2A}"/>
              </a:ext>
            </a:extLst>
          </p:cNvPr>
          <p:cNvGrpSpPr/>
          <p:nvPr/>
        </p:nvGrpSpPr>
        <p:grpSpPr>
          <a:xfrm>
            <a:off x="9006540" y="2929761"/>
            <a:ext cx="2261103" cy="1202878"/>
            <a:chOff x="9006540" y="2929761"/>
            <a:chExt cx="2261103" cy="1202878"/>
          </a:xfrm>
        </p:grpSpPr>
        <p:sp>
          <p:nvSpPr>
            <p:cNvPr id="29" name="Rectangle 28">
              <a:extLst>
                <a:ext uri="{FF2B5EF4-FFF2-40B4-BE49-F238E27FC236}">
                  <a16:creationId xmlns="" xmlns:a16="http://schemas.microsoft.com/office/drawing/2014/main" id="{8A6B3F63-1CA8-49F6-B1FB-041CC053EC9C}"/>
                </a:ext>
              </a:extLst>
            </p:cNvPr>
            <p:cNvSpPr/>
            <p:nvPr/>
          </p:nvSpPr>
          <p:spPr>
            <a:xfrm>
              <a:off x="9006540" y="3437068"/>
              <a:ext cx="2261103" cy="69557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chemeClr val="accent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pPr algn="ctr"/>
              <a:r>
                <a:rPr lang="en-IN" sz="14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ELIMINATING REDUNDANT AND NULL VALUES</a:t>
              </a:r>
            </a:p>
            <a:p>
              <a:pPr algn="ctr"/>
              <a:endParaRPr lang="en-IN" sz="1400" dirty="0"/>
            </a:p>
          </p:txBody>
        </p:sp>
        <p:cxnSp>
          <p:nvCxnSpPr>
            <p:cNvPr id="69" name="Straight Arrow Connector 68">
              <a:extLst>
                <a:ext uri="{FF2B5EF4-FFF2-40B4-BE49-F238E27FC236}">
                  <a16:creationId xmlns="" xmlns:a16="http://schemas.microsoft.com/office/drawing/2014/main" id="{5B6F3831-28B9-4D15-9C64-744F552A4AB4}"/>
                </a:ext>
              </a:extLst>
            </p:cNvPr>
            <p:cNvCxnSpPr>
              <a:cxnSpLocks/>
            </p:cNvCxnSpPr>
            <p:nvPr/>
          </p:nvCxnSpPr>
          <p:spPr>
            <a:xfrm>
              <a:off x="10225740" y="2929761"/>
              <a:ext cx="0" cy="49923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1" name="Straight Arrow Connector 70">
            <a:extLst>
              <a:ext uri="{FF2B5EF4-FFF2-40B4-BE49-F238E27FC236}">
                <a16:creationId xmlns="" xmlns:a16="http://schemas.microsoft.com/office/drawing/2014/main" id="{149403C5-F644-40D0-9405-E1E3B02272BD}"/>
              </a:ext>
            </a:extLst>
          </p:cNvPr>
          <p:cNvCxnSpPr>
            <a:stCxn id="29" idx="2"/>
            <a:endCxn id="30" idx="0"/>
          </p:cNvCxnSpPr>
          <p:nvPr/>
        </p:nvCxnSpPr>
        <p:spPr>
          <a:xfrm>
            <a:off x="10137092" y="4132639"/>
            <a:ext cx="0" cy="57973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="" xmlns:a16="http://schemas.microsoft.com/office/drawing/2014/main" id="{73864A77-C1DE-4244-9A9C-8C2CFBC2D051}"/>
              </a:ext>
            </a:extLst>
          </p:cNvPr>
          <p:cNvGrpSpPr/>
          <p:nvPr/>
        </p:nvGrpSpPr>
        <p:grpSpPr>
          <a:xfrm>
            <a:off x="835708" y="5407941"/>
            <a:ext cx="2261103" cy="1747602"/>
            <a:chOff x="835708" y="5407941"/>
            <a:chExt cx="2261103" cy="1747602"/>
          </a:xfrm>
        </p:grpSpPr>
        <p:sp>
          <p:nvSpPr>
            <p:cNvPr id="15" name="Rectangle 14">
              <a:extLst>
                <a:ext uri="{FF2B5EF4-FFF2-40B4-BE49-F238E27FC236}">
                  <a16:creationId xmlns="" xmlns:a16="http://schemas.microsoft.com/office/drawing/2014/main" id="{D5FB374D-7A90-4409-8F91-834A93942D6D}"/>
                </a:ext>
              </a:extLst>
            </p:cNvPr>
            <p:cNvSpPr/>
            <p:nvPr/>
          </p:nvSpPr>
          <p:spPr>
            <a:xfrm>
              <a:off x="835708" y="5987672"/>
              <a:ext cx="2261103" cy="69557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0">
              <a:solidFill>
                <a:schemeClr val="accent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Z-SCORE NORMALISATION</a:t>
              </a:r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="" xmlns:a16="http://schemas.microsoft.com/office/drawing/2014/main" id="{7A6EA97E-05C2-4EBF-B24D-176C7CB8074F}"/>
                </a:ext>
              </a:extLst>
            </p:cNvPr>
            <p:cNvCxnSpPr>
              <a:stCxn id="13" idx="2"/>
              <a:endCxn id="15" idx="0"/>
            </p:cNvCxnSpPr>
            <p:nvPr/>
          </p:nvCxnSpPr>
          <p:spPr>
            <a:xfrm>
              <a:off x="1966260" y="5407941"/>
              <a:ext cx="0" cy="57973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="" xmlns:a16="http://schemas.microsoft.com/office/drawing/2014/main" id="{30A4F237-1FB9-4BC3-B40D-6077E56BF601}"/>
                </a:ext>
              </a:extLst>
            </p:cNvPr>
            <p:cNvCxnSpPr>
              <a:cxnSpLocks/>
            </p:cNvCxnSpPr>
            <p:nvPr/>
          </p:nvCxnSpPr>
          <p:spPr>
            <a:xfrm>
              <a:off x="2656066" y="6683243"/>
              <a:ext cx="0" cy="4723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>
            <a:extLst>
              <a:ext uri="{FF2B5EF4-FFF2-40B4-BE49-F238E27FC236}">
                <a16:creationId xmlns="" xmlns:a16="http://schemas.microsoft.com/office/drawing/2014/main" id="{08B6B346-F0C5-416B-B5FB-207F095521BD}"/>
              </a:ext>
            </a:extLst>
          </p:cNvPr>
          <p:cNvGrpSpPr/>
          <p:nvPr/>
        </p:nvGrpSpPr>
        <p:grpSpPr>
          <a:xfrm>
            <a:off x="9006540" y="5407941"/>
            <a:ext cx="2261103" cy="1740348"/>
            <a:chOff x="9006540" y="5407941"/>
            <a:chExt cx="2261103" cy="1740348"/>
          </a:xfrm>
        </p:grpSpPr>
        <p:grpSp>
          <p:nvGrpSpPr>
            <p:cNvPr id="14" name="Group 13">
              <a:extLst>
                <a:ext uri="{FF2B5EF4-FFF2-40B4-BE49-F238E27FC236}">
                  <a16:creationId xmlns="" xmlns:a16="http://schemas.microsoft.com/office/drawing/2014/main" id="{BA2EBCB8-184D-4640-909E-B3E444FC0992}"/>
                </a:ext>
              </a:extLst>
            </p:cNvPr>
            <p:cNvGrpSpPr/>
            <p:nvPr/>
          </p:nvGrpSpPr>
          <p:grpSpPr>
            <a:xfrm>
              <a:off x="9006540" y="5407941"/>
              <a:ext cx="2261103" cy="1275302"/>
              <a:chOff x="9006540" y="5407941"/>
              <a:chExt cx="2261103" cy="1275302"/>
            </a:xfrm>
          </p:grpSpPr>
          <p:sp>
            <p:nvSpPr>
              <p:cNvPr id="31" name="Rectangle 30">
                <a:extLst>
                  <a:ext uri="{FF2B5EF4-FFF2-40B4-BE49-F238E27FC236}">
                    <a16:creationId xmlns="" xmlns:a16="http://schemas.microsoft.com/office/drawing/2014/main" id="{B25E430E-7514-47BF-B877-0CD9785D61F5}"/>
                  </a:ext>
                </a:extLst>
              </p:cNvPr>
              <p:cNvSpPr/>
              <p:nvPr/>
            </p:nvSpPr>
            <p:spPr>
              <a:xfrm>
                <a:off x="9006540" y="5987672"/>
                <a:ext cx="2261103" cy="695571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1750">
                <a:solidFill>
                  <a:schemeClr val="accent1">
                    <a:lumMod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Z-SCORE NORMALISATION</a:t>
                </a:r>
              </a:p>
            </p:txBody>
          </p:sp>
          <p:cxnSp>
            <p:nvCxnSpPr>
              <p:cNvPr id="73" name="Straight Arrow Connector 72">
                <a:extLst>
                  <a:ext uri="{FF2B5EF4-FFF2-40B4-BE49-F238E27FC236}">
                    <a16:creationId xmlns="" xmlns:a16="http://schemas.microsoft.com/office/drawing/2014/main" id="{40A5D524-8D96-4603-BE79-0091B78A9527}"/>
                  </a:ext>
                </a:extLst>
              </p:cNvPr>
              <p:cNvCxnSpPr>
                <a:stCxn id="30" idx="2"/>
                <a:endCxn id="31" idx="0"/>
              </p:cNvCxnSpPr>
              <p:nvPr/>
            </p:nvCxnSpPr>
            <p:spPr>
              <a:xfrm>
                <a:off x="10137092" y="5407941"/>
                <a:ext cx="0" cy="57973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4" name="Straight Arrow Connector 83">
              <a:extLst>
                <a:ext uri="{FF2B5EF4-FFF2-40B4-BE49-F238E27FC236}">
                  <a16:creationId xmlns="" xmlns:a16="http://schemas.microsoft.com/office/drawing/2014/main" id="{FFC4F3DD-BAB7-418A-8B78-A2B18D59A979}"/>
                </a:ext>
              </a:extLst>
            </p:cNvPr>
            <p:cNvCxnSpPr/>
            <p:nvPr/>
          </p:nvCxnSpPr>
          <p:spPr>
            <a:xfrm>
              <a:off x="9604223" y="6675989"/>
              <a:ext cx="0" cy="4723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>
            <a:extLst>
              <a:ext uri="{FF2B5EF4-FFF2-40B4-BE49-F238E27FC236}">
                <a16:creationId xmlns="" xmlns:a16="http://schemas.microsoft.com/office/drawing/2014/main" id="{AAE12230-F286-4A14-BF4D-41DD03A015CE}"/>
              </a:ext>
            </a:extLst>
          </p:cNvPr>
          <p:cNvGrpSpPr/>
          <p:nvPr/>
        </p:nvGrpSpPr>
        <p:grpSpPr>
          <a:xfrm>
            <a:off x="1125558" y="1362057"/>
            <a:ext cx="10142082" cy="1564267"/>
            <a:chOff x="1125558" y="1362057"/>
            <a:chExt cx="10142082" cy="1564267"/>
          </a:xfrm>
        </p:grpSpPr>
        <p:sp>
          <p:nvSpPr>
            <p:cNvPr id="85" name="Parallelogram 84">
              <a:extLst>
                <a:ext uri="{FF2B5EF4-FFF2-40B4-BE49-F238E27FC236}">
                  <a16:creationId xmlns="" xmlns:a16="http://schemas.microsoft.com/office/drawing/2014/main" id="{62DA61B0-7585-4478-B5AD-4E82A0D86C43}"/>
                </a:ext>
              </a:extLst>
            </p:cNvPr>
            <p:cNvSpPr/>
            <p:nvPr/>
          </p:nvSpPr>
          <p:spPr>
            <a:xfrm>
              <a:off x="1125558" y="1845448"/>
              <a:ext cx="1681404" cy="1070637"/>
            </a:xfrm>
            <a:prstGeom prst="parallelogram">
              <a:avLst/>
            </a:prstGeom>
            <a:solidFill>
              <a:schemeClr val="bg1">
                <a:lumMod val="95000"/>
              </a:schemeClr>
            </a:solidFill>
            <a:ln w="34925">
              <a:solidFill>
                <a:srgbClr val="7030A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NORMAL</a:t>
              </a:r>
            </a:p>
            <a:p>
              <a:pPr algn="ctr"/>
              <a:r>
                <a:rPr lang="en-IN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DATA</a:t>
              </a:r>
            </a:p>
          </p:txBody>
        </p:sp>
        <p:sp>
          <p:nvSpPr>
            <p:cNvPr id="86" name="Parallelogram 85">
              <a:extLst>
                <a:ext uri="{FF2B5EF4-FFF2-40B4-BE49-F238E27FC236}">
                  <a16:creationId xmlns="" xmlns:a16="http://schemas.microsoft.com/office/drawing/2014/main" id="{A35E5CEC-DB0F-4D44-9FDA-8B03C6C2AE02}"/>
                </a:ext>
              </a:extLst>
            </p:cNvPr>
            <p:cNvSpPr/>
            <p:nvPr/>
          </p:nvSpPr>
          <p:spPr>
            <a:xfrm>
              <a:off x="9385037" y="1855687"/>
              <a:ext cx="1882603" cy="1070637"/>
            </a:xfrm>
            <a:prstGeom prst="parallelogram">
              <a:avLst/>
            </a:prstGeom>
            <a:solidFill>
              <a:schemeClr val="bg1">
                <a:lumMod val="95000"/>
              </a:schemeClr>
            </a:solidFill>
            <a:ln w="34925">
              <a:solidFill>
                <a:srgbClr val="7030A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CARCINOGENIC</a:t>
              </a:r>
              <a:endParaRPr lang="en-IN" sz="15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pPr algn="ctr"/>
              <a:r>
                <a:rPr lang="en-IN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DATA</a:t>
              </a:r>
            </a:p>
          </p:txBody>
        </p:sp>
        <p:cxnSp>
          <p:nvCxnSpPr>
            <p:cNvPr id="103" name="Connector: Elbow 102">
              <a:extLst>
                <a:ext uri="{FF2B5EF4-FFF2-40B4-BE49-F238E27FC236}">
                  <a16:creationId xmlns="" xmlns:a16="http://schemas.microsoft.com/office/drawing/2014/main" id="{207B7372-83E5-455B-B0CF-F3E368B40557}"/>
                </a:ext>
              </a:extLst>
            </p:cNvPr>
            <p:cNvCxnSpPr>
              <a:stCxn id="8" idx="1"/>
              <a:endCxn id="85" idx="2"/>
            </p:cNvCxnSpPr>
            <p:nvPr/>
          </p:nvCxnSpPr>
          <p:spPr>
            <a:xfrm flipH="1">
              <a:off x="2673132" y="1362057"/>
              <a:ext cx="4032468" cy="1018710"/>
            </a:xfrm>
            <a:prstGeom prst="bentConnector3">
              <a:avLst>
                <a:gd name="adj1" fmla="val -2031"/>
              </a:avLst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nector: Elbow 119">
              <a:extLst>
                <a:ext uri="{FF2B5EF4-FFF2-40B4-BE49-F238E27FC236}">
                  <a16:creationId xmlns="" xmlns:a16="http://schemas.microsoft.com/office/drawing/2014/main" id="{E2C83B8C-C9F0-4D8C-A584-FA7D107A1876}"/>
                </a:ext>
              </a:extLst>
            </p:cNvPr>
            <p:cNvCxnSpPr>
              <a:cxnSpLocks/>
              <a:stCxn id="8" idx="1"/>
              <a:endCxn id="86" idx="5"/>
            </p:cNvCxnSpPr>
            <p:nvPr/>
          </p:nvCxnSpPr>
          <p:spPr>
            <a:xfrm>
              <a:off x="6705600" y="1362057"/>
              <a:ext cx="2813267" cy="1028949"/>
            </a:xfrm>
            <a:prstGeom prst="bentConnector3">
              <a:avLst>
                <a:gd name="adj1" fmla="val 2535"/>
              </a:avLst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50E55B0C-80F8-46F5-8FE6-ECF62487AB54}"/>
              </a:ext>
            </a:extLst>
          </p:cNvPr>
          <p:cNvGrpSpPr/>
          <p:nvPr/>
        </p:nvGrpSpPr>
        <p:grpSpPr>
          <a:xfrm>
            <a:off x="5486400" y="899163"/>
            <a:ext cx="1219200" cy="925788"/>
            <a:chOff x="5486400" y="899163"/>
            <a:chExt cx="1219200" cy="925788"/>
          </a:xfrm>
        </p:grpSpPr>
        <p:sp>
          <p:nvSpPr>
            <p:cNvPr id="8" name="Cylinder 7">
              <a:extLst>
                <a:ext uri="{FF2B5EF4-FFF2-40B4-BE49-F238E27FC236}">
                  <a16:creationId xmlns="" xmlns:a16="http://schemas.microsoft.com/office/drawing/2014/main" id="{25FEB609-6DD4-40A0-8784-B19C5065B88B}"/>
                </a:ext>
              </a:extLst>
            </p:cNvPr>
            <p:cNvSpPr/>
            <p:nvPr/>
          </p:nvSpPr>
          <p:spPr>
            <a:xfrm rot="5400000">
              <a:off x="5633106" y="752457"/>
              <a:ext cx="925788" cy="1219200"/>
            </a:xfrm>
            <a:prstGeom prst="can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accent2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="" xmlns:a16="http://schemas.microsoft.com/office/drawing/2014/main" id="{60863BB8-940E-48DD-B795-0AECC69F02C0}"/>
                </a:ext>
              </a:extLst>
            </p:cNvPr>
            <p:cNvSpPr txBox="1"/>
            <p:nvPr/>
          </p:nvSpPr>
          <p:spPr>
            <a:xfrm>
              <a:off x="5638804" y="1100447"/>
              <a:ext cx="74909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LUNG DATA</a:t>
              </a:r>
            </a:p>
          </p:txBody>
        </p:sp>
      </p:grpSp>
      <p:cxnSp>
        <p:nvCxnSpPr>
          <p:cNvPr id="18" name="Straight Connector 17">
            <a:extLst>
              <a:ext uri="{FF2B5EF4-FFF2-40B4-BE49-F238E27FC236}">
                <a16:creationId xmlns="" xmlns:a16="http://schemas.microsoft.com/office/drawing/2014/main" id="{159D55BD-1BD3-4D73-B7F9-600AB8206AE1}"/>
              </a:ext>
            </a:extLst>
          </p:cNvPr>
          <p:cNvCxnSpPr>
            <a:cxnSpLocks/>
            <a:stCxn id="29" idx="1"/>
          </p:cNvCxnSpPr>
          <p:nvPr/>
        </p:nvCxnSpPr>
        <p:spPr>
          <a:xfrm flipH="1">
            <a:off x="3096814" y="3784854"/>
            <a:ext cx="5909726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="" xmlns:a16="http://schemas.microsoft.com/office/drawing/2014/main" id="{352FCC27-310E-44C5-9BEE-B539BFCE2983}"/>
              </a:ext>
            </a:extLst>
          </p:cNvPr>
          <p:cNvCxnSpPr>
            <a:cxnSpLocks/>
          </p:cNvCxnSpPr>
          <p:nvPr/>
        </p:nvCxnSpPr>
        <p:spPr>
          <a:xfrm flipH="1">
            <a:off x="3068908" y="5057716"/>
            <a:ext cx="5909726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33ABF8D0-B9FB-42ED-AC91-6E9845CCFCE5}"/>
              </a:ext>
            </a:extLst>
          </p:cNvPr>
          <p:cNvSpPr txBox="1"/>
          <p:nvPr/>
        </p:nvSpPr>
        <p:spPr>
          <a:xfrm>
            <a:off x="4978529" y="4051953"/>
            <a:ext cx="2146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PRE-PROCESSING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12C74E9B-A39D-422B-BB2E-68FACEBF091A}"/>
              </a:ext>
            </a:extLst>
          </p:cNvPr>
          <p:cNvGrpSpPr/>
          <p:nvPr/>
        </p:nvGrpSpPr>
        <p:grpSpPr>
          <a:xfrm>
            <a:off x="3071414" y="6272879"/>
            <a:ext cx="5909726" cy="307149"/>
            <a:chOff x="3071414" y="6272879"/>
            <a:chExt cx="5909726" cy="307149"/>
          </a:xfrm>
        </p:grpSpPr>
        <p:cxnSp>
          <p:nvCxnSpPr>
            <p:cNvPr id="47" name="Straight Connector 46">
              <a:extLst>
                <a:ext uri="{FF2B5EF4-FFF2-40B4-BE49-F238E27FC236}">
                  <a16:creationId xmlns="" xmlns:a16="http://schemas.microsoft.com/office/drawing/2014/main" id="{299F20A6-F707-4A6F-AB9F-644249C4DE8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71414" y="6426454"/>
              <a:ext cx="5909726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ectangle 33">
              <a:extLst>
                <a:ext uri="{FF2B5EF4-FFF2-40B4-BE49-F238E27FC236}">
                  <a16:creationId xmlns="" xmlns:a16="http://schemas.microsoft.com/office/drawing/2014/main" id="{6450C54A-30A9-4B31-8C48-ECC1C85E0219}"/>
                </a:ext>
              </a:extLst>
            </p:cNvPr>
            <p:cNvSpPr/>
            <p:nvPr/>
          </p:nvSpPr>
          <p:spPr>
            <a:xfrm>
              <a:off x="4997417" y="6272879"/>
              <a:ext cx="2031872" cy="3071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NORMALISATION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231010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4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30" grpId="0" animBg="1"/>
      <p:bldP spid="3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Rectangle 96">
            <a:extLst>
              <a:ext uri="{FF2B5EF4-FFF2-40B4-BE49-F238E27FC236}">
                <a16:creationId xmlns="" xmlns:a16="http://schemas.microsoft.com/office/drawing/2014/main" id="{BE81E4B2-DAE1-4D2E-A6BD-AB6810A5D09E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D724DADA-43C1-4C49-AA13-BC04EDAFD359}"/>
              </a:ext>
            </a:extLst>
          </p:cNvPr>
          <p:cNvGrpSpPr/>
          <p:nvPr/>
        </p:nvGrpSpPr>
        <p:grpSpPr>
          <a:xfrm>
            <a:off x="1365592" y="0"/>
            <a:ext cx="2400996" cy="1651177"/>
            <a:chOff x="1365592" y="0"/>
            <a:chExt cx="2400996" cy="1651177"/>
          </a:xfrm>
        </p:grpSpPr>
        <p:sp>
          <p:nvSpPr>
            <p:cNvPr id="2" name="Flowchart: Decision 1">
              <a:extLst>
                <a:ext uri="{FF2B5EF4-FFF2-40B4-BE49-F238E27FC236}">
                  <a16:creationId xmlns="" xmlns:a16="http://schemas.microsoft.com/office/drawing/2014/main" id="{0F557A4E-EB64-4AEC-AD11-F777ED52969C}"/>
                </a:ext>
              </a:extLst>
            </p:cNvPr>
            <p:cNvSpPr/>
            <p:nvPr/>
          </p:nvSpPr>
          <p:spPr>
            <a:xfrm>
              <a:off x="1365592" y="281355"/>
              <a:ext cx="2400996" cy="1369822"/>
            </a:xfrm>
            <a:prstGeom prst="flowChartDecision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IF</a:t>
              </a:r>
              <a:endParaRPr lang="en-IN" sz="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pPr algn="ctr"/>
              <a:r>
                <a:rPr lang="en-IN" sz="11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-1.0&gt;=DATA&lt;= 0.0</a:t>
              </a:r>
              <a:endParaRPr lang="en-IN" sz="9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="" xmlns:a16="http://schemas.microsoft.com/office/drawing/2014/main" id="{051F4013-48AB-4854-9465-A5DDA27AEC38}"/>
                </a:ext>
              </a:extLst>
            </p:cNvPr>
            <p:cNvCxnSpPr>
              <a:cxnSpLocks/>
              <a:endCxn id="2" idx="0"/>
            </p:cNvCxnSpPr>
            <p:nvPr/>
          </p:nvCxnSpPr>
          <p:spPr>
            <a:xfrm>
              <a:off x="2566090" y="0"/>
              <a:ext cx="0" cy="28135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3">
            <a:extLst>
              <a:ext uri="{FF2B5EF4-FFF2-40B4-BE49-F238E27FC236}">
                <a16:creationId xmlns="" xmlns:a16="http://schemas.microsoft.com/office/drawing/2014/main" id="{1F7B1CA5-DCB5-4333-8E74-064BAAEFE824}"/>
              </a:ext>
            </a:extLst>
          </p:cNvPr>
          <p:cNvGrpSpPr/>
          <p:nvPr/>
        </p:nvGrpSpPr>
        <p:grpSpPr>
          <a:xfrm>
            <a:off x="8371049" y="0"/>
            <a:ext cx="2509722" cy="1651177"/>
            <a:chOff x="8371049" y="0"/>
            <a:chExt cx="2509722" cy="1651177"/>
          </a:xfrm>
        </p:grpSpPr>
        <p:sp>
          <p:nvSpPr>
            <p:cNvPr id="38" name="Flowchart: Decision 37">
              <a:extLst>
                <a:ext uri="{FF2B5EF4-FFF2-40B4-BE49-F238E27FC236}">
                  <a16:creationId xmlns="" xmlns:a16="http://schemas.microsoft.com/office/drawing/2014/main" id="{17E44A0C-01FA-4245-9DBC-0A78D786B4F4}"/>
                </a:ext>
              </a:extLst>
            </p:cNvPr>
            <p:cNvSpPr/>
            <p:nvPr/>
          </p:nvSpPr>
          <p:spPr>
            <a:xfrm>
              <a:off x="8371049" y="281355"/>
              <a:ext cx="2509722" cy="1369822"/>
            </a:xfrm>
            <a:prstGeom prst="flowChartDecision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IF</a:t>
              </a:r>
            </a:p>
            <a:p>
              <a:pPr algn="ctr"/>
              <a:r>
                <a:rPr lang="en-IN" sz="12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1.0&gt;=DATA&lt;= 0.0</a:t>
              </a:r>
              <a:endParaRPr lang="en-IN" sz="1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pPr algn="ctr"/>
              <a:endParaRPr lang="en-IN" dirty="0"/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="" xmlns:a16="http://schemas.microsoft.com/office/drawing/2014/main" id="{E874F2F8-E506-4445-AC79-3A71FBA8B32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649604" y="0"/>
              <a:ext cx="12053" cy="28861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>
            <a:extLst>
              <a:ext uri="{FF2B5EF4-FFF2-40B4-BE49-F238E27FC236}">
                <a16:creationId xmlns="" xmlns:a16="http://schemas.microsoft.com/office/drawing/2014/main" id="{61F9DB8B-E0D7-42C3-B291-43812CA8FC5F}"/>
              </a:ext>
            </a:extLst>
          </p:cNvPr>
          <p:cNvGrpSpPr/>
          <p:nvPr/>
        </p:nvGrpSpPr>
        <p:grpSpPr>
          <a:xfrm>
            <a:off x="0" y="966266"/>
            <a:ext cx="1624466" cy="1631791"/>
            <a:chOff x="0" y="966266"/>
            <a:chExt cx="1624466" cy="1631791"/>
          </a:xfrm>
        </p:grpSpPr>
        <p:sp>
          <p:nvSpPr>
            <p:cNvPr id="34" name="Rectangle 33">
              <a:extLst>
                <a:ext uri="{FF2B5EF4-FFF2-40B4-BE49-F238E27FC236}">
                  <a16:creationId xmlns="" xmlns:a16="http://schemas.microsoft.com/office/drawing/2014/main" id="{E7CFBA2F-F5F4-4513-8668-573841725C02}"/>
                </a:ext>
              </a:extLst>
            </p:cNvPr>
            <p:cNvSpPr/>
            <p:nvPr/>
          </p:nvSpPr>
          <p:spPr>
            <a:xfrm>
              <a:off x="0" y="1527420"/>
              <a:ext cx="1624466" cy="107063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REPLACE THE VALUE WITH THE NAME OF THE GENE</a:t>
              </a:r>
            </a:p>
          </p:txBody>
        </p:sp>
        <p:cxnSp>
          <p:nvCxnSpPr>
            <p:cNvPr id="8" name="Connector: Elbow 7">
              <a:extLst>
                <a:ext uri="{FF2B5EF4-FFF2-40B4-BE49-F238E27FC236}">
                  <a16:creationId xmlns="" xmlns:a16="http://schemas.microsoft.com/office/drawing/2014/main" id="{8F7A6B20-2E01-46F7-AD30-DC83D70F11E8}"/>
                </a:ext>
              </a:extLst>
            </p:cNvPr>
            <p:cNvCxnSpPr>
              <a:stCxn id="2" idx="1"/>
              <a:endCxn id="34" idx="0"/>
            </p:cNvCxnSpPr>
            <p:nvPr/>
          </p:nvCxnSpPr>
          <p:spPr>
            <a:xfrm rot="10800000" flipV="1">
              <a:off x="812234" y="966266"/>
              <a:ext cx="553359" cy="561154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" name="Group 6">
            <a:extLst>
              <a:ext uri="{FF2B5EF4-FFF2-40B4-BE49-F238E27FC236}">
                <a16:creationId xmlns="" xmlns:a16="http://schemas.microsoft.com/office/drawing/2014/main" id="{D6AAC1EB-5DB6-45A6-AA06-0FE0DCB67AFA}"/>
              </a:ext>
            </a:extLst>
          </p:cNvPr>
          <p:cNvGrpSpPr/>
          <p:nvPr/>
        </p:nvGrpSpPr>
        <p:grpSpPr>
          <a:xfrm>
            <a:off x="3436220" y="966266"/>
            <a:ext cx="1624466" cy="1631791"/>
            <a:chOff x="3436220" y="966266"/>
            <a:chExt cx="1624466" cy="1631791"/>
          </a:xfrm>
        </p:grpSpPr>
        <p:sp>
          <p:nvSpPr>
            <p:cNvPr id="14" name="Rectangle 13">
              <a:extLst>
                <a:ext uri="{FF2B5EF4-FFF2-40B4-BE49-F238E27FC236}">
                  <a16:creationId xmlns="" xmlns:a16="http://schemas.microsoft.com/office/drawing/2014/main" id="{32CE1CB1-E55C-4189-BA02-EB54673A5AE6}"/>
                </a:ext>
              </a:extLst>
            </p:cNvPr>
            <p:cNvSpPr/>
            <p:nvPr/>
          </p:nvSpPr>
          <p:spPr>
            <a:xfrm>
              <a:off x="3436220" y="1527420"/>
              <a:ext cx="1624466" cy="107063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6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REPLACE THE VALUE WITH Nan</a:t>
              </a:r>
            </a:p>
          </p:txBody>
        </p:sp>
        <p:cxnSp>
          <p:nvCxnSpPr>
            <p:cNvPr id="10" name="Connector: Elbow 9">
              <a:extLst>
                <a:ext uri="{FF2B5EF4-FFF2-40B4-BE49-F238E27FC236}">
                  <a16:creationId xmlns="" xmlns:a16="http://schemas.microsoft.com/office/drawing/2014/main" id="{4539139A-1FCC-4A7D-BB4E-AD938F409A21}"/>
                </a:ext>
              </a:extLst>
            </p:cNvPr>
            <p:cNvCxnSpPr>
              <a:stCxn id="2" idx="3"/>
              <a:endCxn id="14" idx="0"/>
            </p:cNvCxnSpPr>
            <p:nvPr/>
          </p:nvCxnSpPr>
          <p:spPr>
            <a:xfrm>
              <a:off x="3766588" y="966266"/>
              <a:ext cx="481865" cy="561154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C7DC52D3-874B-4F08-A594-5BCC7F9F7C32}"/>
              </a:ext>
            </a:extLst>
          </p:cNvPr>
          <p:cNvGrpSpPr/>
          <p:nvPr/>
        </p:nvGrpSpPr>
        <p:grpSpPr>
          <a:xfrm>
            <a:off x="7131314" y="966266"/>
            <a:ext cx="1624466" cy="1631791"/>
            <a:chOff x="7131314" y="966266"/>
            <a:chExt cx="1624466" cy="1631791"/>
          </a:xfrm>
        </p:grpSpPr>
        <p:sp>
          <p:nvSpPr>
            <p:cNvPr id="40" name="Rectangle 39">
              <a:extLst>
                <a:ext uri="{FF2B5EF4-FFF2-40B4-BE49-F238E27FC236}">
                  <a16:creationId xmlns="" xmlns:a16="http://schemas.microsoft.com/office/drawing/2014/main" id="{02922919-FF8F-44A8-A3EA-3E1520303974}"/>
                </a:ext>
              </a:extLst>
            </p:cNvPr>
            <p:cNvSpPr/>
            <p:nvPr/>
          </p:nvSpPr>
          <p:spPr>
            <a:xfrm>
              <a:off x="7131314" y="1527420"/>
              <a:ext cx="1624466" cy="107063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REPLACE THE VALUE WITH THE NAME</a:t>
              </a:r>
              <a:r>
                <a:rPr lang="en-IN" sz="16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</a:t>
              </a:r>
              <a:r>
                <a:rPr lang="en-IN" sz="14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OF THE GENE</a:t>
              </a:r>
            </a:p>
          </p:txBody>
        </p:sp>
        <p:cxnSp>
          <p:nvCxnSpPr>
            <p:cNvPr id="12" name="Connector: Elbow 11">
              <a:extLst>
                <a:ext uri="{FF2B5EF4-FFF2-40B4-BE49-F238E27FC236}">
                  <a16:creationId xmlns="" xmlns:a16="http://schemas.microsoft.com/office/drawing/2014/main" id="{A6BDD40F-B9B2-42EB-BE9E-5B5F08C63AA4}"/>
                </a:ext>
              </a:extLst>
            </p:cNvPr>
            <p:cNvCxnSpPr>
              <a:stCxn id="38" idx="1"/>
              <a:endCxn id="40" idx="0"/>
            </p:cNvCxnSpPr>
            <p:nvPr/>
          </p:nvCxnSpPr>
          <p:spPr>
            <a:xfrm rot="10800000" flipV="1">
              <a:off x="7943547" y="966266"/>
              <a:ext cx="427502" cy="561154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" name="Group 8">
            <a:extLst>
              <a:ext uri="{FF2B5EF4-FFF2-40B4-BE49-F238E27FC236}">
                <a16:creationId xmlns="" xmlns:a16="http://schemas.microsoft.com/office/drawing/2014/main" id="{6882AFDC-8ABF-4EB8-893D-D625E6C3A577}"/>
              </a:ext>
            </a:extLst>
          </p:cNvPr>
          <p:cNvGrpSpPr/>
          <p:nvPr/>
        </p:nvGrpSpPr>
        <p:grpSpPr>
          <a:xfrm>
            <a:off x="10567534" y="966266"/>
            <a:ext cx="1624466" cy="1631791"/>
            <a:chOff x="10567534" y="966266"/>
            <a:chExt cx="1624466" cy="1631791"/>
          </a:xfrm>
        </p:grpSpPr>
        <p:sp>
          <p:nvSpPr>
            <p:cNvPr id="39" name="Rectangle 38">
              <a:extLst>
                <a:ext uri="{FF2B5EF4-FFF2-40B4-BE49-F238E27FC236}">
                  <a16:creationId xmlns="" xmlns:a16="http://schemas.microsoft.com/office/drawing/2014/main" id="{F69F482D-892E-4E05-BCD8-63507F9C8951}"/>
                </a:ext>
              </a:extLst>
            </p:cNvPr>
            <p:cNvSpPr/>
            <p:nvPr/>
          </p:nvSpPr>
          <p:spPr>
            <a:xfrm>
              <a:off x="10567534" y="1527420"/>
              <a:ext cx="1624466" cy="107063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6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REPLACE THE VALUE WITH Nan</a:t>
              </a:r>
            </a:p>
          </p:txBody>
        </p:sp>
        <p:cxnSp>
          <p:nvCxnSpPr>
            <p:cNvPr id="16" name="Connector: Elbow 15">
              <a:extLst>
                <a:ext uri="{FF2B5EF4-FFF2-40B4-BE49-F238E27FC236}">
                  <a16:creationId xmlns="" xmlns:a16="http://schemas.microsoft.com/office/drawing/2014/main" id="{AC2410E3-BB74-4352-80B4-AFABDADCA461}"/>
                </a:ext>
              </a:extLst>
            </p:cNvPr>
            <p:cNvCxnSpPr>
              <a:cxnSpLocks/>
              <a:stCxn id="38" idx="3"/>
              <a:endCxn id="39" idx="0"/>
            </p:cNvCxnSpPr>
            <p:nvPr/>
          </p:nvCxnSpPr>
          <p:spPr>
            <a:xfrm>
              <a:off x="10880771" y="966266"/>
              <a:ext cx="498996" cy="561154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0" name="Group 19">
            <a:extLst>
              <a:ext uri="{FF2B5EF4-FFF2-40B4-BE49-F238E27FC236}">
                <a16:creationId xmlns="" xmlns:a16="http://schemas.microsoft.com/office/drawing/2014/main" id="{EE24D229-3CE1-4E20-8A54-33FC025D8203}"/>
              </a:ext>
            </a:extLst>
          </p:cNvPr>
          <p:cNvGrpSpPr/>
          <p:nvPr/>
        </p:nvGrpSpPr>
        <p:grpSpPr>
          <a:xfrm>
            <a:off x="1365592" y="4387118"/>
            <a:ext cx="9039461" cy="2053803"/>
            <a:chOff x="1365592" y="4387118"/>
            <a:chExt cx="9039461" cy="2053803"/>
          </a:xfrm>
        </p:grpSpPr>
        <p:sp>
          <p:nvSpPr>
            <p:cNvPr id="48" name="Parallelogram 47">
              <a:extLst>
                <a:ext uri="{FF2B5EF4-FFF2-40B4-BE49-F238E27FC236}">
                  <a16:creationId xmlns="" xmlns:a16="http://schemas.microsoft.com/office/drawing/2014/main" id="{7F56882C-4367-44DD-A146-B666FF7A8BCF}"/>
                </a:ext>
              </a:extLst>
            </p:cNvPr>
            <p:cNvSpPr/>
            <p:nvPr/>
          </p:nvSpPr>
          <p:spPr>
            <a:xfrm>
              <a:off x="8156261" y="5321036"/>
              <a:ext cx="2248792" cy="1070637"/>
            </a:xfrm>
            <a:prstGeom prst="parallelogram">
              <a:avLst/>
            </a:prstGeom>
            <a:solidFill>
              <a:schemeClr val="bg1">
                <a:lumMod val="95000"/>
              </a:schemeClr>
            </a:solidFill>
            <a:ln w="34925">
              <a:solidFill>
                <a:srgbClr val="7030A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GENE ASSOCIATION DUE TO MUTATION IN NORMAL STATE</a:t>
              </a:r>
            </a:p>
          </p:txBody>
        </p:sp>
        <p:sp>
          <p:nvSpPr>
            <p:cNvPr id="49" name="Parallelogram 48">
              <a:extLst>
                <a:ext uri="{FF2B5EF4-FFF2-40B4-BE49-F238E27FC236}">
                  <a16:creationId xmlns="" xmlns:a16="http://schemas.microsoft.com/office/drawing/2014/main" id="{9BAFCE1D-D879-44FD-859C-1E6A1649E306}"/>
                </a:ext>
              </a:extLst>
            </p:cNvPr>
            <p:cNvSpPr/>
            <p:nvPr/>
          </p:nvSpPr>
          <p:spPr>
            <a:xfrm>
              <a:off x="4687910" y="5370284"/>
              <a:ext cx="2248792" cy="1070637"/>
            </a:xfrm>
            <a:prstGeom prst="parallelogram">
              <a:avLst/>
            </a:prstGeom>
            <a:solidFill>
              <a:schemeClr val="bg1">
                <a:lumMod val="95000"/>
              </a:schemeClr>
            </a:solidFill>
            <a:ln w="34925">
              <a:solidFill>
                <a:srgbClr val="7030A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GENE ASSOCIATION WHICCH REMAIN UNCHANGED</a:t>
              </a:r>
            </a:p>
          </p:txBody>
        </p:sp>
        <p:sp>
          <p:nvSpPr>
            <p:cNvPr id="50" name="Parallelogram 49">
              <a:extLst>
                <a:ext uri="{FF2B5EF4-FFF2-40B4-BE49-F238E27FC236}">
                  <a16:creationId xmlns="" xmlns:a16="http://schemas.microsoft.com/office/drawing/2014/main" id="{B718FC04-570F-45C7-838F-8F668ADBB075}"/>
                </a:ext>
              </a:extLst>
            </p:cNvPr>
            <p:cNvSpPr/>
            <p:nvPr/>
          </p:nvSpPr>
          <p:spPr>
            <a:xfrm>
              <a:off x="1365592" y="5333998"/>
              <a:ext cx="2102759" cy="1070637"/>
            </a:xfrm>
            <a:prstGeom prst="parallelogram">
              <a:avLst/>
            </a:prstGeom>
            <a:solidFill>
              <a:schemeClr val="bg1">
                <a:lumMod val="95000"/>
              </a:schemeClr>
            </a:solidFill>
            <a:ln w="34925">
              <a:solidFill>
                <a:srgbClr val="7030A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GENE ASSOCIATION DUE TO MUTATION IN CARCINOGENIC STATE</a:t>
              </a:r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="" xmlns:a16="http://schemas.microsoft.com/office/drawing/2014/main" id="{7D4E9802-7EF2-47AB-8A39-B6BB2E241805}"/>
                </a:ext>
              </a:extLst>
            </p:cNvPr>
            <p:cNvCxnSpPr>
              <a:stCxn id="15" idx="3"/>
              <a:endCxn id="17" idx="1"/>
            </p:cNvCxnSpPr>
            <p:nvPr/>
          </p:nvCxnSpPr>
          <p:spPr>
            <a:xfrm>
              <a:off x="4343375" y="4387118"/>
              <a:ext cx="3505252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Connector: Elbow 56">
              <a:extLst>
                <a:ext uri="{FF2B5EF4-FFF2-40B4-BE49-F238E27FC236}">
                  <a16:creationId xmlns="" xmlns:a16="http://schemas.microsoft.com/office/drawing/2014/main" id="{A84FCAA6-3579-49C2-B19C-7FD1A3E92E47}"/>
                </a:ext>
              </a:extLst>
            </p:cNvPr>
            <p:cNvCxnSpPr>
              <a:cxnSpLocks/>
              <a:endCxn id="49" idx="1"/>
            </p:cNvCxnSpPr>
            <p:nvPr/>
          </p:nvCxnSpPr>
          <p:spPr>
            <a:xfrm rot="5400000">
              <a:off x="5454555" y="4878702"/>
              <a:ext cx="983164" cy="1"/>
            </a:xfrm>
            <a:prstGeom prst="bentConnector3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Connector: Elbow 58">
              <a:extLst>
                <a:ext uri="{FF2B5EF4-FFF2-40B4-BE49-F238E27FC236}">
                  <a16:creationId xmlns="" xmlns:a16="http://schemas.microsoft.com/office/drawing/2014/main" id="{1BA90497-413E-4B0A-A44E-EACDCA921828}"/>
                </a:ext>
              </a:extLst>
            </p:cNvPr>
            <p:cNvCxnSpPr>
              <a:cxnSpLocks/>
              <a:endCxn id="50" idx="1"/>
            </p:cNvCxnSpPr>
            <p:nvPr/>
          </p:nvCxnSpPr>
          <p:spPr>
            <a:xfrm rot="10800000" flipV="1">
              <a:off x="2550801" y="4891314"/>
              <a:ext cx="3429086" cy="442684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Connector: Elbow 60">
              <a:extLst>
                <a:ext uri="{FF2B5EF4-FFF2-40B4-BE49-F238E27FC236}">
                  <a16:creationId xmlns="" xmlns:a16="http://schemas.microsoft.com/office/drawing/2014/main" id="{0C95A48C-35D4-4A49-BD54-C672CFD2A823}"/>
                </a:ext>
              </a:extLst>
            </p:cNvPr>
            <p:cNvCxnSpPr>
              <a:cxnSpLocks/>
              <a:endCxn id="48" idx="1"/>
            </p:cNvCxnSpPr>
            <p:nvPr/>
          </p:nvCxnSpPr>
          <p:spPr>
            <a:xfrm>
              <a:off x="5979887" y="4891314"/>
              <a:ext cx="3434600" cy="429722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" name="Group 10">
            <a:extLst>
              <a:ext uri="{FF2B5EF4-FFF2-40B4-BE49-F238E27FC236}">
                <a16:creationId xmlns="" xmlns:a16="http://schemas.microsoft.com/office/drawing/2014/main" id="{B77F5634-8C1F-4601-BA9A-A7DEF0FF2B6B}"/>
              </a:ext>
            </a:extLst>
          </p:cNvPr>
          <p:cNvGrpSpPr/>
          <p:nvPr/>
        </p:nvGrpSpPr>
        <p:grpSpPr>
          <a:xfrm>
            <a:off x="1624466" y="2061029"/>
            <a:ext cx="1811754" cy="1825379"/>
            <a:chOff x="1624466" y="2061029"/>
            <a:chExt cx="1811754" cy="1825379"/>
          </a:xfrm>
        </p:grpSpPr>
        <p:sp>
          <p:nvSpPr>
            <p:cNvPr id="45" name="Parallelogram 44">
              <a:extLst>
                <a:ext uri="{FF2B5EF4-FFF2-40B4-BE49-F238E27FC236}">
                  <a16:creationId xmlns="" xmlns:a16="http://schemas.microsoft.com/office/drawing/2014/main" id="{232AB8DE-F08E-4485-A15F-B1C11517ABD1}"/>
                </a:ext>
              </a:extLst>
            </p:cNvPr>
            <p:cNvSpPr/>
            <p:nvPr/>
          </p:nvSpPr>
          <p:spPr>
            <a:xfrm>
              <a:off x="1624466" y="2815771"/>
              <a:ext cx="1681404" cy="1070637"/>
            </a:xfrm>
            <a:prstGeom prst="parallelogram">
              <a:avLst/>
            </a:prstGeom>
            <a:solidFill>
              <a:schemeClr val="bg1">
                <a:lumMod val="95000"/>
              </a:schemeClr>
            </a:solidFill>
            <a:ln w="34925">
              <a:solidFill>
                <a:srgbClr val="7030A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WORKING NORMAL DATA</a:t>
              </a:r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="" xmlns:a16="http://schemas.microsoft.com/office/drawing/2014/main" id="{46E45FA9-A278-4A41-981F-8A2B72C143D4}"/>
                </a:ext>
              </a:extLst>
            </p:cNvPr>
            <p:cNvCxnSpPr>
              <a:cxnSpLocks/>
              <a:stCxn id="34" idx="3"/>
              <a:endCxn id="14" idx="1"/>
            </p:cNvCxnSpPr>
            <p:nvPr/>
          </p:nvCxnSpPr>
          <p:spPr>
            <a:xfrm>
              <a:off x="1624466" y="2062739"/>
              <a:ext cx="1811754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="" xmlns:a16="http://schemas.microsoft.com/office/drawing/2014/main" id="{8C3D6018-2088-480A-B7F0-BF6D8F46E2F7}"/>
                </a:ext>
              </a:extLst>
            </p:cNvPr>
            <p:cNvCxnSpPr>
              <a:cxnSpLocks/>
              <a:endCxn id="45" idx="1"/>
            </p:cNvCxnSpPr>
            <p:nvPr/>
          </p:nvCxnSpPr>
          <p:spPr>
            <a:xfrm>
              <a:off x="2598998" y="2061029"/>
              <a:ext cx="0" cy="75474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3" name="Group 12">
            <a:extLst>
              <a:ext uri="{FF2B5EF4-FFF2-40B4-BE49-F238E27FC236}">
                <a16:creationId xmlns="" xmlns:a16="http://schemas.microsoft.com/office/drawing/2014/main" id="{0041B572-F5D8-449E-B953-94B053790993}"/>
              </a:ext>
            </a:extLst>
          </p:cNvPr>
          <p:cNvGrpSpPr/>
          <p:nvPr/>
        </p:nvGrpSpPr>
        <p:grpSpPr>
          <a:xfrm>
            <a:off x="8755780" y="2061029"/>
            <a:ext cx="1811754" cy="1825378"/>
            <a:chOff x="8755780" y="2061029"/>
            <a:chExt cx="1811754" cy="1825378"/>
          </a:xfrm>
        </p:grpSpPr>
        <p:sp>
          <p:nvSpPr>
            <p:cNvPr id="46" name="Parallelogram 45">
              <a:extLst>
                <a:ext uri="{FF2B5EF4-FFF2-40B4-BE49-F238E27FC236}">
                  <a16:creationId xmlns="" xmlns:a16="http://schemas.microsoft.com/office/drawing/2014/main" id="{7A87E0FF-A5DB-4B03-92A1-2199B907026B}"/>
                </a:ext>
              </a:extLst>
            </p:cNvPr>
            <p:cNvSpPr/>
            <p:nvPr/>
          </p:nvSpPr>
          <p:spPr>
            <a:xfrm>
              <a:off x="8820955" y="2815770"/>
              <a:ext cx="1681404" cy="1070637"/>
            </a:xfrm>
            <a:prstGeom prst="parallelogram">
              <a:avLst/>
            </a:prstGeom>
            <a:solidFill>
              <a:schemeClr val="bg1">
                <a:lumMod val="95000"/>
              </a:schemeClr>
            </a:solidFill>
            <a:ln w="34925">
              <a:solidFill>
                <a:srgbClr val="7030A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WORKING </a:t>
              </a:r>
              <a:r>
                <a:rPr lang="en-IN" sz="12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CARCINOGENIC</a:t>
              </a:r>
              <a:r>
                <a:rPr lang="en-IN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DATA</a:t>
              </a: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="" xmlns:a16="http://schemas.microsoft.com/office/drawing/2014/main" id="{E2E148ED-5239-44C1-94DC-03CA834BFE43}"/>
                </a:ext>
              </a:extLst>
            </p:cNvPr>
            <p:cNvCxnSpPr>
              <a:stCxn id="40" idx="3"/>
              <a:endCxn id="39" idx="1"/>
            </p:cNvCxnSpPr>
            <p:nvPr/>
          </p:nvCxnSpPr>
          <p:spPr>
            <a:xfrm>
              <a:off x="8755780" y="2062739"/>
              <a:ext cx="1811754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="" xmlns:a16="http://schemas.microsoft.com/office/drawing/2014/main" id="{0B303D2A-BB02-48B1-B240-E98F36670397}"/>
                </a:ext>
              </a:extLst>
            </p:cNvPr>
            <p:cNvCxnSpPr>
              <a:endCxn id="46" idx="0"/>
            </p:cNvCxnSpPr>
            <p:nvPr/>
          </p:nvCxnSpPr>
          <p:spPr>
            <a:xfrm>
              <a:off x="9661657" y="2061029"/>
              <a:ext cx="0" cy="75474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="" xmlns:a16="http://schemas.microsoft.com/office/drawing/2014/main" id="{4F826501-17B5-4CA5-AE32-7D943DCFD009}"/>
              </a:ext>
            </a:extLst>
          </p:cNvPr>
          <p:cNvGrpSpPr/>
          <p:nvPr/>
        </p:nvGrpSpPr>
        <p:grpSpPr>
          <a:xfrm>
            <a:off x="788805" y="3886408"/>
            <a:ext cx="3554570" cy="810145"/>
            <a:chOff x="788805" y="3886408"/>
            <a:chExt cx="3554570" cy="810145"/>
          </a:xfrm>
        </p:grpSpPr>
        <p:sp>
          <p:nvSpPr>
            <p:cNvPr id="15" name="Rectangle 14">
              <a:extLst>
                <a:ext uri="{FF2B5EF4-FFF2-40B4-BE49-F238E27FC236}">
                  <a16:creationId xmlns="" xmlns:a16="http://schemas.microsoft.com/office/drawing/2014/main" id="{D5FB374D-7A90-4409-8F91-834A93942D6D}"/>
                </a:ext>
              </a:extLst>
            </p:cNvPr>
            <p:cNvSpPr/>
            <p:nvPr/>
          </p:nvSpPr>
          <p:spPr>
            <a:xfrm>
              <a:off x="788805" y="4077682"/>
              <a:ext cx="3554570" cy="61887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6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ASSOCIATION RULE MINING USING APRIORI ALGORITHM</a:t>
              </a:r>
            </a:p>
          </p:txBody>
        </p:sp>
        <p:cxnSp>
          <p:nvCxnSpPr>
            <p:cNvPr id="71" name="Straight Arrow Connector 70">
              <a:extLst>
                <a:ext uri="{FF2B5EF4-FFF2-40B4-BE49-F238E27FC236}">
                  <a16:creationId xmlns="" xmlns:a16="http://schemas.microsoft.com/office/drawing/2014/main" id="{8D386160-B316-44E0-861D-90AAD49576B8}"/>
                </a:ext>
              </a:extLst>
            </p:cNvPr>
            <p:cNvCxnSpPr>
              <a:cxnSpLocks/>
            </p:cNvCxnSpPr>
            <p:nvPr/>
          </p:nvCxnSpPr>
          <p:spPr>
            <a:xfrm>
              <a:off x="2321813" y="3886408"/>
              <a:ext cx="0" cy="21771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="" xmlns:a16="http://schemas.microsoft.com/office/drawing/2014/main" id="{E59E1F40-E138-41E3-B35F-02C8D517CF53}"/>
              </a:ext>
            </a:extLst>
          </p:cNvPr>
          <p:cNvGrpSpPr/>
          <p:nvPr/>
        </p:nvGrpSpPr>
        <p:grpSpPr>
          <a:xfrm>
            <a:off x="7848627" y="3886407"/>
            <a:ext cx="3554570" cy="810146"/>
            <a:chOff x="7848627" y="3886407"/>
            <a:chExt cx="3554570" cy="810146"/>
          </a:xfrm>
        </p:grpSpPr>
        <p:sp>
          <p:nvSpPr>
            <p:cNvPr id="17" name="Rectangle 16">
              <a:extLst>
                <a:ext uri="{FF2B5EF4-FFF2-40B4-BE49-F238E27FC236}">
                  <a16:creationId xmlns="" xmlns:a16="http://schemas.microsoft.com/office/drawing/2014/main" id="{189C3081-26E3-4F6A-B9DB-9CB10BF8CD86}"/>
                </a:ext>
              </a:extLst>
            </p:cNvPr>
            <p:cNvSpPr/>
            <p:nvPr/>
          </p:nvSpPr>
          <p:spPr>
            <a:xfrm>
              <a:off x="7848627" y="4077682"/>
              <a:ext cx="3554570" cy="61887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ASSOCIATION RULE MINING USING APRIORI ALGORITHM</a:t>
              </a:r>
            </a:p>
          </p:txBody>
        </p:sp>
        <p:cxnSp>
          <p:nvCxnSpPr>
            <p:cNvPr id="73" name="Straight Arrow Connector 72">
              <a:extLst>
                <a:ext uri="{FF2B5EF4-FFF2-40B4-BE49-F238E27FC236}">
                  <a16:creationId xmlns="" xmlns:a16="http://schemas.microsoft.com/office/drawing/2014/main" id="{1E969FFE-0265-4980-9286-75EC70211311}"/>
                </a:ext>
              </a:extLst>
            </p:cNvPr>
            <p:cNvCxnSpPr>
              <a:stCxn id="46" idx="3"/>
            </p:cNvCxnSpPr>
            <p:nvPr/>
          </p:nvCxnSpPr>
          <p:spPr>
            <a:xfrm>
              <a:off x="9527827" y="3886407"/>
              <a:ext cx="8059" cy="19127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110283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="" xmlns:a16="http://schemas.microsoft.com/office/drawing/2014/main" id="{91854152-9A79-49FF-9802-BC80B66F8795}"/>
              </a:ext>
            </a:extLst>
          </p:cNvPr>
          <p:cNvSpPr/>
          <p:nvPr/>
        </p:nvSpPr>
        <p:spPr>
          <a:xfrm>
            <a:off x="4038600" y="279400"/>
            <a:ext cx="4114800" cy="800100"/>
          </a:xfrm>
          <a:prstGeom prst="roundRect">
            <a:avLst>
              <a:gd name="adj" fmla="val 50000"/>
            </a:avLst>
          </a:prstGeom>
          <a:solidFill>
            <a:srgbClr val="1ED760"/>
          </a:solidFill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b="1" spc="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Condensed" panose="020B0606020104020203" pitchFamily="34" charset="0"/>
              </a:rPr>
              <a:t>RESULTS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FDDC0B24-C3E2-4F71-BCDE-93EEC94B8381}"/>
              </a:ext>
            </a:extLst>
          </p:cNvPr>
          <p:cNvSpPr/>
          <p:nvPr/>
        </p:nvSpPr>
        <p:spPr>
          <a:xfrm>
            <a:off x="0" y="1517853"/>
            <a:ext cx="12192000" cy="548189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4" name="Freeform: Shape 23">
            <a:extLst>
              <a:ext uri="{FF2B5EF4-FFF2-40B4-BE49-F238E27FC236}">
                <a16:creationId xmlns="" xmlns:a16="http://schemas.microsoft.com/office/drawing/2014/main" id="{46385288-2BA8-4B21-BF3B-D2A6A11B4296}"/>
              </a:ext>
            </a:extLst>
          </p:cNvPr>
          <p:cNvSpPr/>
          <p:nvPr/>
        </p:nvSpPr>
        <p:spPr>
          <a:xfrm>
            <a:off x="6819900" y="4021966"/>
            <a:ext cx="131098" cy="601499"/>
          </a:xfrm>
          <a:custGeom>
            <a:avLst/>
            <a:gdLst>
              <a:gd name="connsiteX0" fmla="*/ 112545 w 131098"/>
              <a:gd name="connsiteY0" fmla="*/ 0 h 601499"/>
              <a:gd name="connsiteX1" fmla="*/ 122400 w 131098"/>
              <a:gd name="connsiteY1" fmla="*/ 64575 h 601499"/>
              <a:gd name="connsiteX2" fmla="*/ 131098 w 131098"/>
              <a:gd name="connsiteY2" fmla="*/ 236836 h 601499"/>
              <a:gd name="connsiteX3" fmla="*/ 96869 w 131098"/>
              <a:gd name="connsiteY3" fmla="*/ 576382 h 601499"/>
              <a:gd name="connsiteX4" fmla="*/ 90411 w 131098"/>
              <a:gd name="connsiteY4" fmla="*/ 601499 h 601499"/>
              <a:gd name="connsiteX5" fmla="*/ 86216 w 131098"/>
              <a:gd name="connsiteY5" fmla="*/ 596414 h 601499"/>
              <a:gd name="connsiteX6" fmla="*/ 0 w 131098"/>
              <a:gd name="connsiteY6" fmla="*/ 314162 h 601499"/>
              <a:gd name="connsiteX7" fmla="*/ 86216 w 131098"/>
              <a:gd name="connsiteY7" fmla="*/ 31910 h 601499"/>
              <a:gd name="connsiteX8" fmla="*/ 112545 w 131098"/>
              <a:gd name="connsiteY8" fmla="*/ 0 h 601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1098" h="601499">
                <a:moveTo>
                  <a:pt x="112545" y="0"/>
                </a:moveTo>
                <a:lnTo>
                  <a:pt x="122400" y="64575"/>
                </a:lnTo>
                <a:cubicBezTo>
                  <a:pt x="128152" y="121213"/>
                  <a:pt x="131098" y="178681"/>
                  <a:pt x="131098" y="236836"/>
                </a:cubicBezTo>
                <a:cubicBezTo>
                  <a:pt x="131098" y="353147"/>
                  <a:pt x="119312" y="466706"/>
                  <a:pt x="96869" y="576382"/>
                </a:cubicBezTo>
                <a:lnTo>
                  <a:pt x="90411" y="601499"/>
                </a:lnTo>
                <a:lnTo>
                  <a:pt x="86216" y="596414"/>
                </a:lnTo>
                <a:cubicBezTo>
                  <a:pt x="31784" y="515844"/>
                  <a:pt x="0" y="418715"/>
                  <a:pt x="0" y="314162"/>
                </a:cubicBezTo>
                <a:cubicBezTo>
                  <a:pt x="0" y="209610"/>
                  <a:pt x="31784" y="112480"/>
                  <a:pt x="86216" y="31910"/>
                </a:cubicBezTo>
                <a:lnTo>
                  <a:pt x="112545" y="0"/>
                </a:lnTo>
                <a:close/>
              </a:path>
            </a:pathLst>
          </a:custGeom>
          <a:solidFill>
            <a:srgbClr val="FF7C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r"/>
            <a:endParaRPr lang="en-IN" dirty="0"/>
          </a:p>
        </p:txBody>
      </p:sp>
      <p:grpSp>
        <p:nvGrpSpPr>
          <p:cNvPr id="46" name="Group 45">
            <a:extLst>
              <a:ext uri="{FF2B5EF4-FFF2-40B4-BE49-F238E27FC236}">
                <a16:creationId xmlns="" xmlns:a16="http://schemas.microsoft.com/office/drawing/2014/main" id="{C28836E9-160D-40A6-93E0-CEC39D6BA6B5}"/>
              </a:ext>
            </a:extLst>
          </p:cNvPr>
          <p:cNvGrpSpPr/>
          <p:nvPr/>
        </p:nvGrpSpPr>
        <p:grpSpPr>
          <a:xfrm>
            <a:off x="3205221" y="1738265"/>
            <a:ext cx="5168900" cy="5168900"/>
            <a:chOff x="3205221" y="1738265"/>
            <a:chExt cx="5168900" cy="5168900"/>
          </a:xfrm>
        </p:grpSpPr>
        <p:sp>
          <p:nvSpPr>
            <p:cNvPr id="7" name="Oval 6">
              <a:extLst>
                <a:ext uri="{FF2B5EF4-FFF2-40B4-BE49-F238E27FC236}">
                  <a16:creationId xmlns="" xmlns:a16="http://schemas.microsoft.com/office/drawing/2014/main" id="{E34A7D70-4817-4B52-8A37-97A7A1C179F9}"/>
                </a:ext>
              </a:extLst>
            </p:cNvPr>
            <p:cNvSpPr/>
            <p:nvPr/>
          </p:nvSpPr>
          <p:spPr>
            <a:xfrm>
              <a:off x="3205221" y="1738265"/>
              <a:ext cx="5168900" cy="5168900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="" xmlns:a16="http://schemas.microsoft.com/office/drawing/2014/main" id="{CFD21968-463C-4781-9F2D-8D862C894935}"/>
                </a:ext>
              </a:extLst>
            </p:cNvPr>
            <p:cNvSpPr txBox="1"/>
            <p:nvPr/>
          </p:nvSpPr>
          <p:spPr>
            <a:xfrm>
              <a:off x="5021943" y="2061029"/>
              <a:ext cx="16691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ORIGINAL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="" xmlns:a16="http://schemas.microsoft.com/office/drawing/2014/main" id="{9B582746-1A91-4D0F-8D83-A7A6EB769E28}"/>
              </a:ext>
            </a:extLst>
          </p:cNvPr>
          <p:cNvGrpSpPr/>
          <p:nvPr/>
        </p:nvGrpSpPr>
        <p:grpSpPr>
          <a:xfrm>
            <a:off x="3971925" y="2574002"/>
            <a:ext cx="3351045" cy="3369598"/>
            <a:chOff x="3971925" y="2574002"/>
            <a:chExt cx="3351045" cy="3369598"/>
          </a:xfrm>
        </p:grpSpPr>
        <p:sp>
          <p:nvSpPr>
            <p:cNvPr id="23" name="Freeform: Shape 22">
              <a:extLst>
                <a:ext uri="{FF2B5EF4-FFF2-40B4-BE49-F238E27FC236}">
                  <a16:creationId xmlns="" xmlns:a16="http://schemas.microsoft.com/office/drawing/2014/main" id="{4BCF8757-0676-4AA0-81B3-5C0727A33A4B}"/>
                </a:ext>
              </a:extLst>
            </p:cNvPr>
            <p:cNvSpPr/>
            <p:nvPr/>
          </p:nvSpPr>
          <p:spPr>
            <a:xfrm>
              <a:off x="3971925" y="2574002"/>
              <a:ext cx="3351045" cy="3369598"/>
            </a:xfrm>
            <a:custGeom>
              <a:avLst/>
              <a:gdLst>
                <a:gd name="connsiteX0" fmla="*/ 1684799 w 3351045"/>
                <a:gd name="connsiteY0" fmla="*/ 0 h 3369598"/>
                <a:gd name="connsiteX1" fmla="*/ 3335369 w 3351045"/>
                <a:gd name="connsiteY1" fmla="*/ 1345253 h 3369598"/>
                <a:gd name="connsiteX2" fmla="*/ 3351045 w 3351045"/>
                <a:gd name="connsiteY2" fmla="*/ 1447963 h 3369598"/>
                <a:gd name="connsiteX3" fmla="*/ 3324716 w 3351045"/>
                <a:gd name="connsiteY3" fmla="*/ 1479873 h 3369598"/>
                <a:gd name="connsiteX4" fmla="*/ 3238500 w 3351045"/>
                <a:gd name="connsiteY4" fmla="*/ 1762125 h 3369598"/>
                <a:gd name="connsiteX5" fmla="*/ 3324716 w 3351045"/>
                <a:gd name="connsiteY5" fmla="*/ 2044377 h 3369598"/>
                <a:gd name="connsiteX6" fmla="*/ 3328911 w 3351045"/>
                <a:gd name="connsiteY6" fmla="*/ 2049462 h 3369598"/>
                <a:gd name="connsiteX7" fmla="*/ 3293853 w 3351045"/>
                <a:gd name="connsiteY7" fmla="*/ 2185807 h 3369598"/>
                <a:gd name="connsiteX8" fmla="*/ 1684799 w 3351045"/>
                <a:gd name="connsiteY8" fmla="*/ 3369598 h 3369598"/>
                <a:gd name="connsiteX9" fmla="*/ 0 w 3351045"/>
                <a:gd name="connsiteY9" fmla="*/ 1684799 h 3369598"/>
                <a:gd name="connsiteX10" fmla="*/ 1684799 w 3351045"/>
                <a:gd name="connsiteY10" fmla="*/ 0 h 33695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351045" h="3369598">
                  <a:moveTo>
                    <a:pt x="1684799" y="0"/>
                  </a:moveTo>
                  <a:cubicBezTo>
                    <a:pt x="2498977" y="0"/>
                    <a:pt x="3178267" y="577518"/>
                    <a:pt x="3335369" y="1345253"/>
                  </a:cubicBezTo>
                  <a:lnTo>
                    <a:pt x="3351045" y="1447963"/>
                  </a:lnTo>
                  <a:lnTo>
                    <a:pt x="3324716" y="1479873"/>
                  </a:lnTo>
                  <a:cubicBezTo>
                    <a:pt x="3270284" y="1560443"/>
                    <a:pt x="3238500" y="1657573"/>
                    <a:pt x="3238500" y="1762125"/>
                  </a:cubicBezTo>
                  <a:cubicBezTo>
                    <a:pt x="3238500" y="1866678"/>
                    <a:pt x="3270284" y="1963807"/>
                    <a:pt x="3324716" y="2044377"/>
                  </a:cubicBezTo>
                  <a:lnTo>
                    <a:pt x="3328911" y="2049462"/>
                  </a:lnTo>
                  <a:lnTo>
                    <a:pt x="3293853" y="2185807"/>
                  </a:lnTo>
                  <a:cubicBezTo>
                    <a:pt x="3080538" y="2871636"/>
                    <a:pt x="2440821" y="3369598"/>
                    <a:pt x="1684799" y="3369598"/>
                  </a:cubicBezTo>
                  <a:cubicBezTo>
                    <a:pt x="754310" y="3369598"/>
                    <a:pt x="0" y="2615288"/>
                    <a:pt x="0" y="1684799"/>
                  </a:cubicBezTo>
                  <a:cubicBezTo>
                    <a:pt x="0" y="754310"/>
                    <a:pt x="754310" y="0"/>
                    <a:pt x="1684799" y="0"/>
                  </a:cubicBez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r"/>
              <a:endParaRPr lang="en-IN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="" xmlns:a16="http://schemas.microsoft.com/office/drawing/2014/main" id="{D9F4856D-9778-4A9B-916D-F232ED0E4DEB}"/>
                </a:ext>
              </a:extLst>
            </p:cNvPr>
            <p:cNvSpPr txBox="1"/>
            <p:nvPr/>
          </p:nvSpPr>
          <p:spPr>
            <a:xfrm>
              <a:off x="4955100" y="4088884"/>
              <a:ext cx="16691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5978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="" xmlns:a16="http://schemas.microsoft.com/office/drawing/2014/main" id="{AD80E9C6-8B3C-490E-AD99-45860DC2DCFF}"/>
              </a:ext>
            </a:extLst>
          </p:cNvPr>
          <p:cNvGrpSpPr/>
          <p:nvPr/>
        </p:nvGrpSpPr>
        <p:grpSpPr>
          <a:xfrm>
            <a:off x="6915255" y="3831302"/>
            <a:ext cx="1690402" cy="1009650"/>
            <a:chOff x="6915255" y="3831302"/>
            <a:chExt cx="1690402" cy="1009650"/>
          </a:xfrm>
        </p:grpSpPr>
        <p:sp>
          <p:nvSpPr>
            <p:cNvPr id="22" name="Freeform: Shape 21">
              <a:extLst>
                <a:ext uri="{FF2B5EF4-FFF2-40B4-BE49-F238E27FC236}">
                  <a16:creationId xmlns="" xmlns:a16="http://schemas.microsoft.com/office/drawing/2014/main" id="{3137BA4F-3F14-42CE-97B6-1EE560D71598}"/>
                </a:ext>
              </a:extLst>
            </p:cNvPr>
            <p:cNvSpPr/>
            <p:nvPr/>
          </p:nvSpPr>
          <p:spPr>
            <a:xfrm>
              <a:off x="7300837" y="3831302"/>
              <a:ext cx="919239" cy="1009650"/>
            </a:xfrm>
            <a:custGeom>
              <a:avLst/>
              <a:gdLst>
                <a:gd name="connsiteX0" fmla="*/ 414414 w 919239"/>
                <a:gd name="connsiteY0" fmla="*/ 0 h 1009650"/>
                <a:gd name="connsiteX1" fmla="*/ 919239 w 919239"/>
                <a:gd name="connsiteY1" fmla="*/ 504825 h 1009650"/>
                <a:gd name="connsiteX2" fmla="*/ 414414 w 919239"/>
                <a:gd name="connsiteY2" fmla="*/ 1009650 h 1009650"/>
                <a:gd name="connsiteX3" fmla="*/ 57449 w 919239"/>
                <a:gd name="connsiteY3" fmla="*/ 861790 h 1009650"/>
                <a:gd name="connsiteX4" fmla="*/ 0 w 919239"/>
                <a:gd name="connsiteY4" fmla="*/ 792162 h 1009650"/>
                <a:gd name="connsiteX5" fmla="*/ 6458 w 919239"/>
                <a:gd name="connsiteY5" fmla="*/ 767045 h 1009650"/>
                <a:gd name="connsiteX6" fmla="*/ 40687 w 919239"/>
                <a:gd name="connsiteY6" fmla="*/ 427499 h 1009650"/>
                <a:gd name="connsiteX7" fmla="*/ 31989 w 919239"/>
                <a:gd name="connsiteY7" fmla="*/ 255238 h 1009650"/>
                <a:gd name="connsiteX8" fmla="*/ 22134 w 919239"/>
                <a:gd name="connsiteY8" fmla="*/ 190663 h 1009650"/>
                <a:gd name="connsiteX9" fmla="*/ 57449 w 919239"/>
                <a:gd name="connsiteY9" fmla="*/ 147860 h 1009650"/>
                <a:gd name="connsiteX10" fmla="*/ 414414 w 919239"/>
                <a:gd name="connsiteY10" fmla="*/ 0 h 1009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19239" h="1009650">
                  <a:moveTo>
                    <a:pt x="414414" y="0"/>
                  </a:moveTo>
                  <a:cubicBezTo>
                    <a:pt x="693221" y="0"/>
                    <a:pt x="919239" y="226018"/>
                    <a:pt x="919239" y="504825"/>
                  </a:cubicBezTo>
                  <a:cubicBezTo>
                    <a:pt x="919239" y="783632"/>
                    <a:pt x="693221" y="1009650"/>
                    <a:pt x="414414" y="1009650"/>
                  </a:cubicBezTo>
                  <a:cubicBezTo>
                    <a:pt x="275011" y="1009650"/>
                    <a:pt x="148804" y="953146"/>
                    <a:pt x="57449" y="861790"/>
                  </a:cubicBezTo>
                  <a:lnTo>
                    <a:pt x="0" y="792162"/>
                  </a:lnTo>
                  <a:lnTo>
                    <a:pt x="6458" y="767045"/>
                  </a:lnTo>
                  <a:cubicBezTo>
                    <a:pt x="28901" y="657369"/>
                    <a:pt x="40687" y="543810"/>
                    <a:pt x="40687" y="427499"/>
                  </a:cubicBezTo>
                  <a:cubicBezTo>
                    <a:pt x="40687" y="369344"/>
                    <a:pt x="37741" y="311876"/>
                    <a:pt x="31989" y="255238"/>
                  </a:cubicBezTo>
                  <a:lnTo>
                    <a:pt x="22134" y="190663"/>
                  </a:lnTo>
                  <a:lnTo>
                    <a:pt x="57449" y="147860"/>
                  </a:lnTo>
                  <a:cubicBezTo>
                    <a:pt x="148804" y="56505"/>
                    <a:pt x="275011" y="0"/>
                    <a:pt x="414414" y="0"/>
                  </a:cubicBez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r"/>
              <a:endParaRPr lang="en-IN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="" xmlns:a16="http://schemas.microsoft.com/office/drawing/2014/main" id="{EE2BF49E-6EF7-4686-B47A-0659A81030EA}"/>
                </a:ext>
              </a:extLst>
            </p:cNvPr>
            <p:cNvSpPr txBox="1"/>
            <p:nvPr/>
          </p:nvSpPr>
          <p:spPr>
            <a:xfrm>
              <a:off x="6915255" y="4196834"/>
              <a:ext cx="169040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575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="" xmlns:a16="http://schemas.microsoft.com/office/drawing/2014/main" id="{B4994C14-E723-42BE-9235-A13B0CFC8F76}"/>
              </a:ext>
            </a:extLst>
          </p:cNvPr>
          <p:cNvGrpSpPr/>
          <p:nvPr/>
        </p:nvGrpSpPr>
        <p:grpSpPr>
          <a:xfrm>
            <a:off x="863997" y="4258801"/>
            <a:ext cx="3591890" cy="1392683"/>
            <a:chOff x="863997" y="4258801"/>
            <a:chExt cx="3591890" cy="1392683"/>
          </a:xfrm>
        </p:grpSpPr>
        <p:cxnSp>
          <p:nvCxnSpPr>
            <p:cNvPr id="30" name="Straight Arrow Connector 29">
              <a:extLst>
                <a:ext uri="{FF2B5EF4-FFF2-40B4-BE49-F238E27FC236}">
                  <a16:creationId xmlns="" xmlns:a16="http://schemas.microsoft.com/office/drawing/2014/main" id="{B0D02437-E6E2-431C-AAB4-1B205A69B17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50415" y="4258801"/>
              <a:ext cx="1905472" cy="46935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="" xmlns:a16="http://schemas.microsoft.com/office/drawing/2014/main" id="{547F0102-C06A-4903-90B5-6A8649FDED7A}"/>
                </a:ext>
              </a:extLst>
            </p:cNvPr>
            <p:cNvSpPr txBox="1"/>
            <p:nvPr/>
          </p:nvSpPr>
          <p:spPr>
            <a:xfrm>
              <a:off x="863997" y="4728154"/>
              <a:ext cx="166914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GENES ASSOCIATED IN CARCINOGENIC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="" xmlns:a16="http://schemas.microsoft.com/office/drawing/2014/main" id="{863BCD65-E42B-4DAD-8235-2B9D2DB03C0A}"/>
              </a:ext>
            </a:extLst>
          </p:cNvPr>
          <p:cNvGrpSpPr/>
          <p:nvPr/>
        </p:nvGrpSpPr>
        <p:grpSpPr>
          <a:xfrm>
            <a:off x="7266288" y="2497593"/>
            <a:ext cx="3323839" cy="1775957"/>
            <a:chOff x="7266288" y="2497593"/>
            <a:chExt cx="3323839" cy="1775957"/>
          </a:xfrm>
        </p:grpSpPr>
        <p:cxnSp>
          <p:nvCxnSpPr>
            <p:cNvPr id="36" name="Straight Arrow Connector 35">
              <a:extLst>
                <a:ext uri="{FF2B5EF4-FFF2-40B4-BE49-F238E27FC236}">
                  <a16:creationId xmlns="" xmlns:a16="http://schemas.microsoft.com/office/drawing/2014/main" id="{588EC184-BCA4-413E-B82C-BE66C3001B7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66288" y="2728654"/>
              <a:ext cx="1721968" cy="154489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="" xmlns:a16="http://schemas.microsoft.com/office/drawing/2014/main" id="{0A841178-8536-4FD4-937F-7CE89AA4A703}"/>
                </a:ext>
              </a:extLst>
            </p:cNvPr>
            <p:cNvSpPr txBox="1"/>
            <p:nvPr/>
          </p:nvSpPr>
          <p:spPr>
            <a:xfrm>
              <a:off x="8920984" y="2497593"/>
              <a:ext cx="166914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UNMUTATED ASSOCIATIONS (5)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="" xmlns:a16="http://schemas.microsoft.com/office/drawing/2014/main" id="{7E607687-7132-4D06-810F-6AA9173D59B7}"/>
              </a:ext>
            </a:extLst>
          </p:cNvPr>
          <p:cNvGrpSpPr/>
          <p:nvPr/>
        </p:nvGrpSpPr>
        <p:grpSpPr>
          <a:xfrm>
            <a:off x="8110745" y="4300656"/>
            <a:ext cx="3418427" cy="1680825"/>
            <a:chOff x="8110745" y="4300656"/>
            <a:chExt cx="3418427" cy="1680825"/>
          </a:xfrm>
        </p:grpSpPr>
        <p:cxnSp>
          <p:nvCxnSpPr>
            <p:cNvPr id="33" name="Straight Arrow Connector 32">
              <a:extLst>
                <a:ext uri="{FF2B5EF4-FFF2-40B4-BE49-F238E27FC236}">
                  <a16:creationId xmlns="" xmlns:a16="http://schemas.microsoft.com/office/drawing/2014/main" id="{36F28E12-F698-4BDF-916C-189E90C855B9}"/>
                </a:ext>
              </a:extLst>
            </p:cNvPr>
            <p:cNvCxnSpPr>
              <a:cxnSpLocks/>
            </p:cNvCxnSpPr>
            <p:nvPr/>
          </p:nvCxnSpPr>
          <p:spPr>
            <a:xfrm>
              <a:off x="8110745" y="4300656"/>
              <a:ext cx="2057175" cy="64230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="" xmlns:a16="http://schemas.microsoft.com/office/drawing/2014/main" id="{C56FF103-3BB3-4177-BFA4-1C7E9B70650B}"/>
                </a:ext>
              </a:extLst>
            </p:cNvPr>
            <p:cNvSpPr txBox="1"/>
            <p:nvPr/>
          </p:nvSpPr>
          <p:spPr>
            <a:xfrm>
              <a:off x="9860029" y="4781152"/>
              <a:ext cx="166914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GENES ASSOCIATED IN NORMAL</a:t>
              </a:r>
            </a:p>
            <a:p>
              <a:pPr algn="ctr"/>
              <a:endPara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39818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FDDC0B24-C3E2-4F71-BCDE-93EEC94B8381}"/>
              </a:ext>
            </a:extLst>
          </p:cNvPr>
          <p:cNvSpPr/>
          <p:nvPr/>
        </p:nvSpPr>
        <p:spPr>
          <a:xfrm>
            <a:off x="0" y="1376104"/>
            <a:ext cx="12192000" cy="548189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grpSp>
        <p:nvGrpSpPr>
          <p:cNvPr id="41" name="Group 40">
            <a:extLst>
              <a:ext uri="{FF2B5EF4-FFF2-40B4-BE49-F238E27FC236}">
                <a16:creationId xmlns="" xmlns:a16="http://schemas.microsoft.com/office/drawing/2014/main" id="{6FEE4F78-9BFF-4676-AAB4-B7E008F963CC}"/>
              </a:ext>
            </a:extLst>
          </p:cNvPr>
          <p:cNvGrpSpPr/>
          <p:nvPr/>
        </p:nvGrpSpPr>
        <p:grpSpPr>
          <a:xfrm>
            <a:off x="1364343" y="1954423"/>
            <a:ext cx="4325257" cy="4325257"/>
            <a:chOff x="1364343" y="1954423"/>
            <a:chExt cx="4325257" cy="4325257"/>
          </a:xfrm>
        </p:grpSpPr>
        <p:sp>
          <p:nvSpPr>
            <p:cNvPr id="2" name="Oval 1">
              <a:extLst>
                <a:ext uri="{FF2B5EF4-FFF2-40B4-BE49-F238E27FC236}">
                  <a16:creationId xmlns="" xmlns:a16="http://schemas.microsoft.com/office/drawing/2014/main" id="{E5536C9B-4FD2-4E2A-8C45-E9AD89BA9785}"/>
                </a:ext>
              </a:extLst>
            </p:cNvPr>
            <p:cNvSpPr/>
            <p:nvPr/>
          </p:nvSpPr>
          <p:spPr>
            <a:xfrm>
              <a:off x="1364343" y="1954423"/>
              <a:ext cx="4325257" cy="4325257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="" xmlns:a16="http://schemas.microsoft.com/office/drawing/2014/main" id="{F9E702B7-CF6C-480F-9BF3-D1B0FDDB858C}"/>
                </a:ext>
              </a:extLst>
            </p:cNvPr>
            <p:cNvSpPr txBox="1"/>
            <p:nvPr/>
          </p:nvSpPr>
          <p:spPr>
            <a:xfrm>
              <a:off x="2848428" y="2399017"/>
              <a:ext cx="13643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5978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="" xmlns:a16="http://schemas.microsoft.com/office/drawing/2014/main" id="{429B9647-A697-4366-9E45-A68EA87AB49D}"/>
              </a:ext>
            </a:extLst>
          </p:cNvPr>
          <p:cNvGrpSpPr/>
          <p:nvPr/>
        </p:nvGrpSpPr>
        <p:grpSpPr>
          <a:xfrm>
            <a:off x="2467428" y="3057508"/>
            <a:ext cx="2119086" cy="2119086"/>
            <a:chOff x="2467428" y="3057508"/>
            <a:chExt cx="2119086" cy="2119086"/>
          </a:xfrm>
        </p:grpSpPr>
        <p:sp>
          <p:nvSpPr>
            <p:cNvPr id="6" name="Oval 5">
              <a:extLst>
                <a:ext uri="{FF2B5EF4-FFF2-40B4-BE49-F238E27FC236}">
                  <a16:creationId xmlns="" xmlns:a16="http://schemas.microsoft.com/office/drawing/2014/main" id="{AC02ED95-3606-474F-BB14-C3F2FD9E90B2}"/>
                </a:ext>
              </a:extLst>
            </p:cNvPr>
            <p:cNvSpPr/>
            <p:nvPr/>
          </p:nvSpPr>
          <p:spPr>
            <a:xfrm>
              <a:off x="2467428" y="3057508"/>
              <a:ext cx="2119086" cy="2119086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="" xmlns:a16="http://schemas.microsoft.com/office/drawing/2014/main" id="{BBF0D260-F50B-4DBF-8EE8-4B6DC0F057C1}"/>
                </a:ext>
              </a:extLst>
            </p:cNvPr>
            <p:cNvSpPr txBox="1"/>
            <p:nvPr/>
          </p:nvSpPr>
          <p:spPr>
            <a:xfrm>
              <a:off x="2844799" y="3932385"/>
              <a:ext cx="13643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1375</a:t>
              </a: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83518228-5F5F-435D-AD4C-CCA328C3CB31}"/>
              </a:ext>
            </a:extLst>
          </p:cNvPr>
          <p:cNvSpPr txBox="1"/>
          <p:nvPr/>
        </p:nvSpPr>
        <p:spPr>
          <a:xfrm>
            <a:off x="2276927" y="1524094"/>
            <a:ext cx="2500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CARCINOGENIC STATE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="" xmlns:a16="http://schemas.microsoft.com/office/drawing/2014/main" id="{2D3DA2BE-91A6-4ECF-A816-DC7D8009B09C}"/>
              </a:ext>
            </a:extLst>
          </p:cNvPr>
          <p:cNvGrpSpPr/>
          <p:nvPr/>
        </p:nvGrpSpPr>
        <p:grpSpPr>
          <a:xfrm>
            <a:off x="4038600" y="4880036"/>
            <a:ext cx="1930400" cy="1861309"/>
            <a:chOff x="4038600" y="4880036"/>
            <a:chExt cx="1930400" cy="1861309"/>
          </a:xfrm>
        </p:grpSpPr>
        <p:cxnSp>
          <p:nvCxnSpPr>
            <p:cNvPr id="23" name="Straight Arrow Connector 22">
              <a:extLst>
                <a:ext uri="{FF2B5EF4-FFF2-40B4-BE49-F238E27FC236}">
                  <a16:creationId xmlns="" xmlns:a16="http://schemas.microsoft.com/office/drawing/2014/main" id="{5BCFDD39-B78C-4A7D-BF4C-BFE323D91925}"/>
                </a:ext>
              </a:extLst>
            </p:cNvPr>
            <p:cNvCxnSpPr>
              <a:cxnSpLocks/>
            </p:cNvCxnSpPr>
            <p:nvPr/>
          </p:nvCxnSpPr>
          <p:spPr>
            <a:xfrm>
              <a:off x="4038600" y="4880036"/>
              <a:ext cx="823686" cy="117143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="" xmlns:a16="http://schemas.microsoft.com/office/drawing/2014/main" id="{D2A834EC-E96B-43F9-897F-A77414D3A624}"/>
                </a:ext>
              </a:extLst>
            </p:cNvPr>
            <p:cNvSpPr txBox="1"/>
            <p:nvPr/>
          </p:nvSpPr>
          <p:spPr>
            <a:xfrm>
              <a:off x="4604657" y="6095014"/>
              <a:ext cx="136434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STRONGLY</a:t>
              </a:r>
            </a:p>
            <a:p>
              <a:pPr algn="ctr"/>
              <a:r>
                <a:rPr lang="en-IN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ASSOCIATED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="" xmlns:a16="http://schemas.microsoft.com/office/drawing/2014/main" id="{99835524-18D4-4EF0-BB93-BE622EC2047D}"/>
              </a:ext>
            </a:extLst>
          </p:cNvPr>
          <p:cNvGrpSpPr/>
          <p:nvPr/>
        </p:nvGrpSpPr>
        <p:grpSpPr>
          <a:xfrm>
            <a:off x="7329715" y="1938755"/>
            <a:ext cx="4325257" cy="4325257"/>
            <a:chOff x="7329715" y="1938755"/>
            <a:chExt cx="4325257" cy="4325257"/>
          </a:xfrm>
        </p:grpSpPr>
        <p:sp>
          <p:nvSpPr>
            <p:cNvPr id="29" name="Oval 28">
              <a:extLst>
                <a:ext uri="{FF2B5EF4-FFF2-40B4-BE49-F238E27FC236}">
                  <a16:creationId xmlns="" xmlns:a16="http://schemas.microsoft.com/office/drawing/2014/main" id="{739D259D-5A27-4C09-934E-D250169AADE3}"/>
                </a:ext>
              </a:extLst>
            </p:cNvPr>
            <p:cNvSpPr/>
            <p:nvPr/>
          </p:nvSpPr>
          <p:spPr>
            <a:xfrm>
              <a:off x="7329715" y="1938755"/>
              <a:ext cx="4325257" cy="4325257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="" xmlns:a16="http://schemas.microsoft.com/office/drawing/2014/main" id="{904A377E-16E6-483C-8526-A70D356DE96A}"/>
                </a:ext>
              </a:extLst>
            </p:cNvPr>
            <p:cNvSpPr txBox="1"/>
            <p:nvPr/>
          </p:nvSpPr>
          <p:spPr>
            <a:xfrm>
              <a:off x="8813800" y="2383349"/>
              <a:ext cx="13643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575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="" xmlns:a16="http://schemas.microsoft.com/office/drawing/2014/main" id="{DAD9414A-745F-4518-913F-EEB9A8925135}"/>
              </a:ext>
            </a:extLst>
          </p:cNvPr>
          <p:cNvGrpSpPr/>
          <p:nvPr/>
        </p:nvGrpSpPr>
        <p:grpSpPr>
          <a:xfrm>
            <a:off x="8432800" y="3041840"/>
            <a:ext cx="2119086" cy="2119086"/>
            <a:chOff x="8432800" y="3041840"/>
            <a:chExt cx="2119086" cy="2119086"/>
          </a:xfrm>
        </p:grpSpPr>
        <p:sp>
          <p:nvSpPr>
            <p:cNvPr id="30" name="Oval 29">
              <a:extLst>
                <a:ext uri="{FF2B5EF4-FFF2-40B4-BE49-F238E27FC236}">
                  <a16:creationId xmlns="" xmlns:a16="http://schemas.microsoft.com/office/drawing/2014/main" id="{8F85AB66-CBBF-4942-BDA3-AF49A790B7F5}"/>
                </a:ext>
              </a:extLst>
            </p:cNvPr>
            <p:cNvSpPr/>
            <p:nvPr/>
          </p:nvSpPr>
          <p:spPr>
            <a:xfrm>
              <a:off x="8432800" y="3041840"/>
              <a:ext cx="2119086" cy="2119086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="" xmlns:a16="http://schemas.microsoft.com/office/drawing/2014/main" id="{704E426A-B2A4-45E6-AB82-3DBA008F1E26}"/>
                </a:ext>
              </a:extLst>
            </p:cNvPr>
            <p:cNvSpPr txBox="1"/>
            <p:nvPr/>
          </p:nvSpPr>
          <p:spPr>
            <a:xfrm>
              <a:off x="8810171" y="3916717"/>
              <a:ext cx="13643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127</a:t>
              </a: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3498398A-E920-4717-9EE1-9641A85BDB66}"/>
              </a:ext>
            </a:extLst>
          </p:cNvPr>
          <p:cNvSpPr txBox="1"/>
          <p:nvPr/>
        </p:nvSpPr>
        <p:spPr>
          <a:xfrm>
            <a:off x="8242299" y="1508426"/>
            <a:ext cx="2500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NORMAL STATE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="" xmlns:a16="http://schemas.microsoft.com/office/drawing/2014/main" id="{0A76D21B-4B07-48E9-B365-8F75C1E82128}"/>
              </a:ext>
            </a:extLst>
          </p:cNvPr>
          <p:cNvGrpSpPr/>
          <p:nvPr/>
        </p:nvGrpSpPr>
        <p:grpSpPr>
          <a:xfrm>
            <a:off x="10003972" y="4864368"/>
            <a:ext cx="1930400" cy="1861309"/>
            <a:chOff x="10003972" y="4864368"/>
            <a:chExt cx="1930400" cy="1861309"/>
          </a:xfrm>
        </p:grpSpPr>
        <p:cxnSp>
          <p:nvCxnSpPr>
            <p:cNvPr id="33" name="Straight Arrow Connector 32">
              <a:extLst>
                <a:ext uri="{FF2B5EF4-FFF2-40B4-BE49-F238E27FC236}">
                  <a16:creationId xmlns="" xmlns:a16="http://schemas.microsoft.com/office/drawing/2014/main" id="{4C9AD9E0-B27C-49E7-A559-1A5824C5AF86}"/>
                </a:ext>
              </a:extLst>
            </p:cNvPr>
            <p:cNvCxnSpPr>
              <a:cxnSpLocks/>
            </p:cNvCxnSpPr>
            <p:nvPr/>
          </p:nvCxnSpPr>
          <p:spPr>
            <a:xfrm>
              <a:off x="10003972" y="4864368"/>
              <a:ext cx="823686" cy="117143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="" xmlns:a16="http://schemas.microsoft.com/office/drawing/2014/main" id="{D897E38E-B2D9-49D1-A2D4-853C5E8C3716}"/>
                </a:ext>
              </a:extLst>
            </p:cNvPr>
            <p:cNvSpPr txBox="1"/>
            <p:nvPr/>
          </p:nvSpPr>
          <p:spPr>
            <a:xfrm>
              <a:off x="10570029" y="6079346"/>
              <a:ext cx="136434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STRONGLY</a:t>
              </a:r>
            </a:p>
            <a:p>
              <a:pPr algn="ctr"/>
              <a:r>
                <a:rPr lang="en-IN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ASSOCIATED</a:t>
              </a:r>
            </a:p>
          </p:txBody>
        </p:sp>
      </p:grpSp>
      <p:sp>
        <p:nvSpPr>
          <p:cNvPr id="36" name="Rectangle: Rounded Corners 35">
            <a:extLst>
              <a:ext uri="{FF2B5EF4-FFF2-40B4-BE49-F238E27FC236}">
                <a16:creationId xmlns="" xmlns:a16="http://schemas.microsoft.com/office/drawing/2014/main" id="{F8EDB216-F2C0-4418-8511-7A51F51989D4}"/>
              </a:ext>
            </a:extLst>
          </p:cNvPr>
          <p:cNvSpPr/>
          <p:nvPr/>
        </p:nvSpPr>
        <p:spPr>
          <a:xfrm>
            <a:off x="3592285" y="217714"/>
            <a:ext cx="5007429" cy="890814"/>
          </a:xfrm>
          <a:prstGeom prst="roundRect">
            <a:avLst>
              <a:gd name="adj" fmla="val 50000"/>
            </a:avLst>
          </a:prstGeom>
          <a:solidFill>
            <a:srgbClr val="1ED760"/>
          </a:solidFill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spc="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Condensed" panose="020B0606020104020203" pitchFamily="34" charset="0"/>
              </a:rPr>
              <a:t>RESULTS</a:t>
            </a:r>
          </a:p>
          <a:p>
            <a:pPr algn="ctr"/>
            <a:r>
              <a:rPr lang="en-IN" sz="2400" b="1" spc="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Condensed" panose="020B0606020104020203" pitchFamily="34" charset="0"/>
              </a:rPr>
              <a:t>DEGREE OF ASSOCIATION</a:t>
            </a:r>
            <a:endParaRPr lang="en-IN" b="1" spc="6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 Condensed" panose="020B0606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36447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3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="" xmlns:a16="http://schemas.microsoft.com/office/drawing/2014/main" id="{91854152-9A79-49FF-9802-BC80B66F8795}"/>
              </a:ext>
            </a:extLst>
          </p:cNvPr>
          <p:cNvSpPr/>
          <p:nvPr/>
        </p:nvSpPr>
        <p:spPr>
          <a:xfrm>
            <a:off x="4038600" y="279400"/>
            <a:ext cx="4114800" cy="800100"/>
          </a:xfrm>
          <a:prstGeom prst="roundRect">
            <a:avLst>
              <a:gd name="adj" fmla="val 50000"/>
            </a:avLst>
          </a:prstGeom>
          <a:solidFill>
            <a:srgbClr val="1ED760"/>
          </a:solidFill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b="1" spc="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Condensed" panose="020B0606020104020203" pitchFamily="34" charset="0"/>
              </a:rPr>
              <a:t>CONCLUSION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FDDC0B24-C3E2-4F71-BCDE-93EEC94B8381}"/>
              </a:ext>
            </a:extLst>
          </p:cNvPr>
          <p:cNvSpPr/>
          <p:nvPr/>
        </p:nvSpPr>
        <p:spPr>
          <a:xfrm>
            <a:off x="0" y="1376104"/>
            <a:ext cx="12192000" cy="548189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="" xmlns:a16="http://schemas.microsoft.com/office/drawing/2014/main" id="{0A695794-F75D-45A4-91CC-BEE3ABB41F9E}"/>
              </a:ext>
            </a:extLst>
          </p:cNvPr>
          <p:cNvSpPr/>
          <p:nvPr/>
        </p:nvSpPr>
        <p:spPr>
          <a:xfrm>
            <a:off x="616634" y="2105123"/>
            <a:ext cx="10958732" cy="880023"/>
          </a:xfrm>
          <a:prstGeom prst="roundRect">
            <a:avLst/>
          </a:prstGeom>
          <a:solidFill>
            <a:srgbClr val="DCB9FF"/>
          </a:solidFill>
          <a:ln w="508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Systematic and unbiased approach to cancer classification is of great importance to cancer treatment and drug discovery.</a:t>
            </a:r>
            <a:endParaRPr lang="en-IN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="" xmlns:a16="http://schemas.microsoft.com/office/drawing/2014/main" id="{F5223CF8-FEF4-48F8-AC6D-9BC4115611BE}"/>
              </a:ext>
            </a:extLst>
          </p:cNvPr>
          <p:cNvSpPr/>
          <p:nvPr/>
        </p:nvSpPr>
        <p:spPr>
          <a:xfrm>
            <a:off x="616634" y="3381477"/>
            <a:ext cx="10958732" cy="1188381"/>
          </a:xfrm>
          <a:prstGeom prst="roundRect">
            <a:avLst/>
          </a:prstGeom>
          <a:solidFill>
            <a:srgbClr val="DCB9FF"/>
          </a:solidFill>
          <a:ln w="508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 our project, it has been reviewed that </a:t>
            </a:r>
            <a:r>
              <a:rPr lang="en-GB" sz="24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Apriori</a:t>
            </a:r>
            <a:r>
              <a:rPr lang="en-GB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algorithm for mining frequent pattern from microarray gene expression data</a:t>
            </a:r>
            <a:endParaRPr lang="en-IN" sz="2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="" xmlns:a16="http://schemas.microsoft.com/office/drawing/2014/main" id="{CBED1639-E6EA-4F4B-8F2A-EAC69F4448D3}"/>
              </a:ext>
            </a:extLst>
          </p:cNvPr>
          <p:cNvSpPr/>
          <p:nvPr/>
        </p:nvSpPr>
        <p:spPr>
          <a:xfrm>
            <a:off x="633391" y="4966190"/>
            <a:ext cx="10925117" cy="1134879"/>
          </a:xfrm>
          <a:prstGeom prst="roundRect">
            <a:avLst/>
          </a:prstGeom>
          <a:solidFill>
            <a:srgbClr val="DCB9FF"/>
          </a:solidFill>
          <a:ln w="508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Recent studies have shown that gene expression changes are related to different types of cancer</a:t>
            </a:r>
            <a:endParaRPr lang="en-IN" sz="2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749616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6" presetClass="emph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6" presetClass="emph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6" presetClass="emph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42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8" descr="How To Write A Thank You Note In Five Easy Steps">
            <a:extLst>
              <a:ext uri="{FF2B5EF4-FFF2-40B4-BE49-F238E27FC236}">
                <a16:creationId xmlns="" xmlns:a16="http://schemas.microsoft.com/office/drawing/2014/main" id="{398AABE4-889B-46BC-A5B5-77F0B7A041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4203" y="784068"/>
            <a:ext cx="10547797" cy="5495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6051470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FDDC0B24-C3E2-4F71-BCDE-93EEC94B8381}"/>
              </a:ext>
            </a:extLst>
          </p:cNvPr>
          <p:cNvSpPr/>
          <p:nvPr/>
        </p:nvSpPr>
        <p:spPr>
          <a:xfrm>
            <a:off x="0" y="1219813"/>
            <a:ext cx="12192000" cy="548189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3" name="Rectangle: Rounded Corners 10">
            <a:extLst>
              <a:ext uri="{FF2B5EF4-FFF2-40B4-BE49-F238E27FC236}">
                <a16:creationId xmlns="" xmlns:a16="http://schemas.microsoft.com/office/drawing/2014/main" id="{B62FA7EC-5B2F-4090-9141-75346C0C6540}"/>
              </a:ext>
            </a:extLst>
          </p:cNvPr>
          <p:cNvSpPr/>
          <p:nvPr/>
        </p:nvSpPr>
        <p:spPr>
          <a:xfrm>
            <a:off x="4038600" y="279400"/>
            <a:ext cx="4114800" cy="800100"/>
          </a:xfrm>
          <a:prstGeom prst="roundRect">
            <a:avLst>
              <a:gd name="adj" fmla="val 50000"/>
            </a:avLst>
          </a:prstGeom>
          <a:solidFill>
            <a:srgbClr val="1ED760"/>
          </a:solidFill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b="1" spc="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Condensed" panose="020B0606020104020203" pitchFamily="34" charset="0"/>
              </a:rPr>
              <a:t>METHODOLOGY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AB12555D-325E-449A-B227-7372C195AC7B}"/>
              </a:ext>
            </a:extLst>
          </p:cNvPr>
          <p:cNvSpPr/>
          <p:nvPr/>
        </p:nvSpPr>
        <p:spPr>
          <a:xfrm>
            <a:off x="-2155374" y="6542096"/>
            <a:ext cx="1828801" cy="300208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  <a:effectLst>
            <a:innerShdw blurRad="1270000" dist="50800" dir="10800000">
              <a:schemeClr val="accent4">
                <a:alpha val="18000"/>
              </a:schemeClr>
            </a:inn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26" name="Picture 2" descr="D:\Projects\cf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2422" y="1360160"/>
            <a:ext cx="9327155" cy="5201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0428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="" xmlns:a16="http://schemas.microsoft.com/office/drawing/2014/main" id="{91854152-9A79-49FF-9802-BC80B66F8795}"/>
              </a:ext>
            </a:extLst>
          </p:cNvPr>
          <p:cNvSpPr/>
          <p:nvPr/>
        </p:nvSpPr>
        <p:spPr>
          <a:xfrm>
            <a:off x="4038600" y="279400"/>
            <a:ext cx="4114800" cy="800100"/>
          </a:xfrm>
          <a:prstGeom prst="roundRect">
            <a:avLst>
              <a:gd name="adj" fmla="val 50000"/>
            </a:avLst>
          </a:prstGeom>
          <a:solidFill>
            <a:srgbClr val="1ED760"/>
          </a:solidFill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b="1" spc="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Condensed" panose="020B0606020104020203" pitchFamily="34" charset="0"/>
              </a:rPr>
              <a:t>OVERVIEW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FDDC0B24-C3E2-4F71-BCDE-93EEC94B8381}"/>
              </a:ext>
            </a:extLst>
          </p:cNvPr>
          <p:cNvSpPr/>
          <p:nvPr/>
        </p:nvSpPr>
        <p:spPr>
          <a:xfrm>
            <a:off x="0" y="1376104"/>
            <a:ext cx="12192000" cy="548189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="" xmlns:a16="http://schemas.microsoft.com/office/drawing/2014/main" id="{0A695794-F75D-45A4-91CC-BEE3ABB41F9E}"/>
              </a:ext>
            </a:extLst>
          </p:cNvPr>
          <p:cNvSpPr/>
          <p:nvPr/>
        </p:nvSpPr>
        <p:spPr>
          <a:xfrm>
            <a:off x="616634" y="2105123"/>
            <a:ext cx="10958732" cy="880023"/>
          </a:xfrm>
          <a:prstGeom prst="roundRect">
            <a:avLst/>
          </a:prstGeom>
          <a:solidFill>
            <a:srgbClr val="DCB9FF"/>
          </a:solidFill>
          <a:ln w="508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is cancer and it’s mutation</a:t>
            </a:r>
            <a:endParaRPr lang="en-IN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="" xmlns:a16="http://schemas.microsoft.com/office/drawing/2014/main" id="{F5223CF8-FEF4-48F8-AC6D-9BC4115611BE}"/>
              </a:ext>
            </a:extLst>
          </p:cNvPr>
          <p:cNvSpPr/>
          <p:nvPr/>
        </p:nvSpPr>
        <p:spPr>
          <a:xfrm>
            <a:off x="498176" y="3380225"/>
            <a:ext cx="10958732" cy="1188381"/>
          </a:xfrm>
          <a:prstGeom prst="roundRect">
            <a:avLst/>
          </a:prstGeom>
          <a:solidFill>
            <a:srgbClr val="DCB9FF"/>
          </a:solidFill>
          <a:ln w="508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Molicular</a:t>
            </a:r>
            <a:r>
              <a:rPr lang="en-GB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Biology and Microarray gene technology</a:t>
            </a:r>
            <a:endParaRPr lang="en-IN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="" xmlns:a16="http://schemas.microsoft.com/office/drawing/2014/main" id="{CBED1639-E6EA-4F4B-8F2A-EAC69F4448D3}"/>
              </a:ext>
            </a:extLst>
          </p:cNvPr>
          <p:cNvSpPr/>
          <p:nvPr/>
        </p:nvSpPr>
        <p:spPr>
          <a:xfrm>
            <a:off x="633391" y="4966190"/>
            <a:ext cx="10925117" cy="1134879"/>
          </a:xfrm>
          <a:prstGeom prst="roundRect">
            <a:avLst/>
          </a:prstGeom>
          <a:solidFill>
            <a:srgbClr val="DCB9FF"/>
          </a:solidFill>
          <a:ln w="508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Our plan of execution</a:t>
            </a:r>
            <a:endParaRPr lang="en-IN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200723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6" presetClass="emph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6" presetClass="emph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6" presetClass="emph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42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8">
            <a:extLst>
              <a:ext uri="{FF2B5EF4-FFF2-40B4-BE49-F238E27FC236}">
                <a16:creationId xmlns="" xmlns:a16="http://schemas.microsoft.com/office/drawing/2014/main" id="{91854152-9A79-49FF-9802-BC80B66F8795}"/>
              </a:ext>
            </a:extLst>
          </p:cNvPr>
          <p:cNvSpPr/>
          <p:nvPr/>
        </p:nvSpPr>
        <p:spPr>
          <a:xfrm>
            <a:off x="3920142" y="328386"/>
            <a:ext cx="4114800" cy="800100"/>
          </a:xfrm>
          <a:prstGeom prst="roundRect">
            <a:avLst>
              <a:gd name="adj" fmla="val 50000"/>
            </a:avLst>
          </a:prstGeom>
          <a:solidFill>
            <a:srgbClr val="1ED760"/>
          </a:solidFill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b="1" spc="6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Condensed" panose="020B0606020104020203" pitchFamily="34" charset="0"/>
              </a:rPr>
              <a:t>Association Rule</a:t>
            </a:r>
            <a:endParaRPr lang="en-IN" sz="3200" b="1" spc="6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 Condensed" panose="020B0606020104020203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FDDC0B24-C3E2-4F71-BCDE-93EEC94B8381}"/>
              </a:ext>
            </a:extLst>
          </p:cNvPr>
          <p:cNvSpPr/>
          <p:nvPr/>
        </p:nvSpPr>
        <p:spPr>
          <a:xfrm>
            <a:off x="0" y="1376104"/>
            <a:ext cx="12192000" cy="548189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Rectangle: Rounded Corners 1">
            <a:extLst>
              <a:ext uri="{FF2B5EF4-FFF2-40B4-BE49-F238E27FC236}">
                <a16:creationId xmlns="" xmlns:a16="http://schemas.microsoft.com/office/drawing/2014/main" id="{0A695794-F75D-45A4-91CC-BEE3ABB41F9E}"/>
              </a:ext>
            </a:extLst>
          </p:cNvPr>
          <p:cNvSpPr/>
          <p:nvPr/>
        </p:nvSpPr>
        <p:spPr>
          <a:xfrm>
            <a:off x="616634" y="2105123"/>
            <a:ext cx="10958732" cy="880023"/>
          </a:xfrm>
          <a:prstGeom prst="roundRect">
            <a:avLst/>
          </a:prstGeom>
          <a:solidFill>
            <a:srgbClr val="DCB9FF"/>
          </a:solidFill>
          <a:ln w="508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is </a:t>
            </a:r>
            <a:r>
              <a:rPr lang="en-GB" sz="28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Associatoin</a:t>
            </a:r>
            <a:r>
              <a:rPr lang="en-GB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Rule</a:t>
            </a:r>
            <a:endParaRPr lang="en-IN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angle: Rounded Corners 5">
            <a:extLst>
              <a:ext uri="{FF2B5EF4-FFF2-40B4-BE49-F238E27FC236}">
                <a16:creationId xmlns="" xmlns:a16="http://schemas.microsoft.com/office/drawing/2014/main" id="{F5223CF8-FEF4-48F8-AC6D-9BC4115611BE}"/>
              </a:ext>
            </a:extLst>
          </p:cNvPr>
          <p:cNvSpPr/>
          <p:nvPr/>
        </p:nvSpPr>
        <p:spPr>
          <a:xfrm>
            <a:off x="498176" y="3380225"/>
            <a:ext cx="10958732" cy="1188381"/>
          </a:xfrm>
          <a:prstGeom prst="roundRect">
            <a:avLst/>
          </a:prstGeom>
          <a:solidFill>
            <a:srgbClr val="DCB9FF"/>
          </a:solidFill>
          <a:ln w="508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 of Association Rule (Marker Basket analysis)</a:t>
            </a:r>
            <a:endParaRPr lang="en-IN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tangle: Rounded Corners 6">
            <a:extLst>
              <a:ext uri="{FF2B5EF4-FFF2-40B4-BE49-F238E27FC236}">
                <a16:creationId xmlns="" xmlns:a16="http://schemas.microsoft.com/office/drawing/2014/main" id="{CBED1639-E6EA-4F4B-8F2A-EAC69F4448D3}"/>
              </a:ext>
            </a:extLst>
          </p:cNvPr>
          <p:cNvSpPr/>
          <p:nvPr/>
        </p:nvSpPr>
        <p:spPr>
          <a:xfrm>
            <a:off x="633391" y="4966190"/>
            <a:ext cx="10925117" cy="1134879"/>
          </a:xfrm>
          <a:prstGeom prst="roundRect">
            <a:avLst/>
          </a:prstGeom>
          <a:solidFill>
            <a:srgbClr val="DCB9FF"/>
          </a:solidFill>
          <a:ln w="508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How we apply this Association Rule.</a:t>
            </a:r>
            <a:endParaRPr lang="en-IN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09154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6" presetClass="emph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6" presetClass="emph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6" presetClass="emph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42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="" xmlns:a16="http://schemas.microsoft.com/office/drawing/2014/main" id="{91854152-9A79-49FF-9802-BC80B66F8795}"/>
              </a:ext>
            </a:extLst>
          </p:cNvPr>
          <p:cNvSpPr/>
          <p:nvPr/>
        </p:nvSpPr>
        <p:spPr>
          <a:xfrm>
            <a:off x="4038600" y="279400"/>
            <a:ext cx="4114800" cy="800100"/>
          </a:xfrm>
          <a:prstGeom prst="roundRect">
            <a:avLst>
              <a:gd name="adj" fmla="val 50000"/>
            </a:avLst>
          </a:prstGeom>
          <a:solidFill>
            <a:srgbClr val="1ED760"/>
          </a:solidFill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spc="6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Condensed" panose="020B0606020104020203" pitchFamily="34" charset="0"/>
              </a:rPr>
              <a:t>Terminology</a:t>
            </a:r>
            <a:endParaRPr lang="en-IN" sz="2800" b="1" spc="6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 Condensed" panose="020B0606020104020203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FDDC0B24-C3E2-4F71-BCDE-93EEC94B8381}"/>
              </a:ext>
            </a:extLst>
          </p:cNvPr>
          <p:cNvSpPr/>
          <p:nvPr/>
        </p:nvSpPr>
        <p:spPr>
          <a:xfrm>
            <a:off x="0" y="1376104"/>
            <a:ext cx="12192000" cy="548189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="" xmlns:a16="http://schemas.microsoft.com/office/drawing/2014/main" id="{0A695794-F75D-45A4-91CC-BEE3ABB41F9E}"/>
              </a:ext>
            </a:extLst>
          </p:cNvPr>
          <p:cNvSpPr/>
          <p:nvPr/>
        </p:nvSpPr>
        <p:spPr>
          <a:xfrm>
            <a:off x="827649" y="1951509"/>
            <a:ext cx="10536702" cy="3928786"/>
          </a:xfrm>
          <a:prstGeom prst="roundRect">
            <a:avLst/>
          </a:prstGeom>
          <a:solidFill>
            <a:srgbClr val="DCB9FF"/>
          </a:solidFill>
          <a:ln w="508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u="sng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Association Rules</a:t>
            </a:r>
            <a:endParaRPr lang="en-US" sz="2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GB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 association rule is an implication expression of the form X→Y where X and Y are disjoint item sets</a:t>
            </a:r>
            <a:endParaRPr lang="en-US" sz="2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		</a:t>
            </a:r>
            <a:endParaRPr lang="en-IN" sz="2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IN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		</a:t>
            </a:r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  <a:r>
              <a:rPr lang="en-GB" sz="3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→ Y</a:t>
            </a:r>
            <a:endParaRPr lang="en-IN" sz="2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IN" sz="2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IN" sz="2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="" xmlns:a16="http://schemas.microsoft.com/office/drawing/2014/main" id="{59098A4A-B583-4F84-8F55-04E9954DC00C}"/>
              </a:ext>
            </a:extLst>
          </p:cNvPr>
          <p:cNvGrpSpPr/>
          <p:nvPr/>
        </p:nvGrpSpPr>
        <p:grpSpPr>
          <a:xfrm>
            <a:off x="3291840" y="4060780"/>
            <a:ext cx="1814732" cy="1224818"/>
            <a:chOff x="3291840" y="4060780"/>
            <a:chExt cx="1814732" cy="1224818"/>
          </a:xfrm>
        </p:grpSpPr>
        <p:grpSp>
          <p:nvGrpSpPr>
            <p:cNvPr id="20" name="Group 19">
              <a:extLst>
                <a:ext uri="{FF2B5EF4-FFF2-40B4-BE49-F238E27FC236}">
                  <a16:creationId xmlns="" xmlns:a16="http://schemas.microsoft.com/office/drawing/2014/main" id="{17A4D68F-5059-4E30-BC0D-6383D0FE0930}"/>
                </a:ext>
              </a:extLst>
            </p:cNvPr>
            <p:cNvGrpSpPr/>
            <p:nvPr/>
          </p:nvGrpSpPr>
          <p:grpSpPr>
            <a:xfrm>
              <a:off x="4234375" y="4060780"/>
              <a:ext cx="872197" cy="886264"/>
              <a:chOff x="4234375" y="3938954"/>
              <a:chExt cx="872197" cy="886264"/>
            </a:xfrm>
          </p:grpSpPr>
          <p:sp>
            <p:nvSpPr>
              <p:cNvPr id="6" name="Rectangle 5">
                <a:extLst>
                  <a:ext uri="{FF2B5EF4-FFF2-40B4-BE49-F238E27FC236}">
                    <a16:creationId xmlns="" xmlns:a16="http://schemas.microsoft.com/office/drawing/2014/main" id="{274E2120-F66B-46F3-844C-EA4AEC2285D5}"/>
                  </a:ext>
                </a:extLst>
              </p:cNvPr>
              <p:cNvSpPr/>
              <p:nvPr/>
            </p:nvSpPr>
            <p:spPr>
              <a:xfrm>
                <a:off x="4656406" y="3938954"/>
                <a:ext cx="450166" cy="464234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="" xmlns:a16="http://schemas.microsoft.com/office/drawing/2014/main" id="{27B2A0BB-8BE3-4654-8FF6-0494B45A932E}"/>
                  </a:ext>
                </a:extLst>
              </p:cNvPr>
              <p:cNvCxnSpPr/>
              <p:nvPr/>
            </p:nvCxnSpPr>
            <p:spPr>
              <a:xfrm flipH="1">
                <a:off x="4234375" y="4403188"/>
                <a:ext cx="422031" cy="422030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" name="TextBox 21">
              <a:extLst>
                <a:ext uri="{FF2B5EF4-FFF2-40B4-BE49-F238E27FC236}">
                  <a16:creationId xmlns="" xmlns:a16="http://schemas.microsoft.com/office/drawing/2014/main" id="{D27D1B28-0441-418D-9934-7751C0613507}"/>
                </a:ext>
              </a:extLst>
            </p:cNvPr>
            <p:cNvSpPr txBox="1"/>
            <p:nvPr/>
          </p:nvSpPr>
          <p:spPr>
            <a:xfrm>
              <a:off x="3291840" y="4947044"/>
              <a:ext cx="13645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ANTECEDENT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="" xmlns:a16="http://schemas.microsoft.com/office/drawing/2014/main" id="{96B19F06-A183-4947-97C4-3BFB9AC58F88}"/>
              </a:ext>
            </a:extLst>
          </p:cNvPr>
          <p:cNvGrpSpPr/>
          <p:nvPr/>
        </p:nvGrpSpPr>
        <p:grpSpPr>
          <a:xfrm>
            <a:off x="5605975" y="4079629"/>
            <a:ext cx="1671711" cy="1224816"/>
            <a:chOff x="5605975" y="4079629"/>
            <a:chExt cx="1671711" cy="1224816"/>
          </a:xfrm>
        </p:grpSpPr>
        <p:grpSp>
          <p:nvGrpSpPr>
            <p:cNvPr id="21" name="Group 20">
              <a:extLst>
                <a:ext uri="{FF2B5EF4-FFF2-40B4-BE49-F238E27FC236}">
                  <a16:creationId xmlns="" xmlns:a16="http://schemas.microsoft.com/office/drawing/2014/main" id="{41D86480-0EE0-45C2-8777-D2BD7CB0584B}"/>
                </a:ext>
              </a:extLst>
            </p:cNvPr>
            <p:cNvGrpSpPr/>
            <p:nvPr/>
          </p:nvGrpSpPr>
          <p:grpSpPr>
            <a:xfrm>
              <a:off x="5605975" y="4079629"/>
              <a:ext cx="963637" cy="886264"/>
              <a:chOff x="5620043" y="3938954"/>
              <a:chExt cx="963637" cy="886264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="" xmlns:a16="http://schemas.microsoft.com/office/drawing/2014/main" id="{4773AF78-266B-4A92-AEE8-708653379AFE}"/>
                  </a:ext>
                </a:extLst>
              </p:cNvPr>
              <p:cNvSpPr/>
              <p:nvPr/>
            </p:nvSpPr>
            <p:spPr>
              <a:xfrm>
                <a:off x="5620043" y="3938954"/>
                <a:ext cx="450166" cy="464234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14" name="Straight Arrow Connector 13">
                <a:extLst>
                  <a:ext uri="{FF2B5EF4-FFF2-40B4-BE49-F238E27FC236}">
                    <a16:creationId xmlns="" xmlns:a16="http://schemas.microsoft.com/office/drawing/2014/main" id="{734BC314-E18A-4F70-95C8-6949BABAFE3B}"/>
                  </a:ext>
                </a:extLst>
              </p:cNvPr>
              <p:cNvCxnSpPr/>
              <p:nvPr/>
            </p:nvCxnSpPr>
            <p:spPr>
              <a:xfrm>
                <a:off x="6070209" y="4403188"/>
                <a:ext cx="513471" cy="422030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TextBox 22">
              <a:extLst>
                <a:ext uri="{FF2B5EF4-FFF2-40B4-BE49-F238E27FC236}">
                  <a16:creationId xmlns="" xmlns:a16="http://schemas.microsoft.com/office/drawing/2014/main" id="{9A38D87D-5349-405A-9DDE-BA5A1BD03F1F}"/>
                </a:ext>
              </a:extLst>
            </p:cNvPr>
            <p:cNvSpPr txBox="1"/>
            <p:nvPr/>
          </p:nvSpPr>
          <p:spPr>
            <a:xfrm>
              <a:off x="5913120" y="4965891"/>
              <a:ext cx="13645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CONSEQUENT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508602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="" xmlns:a16="http://schemas.microsoft.com/office/drawing/2014/main" id="{91854152-9A79-49FF-9802-BC80B66F8795}"/>
              </a:ext>
            </a:extLst>
          </p:cNvPr>
          <p:cNvSpPr/>
          <p:nvPr/>
        </p:nvSpPr>
        <p:spPr>
          <a:xfrm>
            <a:off x="4038600" y="279400"/>
            <a:ext cx="4114800" cy="800100"/>
          </a:xfrm>
          <a:prstGeom prst="roundRect">
            <a:avLst>
              <a:gd name="adj" fmla="val 50000"/>
            </a:avLst>
          </a:prstGeom>
          <a:solidFill>
            <a:srgbClr val="1ED760"/>
          </a:solidFill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IN" sz="2800" b="1" spc="6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Condensed" panose="020B0606020104020203" pitchFamily="34" charset="0"/>
              </a:rPr>
              <a:t>Terminology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FDDC0B24-C3E2-4F71-BCDE-93EEC94B8381}"/>
              </a:ext>
            </a:extLst>
          </p:cNvPr>
          <p:cNvSpPr/>
          <p:nvPr/>
        </p:nvSpPr>
        <p:spPr>
          <a:xfrm>
            <a:off x="0" y="1376104"/>
            <a:ext cx="12192000" cy="548189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="" xmlns:a16="http://schemas.microsoft.com/office/drawing/2014/main" id="{0A695794-F75D-45A4-91CC-BEE3ABB41F9E}"/>
              </a:ext>
            </a:extLst>
          </p:cNvPr>
          <p:cNvSpPr/>
          <p:nvPr/>
        </p:nvSpPr>
        <p:spPr>
          <a:xfrm>
            <a:off x="801858" y="1951509"/>
            <a:ext cx="10536702" cy="3928786"/>
          </a:xfrm>
          <a:prstGeom prst="roundRect">
            <a:avLst/>
          </a:prstGeom>
          <a:solidFill>
            <a:srgbClr val="DCB9FF"/>
          </a:solidFill>
          <a:ln w="508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u="sng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Support</a:t>
            </a:r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 is the percentage of the transaction, in which all the items in the item set is bought together.</a:t>
            </a:r>
          </a:p>
          <a:p>
            <a:endParaRPr lang="en-US" sz="2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IN" sz="2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IN" sz="2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IN" sz="2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IN" sz="2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IN" sz="2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="" xmlns:a16="http://schemas.microsoft.com/office/drawing/2014/main" id="{47575322-9AC4-4F16-BE6E-E6ED1A13FC99}"/>
              </a:ext>
            </a:extLst>
          </p:cNvPr>
          <p:cNvGrpSpPr/>
          <p:nvPr/>
        </p:nvGrpSpPr>
        <p:grpSpPr>
          <a:xfrm>
            <a:off x="1531034" y="3615398"/>
            <a:ext cx="9129932" cy="1659987"/>
            <a:chOff x="1531034" y="3615398"/>
            <a:chExt cx="9129932" cy="1659987"/>
          </a:xfrm>
        </p:grpSpPr>
        <p:sp>
          <p:nvSpPr>
            <p:cNvPr id="3" name="Rectangle 2">
              <a:extLst>
                <a:ext uri="{FF2B5EF4-FFF2-40B4-BE49-F238E27FC236}">
                  <a16:creationId xmlns="" xmlns:a16="http://schemas.microsoft.com/office/drawing/2014/main" id="{A34BC625-9370-48D0-8B52-719855A525D3}"/>
                </a:ext>
              </a:extLst>
            </p:cNvPr>
            <p:cNvSpPr/>
            <p:nvPr/>
          </p:nvSpPr>
          <p:spPr>
            <a:xfrm>
              <a:off x="1531034" y="3615398"/>
              <a:ext cx="9129932" cy="1659987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="" xmlns:a16="http://schemas.microsoft.com/office/drawing/2014/main" id="{DEAA0EC1-BA1E-4A5D-A9F4-098E30E9C4E0}"/>
                    </a:ext>
                  </a:extLst>
                </p:cNvPr>
                <p:cNvSpPr txBox="1"/>
                <p:nvPr/>
              </p:nvSpPr>
              <p:spPr>
                <a:xfrm>
                  <a:off x="1645920" y="4117052"/>
                  <a:ext cx="8834511" cy="7219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IN" sz="2800" dirty="0"/>
                    <a:t>Support =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GB" sz="28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IN" sz="2800" b="1" i="1" smtClean="0">
                              <a:latin typeface="Cambria Math" panose="02040503050406030204" pitchFamily="18" charset="0"/>
                            </a:rPr>
                            <m:t>𝒏𝒖𝒎𝒃𝒆𝒓</m:t>
                          </m:r>
                          <m:r>
                            <a:rPr lang="en-IN" sz="28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N" sz="2800" b="1" i="1" smtClean="0">
                              <a:latin typeface="Cambria Math" panose="02040503050406030204" pitchFamily="18" charset="0"/>
                            </a:rPr>
                            <m:t>𝒐𝒇</m:t>
                          </m:r>
                          <m:r>
                            <a:rPr lang="en-IN" sz="28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N" sz="2800" b="1" i="1" smtClean="0">
                              <a:latin typeface="Cambria Math" panose="02040503050406030204" pitchFamily="18" charset="0"/>
                            </a:rPr>
                            <m:t>𝒕𝒊𝒎𝒆𝒔</m:t>
                          </m:r>
                          <m:r>
                            <a:rPr lang="en-IN" sz="28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N" sz="2800" b="1" i="1" smtClean="0">
                              <a:latin typeface="Cambria Math" panose="02040503050406030204" pitchFamily="18" charset="0"/>
                            </a:rPr>
                            <m:t>𝒊𝒕𝒆𝒎</m:t>
                          </m:r>
                          <m:r>
                            <a:rPr lang="en-IN" sz="28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N" sz="2800" b="1" i="1" smtClean="0">
                              <a:latin typeface="Cambria Math" panose="02040503050406030204" pitchFamily="18" charset="0"/>
                            </a:rPr>
                            <m:t>𝒉𝒂𝒔</m:t>
                          </m:r>
                          <m:r>
                            <a:rPr lang="en-IN" sz="28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N" sz="2800" b="1" i="1" smtClean="0">
                              <a:latin typeface="Cambria Math" panose="02040503050406030204" pitchFamily="18" charset="0"/>
                            </a:rPr>
                            <m:t>𝒃𝒐𝒖𝒈𝒉𝒕</m:t>
                          </m:r>
                          <m:r>
                            <a:rPr lang="en-IN" sz="28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N" sz="2800" b="1" i="1" smtClean="0">
                              <a:latin typeface="Cambria Math" panose="02040503050406030204" pitchFamily="18" charset="0"/>
                            </a:rPr>
                            <m:t>𝒕𝒐𝒈𝒆𝒕𝒉𝒆𝒓</m:t>
                          </m:r>
                        </m:num>
                        <m:den>
                          <m:r>
                            <a:rPr lang="en-IN" sz="2800" b="1" i="1" smtClean="0">
                              <a:latin typeface="Cambria Math" panose="02040503050406030204" pitchFamily="18" charset="0"/>
                            </a:rPr>
                            <m:t>𝑻𝒐𝒕𝒂𝒍</m:t>
                          </m:r>
                          <m:r>
                            <a:rPr lang="en-IN" sz="28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N" sz="2800" b="1" i="1" smtClean="0">
                              <a:latin typeface="Cambria Math" panose="02040503050406030204" pitchFamily="18" charset="0"/>
                            </a:rPr>
                            <m:t>𝒊𝒕𝒆𝒎𝒔</m:t>
                          </m:r>
                        </m:den>
                      </m:f>
                    </m:oMath>
                  </a14:m>
                  <a:r>
                    <a:rPr lang="en-IN" sz="2800" dirty="0"/>
                    <a:t> * 100</a:t>
                  </a:r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DEAA0EC1-BA1E-4A5D-A9F4-098E30E9C4E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45920" y="4117052"/>
                  <a:ext cx="8834511" cy="721929"/>
                </a:xfrm>
                <a:prstGeom prst="rect">
                  <a:avLst/>
                </a:prstGeom>
                <a:blipFill>
                  <a:blip r:embed="rId2"/>
                  <a:stretch>
                    <a:fillRect b="-10924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0777105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="" xmlns:a16="http://schemas.microsoft.com/office/drawing/2014/main" id="{91854152-9A79-49FF-9802-BC80B66F8795}"/>
              </a:ext>
            </a:extLst>
          </p:cNvPr>
          <p:cNvSpPr/>
          <p:nvPr/>
        </p:nvSpPr>
        <p:spPr>
          <a:xfrm>
            <a:off x="4038600" y="279400"/>
            <a:ext cx="4114800" cy="800100"/>
          </a:xfrm>
          <a:prstGeom prst="roundRect">
            <a:avLst>
              <a:gd name="adj" fmla="val 50000"/>
            </a:avLst>
          </a:prstGeom>
          <a:solidFill>
            <a:srgbClr val="1ED760"/>
          </a:solidFill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IN" sz="2800" b="1" spc="6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Condensed" panose="020B0606020104020203" pitchFamily="34" charset="0"/>
              </a:rPr>
              <a:t>Terminology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FDDC0B24-C3E2-4F71-BCDE-93EEC94B8381}"/>
              </a:ext>
            </a:extLst>
          </p:cNvPr>
          <p:cNvSpPr/>
          <p:nvPr/>
        </p:nvSpPr>
        <p:spPr>
          <a:xfrm>
            <a:off x="0" y="1376104"/>
            <a:ext cx="12192000" cy="548189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="" xmlns:a16="http://schemas.microsoft.com/office/drawing/2014/main" id="{0A695794-F75D-45A4-91CC-BEE3ABB41F9E}"/>
              </a:ext>
            </a:extLst>
          </p:cNvPr>
          <p:cNvSpPr/>
          <p:nvPr/>
        </p:nvSpPr>
        <p:spPr>
          <a:xfrm>
            <a:off x="827649" y="2152659"/>
            <a:ext cx="10536702" cy="3928786"/>
          </a:xfrm>
          <a:prstGeom prst="roundRect">
            <a:avLst/>
          </a:prstGeom>
          <a:solidFill>
            <a:srgbClr val="DCB9FF"/>
          </a:solidFill>
          <a:ln w="508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u="sng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Confidence</a:t>
            </a:r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r>
              <a:rPr lang="en-GB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confidence of an association rule is a percentage value that shows how frequently the rule head occurs among all the groups containing the rule body</a:t>
            </a:r>
            <a:endParaRPr lang="en-US" sz="2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sz="2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IN" sz="2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IN" sz="2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IN" sz="2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IN" sz="2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IN" sz="2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A34BC625-9370-48D0-8B52-719855A525D3}"/>
              </a:ext>
            </a:extLst>
          </p:cNvPr>
          <p:cNvSpPr/>
          <p:nvPr/>
        </p:nvSpPr>
        <p:spPr>
          <a:xfrm>
            <a:off x="1531034" y="3979742"/>
            <a:ext cx="9129932" cy="1659987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="" xmlns:a16="http://schemas.microsoft.com/office/drawing/2014/main" id="{75841506-EBE6-4B0B-B1CD-916646FA7290}"/>
              </a:ext>
            </a:extLst>
          </p:cNvPr>
          <p:cNvGrpSpPr/>
          <p:nvPr/>
        </p:nvGrpSpPr>
        <p:grpSpPr>
          <a:xfrm>
            <a:off x="1531034" y="4413020"/>
            <a:ext cx="8834511" cy="1207190"/>
            <a:chOff x="1645920" y="4361531"/>
            <a:chExt cx="8834511" cy="120719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="" xmlns:a16="http://schemas.microsoft.com/office/drawing/2014/main" id="{DEAA0EC1-BA1E-4A5D-A9F4-098E30E9C4E0}"/>
                    </a:ext>
                  </a:extLst>
                </p:cNvPr>
                <p:cNvSpPr txBox="1"/>
                <p:nvPr/>
              </p:nvSpPr>
              <p:spPr>
                <a:xfrm>
                  <a:off x="1645920" y="4361531"/>
                  <a:ext cx="8834511" cy="120719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IN" sz="2800" dirty="0"/>
                    <a:t>Confidence =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GB" sz="28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IN" sz="2800" b="1" i="1" smtClean="0">
                              <a:latin typeface="Cambria Math" panose="02040503050406030204" pitchFamily="18" charset="0"/>
                            </a:rPr>
                            <m:t>𝒉𝒐𝒘</m:t>
                          </m:r>
                          <m:r>
                            <a:rPr lang="en-IN" sz="28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N" sz="2800" b="1" i="1" smtClean="0">
                              <a:latin typeface="Cambria Math" panose="02040503050406030204" pitchFamily="18" charset="0"/>
                            </a:rPr>
                            <m:t>𝒎𝒂𝒏𝒚</m:t>
                          </m:r>
                          <m:r>
                            <a:rPr lang="en-IN" sz="28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N" sz="2800" b="1" i="1" smtClean="0">
                              <a:latin typeface="Cambria Math" panose="02040503050406030204" pitchFamily="18" charset="0"/>
                            </a:rPr>
                            <m:t>𝒕𝒊𝒎𝒆𝒔</m:t>
                          </m:r>
                          <m:r>
                            <a:rPr lang="en-IN" sz="28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N" sz="28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lang="en-IN" sz="28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IN" sz="2800" b="1" i="1" smtClean="0">
                              <a:latin typeface="Cambria Math" panose="02040503050406030204" pitchFamily="18" charset="0"/>
                            </a:rPr>
                            <m:t>𝒀</m:t>
                          </m:r>
                          <m:r>
                            <a:rPr lang="en-IN" sz="28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N" sz="2800" b="1" i="1" smtClean="0">
                              <a:latin typeface="Cambria Math" panose="02040503050406030204" pitchFamily="18" charset="0"/>
                            </a:rPr>
                            <m:t>𝒃𝒐𝒖𝒈𝒉𝒕</m:t>
                          </m:r>
                          <m:r>
                            <a:rPr lang="en-IN" sz="28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N" sz="2800" b="1" i="1" smtClean="0">
                              <a:latin typeface="Cambria Math" panose="02040503050406030204" pitchFamily="18" charset="0"/>
                            </a:rPr>
                            <m:t>𝒕𝒐𝒈𝒆𝒕𝒉𝒆𝒓</m:t>
                          </m:r>
                        </m:num>
                        <m:den>
                          <m:r>
                            <a:rPr lang="en-IN" sz="2800" b="1" i="1" smtClean="0">
                              <a:latin typeface="Cambria Math" panose="02040503050406030204" pitchFamily="18" charset="0"/>
                            </a:rPr>
                            <m:t>𝒉𝒐𝒘</m:t>
                          </m:r>
                          <m:r>
                            <a:rPr lang="en-IN" sz="28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N" sz="2800" b="1" i="1" smtClean="0">
                              <a:latin typeface="Cambria Math" panose="02040503050406030204" pitchFamily="18" charset="0"/>
                            </a:rPr>
                            <m:t>𝒎𝒂𝒏𝒚</m:t>
                          </m:r>
                          <m:r>
                            <a:rPr lang="en-IN" sz="28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N" sz="2800" b="1" i="1" smtClean="0">
                              <a:latin typeface="Cambria Math" panose="02040503050406030204" pitchFamily="18" charset="0"/>
                            </a:rPr>
                            <m:t>𝒕𝒊𝒎𝒆𝒔</m:t>
                          </m:r>
                          <m:r>
                            <a:rPr lang="en-IN" sz="28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N" sz="28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lang="en-IN" sz="28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N" sz="2800" b="1" i="1" smtClean="0">
                              <a:latin typeface="Cambria Math" panose="02040503050406030204" pitchFamily="18" charset="0"/>
                            </a:rPr>
                            <m:t>𝒊𝒔</m:t>
                          </m:r>
                          <m:r>
                            <a:rPr lang="en-IN" sz="28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N" sz="2800" b="1" i="1" smtClean="0">
                              <a:latin typeface="Cambria Math" panose="02040503050406030204" pitchFamily="18" charset="0"/>
                            </a:rPr>
                            <m:t>𝒃𝒐𝒖𝒈𝒉𝒕</m:t>
                          </m:r>
                          <m:r>
                            <a:rPr lang="en-IN" sz="28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N" sz="2800" b="1" i="1" smtClean="0">
                              <a:latin typeface="Cambria Math" panose="02040503050406030204" pitchFamily="18" charset="0"/>
                            </a:rPr>
                            <m:t>𝒕𝒐𝒈𝒆𝒕𝒉𝒆𝒓</m:t>
                          </m:r>
                        </m:den>
                      </m:f>
                    </m:oMath>
                  </a14:m>
                  <a:r>
                    <a:rPr lang="en-IN" sz="2800" dirty="0"/>
                    <a:t> * 100</a:t>
                  </a:r>
                </a:p>
                <a:p>
                  <a:pPr algn="ctr"/>
                  <a:r>
                    <a:rPr lang="en-IN" sz="2800" dirty="0"/>
                    <a:t>  </a:t>
                  </a:r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DEAA0EC1-BA1E-4A5D-A9F4-098E30E9C4E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45920" y="4361531"/>
                  <a:ext cx="8834511" cy="120719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" name="TextBox 3">
              <a:extLst>
                <a:ext uri="{FF2B5EF4-FFF2-40B4-BE49-F238E27FC236}">
                  <a16:creationId xmlns="" xmlns:a16="http://schemas.microsoft.com/office/drawing/2014/main" id="{DF3F0C4D-F810-47F0-ADF5-CC3D7F681844}"/>
                </a:ext>
              </a:extLst>
            </p:cNvPr>
            <p:cNvSpPr txBox="1"/>
            <p:nvPr/>
          </p:nvSpPr>
          <p:spPr>
            <a:xfrm>
              <a:off x="2167317" y="4780460"/>
              <a:ext cx="9706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/>
                <a:t>(X -&gt; Y)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043892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8">
            <a:extLst>
              <a:ext uri="{FF2B5EF4-FFF2-40B4-BE49-F238E27FC236}">
                <a16:creationId xmlns="" xmlns:a16="http://schemas.microsoft.com/office/drawing/2014/main" id="{91854152-9A79-49FF-9802-BC80B66F8795}"/>
              </a:ext>
            </a:extLst>
          </p:cNvPr>
          <p:cNvSpPr/>
          <p:nvPr/>
        </p:nvSpPr>
        <p:spPr>
          <a:xfrm>
            <a:off x="4038600" y="279400"/>
            <a:ext cx="4114800" cy="800100"/>
          </a:xfrm>
          <a:prstGeom prst="roundRect">
            <a:avLst>
              <a:gd name="adj" fmla="val 50000"/>
            </a:avLst>
          </a:prstGeom>
          <a:solidFill>
            <a:srgbClr val="1ED760"/>
          </a:solidFill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IN" sz="2800" b="1" spc="6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Condensed" panose="020B0606020104020203" pitchFamily="34" charset="0"/>
              </a:rPr>
              <a:t>Terminology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FDDC0B24-C3E2-4F71-BCDE-93EEC94B8381}"/>
              </a:ext>
            </a:extLst>
          </p:cNvPr>
          <p:cNvSpPr/>
          <p:nvPr/>
        </p:nvSpPr>
        <p:spPr>
          <a:xfrm>
            <a:off x="0" y="1376104"/>
            <a:ext cx="12192000" cy="548189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Rectangle: Rounded Corners 1">
            <a:extLst>
              <a:ext uri="{FF2B5EF4-FFF2-40B4-BE49-F238E27FC236}">
                <a16:creationId xmlns="" xmlns:a16="http://schemas.microsoft.com/office/drawing/2014/main" id="{0A695794-F75D-45A4-91CC-BEE3ABB41F9E}"/>
              </a:ext>
            </a:extLst>
          </p:cNvPr>
          <p:cNvSpPr/>
          <p:nvPr/>
        </p:nvSpPr>
        <p:spPr>
          <a:xfrm>
            <a:off x="827649" y="2283288"/>
            <a:ext cx="10536702" cy="3928786"/>
          </a:xfrm>
          <a:prstGeom prst="roundRect">
            <a:avLst/>
          </a:prstGeom>
          <a:solidFill>
            <a:srgbClr val="DCB9FF"/>
          </a:solidFill>
          <a:ln w="508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200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en-US" sz="200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A34BC625-9370-48D0-8B52-719855A525D3}"/>
              </a:ext>
            </a:extLst>
          </p:cNvPr>
          <p:cNvSpPr/>
          <p:nvPr/>
        </p:nvSpPr>
        <p:spPr>
          <a:xfrm>
            <a:off x="1531034" y="3979742"/>
            <a:ext cx="9129932" cy="1659987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75841506-EBE6-4B0B-B1CD-916646FA7290}"/>
              </a:ext>
            </a:extLst>
          </p:cNvPr>
          <p:cNvGrpSpPr/>
          <p:nvPr/>
        </p:nvGrpSpPr>
        <p:grpSpPr>
          <a:xfrm>
            <a:off x="1531034" y="4413020"/>
            <a:ext cx="8834511" cy="788261"/>
            <a:chOff x="1645920" y="4361531"/>
            <a:chExt cx="8834511" cy="788261"/>
          </a:xfrm>
        </p:grpSpPr>
        <p:sp>
          <p:nvSpPr>
            <p:cNvPr id="7" name="TextBox 6">
              <a:extLst>
                <a:ext uri="{FF2B5EF4-FFF2-40B4-BE49-F238E27FC236}">
                  <a16:creationId xmlns="" xmlns:mc="http://schemas.openxmlformats.org/markup-compatibility/2006" xmlns:a14="http://schemas.microsoft.com/office/drawing/2010/main" xmlns:a16="http://schemas.microsoft.com/office/drawing/2014/main" id="{DEAA0EC1-BA1E-4A5D-A9F4-098E30E9C4E0}"/>
                </a:ext>
              </a:extLst>
            </p:cNvPr>
            <p:cNvSpPr txBox="1"/>
            <p:nvPr/>
          </p:nvSpPr>
          <p:spPr>
            <a:xfrm>
              <a:off x="1645920" y="4361531"/>
              <a:ext cx="883451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IN" sz="28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="" xmlns:a16="http://schemas.microsoft.com/office/drawing/2014/main" id="{DF3F0C4D-F810-47F0-ADF5-CC3D7F681844}"/>
                </a:ext>
              </a:extLst>
            </p:cNvPr>
            <p:cNvSpPr txBox="1"/>
            <p:nvPr/>
          </p:nvSpPr>
          <p:spPr>
            <a:xfrm>
              <a:off x="2167317" y="4780460"/>
              <a:ext cx="9706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IN" b="1" dirty="0"/>
            </a:p>
          </p:txBody>
        </p:sp>
      </p:grpSp>
      <p:sp>
        <p:nvSpPr>
          <p:cNvPr id="10" name="Rectangle: Rounded Corners 1">
            <a:extLst>
              <a:ext uri="{FF2B5EF4-FFF2-40B4-BE49-F238E27FC236}">
                <a16:creationId xmlns="" xmlns:a16="http://schemas.microsoft.com/office/drawing/2014/main" id="{0A695794-F75D-45A4-91CC-BEE3ABB41F9E}"/>
              </a:ext>
            </a:extLst>
          </p:cNvPr>
          <p:cNvSpPr/>
          <p:nvPr/>
        </p:nvSpPr>
        <p:spPr>
          <a:xfrm>
            <a:off x="914567" y="2985146"/>
            <a:ext cx="10362865" cy="701858"/>
          </a:xfrm>
          <a:prstGeom prst="roundRect">
            <a:avLst/>
          </a:prstGeom>
          <a:solidFill>
            <a:srgbClr val="DCB9FF"/>
          </a:solidFill>
          <a:ln w="508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Normalization and z score.</a:t>
            </a:r>
            <a:endParaRPr lang="en-IN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82255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6" presetClass="emph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6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="" xmlns:a16="http://schemas.microsoft.com/office/drawing/2014/main" id="{91854152-9A79-49FF-9802-BC80B66F8795}"/>
              </a:ext>
            </a:extLst>
          </p:cNvPr>
          <p:cNvSpPr/>
          <p:nvPr/>
        </p:nvSpPr>
        <p:spPr>
          <a:xfrm>
            <a:off x="4038600" y="279400"/>
            <a:ext cx="4114800" cy="800100"/>
          </a:xfrm>
          <a:prstGeom prst="roundRect">
            <a:avLst>
              <a:gd name="adj" fmla="val 50000"/>
            </a:avLst>
          </a:prstGeom>
          <a:solidFill>
            <a:srgbClr val="1ED760"/>
          </a:solidFill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spc="6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Condensed" panose="020B0606020104020203" pitchFamily="34" charset="0"/>
              </a:rPr>
              <a:t>Matrix Structure</a:t>
            </a:r>
            <a:endParaRPr lang="en-IN" sz="2800" b="1" spc="6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 Condensed" panose="020B0606020104020203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FDDC0B24-C3E2-4F71-BCDE-93EEC94B8381}"/>
              </a:ext>
            </a:extLst>
          </p:cNvPr>
          <p:cNvSpPr/>
          <p:nvPr/>
        </p:nvSpPr>
        <p:spPr>
          <a:xfrm>
            <a:off x="0" y="1376104"/>
            <a:ext cx="12192000" cy="548189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="" xmlns:a16="http://schemas.microsoft.com/office/drawing/2014/main" id="{0A695794-F75D-45A4-91CC-BEE3ABB41F9E}"/>
              </a:ext>
            </a:extLst>
          </p:cNvPr>
          <p:cNvSpPr/>
          <p:nvPr/>
        </p:nvSpPr>
        <p:spPr>
          <a:xfrm>
            <a:off x="1313309" y="2259867"/>
            <a:ext cx="9615948" cy="880023"/>
          </a:xfrm>
          <a:prstGeom prst="roundRect">
            <a:avLst/>
          </a:prstGeom>
          <a:solidFill>
            <a:srgbClr val="DCB9FF"/>
          </a:solidFill>
          <a:ln w="508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</a:t>
            </a:r>
            <a:r>
              <a:rPr lang="en-GB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Representation and matrix structure</a:t>
            </a:r>
            <a:endParaRPr lang="en-IN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="" xmlns:a16="http://schemas.microsoft.com/office/drawing/2014/main" id="{F5223CF8-FEF4-48F8-AC6D-9BC4115611BE}"/>
              </a:ext>
            </a:extLst>
          </p:cNvPr>
          <p:cNvSpPr/>
          <p:nvPr/>
        </p:nvSpPr>
        <p:spPr>
          <a:xfrm>
            <a:off x="1288026" y="3536220"/>
            <a:ext cx="9615948" cy="3042379"/>
          </a:xfrm>
          <a:prstGeom prst="roundRect">
            <a:avLst/>
          </a:prstGeom>
          <a:solidFill>
            <a:srgbClr val="DCB9FF"/>
          </a:solidFill>
          <a:ln w="508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D1C38398-E4C4-4D80-A1F9-8C6CBB29B3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8207" y="3653418"/>
            <a:ext cx="4915586" cy="2600688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45FA28E5-0D0E-4B9F-8495-F4A2AE14453E}"/>
              </a:ext>
            </a:extLst>
          </p:cNvPr>
          <p:cNvSpPr/>
          <p:nvPr/>
        </p:nvSpPr>
        <p:spPr>
          <a:xfrm>
            <a:off x="4754880" y="3760315"/>
            <a:ext cx="3545058" cy="305542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  <a:effectLst>
            <a:innerShdw blurRad="1270000" dist="50800" dir="10800000">
              <a:schemeClr val="accent4">
                <a:alpha val="18000"/>
              </a:schemeClr>
            </a:inn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946D0377-3B8E-47A2-9C9E-F0407BAE7821}"/>
              </a:ext>
            </a:extLst>
          </p:cNvPr>
          <p:cNvSpPr/>
          <p:nvPr/>
        </p:nvSpPr>
        <p:spPr>
          <a:xfrm rot="5400000">
            <a:off x="3310546" y="4956468"/>
            <a:ext cx="1828801" cy="300208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  <a:effectLst>
            <a:innerShdw blurRad="1270000" dist="50800" dir="10800000">
              <a:schemeClr val="accent4">
                <a:alpha val="18000"/>
              </a:schemeClr>
            </a:inn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67632DE1-9A90-45E5-A047-EEEC2469085D}"/>
              </a:ext>
            </a:extLst>
          </p:cNvPr>
          <p:cNvSpPr/>
          <p:nvPr/>
        </p:nvSpPr>
        <p:spPr>
          <a:xfrm rot="5400000">
            <a:off x="5811608" y="5376341"/>
            <a:ext cx="433235" cy="436196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  <a:effectLst>
            <a:innerShdw blurRad="1270000" dist="50800" dir="10800000">
              <a:schemeClr val="accent4">
                <a:alpha val="18000"/>
              </a:schemeClr>
            </a:inn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44173C22-D20C-4512-85B1-30B94C7579B1}"/>
              </a:ext>
            </a:extLst>
          </p:cNvPr>
          <p:cNvSpPr/>
          <p:nvPr/>
        </p:nvSpPr>
        <p:spPr>
          <a:xfrm rot="5400000">
            <a:off x="7600333" y="4694514"/>
            <a:ext cx="433235" cy="436196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  <a:effectLst>
            <a:innerShdw blurRad="1270000" dist="50800" dir="10800000">
              <a:schemeClr val="accent4">
                <a:alpha val="18000"/>
              </a:schemeClr>
            </a:inn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76265AD4-F1E8-4C87-A651-5A97B70142D1}"/>
              </a:ext>
            </a:extLst>
          </p:cNvPr>
          <p:cNvSpPr/>
          <p:nvPr/>
        </p:nvSpPr>
        <p:spPr>
          <a:xfrm rot="5400000">
            <a:off x="7535830" y="5307462"/>
            <a:ext cx="433235" cy="436196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  <a:effectLst>
            <a:innerShdw blurRad="1270000" dist="50800" dir="10800000">
              <a:schemeClr val="accent4">
                <a:alpha val="18000"/>
              </a:schemeClr>
            </a:inn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: Rounded Corners 1">
            <a:extLst>
              <a:ext uri="{FF2B5EF4-FFF2-40B4-BE49-F238E27FC236}">
                <a16:creationId xmlns="" xmlns:a16="http://schemas.microsoft.com/office/drawing/2014/main" id="{0A695794-F75D-45A4-91CC-BEE3ABB41F9E}"/>
              </a:ext>
            </a:extLst>
          </p:cNvPr>
          <p:cNvSpPr/>
          <p:nvPr/>
        </p:nvSpPr>
        <p:spPr>
          <a:xfrm>
            <a:off x="1313309" y="2259867"/>
            <a:ext cx="9615948" cy="880023"/>
          </a:xfrm>
          <a:prstGeom prst="roundRect">
            <a:avLst/>
          </a:prstGeom>
          <a:solidFill>
            <a:srgbClr val="DCB9FF"/>
          </a:solidFill>
          <a:ln w="508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</a:t>
            </a:r>
            <a:r>
              <a:rPr lang="en-GB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Representation and matrix structure</a:t>
            </a:r>
            <a:endParaRPr lang="en-IN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884485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3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FDDC0B24-C3E2-4F71-BCDE-93EEC94B8381}"/>
              </a:ext>
            </a:extLst>
          </p:cNvPr>
          <p:cNvSpPr/>
          <p:nvPr/>
        </p:nvSpPr>
        <p:spPr>
          <a:xfrm>
            <a:off x="0" y="1376104"/>
            <a:ext cx="12192000" cy="548189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="" xmlns:a16="http://schemas.microsoft.com/office/drawing/2014/main" id="{B62FA7EC-5B2F-4090-9141-75346C0C6540}"/>
              </a:ext>
            </a:extLst>
          </p:cNvPr>
          <p:cNvSpPr/>
          <p:nvPr/>
        </p:nvSpPr>
        <p:spPr>
          <a:xfrm>
            <a:off x="4038600" y="279400"/>
            <a:ext cx="4114800" cy="800100"/>
          </a:xfrm>
          <a:prstGeom prst="roundRect">
            <a:avLst>
              <a:gd name="adj" fmla="val 50000"/>
            </a:avLst>
          </a:prstGeom>
          <a:solidFill>
            <a:srgbClr val="1ED760"/>
          </a:solidFill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b="1" spc="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Condensed" panose="020B0606020104020203" pitchFamily="34" charset="0"/>
              </a:rPr>
              <a:t>METHODOLOGY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6A838F5F-7FB8-4690-A1C1-AFBBB888F674}"/>
              </a:ext>
            </a:extLst>
          </p:cNvPr>
          <p:cNvGrpSpPr/>
          <p:nvPr/>
        </p:nvGrpSpPr>
        <p:grpSpPr>
          <a:xfrm>
            <a:off x="1052284" y="2126997"/>
            <a:ext cx="9898744" cy="4546599"/>
            <a:chOff x="1117600" y="2032001"/>
            <a:chExt cx="9898744" cy="4546599"/>
          </a:xfrm>
        </p:grpSpPr>
        <p:sp>
          <p:nvSpPr>
            <p:cNvPr id="2" name="Rectangle: Rounded Corners 1">
              <a:extLst>
                <a:ext uri="{FF2B5EF4-FFF2-40B4-BE49-F238E27FC236}">
                  <a16:creationId xmlns="" xmlns:a16="http://schemas.microsoft.com/office/drawing/2014/main" id="{06A975A5-A96B-44CB-BCBC-B4ABD8F04CE3}"/>
                </a:ext>
              </a:extLst>
            </p:cNvPr>
            <p:cNvSpPr/>
            <p:nvPr/>
          </p:nvSpPr>
          <p:spPr>
            <a:xfrm>
              <a:off x="1117600" y="2032001"/>
              <a:ext cx="9898744" cy="4546599"/>
            </a:xfrm>
            <a:prstGeom prst="roundRect">
              <a:avLst>
                <a:gd name="adj" fmla="val 479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6" name="Picture 5">
              <a:extLst>
                <a:ext uri="{FF2B5EF4-FFF2-40B4-BE49-F238E27FC236}">
                  <a16:creationId xmlns="" xmlns:a16="http://schemas.microsoft.com/office/drawing/2014/main" id="{9383F933-E3EC-4F91-B5A9-114BA481FCC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11942" y="2119958"/>
              <a:ext cx="9710059" cy="4370684"/>
            </a:xfrm>
            <a:prstGeom prst="rect">
              <a:avLst/>
            </a:prstGeom>
          </p:spPr>
        </p:pic>
      </p:grp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7631FEC4-2557-49CB-8DF1-79CC7A12C7C1}"/>
              </a:ext>
            </a:extLst>
          </p:cNvPr>
          <p:cNvSpPr/>
          <p:nvPr/>
        </p:nvSpPr>
        <p:spPr>
          <a:xfrm>
            <a:off x="3490686" y="2257626"/>
            <a:ext cx="7365999" cy="332520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  <a:effectLst>
            <a:innerShdw blurRad="1270000" dist="50800" dir="10800000">
              <a:schemeClr val="accent4">
                <a:alpha val="18000"/>
              </a:schemeClr>
            </a:inn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A57ADD84-910F-47C4-A1A7-A25FB600B554}"/>
              </a:ext>
            </a:extLst>
          </p:cNvPr>
          <p:cNvSpPr/>
          <p:nvPr/>
        </p:nvSpPr>
        <p:spPr>
          <a:xfrm rot="5400000">
            <a:off x="210518" y="4230851"/>
            <a:ext cx="3439760" cy="4934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  <a:effectLst>
            <a:innerShdw blurRad="1270000" dist="50800" dir="10800000">
              <a:schemeClr val="accent4">
                <a:alpha val="18000"/>
              </a:schemeClr>
            </a:inn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AB12555D-325E-449A-B227-7372C195AC7B}"/>
              </a:ext>
            </a:extLst>
          </p:cNvPr>
          <p:cNvSpPr/>
          <p:nvPr/>
        </p:nvSpPr>
        <p:spPr>
          <a:xfrm>
            <a:off x="1052283" y="6241888"/>
            <a:ext cx="1828801" cy="300208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  <a:effectLst>
            <a:innerShdw blurRad="1270000" dist="50800" dir="10800000">
              <a:schemeClr val="accent4">
                <a:alpha val="18000"/>
              </a:schemeClr>
            </a:inn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6329D322-50BB-40D5-94E6-E8C43F9BF0B0}"/>
              </a:ext>
            </a:extLst>
          </p:cNvPr>
          <p:cNvSpPr txBox="1"/>
          <p:nvPr/>
        </p:nvSpPr>
        <p:spPr>
          <a:xfrm>
            <a:off x="1972105" y="1596571"/>
            <a:ext cx="74766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Lung Dataset</a:t>
            </a:r>
          </a:p>
        </p:txBody>
      </p:sp>
    </p:spTree>
    <p:extLst>
      <p:ext uri="{BB962C8B-B14F-4D97-AF65-F5344CB8AC3E}">
        <p14:creationId xmlns:p14="http://schemas.microsoft.com/office/powerpoint/2010/main" val="11392653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2" grpId="0" animBg="1"/>
      <p:bldP spid="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1126</TotalTime>
  <Words>419</Words>
  <Application>Microsoft Office PowerPoint</Application>
  <PresentationFormat>Custom</PresentationFormat>
  <Paragraphs>100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Rohan Sarkar</dc:creator>
  <cp:lastModifiedBy>Vaio</cp:lastModifiedBy>
  <cp:revision>63</cp:revision>
  <dcterms:created xsi:type="dcterms:W3CDTF">2021-07-06T07:38:42Z</dcterms:created>
  <dcterms:modified xsi:type="dcterms:W3CDTF">2022-02-23T13:57:08Z</dcterms:modified>
</cp:coreProperties>
</file>