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97" r:id="rId3"/>
    <p:sldId id="259" r:id="rId4"/>
    <p:sldId id="298" r:id="rId5"/>
    <p:sldId id="260" r:id="rId6"/>
    <p:sldId id="304" r:id="rId7"/>
    <p:sldId id="299" r:id="rId8"/>
    <p:sldId id="305" r:id="rId9"/>
    <p:sldId id="307" r:id="rId10"/>
    <p:sldId id="308" r:id="rId11"/>
    <p:sldId id="309" r:id="rId12"/>
    <p:sldId id="292" r:id="rId13"/>
    <p:sldId id="293" r:id="rId14"/>
    <p:sldId id="296" r:id="rId15"/>
    <p:sldId id="302" r:id="rId16"/>
    <p:sldId id="28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F9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50" autoAdjust="0"/>
    <p:restoredTop sz="94660"/>
  </p:normalViewPr>
  <p:slideViewPr>
    <p:cSldViewPr snapToGrid="0">
      <p:cViewPr varScale="1">
        <p:scale>
          <a:sx n="82" d="100"/>
          <a:sy n="82" d="100"/>
        </p:scale>
        <p:origin x="893"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794E5BC-9E6C-43D6-A1DD-285BABF022E0}" type="datetimeFigureOut">
              <a:rPr lang="en-US" smtClean="0"/>
              <a:pPr/>
              <a:t>7/31/2023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910658EA-9FA1-4D0C-8BB2-35AE0745589C}" type="slidenum">
              <a:rPr lang="en-US" smtClean="0"/>
              <a:pPr/>
              <a:t>‹#›</a:t>
            </a:fld>
            <a:endParaRPr lang="en-US"/>
          </a:p>
        </p:txBody>
      </p:sp>
    </p:spTree>
    <p:extLst>
      <p:ext uri="{BB962C8B-B14F-4D97-AF65-F5344CB8AC3E}">
        <p14:creationId xmlns:p14="http://schemas.microsoft.com/office/powerpoint/2010/main" val="3746235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94E5BC-9E6C-43D6-A1DD-285BABF022E0}" type="datetimeFigureOut">
              <a:rPr lang="en-US" smtClean="0"/>
              <a:pPr/>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0658EA-9FA1-4D0C-8BB2-35AE0745589C}" type="slidenum">
              <a:rPr lang="en-US" smtClean="0"/>
              <a:pPr/>
              <a:t>‹#›</a:t>
            </a:fld>
            <a:endParaRPr lang="en-US"/>
          </a:p>
        </p:txBody>
      </p:sp>
    </p:spTree>
    <p:extLst>
      <p:ext uri="{BB962C8B-B14F-4D97-AF65-F5344CB8AC3E}">
        <p14:creationId xmlns:p14="http://schemas.microsoft.com/office/powerpoint/2010/main" val="3318488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94E5BC-9E6C-43D6-A1DD-285BABF022E0}" type="datetimeFigureOut">
              <a:rPr lang="en-US" smtClean="0"/>
              <a:pPr/>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0658EA-9FA1-4D0C-8BB2-35AE0745589C}" type="slidenum">
              <a:rPr lang="en-US" smtClean="0"/>
              <a:pPr/>
              <a:t>‹#›</a:t>
            </a:fld>
            <a:endParaRPr lang="en-US"/>
          </a:p>
        </p:txBody>
      </p:sp>
    </p:spTree>
    <p:extLst>
      <p:ext uri="{BB962C8B-B14F-4D97-AF65-F5344CB8AC3E}">
        <p14:creationId xmlns:p14="http://schemas.microsoft.com/office/powerpoint/2010/main" val="3838826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94E5BC-9E6C-43D6-A1DD-285BABF022E0}" type="datetimeFigureOut">
              <a:rPr lang="en-US" smtClean="0"/>
              <a:pPr/>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0658EA-9FA1-4D0C-8BB2-35AE0745589C}" type="slidenum">
              <a:rPr lang="en-US" smtClean="0"/>
              <a:pPr/>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68533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94E5BC-9E6C-43D6-A1DD-285BABF022E0}" type="datetimeFigureOut">
              <a:rPr lang="en-US" smtClean="0"/>
              <a:pPr/>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0658EA-9FA1-4D0C-8BB2-35AE0745589C}" type="slidenum">
              <a:rPr lang="en-US" smtClean="0"/>
              <a:pPr/>
              <a:t>‹#›</a:t>
            </a:fld>
            <a:endParaRPr lang="en-US"/>
          </a:p>
        </p:txBody>
      </p:sp>
    </p:spTree>
    <p:extLst>
      <p:ext uri="{BB962C8B-B14F-4D97-AF65-F5344CB8AC3E}">
        <p14:creationId xmlns:p14="http://schemas.microsoft.com/office/powerpoint/2010/main" val="252678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794E5BC-9E6C-43D6-A1DD-285BABF022E0}" type="datetimeFigureOut">
              <a:rPr lang="en-US" smtClean="0"/>
              <a:pPr/>
              <a:t>7/31/2023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0658EA-9FA1-4D0C-8BB2-35AE0745589C}" type="slidenum">
              <a:rPr lang="en-US" smtClean="0"/>
              <a:pPr/>
              <a:t>‹#›</a:t>
            </a:fld>
            <a:endParaRPr lang="en-US"/>
          </a:p>
        </p:txBody>
      </p:sp>
    </p:spTree>
    <p:extLst>
      <p:ext uri="{BB962C8B-B14F-4D97-AF65-F5344CB8AC3E}">
        <p14:creationId xmlns:p14="http://schemas.microsoft.com/office/powerpoint/2010/main" val="273317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794E5BC-9E6C-43D6-A1DD-285BABF022E0}" type="datetimeFigureOut">
              <a:rPr lang="en-US" smtClean="0"/>
              <a:pPr/>
              <a:t>7/31/2023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0658EA-9FA1-4D0C-8BB2-35AE0745589C}" type="slidenum">
              <a:rPr lang="en-US" smtClean="0"/>
              <a:pPr/>
              <a:t>‹#›</a:t>
            </a:fld>
            <a:endParaRPr lang="en-US"/>
          </a:p>
        </p:txBody>
      </p:sp>
    </p:spTree>
    <p:extLst>
      <p:ext uri="{BB962C8B-B14F-4D97-AF65-F5344CB8AC3E}">
        <p14:creationId xmlns:p14="http://schemas.microsoft.com/office/powerpoint/2010/main" val="2967018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94E5BC-9E6C-43D6-A1DD-285BABF022E0}" type="datetimeFigureOut">
              <a:rPr lang="en-US" smtClean="0"/>
              <a:pPr/>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658EA-9FA1-4D0C-8BB2-35AE0745589C}" type="slidenum">
              <a:rPr lang="en-US" smtClean="0"/>
              <a:pPr/>
              <a:t>‹#›</a:t>
            </a:fld>
            <a:endParaRPr lang="en-US"/>
          </a:p>
        </p:txBody>
      </p:sp>
    </p:spTree>
    <p:extLst>
      <p:ext uri="{BB962C8B-B14F-4D97-AF65-F5344CB8AC3E}">
        <p14:creationId xmlns:p14="http://schemas.microsoft.com/office/powerpoint/2010/main" val="1004411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94E5BC-9E6C-43D6-A1DD-285BABF022E0}" type="datetimeFigureOut">
              <a:rPr lang="en-US" smtClean="0"/>
              <a:pPr/>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658EA-9FA1-4D0C-8BB2-35AE0745589C}" type="slidenum">
              <a:rPr lang="en-US" smtClean="0"/>
              <a:pPr/>
              <a:t>‹#›</a:t>
            </a:fld>
            <a:endParaRPr lang="en-US"/>
          </a:p>
        </p:txBody>
      </p:sp>
    </p:spTree>
    <p:extLst>
      <p:ext uri="{BB962C8B-B14F-4D97-AF65-F5344CB8AC3E}">
        <p14:creationId xmlns:p14="http://schemas.microsoft.com/office/powerpoint/2010/main" val="4048376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94E5BC-9E6C-43D6-A1DD-285BABF022E0}" type="datetimeFigureOut">
              <a:rPr lang="en-US" smtClean="0"/>
              <a:pPr/>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658EA-9FA1-4D0C-8BB2-35AE0745589C}" type="slidenum">
              <a:rPr lang="en-US" smtClean="0"/>
              <a:pPr/>
              <a:t>‹#›</a:t>
            </a:fld>
            <a:endParaRPr lang="en-US"/>
          </a:p>
        </p:txBody>
      </p:sp>
    </p:spTree>
    <p:extLst>
      <p:ext uri="{BB962C8B-B14F-4D97-AF65-F5344CB8AC3E}">
        <p14:creationId xmlns:p14="http://schemas.microsoft.com/office/powerpoint/2010/main" val="2687059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94E5BC-9E6C-43D6-A1DD-285BABF022E0}" type="datetimeFigureOut">
              <a:rPr lang="en-US" smtClean="0"/>
              <a:pPr/>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658EA-9FA1-4D0C-8BB2-35AE0745589C}" type="slidenum">
              <a:rPr lang="en-US" smtClean="0"/>
              <a:pPr/>
              <a:t>‹#›</a:t>
            </a:fld>
            <a:endParaRPr lang="en-US"/>
          </a:p>
        </p:txBody>
      </p:sp>
    </p:spTree>
    <p:extLst>
      <p:ext uri="{BB962C8B-B14F-4D97-AF65-F5344CB8AC3E}">
        <p14:creationId xmlns:p14="http://schemas.microsoft.com/office/powerpoint/2010/main" val="3301798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94E5BC-9E6C-43D6-A1DD-285BABF022E0}" type="datetimeFigureOut">
              <a:rPr lang="en-US" smtClean="0"/>
              <a:pPr/>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0658EA-9FA1-4D0C-8BB2-35AE0745589C}" type="slidenum">
              <a:rPr lang="en-US" smtClean="0"/>
              <a:pPr/>
              <a:t>‹#›</a:t>
            </a:fld>
            <a:endParaRPr lang="en-US"/>
          </a:p>
        </p:txBody>
      </p:sp>
    </p:spTree>
    <p:extLst>
      <p:ext uri="{BB962C8B-B14F-4D97-AF65-F5344CB8AC3E}">
        <p14:creationId xmlns:p14="http://schemas.microsoft.com/office/powerpoint/2010/main" val="3240163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94E5BC-9E6C-43D6-A1DD-285BABF022E0}" type="datetimeFigureOut">
              <a:rPr lang="en-US" smtClean="0"/>
              <a:pPr/>
              <a:t>7/31/2023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0658EA-9FA1-4D0C-8BB2-35AE0745589C}" type="slidenum">
              <a:rPr lang="en-US" smtClean="0"/>
              <a:pPr/>
              <a:t>‹#›</a:t>
            </a:fld>
            <a:endParaRPr lang="en-US"/>
          </a:p>
        </p:txBody>
      </p:sp>
    </p:spTree>
    <p:extLst>
      <p:ext uri="{BB962C8B-B14F-4D97-AF65-F5344CB8AC3E}">
        <p14:creationId xmlns:p14="http://schemas.microsoft.com/office/powerpoint/2010/main" val="4093192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94E5BC-9E6C-43D6-A1DD-285BABF022E0}" type="datetimeFigureOut">
              <a:rPr lang="en-US" smtClean="0"/>
              <a:pPr/>
              <a:t>7/31/2023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0658EA-9FA1-4D0C-8BB2-35AE0745589C}" type="slidenum">
              <a:rPr lang="en-US" smtClean="0"/>
              <a:pPr/>
              <a:t>‹#›</a:t>
            </a:fld>
            <a:endParaRPr lang="en-US"/>
          </a:p>
        </p:txBody>
      </p:sp>
    </p:spTree>
    <p:extLst>
      <p:ext uri="{BB962C8B-B14F-4D97-AF65-F5344CB8AC3E}">
        <p14:creationId xmlns:p14="http://schemas.microsoft.com/office/powerpoint/2010/main" val="501770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94E5BC-9E6C-43D6-A1DD-285BABF022E0}" type="datetimeFigureOut">
              <a:rPr lang="en-US" smtClean="0"/>
              <a:pPr/>
              <a:t>7/31/2023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0658EA-9FA1-4D0C-8BB2-35AE0745589C}" type="slidenum">
              <a:rPr lang="en-US" smtClean="0"/>
              <a:pPr/>
              <a:t>‹#›</a:t>
            </a:fld>
            <a:endParaRPr lang="en-US"/>
          </a:p>
        </p:txBody>
      </p:sp>
    </p:spTree>
    <p:extLst>
      <p:ext uri="{BB962C8B-B14F-4D97-AF65-F5344CB8AC3E}">
        <p14:creationId xmlns:p14="http://schemas.microsoft.com/office/powerpoint/2010/main" val="3300480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94E5BC-9E6C-43D6-A1DD-285BABF022E0}" type="datetimeFigureOut">
              <a:rPr lang="en-US" smtClean="0"/>
              <a:pPr/>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0658EA-9FA1-4D0C-8BB2-35AE0745589C}" type="slidenum">
              <a:rPr lang="en-US" smtClean="0"/>
              <a:pPr/>
              <a:t>‹#›</a:t>
            </a:fld>
            <a:endParaRPr lang="en-US"/>
          </a:p>
        </p:txBody>
      </p:sp>
    </p:spTree>
    <p:extLst>
      <p:ext uri="{BB962C8B-B14F-4D97-AF65-F5344CB8AC3E}">
        <p14:creationId xmlns:p14="http://schemas.microsoft.com/office/powerpoint/2010/main" val="1916601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94E5BC-9E6C-43D6-A1DD-285BABF022E0}" type="datetimeFigureOut">
              <a:rPr lang="en-US" smtClean="0"/>
              <a:pPr/>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0658EA-9FA1-4D0C-8BB2-35AE0745589C}" type="slidenum">
              <a:rPr lang="en-US" smtClean="0"/>
              <a:pPr/>
              <a:t>‹#›</a:t>
            </a:fld>
            <a:endParaRPr lang="en-US"/>
          </a:p>
        </p:txBody>
      </p:sp>
    </p:spTree>
    <p:extLst>
      <p:ext uri="{BB962C8B-B14F-4D97-AF65-F5344CB8AC3E}">
        <p14:creationId xmlns:p14="http://schemas.microsoft.com/office/powerpoint/2010/main" val="1937114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94E5BC-9E6C-43D6-A1DD-285BABF022E0}" type="datetimeFigureOut">
              <a:rPr lang="en-US" smtClean="0"/>
              <a:pPr/>
              <a:t>7/31/2023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10658EA-9FA1-4D0C-8BB2-35AE0745589C}" type="slidenum">
              <a:rPr lang="en-US" smtClean="0"/>
              <a:pPr/>
              <a:t>‹#›</a:t>
            </a:fld>
            <a:endParaRPr lang="en-US"/>
          </a:p>
        </p:txBody>
      </p:sp>
    </p:spTree>
    <p:extLst>
      <p:ext uri="{BB962C8B-B14F-4D97-AF65-F5344CB8AC3E}">
        <p14:creationId xmlns:p14="http://schemas.microsoft.com/office/powerpoint/2010/main" val="3420397191"/>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142" y="1212409"/>
            <a:ext cx="11683715" cy="1806459"/>
          </a:xfrm>
        </p:spPr>
        <p:txBody>
          <a:bodyPr>
            <a:normAutofit fontScale="90000"/>
          </a:bodyPr>
          <a:lstStyle/>
          <a:p>
            <a:pPr algn="ctr"/>
            <a:r>
              <a:rPr lang="en-US" sz="6000" b="1" dirty="0">
                <a:solidFill>
                  <a:srgbClr val="002060"/>
                </a:solidFill>
              </a:rPr>
              <a:t>CHECK DIABETES OF PATIENT USING MACHINE LEARNING ALGORITHM</a:t>
            </a:r>
            <a:endParaRPr lang="en-US" b="1" dirty="0">
              <a:solidFill>
                <a:srgbClr val="002060"/>
              </a:solidFill>
            </a:endParaRPr>
          </a:p>
        </p:txBody>
      </p:sp>
      <p:sp>
        <p:nvSpPr>
          <p:cNvPr id="7" name="TextBox 6"/>
          <p:cNvSpPr txBox="1"/>
          <p:nvPr/>
        </p:nvSpPr>
        <p:spPr>
          <a:xfrm>
            <a:off x="6579094" y="4106709"/>
            <a:ext cx="4602234" cy="1077218"/>
          </a:xfrm>
          <a:prstGeom prst="rect">
            <a:avLst/>
          </a:prstGeom>
          <a:noFill/>
        </p:spPr>
        <p:txBody>
          <a:bodyPr wrap="square" rtlCol="0">
            <a:spAutoFit/>
          </a:bodyPr>
          <a:lstStyle/>
          <a:p>
            <a:r>
              <a:rPr lang="en-US" sz="3200" b="1" dirty="0">
                <a:solidFill>
                  <a:srgbClr val="002060"/>
                </a:solidFill>
              </a:rPr>
              <a:t>ROHAN SEKHRI</a:t>
            </a:r>
          </a:p>
          <a:p>
            <a:r>
              <a:rPr lang="en-US" sz="3200" b="1" dirty="0">
                <a:solidFill>
                  <a:srgbClr val="002060"/>
                </a:solidFill>
              </a:rPr>
              <a:t>MLP Batch 26</a:t>
            </a:r>
            <a:endParaRPr lang="en-US" sz="2800" b="1" dirty="0">
              <a:solidFill>
                <a:srgbClr val="002060"/>
              </a:solidFill>
            </a:endParaRPr>
          </a:p>
        </p:txBody>
      </p:sp>
      <p:sp>
        <p:nvSpPr>
          <p:cNvPr id="3" name="TextBox 2">
            <a:extLst>
              <a:ext uri="{FF2B5EF4-FFF2-40B4-BE49-F238E27FC236}">
                <a16:creationId xmlns:a16="http://schemas.microsoft.com/office/drawing/2014/main" id="{F24A70E6-5D09-88C9-949F-4177239300AB}"/>
              </a:ext>
            </a:extLst>
          </p:cNvPr>
          <p:cNvSpPr txBox="1"/>
          <p:nvPr/>
        </p:nvSpPr>
        <p:spPr>
          <a:xfrm>
            <a:off x="7198660" y="3706599"/>
            <a:ext cx="1681551" cy="400110"/>
          </a:xfrm>
          <a:prstGeom prst="rect">
            <a:avLst/>
          </a:prstGeom>
          <a:noFill/>
        </p:spPr>
        <p:txBody>
          <a:bodyPr wrap="square" rtlCol="0">
            <a:spAutoFit/>
          </a:bodyPr>
          <a:lstStyle/>
          <a:p>
            <a:r>
              <a:rPr lang="en-US" sz="2000" b="1" dirty="0">
                <a:solidFill>
                  <a:srgbClr val="002060"/>
                </a:solidFill>
              </a:rPr>
              <a:t>CREATED BY:</a:t>
            </a:r>
            <a:endParaRPr lang="en-US" sz="2000" dirty="0"/>
          </a:p>
        </p:txBody>
      </p:sp>
      <p:sp>
        <p:nvSpPr>
          <p:cNvPr id="4" name="TextBox 3">
            <a:extLst>
              <a:ext uri="{FF2B5EF4-FFF2-40B4-BE49-F238E27FC236}">
                <a16:creationId xmlns:a16="http://schemas.microsoft.com/office/drawing/2014/main" id="{D33BFC5E-B5FA-5529-F90C-410A06FFF619}"/>
              </a:ext>
            </a:extLst>
          </p:cNvPr>
          <p:cNvSpPr txBox="1"/>
          <p:nvPr/>
        </p:nvSpPr>
        <p:spPr>
          <a:xfrm>
            <a:off x="923365" y="3706599"/>
            <a:ext cx="3804247" cy="1384995"/>
          </a:xfrm>
          <a:prstGeom prst="rect">
            <a:avLst/>
          </a:prstGeom>
          <a:noFill/>
        </p:spPr>
        <p:txBody>
          <a:bodyPr wrap="none" rtlCol="0">
            <a:spAutoFit/>
          </a:bodyPr>
          <a:lstStyle/>
          <a:p>
            <a:r>
              <a:rPr lang="en-US" sz="2000" b="1" dirty="0">
                <a:solidFill>
                  <a:srgbClr val="002060"/>
                </a:solidFill>
              </a:rPr>
              <a:t>SUBMITTED TO:</a:t>
            </a:r>
          </a:p>
          <a:p>
            <a:r>
              <a:rPr lang="en-US" sz="3200" b="1" dirty="0">
                <a:solidFill>
                  <a:srgbClr val="002060"/>
                </a:solidFill>
              </a:rPr>
              <a:t>MR KAILASH JOSHI</a:t>
            </a:r>
          </a:p>
          <a:p>
            <a:r>
              <a:rPr lang="en-US" sz="3200" b="1" dirty="0">
                <a:solidFill>
                  <a:srgbClr val="002060"/>
                </a:solidFill>
              </a:rPr>
              <a:t>NIELIT Haridwar</a:t>
            </a:r>
          </a:p>
        </p:txBody>
      </p:sp>
    </p:spTree>
    <p:extLst>
      <p:ext uri="{BB962C8B-B14F-4D97-AF65-F5344CB8AC3E}">
        <p14:creationId xmlns:p14="http://schemas.microsoft.com/office/powerpoint/2010/main" val="3799574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53982-6BC9-45BF-4440-74C03883C5C7}"/>
              </a:ext>
            </a:extLst>
          </p:cNvPr>
          <p:cNvSpPr>
            <a:spLocks noGrp="1"/>
          </p:cNvSpPr>
          <p:nvPr>
            <p:ph type="title"/>
          </p:nvPr>
        </p:nvSpPr>
        <p:spPr/>
        <p:txBody>
          <a:bodyPr>
            <a:normAutofit/>
          </a:bodyPr>
          <a:lstStyle/>
          <a:p>
            <a:r>
              <a:rPr lang="en-US" sz="6000" b="1" dirty="0">
                <a:solidFill>
                  <a:schemeClr val="tx1"/>
                </a:solidFill>
              </a:rPr>
              <a:t>ACCURACY SCORE</a:t>
            </a:r>
          </a:p>
        </p:txBody>
      </p:sp>
      <p:sp>
        <p:nvSpPr>
          <p:cNvPr id="3" name="Content Placeholder 2">
            <a:extLst>
              <a:ext uri="{FF2B5EF4-FFF2-40B4-BE49-F238E27FC236}">
                <a16:creationId xmlns:a16="http://schemas.microsoft.com/office/drawing/2014/main" id="{64248F46-DE5B-2487-A550-F153F460EE51}"/>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US" sz="2800" b="0" i="0" dirty="0">
                <a:solidFill>
                  <a:srgbClr val="374151"/>
                </a:solidFill>
                <a:effectLst/>
              </a:rPr>
              <a:t>Accuracy score is a common evaluation metric used to measure the performance of a classification model. It provides a simple and intuitive way to understand how well the model is making correct predictions</a:t>
            </a:r>
            <a:r>
              <a:rPr lang="en-US" b="0" i="0" dirty="0">
                <a:solidFill>
                  <a:srgbClr val="374151"/>
                </a:solidFill>
                <a:effectLst/>
                <a:latin typeface="Söhne"/>
              </a:rPr>
              <a:t>.</a:t>
            </a:r>
          </a:p>
          <a:p>
            <a:pPr algn="l">
              <a:buFont typeface="Wingdings" panose="05000000000000000000" pitchFamily="2" charset="2"/>
              <a:buChar char="Ø"/>
            </a:pPr>
            <a:r>
              <a:rPr lang="en-US" sz="2800" b="0" i="0" dirty="0">
                <a:solidFill>
                  <a:srgbClr val="374151"/>
                </a:solidFill>
                <a:effectLst/>
              </a:rPr>
              <a:t>Accuracy score is defined as the ratio of correctly predicted instances to the total number of instances in the dataset. It is calculated using the following formula:</a:t>
            </a:r>
          </a:p>
          <a:p>
            <a:pPr algn="l">
              <a:buFont typeface="Wingdings" panose="05000000000000000000" pitchFamily="2" charset="2"/>
              <a:buChar char="Ø"/>
            </a:pPr>
            <a:r>
              <a:rPr lang="en-US" sz="2800" b="0" i="0" dirty="0">
                <a:solidFill>
                  <a:srgbClr val="374151"/>
                </a:solidFill>
                <a:effectLst/>
              </a:rPr>
              <a:t>Accuracy = (Number of Correct Predictions) / (Total Number of Predictions)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303969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11697-8AE8-D015-5271-242BFC548C57}"/>
              </a:ext>
            </a:extLst>
          </p:cNvPr>
          <p:cNvSpPr>
            <a:spLocks noGrp="1"/>
          </p:cNvSpPr>
          <p:nvPr>
            <p:ph type="title"/>
          </p:nvPr>
        </p:nvSpPr>
        <p:spPr/>
        <p:txBody>
          <a:bodyPr>
            <a:normAutofit/>
          </a:bodyPr>
          <a:lstStyle/>
          <a:p>
            <a:r>
              <a:rPr lang="en-US" sz="6000" b="1" dirty="0">
                <a:solidFill>
                  <a:schemeClr val="tx1"/>
                </a:solidFill>
              </a:rPr>
              <a:t>REGRESSION ALGORITHMS</a:t>
            </a:r>
            <a:endParaRPr lang="en-US" sz="6000" dirty="0"/>
          </a:p>
        </p:txBody>
      </p:sp>
      <p:sp>
        <p:nvSpPr>
          <p:cNvPr id="3" name="Content Placeholder 2">
            <a:extLst>
              <a:ext uri="{FF2B5EF4-FFF2-40B4-BE49-F238E27FC236}">
                <a16:creationId xmlns:a16="http://schemas.microsoft.com/office/drawing/2014/main" id="{2ECE0AF1-7A2E-9856-7944-53A0CB9E08EA}"/>
              </a:ext>
            </a:extLst>
          </p:cNvPr>
          <p:cNvSpPr>
            <a:spLocks noGrp="1"/>
          </p:cNvSpPr>
          <p:nvPr>
            <p:ph idx="1"/>
          </p:nvPr>
        </p:nvSpPr>
        <p:spPr>
          <a:xfrm>
            <a:off x="1219200" y="1447800"/>
            <a:ext cx="10363200" cy="1981200"/>
          </a:xfrm>
        </p:spPr>
        <p:txBody>
          <a:bodyPr>
            <a:normAutofit fontScale="92500" lnSpcReduction="10000"/>
          </a:bodyPr>
          <a:lstStyle/>
          <a:p>
            <a:pPr marL="0" indent="0">
              <a:buNone/>
            </a:pPr>
            <a:r>
              <a:rPr lang="en-US" b="0" i="0" dirty="0">
                <a:solidFill>
                  <a:srgbClr val="374151"/>
                </a:solidFill>
                <a:effectLst/>
                <a:latin typeface="Söhne"/>
              </a:rPr>
              <a:t> </a:t>
            </a:r>
          </a:p>
          <a:p>
            <a:r>
              <a:rPr lang="en-US" sz="2800" i="0" dirty="0">
                <a:effectLst/>
              </a:rPr>
              <a:t>Regression Algorithms</a:t>
            </a:r>
            <a:r>
              <a:rPr lang="en-US" sz="2800" i="0" dirty="0">
                <a:solidFill>
                  <a:srgbClr val="374151"/>
                </a:solidFill>
                <a:effectLst/>
              </a:rPr>
              <a:t>: </a:t>
            </a:r>
            <a:r>
              <a:rPr lang="en-US" sz="2800" b="0" i="0" dirty="0">
                <a:solidFill>
                  <a:srgbClr val="374151"/>
                </a:solidFill>
                <a:effectLst/>
              </a:rPr>
              <a:t>These algorithms are used for predicting continuous numerical values. Linear regression and polynomial regression are examples of regression algorithms.</a:t>
            </a:r>
            <a:endParaRPr lang="en-US" sz="2800" dirty="0"/>
          </a:p>
        </p:txBody>
      </p:sp>
    </p:spTree>
    <p:extLst>
      <p:ext uri="{BB962C8B-B14F-4D97-AF65-F5344CB8AC3E}">
        <p14:creationId xmlns:p14="http://schemas.microsoft.com/office/powerpoint/2010/main" val="3468929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78BAF-14AE-4B22-B2E4-8CA926F255E9}"/>
              </a:ext>
            </a:extLst>
          </p:cNvPr>
          <p:cNvSpPr>
            <a:spLocks noGrp="1"/>
          </p:cNvSpPr>
          <p:nvPr>
            <p:ph type="title"/>
          </p:nvPr>
        </p:nvSpPr>
        <p:spPr>
          <a:xfrm>
            <a:off x="166255" y="274638"/>
            <a:ext cx="11804072" cy="1143000"/>
          </a:xfrm>
        </p:spPr>
        <p:txBody>
          <a:bodyPr>
            <a:normAutofit/>
          </a:bodyPr>
          <a:lstStyle/>
          <a:p>
            <a:r>
              <a:rPr lang="en-IN" sz="6000" b="1" dirty="0">
                <a:solidFill>
                  <a:schemeClr val="tx1"/>
                </a:solidFill>
              </a:rPr>
              <a:t>Linear Regression (LR)</a:t>
            </a:r>
          </a:p>
        </p:txBody>
      </p:sp>
      <p:sp>
        <p:nvSpPr>
          <p:cNvPr id="3" name="Content Placeholder 2">
            <a:extLst>
              <a:ext uri="{FF2B5EF4-FFF2-40B4-BE49-F238E27FC236}">
                <a16:creationId xmlns:a16="http://schemas.microsoft.com/office/drawing/2014/main" id="{1179C7B1-F7D2-38FC-5220-9DA68C53438B}"/>
              </a:ext>
            </a:extLst>
          </p:cNvPr>
          <p:cNvSpPr>
            <a:spLocks noGrp="1"/>
          </p:cNvSpPr>
          <p:nvPr>
            <p:ph idx="1"/>
          </p:nvPr>
        </p:nvSpPr>
        <p:spPr>
          <a:xfrm>
            <a:off x="166255" y="1655617"/>
            <a:ext cx="11804072" cy="5077692"/>
          </a:xfrm>
        </p:spPr>
        <p:txBody>
          <a:bodyPr>
            <a:normAutofit/>
          </a:bodyPr>
          <a:lstStyle/>
          <a:p>
            <a:pPr algn="just">
              <a:buFont typeface="Wingdings" panose="05000000000000000000" pitchFamily="2" charset="2"/>
              <a:buChar char="Ø"/>
            </a:pPr>
            <a:r>
              <a:rPr lang="en-US" sz="2800" dirty="0"/>
              <a:t>Linear regression algorithm shows a linear relationship between a dependent (y) and one or more independent (y) variables, hence called as linear regression. Since linear regression shows the linear relationship, which means it finds how the value of the dependent variable is changing according to the value of the independent variable.</a:t>
            </a:r>
          </a:p>
        </p:txBody>
      </p:sp>
      <p:pic>
        <p:nvPicPr>
          <p:cNvPr id="6" name="Picture 5">
            <a:extLst>
              <a:ext uri="{FF2B5EF4-FFF2-40B4-BE49-F238E27FC236}">
                <a16:creationId xmlns:a16="http://schemas.microsoft.com/office/drawing/2014/main" id="{7DF31A09-4FB6-BBD4-C0BA-448858401AC9}"/>
              </a:ext>
            </a:extLst>
          </p:cNvPr>
          <p:cNvPicPr>
            <a:picLocks noChangeAspect="1"/>
          </p:cNvPicPr>
          <p:nvPr/>
        </p:nvPicPr>
        <p:blipFill>
          <a:blip r:embed="rId2"/>
          <a:stretch>
            <a:fillRect/>
          </a:stretch>
        </p:blipFill>
        <p:spPr>
          <a:xfrm>
            <a:off x="6279501" y="3821845"/>
            <a:ext cx="4497355" cy="2905251"/>
          </a:xfrm>
          <a:prstGeom prst="rect">
            <a:avLst/>
          </a:prstGeom>
        </p:spPr>
      </p:pic>
    </p:spTree>
    <p:extLst>
      <p:ext uri="{BB962C8B-B14F-4D97-AF65-F5344CB8AC3E}">
        <p14:creationId xmlns:p14="http://schemas.microsoft.com/office/powerpoint/2010/main" val="3520490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78BAF-14AE-4B22-B2E4-8CA926F255E9}"/>
              </a:ext>
            </a:extLst>
          </p:cNvPr>
          <p:cNvSpPr>
            <a:spLocks noGrp="1"/>
          </p:cNvSpPr>
          <p:nvPr>
            <p:ph type="title"/>
          </p:nvPr>
        </p:nvSpPr>
        <p:spPr>
          <a:xfrm>
            <a:off x="166255" y="274638"/>
            <a:ext cx="11804072" cy="1143000"/>
          </a:xfrm>
        </p:spPr>
        <p:txBody>
          <a:bodyPr>
            <a:normAutofit/>
          </a:bodyPr>
          <a:lstStyle/>
          <a:p>
            <a:r>
              <a:rPr lang="en-IN" sz="6000" b="1" dirty="0">
                <a:solidFill>
                  <a:schemeClr val="tx1"/>
                </a:solidFill>
              </a:rPr>
              <a:t>Mean Absolute Error (MAE)</a:t>
            </a:r>
          </a:p>
        </p:txBody>
      </p:sp>
      <p:sp>
        <p:nvSpPr>
          <p:cNvPr id="3" name="Content Placeholder 2">
            <a:extLst>
              <a:ext uri="{FF2B5EF4-FFF2-40B4-BE49-F238E27FC236}">
                <a16:creationId xmlns:a16="http://schemas.microsoft.com/office/drawing/2014/main" id="{1179C7B1-F7D2-38FC-5220-9DA68C53438B}"/>
              </a:ext>
            </a:extLst>
          </p:cNvPr>
          <p:cNvSpPr>
            <a:spLocks noGrp="1"/>
          </p:cNvSpPr>
          <p:nvPr>
            <p:ph idx="1"/>
          </p:nvPr>
        </p:nvSpPr>
        <p:spPr>
          <a:xfrm>
            <a:off x="166255" y="1655617"/>
            <a:ext cx="11804072" cy="5077692"/>
          </a:xfrm>
        </p:spPr>
        <p:txBody>
          <a:bodyPr>
            <a:normAutofit fontScale="92500" lnSpcReduction="20000"/>
          </a:bodyPr>
          <a:lstStyle/>
          <a:p>
            <a:pPr algn="just">
              <a:buFont typeface="Wingdings" panose="05000000000000000000" pitchFamily="2" charset="2"/>
              <a:buChar char="Ø"/>
            </a:pPr>
            <a:r>
              <a:rPr lang="en-US" sz="2800" dirty="0"/>
              <a:t>The MAE is the simplest straightforward metric for calculating regression error. The absolute value of the distances between the predicted value and the regression line are used to accomplish this. The MAE is calculated using the following equation,</a:t>
            </a:r>
          </a:p>
          <a:p>
            <a:pPr marL="0" indent="0" algn="just">
              <a:buNone/>
            </a:pPr>
            <a:endParaRPr lang="en-US" sz="2800" dirty="0"/>
          </a:p>
          <a:p>
            <a:pPr marL="0" indent="0" algn="just">
              <a:buNone/>
            </a:pPr>
            <a:endParaRPr lang="en-US" sz="2800" dirty="0"/>
          </a:p>
          <a:p>
            <a:pPr marL="0" indent="0" algn="just">
              <a:buNone/>
            </a:pPr>
            <a:endParaRPr lang="en-US" sz="2800" dirty="0"/>
          </a:p>
          <a:p>
            <a:pPr marL="0" indent="0" algn="just">
              <a:buNone/>
            </a:pPr>
            <a:endParaRPr lang="en-US" sz="2800" dirty="0"/>
          </a:p>
          <a:p>
            <a:pPr marL="0" indent="0" algn="just">
              <a:buNone/>
            </a:pPr>
            <a:endParaRPr lang="en-US" sz="2800" dirty="0"/>
          </a:p>
          <a:p>
            <a:pPr algn="just">
              <a:buFont typeface="Wingdings" panose="05000000000000000000" pitchFamily="2" charset="2"/>
              <a:buChar char="Ø"/>
            </a:pPr>
            <a:r>
              <a:rPr lang="en-US" sz="2800" dirty="0"/>
              <a:t>Here, the number of observations is N, the predicted value is y, and the actual value is x.</a:t>
            </a:r>
          </a:p>
        </p:txBody>
      </p:sp>
      <p:pic>
        <p:nvPicPr>
          <p:cNvPr id="7" name="Picture 6">
            <a:extLst>
              <a:ext uri="{FF2B5EF4-FFF2-40B4-BE49-F238E27FC236}">
                <a16:creationId xmlns:a16="http://schemas.microsoft.com/office/drawing/2014/main" id="{4C44C7D1-7F42-31FF-2134-FB77D3E9F586}"/>
              </a:ext>
            </a:extLst>
          </p:cNvPr>
          <p:cNvPicPr>
            <a:picLocks noChangeAspect="1"/>
          </p:cNvPicPr>
          <p:nvPr/>
        </p:nvPicPr>
        <p:blipFill>
          <a:blip r:embed="rId2"/>
          <a:stretch>
            <a:fillRect/>
          </a:stretch>
        </p:blipFill>
        <p:spPr>
          <a:xfrm>
            <a:off x="4200365" y="3614058"/>
            <a:ext cx="3187406" cy="1140552"/>
          </a:xfrm>
          <a:prstGeom prst="rect">
            <a:avLst/>
          </a:prstGeom>
        </p:spPr>
      </p:pic>
    </p:spTree>
    <p:extLst>
      <p:ext uri="{BB962C8B-B14F-4D97-AF65-F5344CB8AC3E}">
        <p14:creationId xmlns:p14="http://schemas.microsoft.com/office/powerpoint/2010/main" val="1099762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98ED0-4971-E910-4BFA-BD2B06FDE00C}"/>
              </a:ext>
            </a:extLst>
          </p:cNvPr>
          <p:cNvSpPr>
            <a:spLocks noGrp="1"/>
          </p:cNvSpPr>
          <p:nvPr>
            <p:ph type="title"/>
          </p:nvPr>
        </p:nvSpPr>
        <p:spPr>
          <a:xfrm>
            <a:off x="1219200" y="274638"/>
            <a:ext cx="10363200" cy="836986"/>
          </a:xfrm>
        </p:spPr>
        <p:txBody>
          <a:bodyPr>
            <a:normAutofit/>
          </a:bodyPr>
          <a:lstStyle/>
          <a:p>
            <a:r>
              <a:rPr lang="en-US" sz="5400" b="1" dirty="0">
                <a:solidFill>
                  <a:schemeClr val="tx1"/>
                </a:solidFill>
              </a:rPr>
              <a:t>Result Analysis</a:t>
            </a:r>
            <a:endParaRPr lang="en-IN" sz="5400" b="1" dirty="0">
              <a:solidFill>
                <a:schemeClr val="tx1"/>
              </a:solidFill>
            </a:endParaRPr>
          </a:p>
        </p:txBody>
      </p:sp>
      <p:graphicFrame>
        <p:nvGraphicFramePr>
          <p:cNvPr id="4" name="Table 3">
            <a:extLst>
              <a:ext uri="{FF2B5EF4-FFF2-40B4-BE49-F238E27FC236}">
                <a16:creationId xmlns:a16="http://schemas.microsoft.com/office/drawing/2014/main" id="{6DE9DF46-DCD9-B103-824C-24E275BDEF8D}"/>
              </a:ext>
            </a:extLst>
          </p:cNvPr>
          <p:cNvGraphicFramePr>
            <a:graphicFrameLocks noGrp="1"/>
          </p:cNvGraphicFramePr>
          <p:nvPr>
            <p:extLst>
              <p:ext uri="{D42A27DB-BD31-4B8C-83A1-F6EECF244321}">
                <p14:modId xmlns:p14="http://schemas.microsoft.com/office/powerpoint/2010/main" val="3130434087"/>
              </p:ext>
            </p:extLst>
          </p:nvPr>
        </p:nvGraphicFramePr>
        <p:xfrm>
          <a:off x="1349972" y="1137974"/>
          <a:ext cx="8959440" cy="4061556"/>
        </p:xfrm>
        <a:graphic>
          <a:graphicData uri="http://schemas.openxmlformats.org/drawingml/2006/table">
            <a:tbl>
              <a:tblPr firstRow="1" firstCol="1" lastRow="1" lastCol="1" bandRow="1" bandCol="1"/>
              <a:tblGrid>
                <a:gridCol w="3262391">
                  <a:extLst>
                    <a:ext uri="{9D8B030D-6E8A-4147-A177-3AD203B41FA5}">
                      <a16:colId xmlns:a16="http://schemas.microsoft.com/office/drawing/2014/main" val="1208408784"/>
                    </a:ext>
                  </a:extLst>
                </a:gridCol>
                <a:gridCol w="3126990">
                  <a:extLst>
                    <a:ext uri="{9D8B030D-6E8A-4147-A177-3AD203B41FA5}">
                      <a16:colId xmlns:a16="http://schemas.microsoft.com/office/drawing/2014/main" val="28575402"/>
                    </a:ext>
                  </a:extLst>
                </a:gridCol>
                <a:gridCol w="2570059">
                  <a:extLst>
                    <a:ext uri="{9D8B030D-6E8A-4147-A177-3AD203B41FA5}">
                      <a16:colId xmlns:a16="http://schemas.microsoft.com/office/drawing/2014/main" val="682938891"/>
                    </a:ext>
                  </a:extLst>
                </a:gridCol>
              </a:tblGrid>
              <a:tr h="958953">
                <a:tc>
                  <a:txBody>
                    <a:bodyPr/>
                    <a:lstStyle/>
                    <a:p>
                      <a:pPr marL="584200" marR="567055" algn="ctr">
                        <a:spcBef>
                          <a:spcPts val="285"/>
                        </a:spcBef>
                        <a:spcAft>
                          <a:spcPts val="0"/>
                        </a:spcAft>
                      </a:pPr>
                      <a:r>
                        <a:rPr lang="en-US" sz="1800" b="1">
                          <a:effectLst/>
                          <a:latin typeface="Cambria" panose="02040503050406030204" pitchFamily="18" charset="0"/>
                          <a:ea typeface="Cambria" panose="02040503050406030204" pitchFamily="18" charset="0"/>
                          <a:cs typeface="Cambria" panose="02040503050406030204" pitchFamily="18" charset="0"/>
                        </a:rPr>
                        <a:t>Model</a:t>
                      </a:r>
                      <a:endParaRPr lang="en-IN" sz="1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0" marR="468630" algn="ctr">
                        <a:spcBef>
                          <a:spcPts val="285"/>
                        </a:spcBef>
                        <a:spcAft>
                          <a:spcPts val="0"/>
                        </a:spcAft>
                      </a:pPr>
                      <a:r>
                        <a:rPr lang="en-US" sz="1800" b="1" dirty="0">
                          <a:effectLst/>
                          <a:latin typeface="Cambria" panose="02040503050406030204" pitchFamily="18" charset="0"/>
                          <a:ea typeface="Cambria" panose="02040503050406030204" pitchFamily="18" charset="0"/>
                          <a:cs typeface="Cambria" panose="02040503050406030204" pitchFamily="18" charset="0"/>
                        </a:rPr>
                        <a:t>Algo Score</a:t>
                      </a:r>
                      <a:endParaRPr lang="en-IN" sz="16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54965" marR="288290" algn="ctr">
                        <a:spcBef>
                          <a:spcPts val="285"/>
                        </a:spcBef>
                        <a:spcAft>
                          <a:spcPts val="0"/>
                        </a:spcAft>
                      </a:pPr>
                      <a:r>
                        <a:rPr lang="en-US" sz="1800" b="1" i="1" dirty="0">
                          <a:effectLst/>
                          <a:latin typeface="Cambria" panose="02040503050406030204" pitchFamily="18" charset="0"/>
                          <a:ea typeface="Cambria" panose="02040503050406030204" pitchFamily="18" charset="0"/>
                          <a:cs typeface="Cambria" panose="02040503050406030204" pitchFamily="18" charset="0"/>
                        </a:rPr>
                        <a:t>Algo Metric</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3211493"/>
                  </a:ext>
                </a:extLst>
              </a:tr>
              <a:tr h="958953">
                <a:tc>
                  <a:txBody>
                    <a:bodyPr/>
                    <a:lstStyle/>
                    <a:p>
                      <a:pPr marL="462280" algn="l">
                        <a:spcBef>
                          <a:spcPts val="285"/>
                        </a:spcBef>
                        <a:spcAft>
                          <a:spcPts val="0"/>
                        </a:spcAft>
                      </a:pPr>
                      <a:r>
                        <a:rPr lang="en-US" sz="1800" dirty="0">
                          <a:effectLst/>
                          <a:latin typeface="Cambria" panose="02040503050406030204" pitchFamily="18" charset="0"/>
                          <a:ea typeface="Cambria" panose="02040503050406030204" pitchFamily="18" charset="0"/>
                          <a:cs typeface="Cambria" panose="02040503050406030204" pitchFamily="18" charset="0"/>
                        </a:rPr>
                        <a:t> </a:t>
                      </a:r>
                      <a:r>
                        <a:rPr lang="en-US" sz="1800" dirty="0">
                          <a:solidFill>
                            <a:srgbClr val="FF0000"/>
                          </a:solidFill>
                          <a:effectLst/>
                          <a:latin typeface="Cambria" panose="02040503050406030204" pitchFamily="18" charset="0"/>
                          <a:ea typeface="Cambria" panose="02040503050406030204" pitchFamily="18" charset="0"/>
                          <a:cs typeface="Cambria" panose="02040503050406030204" pitchFamily="18" charset="0"/>
                        </a:rPr>
                        <a:t>KNN</a:t>
                      </a:r>
                      <a:endParaRPr lang="en-IN" sz="1600" dirty="0">
                        <a:solidFill>
                          <a:srgbClr val="FF0000"/>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0" marR="473710" algn="ctr">
                        <a:spcBef>
                          <a:spcPts val="285"/>
                        </a:spcBef>
                        <a:spcAft>
                          <a:spcPts val="0"/>
                        </a:spcAft>
                      </a:pPr>
                      <a:r>
                        <a:rPr lang="en-IN" sz="1600" dirty="0">
                          <a:effectLst/>
                          <a:latin typeface="Cambria" panose="02040503050406030204" pitchFamily="18" charset="0"/>
                          <a:ea typeface="Cambria" panose="02040503050406030204" pitchFamily="18" charset="0"/>
                          <a:cs typeface="Cambria" panose="02040503050406030204" pitchFamily="18" charset="0"/>
                        </a:rPr>
                        <a:t> 0.866666666666666</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54965" marR="349250" algn="ctr">
                        <a:spcBef>
                          <a:spcPts val="285"/>
                        </a:spcBef>
                        <a:spcAft>
                          <a:spcPts val="0"/>
                        </a:spcAft>
                      </a:pPr>
                      <a:r>
                        <a:rPr lang="en-IN" sz="16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a:t>
                      </a:r>
                      <a:r>
                        <a:rPr lang="en-IN" sz="1600" dirty="0">
                          <a:solidFill>
                            <a:srgbClr val="00B050"/>
                          </a:solidFill>
                          <a:effectLst/>
                          <a:latin typeface="Cambria" panose="02040503050406030204" pitchFamily="18" charset="0"/>
                          <a:ea typeface="Cambria" panose="02040503050406030204" pitchFamily="18" charset="0"/>
                          <a:cs typeface="Cambria" panose="02040503050406030204" pitchFamily="18" charset="0"/>
                        </a:rPr>
                        <a:t>Accuracy Score </a:t>
                      </a:r>
                      <a:r>
                        <a:rPr lang="en-IN" sz="16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a:t>
                      </a:r>
                      <a:r>
                        <a:rPr lang="en-IN" sz="1600" dirty="0">
                          <a:effectLst/>
                          <a:latin typeface="Cambria" panose="02040503050406030204" pitchFamily="18" charset="0"/>
                          <a:ea typeface="Cambria" panose="02040503050406030204" pitchFamily="18" charset="0"/>
                          <a:cs typeface="Cambria" panose="02040503050406030204" pitchFamily="18" charset="0"/>
                        </a:rPr>
                        <a:t> 0.866666666666666</a:t>
                      </a:r>
                    </a:p>
                    <a:p>
                      <a:pPr marL="354965" marR="349250" algn="ctr">
                        <a:spcBef>
                          <a:spcPts val="285"/>
                        </a:spcBef>
                        <a:spcAft>
                          <a:spcPts val="0"/>
                        </a:spcAft>
                      </a:pPr>
                      <a:r>
                        <a:rPr lang="en-IN" sz="1600" dirty="0">
                          <a:effectLst/>
                          <a:latin typeface="Cambria" panose="02040503050406030204" pitchFamily="18" charset="0"/>
                          <a:ea typeface="Cambria" panose="02040503050406030204" pitchFamily="18" charset="0"/>
                          <a:cs typeface="Cambria" panose="02040503050406030204" pitchFamily="18" charset="0"/>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9736543"/>
                  </a:ext>
                </a:extLst>
              </a:tr>
              <a:tr h="1035857">
                <a:tc>
                  <a:txBody>
                    <a:bodyPr/>
                    <a:lstStyle/>
                    <a:p>
                      <a:pPr marL="500380" algn="l">
                        <a:spcBef>
                          <a:spcPts val="285"/>
                        </a:spcBef>
                        <a:spcAft>
                          <a:spcPts val="0"/>
                        </a:spcAft>
                      </a:pPr>
                      <a:r>
                        <a:rPr lang="en-US" sz="1800" dirty="0">
                          <a:solidFill>
                            <a:srgbClr val="FF0000"/>
                          </a:solidFill>
                          <a:effectLst/>
                          <a:latin typeface="Cambria" panose="02040503050406030204" pitchFamily="18" charset="0"/>
                          <a:ea typeface="Cambria" panose="02040503050406030204" pitchFamily="18" charset="0"/>
                          <a:cs typeface="Cambria" panose="02040503050406030204" pitchFamily="18" charset="0"/>
                        </a:rPr>
                        <a:t>Logistic Regression</a:t>
                      </a:r>
                      <a:endParaRPr lang="en-IN" sz="1600" dirty="0">
                        <a:solidFill>
                          <a:srgbClr val="FF0000"/>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0" marR="473710" algn="ctr">
                        <a:spcBef>
                          <a:spcPts val="285"/>
                        </a:spcBef>
                        <a:spcAft>
                          <a:spcPts val="0"/>
                        </a:spcAft>
                      </a:pPr>
                      <a:r>
                        <a:rPr lang="en-IN" sz="1600" dirty="0">
                          <a:effectLst/>
                          <a:latin typeface="Cambria" panose="02040503050406030204" pitchFamily="18" charset="0"/>
                          <a:ea typeface="Cambria" panose="02040503050406030204" pitchFamily="18" charset="0"/>
                          <a:cs typeface="Cambria" panose="02040503050406030204" pitchFamily="18" charset="0"/>
                        </a:rPr>
                        <a:t>0.933333333333333</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54965" marR="349250" algn="ctr">
                        <a:spcBef>
                          <a:spcPts val="285"/>
                        </a:spcBef>
                        <a:spcAft>
                          <a:spcPts val="0"/>
                        </a:spcAft>
                      </a:pPr>
                      <a:r>
                        <a:rPr lang="en-IN" sz="16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a:t>
                      </a:r>
                      <a:r>
                        <a:rPr lang="en-IN" sz="1600" dirty="0">
                          <a:solidFill>
                            <a:srgbClr val="00B050"/>
                          </a:solidFill>
                          <a:effectLst/>
                          <a:latin typeface="Cambria" panose="02040503050406030204" pitchFamily="18" charset="0"/>
                          <a:ea typeface="Cambria" panose="02040503050406030204" pitchFamily="18" charset="0"/>
                          <a:cs typeface="Cambria" panose="02040503050406030204" pitchFamily="18" charset="0"/>
                        </a:rPr>
                        <a:t>Accuracy Score ) </a:t>
                      </a:r>
                      <a:r>
                        <a:rPr lang="en-IN" sz="1600" dirty="0">
                          <a:effectLst/>
                          <a:latin typeface="Cambria" panose="02040503050406030204" pitchFamily="18" charset="0"/>
                          <a:ea typeface="Cambria" panose="02040503050406030204" pitchFamily="18" charset="0"/>
                          <a:cs typeface="Cambria" panose="02040503050406030204" pitchFamily="18" charset="0"/>
                        </a:rPr>
                        <a:t>0.933333333333333</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1387408"/>
                  </a:ext>
                </a:extLst>
              </a:tr>
              <a:tr h="1107793">
                <a:tc>
                  <a:txBody>
                    <a:bodyPr/>
                    <a:lstStyle/>
                    <a:p>
                      <a:pPr marL="214630" algn="l">
                        <a:spcBef>
                          <a:spcPts val="295"/>
                        </a:spcBef>
                        <a:spcAft>
                          <a:spcPts val="0"/>
                        </a:spcAft>
                      </a:pPr>
                      <a:r>
                        <a:rPr lang="en-US" sz="1800" dirty="0">
                          <a:effectLst/>
                          <a:latin typeface="Cambria" panose="02040503050406030204" pitchFamily="18" charset="0"/>
                          <a:ea typeface="Cambria" panose="02040503050406030204" pitchFamily="18" charset="0"/>
                          <a:cs typeface="Cambria" panose="02040503050406030204" pitchFamily="18" charset="0"/>
                        </a:rPr>
                        <a:t>     </a:t>
                      </a:r>
                      <a:r>
                        <a:rPr lang="en-US" sz="1800" dirty="0">
                          <a:solidFill>
                            <a:srgbClr val="FF0000"/>
                          </a:solidFill>
                          <a:effectLst/>
                          <a:latin typeface="Cambria" panose="02040503050406030204" pitchFamily="18" charset="0"/>
                          <a:ea typeface="Cambria" panose="02040503050406030204" pitchFamily="18" charset="0"/>
                          <a:cs typeface="Cambria" panose="02040503050406030204" pitchFamily="18" charset="0"/>
                        </a:rPr>
                        <a:t>Linear</a:t>
                      </a:r>
                      <a:r>
                        <a:rPr lang="en-US" sz="1800" spc="90" dirty="0">
                          <a:solidFill>
                            <a:srgbClr val="FF0000"/>
                          </a:solidFill>
                          <a:effectLst/>
                          <a:latin typeface="Cambria" panose="02040503050406030204" pitchFamily="18" charset="0"/>
                          <a:ea typeface="Cambria" panose="02040503050406030204" pitchFamily="18" charset="0"/>
                          <a:cs typeface="Cambria" panose="02040503050406030204" pitchFamily="18" charset="0"/>
                        </a:rPr>
                        <a:t>   Regression         </a:t>
                      </a:r>
                      <a:endParaRPr lang="en-IN" sz="1600" dirty="0">
                        <a:solidFill>
                          <a:srgbClr val="FF0000"/>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19430" algn="l">
                        <a:spcBef>
                          <a:spcPts val="295"/>
                        </a:spcBef>
                        <a:spcAft>
                          <a:spcPts val="0"/>
                        </a:spcAft>
                      </a:pPr>
                      <a:r>
                        <a:rPr lang="en-IN" sz="1600" dirty="0">
                          <a:effectLst/>
                          <a:latin typeface="Cambria" panose="02040503050406030204" pitchFamily="18" charset="0"/>
                          <a:ea typeface="Cambria" panose="02040503050406030204" pitchFamily="18" charset="0"/>
                          <a:cs typeface="Cambria" panose="02040503050406030204" pitchFamily="18" charset="0"/>
                        </a:rPr>
                        <a:t>0.5946120801200767</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6395" algn="l">
                        <a:spcBef>
                          <a:spcPts val="295"/>
                        </a:spcBef>
                        <a:spcAft>
                          <a:spcPts val="0"/>
                        </a:spcAft>
                      </a:pPr>
                      <a:r>
                        <a:rPr lang="en-IN" sz="16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a:t>
                      </a:r>
                      <a:r>
                        <a:rPr lang="en-IN" sz="1600" dirty="0">
                          <a:solidFill>
                            <a:srgbClr val="00B050"/>
                          </a:solidFill>
                          <a:effectLst/>
                          <a:latin typeface="Cambria" panose="02040503050406030204" pitchFamily="18" charset="0"/>
                          <a:ea typeface="Cambria" panose="02040503050406030204" pitchFamily="18" charset="0"/>
                          <a:cs typeface="Cambria" panose="02040503050406030204" pitchFamily="18" charset="0"/>
                        </a:rPr>
                        <a:t>Mean Absolute Error </a:t>
                      </a:r>
                      <a:r>
                        <a:rPr lang="en-IN" sz="16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a:t>
                      </a:r>
                      <a:r>
                        <a:rPr lang="en-IN" sz="1600" dirty="0">
                          <a:solidFill>
                            <a:srgbClr val="00B050"/>
                          </a:solidFill>
                          <a:effectLst/>
                          <a:latin typeface="Cambria" panose="02040503050406030204" pitchFamily="18" charset="0"/>
                          <a:ea typeface="Cambria" panose="02040503050406030204" pitchFamily="18" charset="0"/>
                          <a:cs typeface="Cambria" panose="02040503050406030204" pitchFamily="18" charset="0"/>
                        </a:rPr>
                        <a:t> </a:t>
                      </a:r>
                      <a:r>
                        <a:rPr lang="en-IN" sz="1600" dirty="0">
                          <a:effectLst/>
                          <a:latin typeface="Cambria" panose="02040503050406030204" pitchFamily="18" charset="0"/>
                          <a:ea typeface="Cambria" panose="02040503050406030204" pitchFamily="18" charset="0"/>
                          <a:cs typeface="Cambria" panose="02040503050406030204" pitchFamily="18" charset="0"/>
                        </a:rPr>
                        <a:t>0.28088263202387725</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6237189"/>
                  </a:ext>
                </a:extLst>
              </a:tr>
            </a:tbl>
          </a:graphicData>
        </a:graphic>
      </p:graphicFrame>
    </p:spTree>
    <p:extLst>
      <p:ext uri="{BB962C8B-B14F-4D97-AF65-F5344CB8AC3E}">
        <p14:creationId xmlns:p14="http://schemas.microsoft.com/office/powerpoint/2010/main" val="492113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40ED-8421-1CFA-7550-2DCBF45406AC}"/>
              </a:ext>
            </a:extLst>
          </p:cNvPr>
          <p:cNvSpPr>
            <a:spLocks noGrp="1"/>
          </p:cNvSpPr>
          <p:nvPr>
            <p:ph type="title"/>
          </p:nvPr>
        </p:nvSpPr>
        <p:spPr/>
        <p:txBody>
          <a:bodyPr/>
          <a:lstStyle/>
          <a:p>
            <a:r>
              <a:rPr lang="en-US" sz="5400" b="1" dirty="0">
                <a:solidFill>
                  <a:schemeClr val="tx1"/>
                </a:solidFill>
              </a:rPr>
              <a:t>Conclusion</a:t>
            </a:r>
            <a:endParaRPr lang="en-IN" sz="5400" b="1" dirty="0">
              <a:solidFill>
                <a:schemeClr val="tx1"/>
              </a:solidFill>
            </a:endParaRPr>
          </a:p>
        </p:txBody>
      </p:sp>
      <p:sp>
        <p:nvSpPr>
          <p:cNvPr id="3" name="Content Placeholder 2">
            <a:extLst>
              <a:ext uri="{FF2B5EF4-FFF2-40B4-BE49-F238E27FC236}">
                <a16:creationId xmlns:a16="http://schemas.microsoft.com/office/drawing/2014/main" id="{B0C496CC-E725-CECB-206B-1EAB5034B879}"/>
              </a:ext>
            </a:extLst>
          </p:cNvPr>
          <p:cNvSpPr>
            <a:spLocks noGrp="1"/>
          </p:cNvSpPr>
          <p:nvPr>
            <p:ph idx="1"/>
          </p:nvPr>
        </p:nvSpPr>
        <p:spPr/>
        <p:txBody>
          <a:bodyPr>
            <a:normAutofit fontScale="92500" lnSpcReduction="20000"/>
          </a:bodyPr>
          <a:lstStyle/>
          <a:p>
            <a:pPr marL="0" indent="0" algn="just">
              <a:buNone/>
            </a:pPr>
            <a:r>
              <a:rPr lang="en-US" sz="3200" dirty="0"/>
              <a:t>In this research paper, our goal was to find how different machine learning algorithms perform to achieve more accuracy with faster and efficient prediction results. In this study two widely used machine learning algorithms were compared on test sets to predict the possibility of a person to be diabetic. In closing the Logistic Regression model performed better than the Linear Regression (LR) model to achieve finer prediction.</a:t>
            </a:r>
          </a:p>
        </p:txBody>
      </p:sp>
    </p:spTree>
    <p:extLst>
      <p:ext uri="{BB962C8B-B14F-4D97-AF65-F5344CB8AC3E}">
        <p14:creationId xmlns:p14="http://schemas.microsoft.com/office/powerpoint/2010/main" val="2710924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BA2999-A615-82B0-48C4-B6A2F7CDF00B}"/>
              </a:ext>
            </a:extLst>
          </p:cNvPr>
          <p:cNvPicPr>
            <a:picLocks noChangeAspect="1"/>
          </p:cNvPicPr>
          <p:nvPr/>
        </p:nvPicPr>
        <p:blipFill>
          <a:blip r:embed="rId2"/>
          <a:stretch>
            <a:fillRect/>
          </a:stretch>
        </p:blipFill>
        <p:spPr>
          <a:xfrm>
            <a:off x="2066925" y="1714500"/>
            <a:ext cx="8058150" cy="3429000"/>
          </a:xfrm>
          <a:prstGeom prst="rect">
            <a:avLst/>
          </a:prstGeom>
        </p:spPr>
      </p:pic>
    </p:spTree>
    <p:extLst>
      <p:ext uri="{BB962C8B-B14F-4D97-AF65-F5344CB8AC3E}">
        <p14:creationId xmlns:p14="http://schemas.microsoft.com/office/powerpoint/2010/main" val="974560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B3A1E6-BB7D-0306-077F-21962F275D43}"/>
              </a:ext>
            </a:extLst>
          </p:cNvPr>
          <p:cNvSpPr>
            <a:spLocks noGrp="1"/>
          </p:cNvSpPr>
          <p:nvPr>
            <p:ph type="title"/>
          </p:nvPr>
        </p:nvSpPr>
        <p:spPr/>
        <p:txBody>
          <a:bodyPr>
            <a:normAutofit/>
          </a:bodyPr>
          <a:lstStyle/>
          <a:p>
            <a:r>
              <a:rPr lang="en-US" sz="5400" b="1" dirty="0">
                <a:solidFill>
                  <a:srgbClr val="002060"/>
                </a:solidFill>
              </a:rPr>
              <a:t>Contents</a:t>
            </a:r>
            <a:endParaRPr lang="en-IN" sz="5400" b="1" dirty="0">
              <a:solidFill>
                <a:srgbClr val="002060"/>
              </a:solidFill>
            </a:endParaRPr>
          </a:p>
        </p:txBody>
      </p:sp>
      <p:sp>
        <p:nvSpPr>
          <p:cNvPr id="5" name="Content Placeholder 4">
            <a:extLst>
              <a:ext uri="{FF2B5EF4-FFF2-40B4-BE49-F238E27FC236}">
                <a16:creationId xmlns:a16="http://schemas.microsoft.com/office/drawing/2014/main" id="{3C744D3D-319A-20B7-E39A-1FAC2A4D5408}"/>
              </a:ext>
            </a:extLst>
          </p:cNvPr>
          <p:cNvSpPr>
            <a:spLocks noGrp="1"/>
          </p:cNvSpPr>
          <p:nvPr>
            <p:ph idx="1"/>
          </p:nvPr>
        </p:nvSpPr>
        <p:spPr/>
        <p:txBody>
          <a:bodyPr>
            <a:normAutofit fontScale="70000" lnSpcReduction="20000"/>
          </a:bodyPr>
          <a:lstStyle/>
          <a:p>
            <a:r>
              <a:rPr lang="en-US" sz="4000" dirty="0"/>
              <a:t>Objective of the research</a:t>
            </a:r>
          </a:p>
          <a:p>
            <a:r>
              <a:rPr lang="en-US" sz="4000" dirty="0"/>
              <a:t>Problem Definition</a:t>
            </a:r>
          </a:p>
          <a:p>
            <a:r>
              <a:rPr lang="en-US" sz="4000" dirty="0"/>
              <a:t>Scope of work</a:t>
            </a:r>
          </a:p>
          <a:p>
            <a:r>
              <a:rPr lang="en-US" sz="4000" dirty="0"/>
              <a:t>Methodology</a:t>
            </a:r>
          </a:p>
          <a:p>
            <a:r>
              <a:rPr lang="en-US" sz="4000" dirty="0"/>
              <a:t>Result Analysis</a:t>
            </a:r>
          </a:p>
          <a:p>
            <a:r>
              <a:rPr lang="en-US" sz="4000" dirty="0"/>
              <a:t>Conclusion </a:t>
            </a:r>
          </a:p>
          <a:p>
            <a:pPr marL="0" indent="0">
              <a:buNone/>
            </a:pPr>
            <a:endParaRPr lang="en-IN" dirty="0"/>
          </a:p>
        </p:txBody>
      </p:sp>
    </p:spTree>
    <p:extLst>
      <p:ext uri="{BB962C8B-B14F-4D97-AF65-F5344CB8AC3E}">
        <p14:creationId xmlns:p14="http://schemas.microsoft.com/office/powerpoint/2010/main" val="2368277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061" y="149947"/>
            <a:ext cx="10443797" cy="972271"/>
          </a:xfrm>
        </p:spPr>
        <p:txBody>
          <a:bodyPr>
            <a:noAutofit/>
          </a:bodyPr>
          <a:lstStyle/>
          <a:p>
            <a:r>
              <a:rPr lang="en-US" sz="6000" b="1" dirty="0">
                <a:solidFill>
                  <a:schemeClr val="tx1"/>
                </a:solidFill>
              </a:rPr>
              <a:t>Objective of the project</a:t>
            </a:r>
          </a:p>
        </p:txBody>
      </p:sp>
      <p:sp>
        <p:nvSpPr>
          <p:cNvPr id="3" name="Content Placeholder 2"/>
          <p:cNvSpPr>
            <a:spLocks noGrp="1"/>
          </p:cNvSpPr>
          <p:nvPr>
            <p:ph idx="1"/>
          </p:nvPr>
        </p:nvSpPr>
        <p:spPr>
          <a:xfrm>
            <a:off x="172279" y="1100411"/>
            <a:ext cx="11755864" cy="5607641"/>
          </a:xfrm>
        </p:spPr>
        <p:txBody>
          <a:bodyPr>
            <a:noAutofit/>
          </a:bodyPr>
          <a:lstStyle/>
          <a:p>
            <a:pPr algn="just">
              <a:buFont typeface="Wingdings" panose="05000000000000000000" pitchFamily="2" charset="2"/>
              <a:buChar char="v"/>
            </a:pPr>
            <a:r>
              <a:rPr lang="en-US" sz="2800" dirty="0"/>
              <a:t>Possibility of weather a person is diabetic or not. diabetes depend on many small factors, using different factors, e.g. systolic blood pressure, pulse, age, etc., will help predict the diabetes conditions more accurately.</a:t>
            </a:r>
          </a:p>
          <a:p>
            <a:pPr algn="just">
              <a:buFont typeface="Wingdings" panose="05000000000000000000" pitchFamily="2" charset="2"/>
              <a:buChar char="v"/>
            </a:pPr>
            <a:endParaRPr lang="en-US" sz="2800" dirty="0"/>
          </a:p>
          <a:p>
            <a:pPr algn="just">
              <a:buFont typeface="Wingdings" panose="05000000000000000000" pitchFamily="2" charset="2"/>
              <a:buChar char="v"/>
            </a:pPr>
            <a:r>
              <a:rPr lang="en-US" sz="2800" dirty="0"/>
              <a:t>Using a rich and large numerical dataset of a hospital. Predicting the diabetes will produce better outcomes .</a:t>
            </a:r>
          </a:p>
          <a:p>
            <a:pPr algn="just">
              <a:buFont typeface="Wingdings" panose="05000000000000000000" pitchFamily="2" charset="2"/>
              <a:buChar char="v"/>
            </a:pPr>
            <a:endParaRPr lang="en-US" sz="2800" dirty="0"/>
          </a:p>
          <a:p>
            <a:pPr algn="just">
              <a:buFont typeface="Wingdings" panose="05000000000000000000" pitchFamily="2" charset="2"/>
              <a:buChar char="v"/>
            </a:pPr>
            <a:r>
              <a:rPr lang="en-US" sz="2800" dirty="0"/>
              <a:t>Using different machine learning algorithms, e.g. Linear Regression , Logistic Regression etc. and comparing the results to develop the best possible algorithm to predict the diabetes of a person.</a:t>
            </a:r>
          </a:p>
        </p:txBody>
      </p:sp>
    </p:spTree>
    <p:extLst>
      <p:ext uri="{BB962C8B-B14F-4D97-AF65-F5344CB8AC3E}">
        <p14:creationId xmlns:p14="http://schemas.microsoft.com/office/powerpoint/2010/main" val="921880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481" y="450198"/>
            <a:ext cx="10443797" cy="972271"/>
          </a:xfrm>
        </p:spPr>
        <p:txBody>
          <a:bodyPr>
            <a:noAutofit/>
          </a:bodyPr>
          <a:lstStyle/>
          <a:p>
            <a:r>
              <a:rPr lang="en-US" sz="6000" b="1" dirty="0">
                <a:solidFill>
                  <a:schemeClr val="tx1"/>
                </a:solidFill>
              </a:rPr>
              <a:t>Objective of the project</a:t>
            </a:r>
          </a:p>
        </p:txBody>
      </p:sp>
      <p:sp>
        <p:nvSpPr>
          <p:cNvPr id="3" name="Content Placeholder 2"/>
          <p:cNvSpPr>
            <a:spLocks noGrp="1"/>
          </p:cNvSpPr>
          <p:nvPr>
            <p:ph idx="1"/>
          </p:nvPr>
        </p:nvSpPr>
        <p:spPr>
          <a:xfrm>
            <a:off x="218068" y="1692322"/>
            <a:ext cx="11755864" cy="5015731"/>
          </a:xfrm>
        </p:spPr>
        <p:txBody>
          <a:bodyPr>
            <a:noAutofit/>
          </a:bodyPr>
          <a:lstStyle/>
          <a:p>
            <a:pPr algn="just">
              <a:buFont typeface="Wingdings" panose="05000000000000000000" pitchFamily="2" charset="2"/>
              <a:buChar char="v"/>
            </a:pPr>
            <a:r>
              <a:rPr lang="en-US" sz="2800" dirty="0"/>
              <a:t>Comparing the results of these machine learning algorithms to develop the best possible algorithm to predict the diabetes.</a:t>
            </a:r>
          </a:p>
          <a:p>
            <a:pPr algn="just">
              <a:buFont typeface="Wingdings" panose="05000000000000000000" pitchFamily="2" charset="2"/>
              <a:buChar char="v"/>
            </a:pPr>
            <a:endParaRPr lang="en-US" sz="2800" dirty="0"/>
          </a:p>
          <a:p>
            <a:pPr algn="just">
              <a:buFont typeface="Wingdings" panose="05000000000000000000" pitchFamily="2" charset="2"/>
              <a:buChar char="v"/>
            </a:pPr>
            <a:r>
              <a:rPr lang="en-US" sz="2800" dirty="0"/>
              <a:t>There have been previous researches done on diabetes prediction. But most of their accuracy is not satisfactory. This research’s main goal is to predict the possibility of diabetes accurately and in the shortest time possible.</a:t>
            </a:r>
          </a:p>
          <a:p>
            <a:pPr algn="just">
              <a:buFont typeface="Wingdings" panose="05000000000000000000" pitchFamily="2" charset="2"/>
              <a:buChar char="v"/>
            </a:pPr>
            <a:endParaRPr lang="en-US" sz="2800" dirty="0"/>
          </a:p>
          <a:p>
            <a:pPr algn="just">
              <a:buFont typeface="Wingdings" panose="05000000000000000000" pitchFamily="2" charset="2"/>
              <a:buChar char="v"/>
            </a:pPr>
            <a:r>
              <a:rPr lang="en-US" sz="2800" dirty="0"/>
              <a:t>This research aims to find the most efficient and accurate machine learning model to predict event (diabetic) possibility .</a:t>
            </a:r>
          </a:p>
          <a:p>
            <a:pPr algn="just">
              <a:buFont typeface="Wingdings" panose="05000000000000000000" pitchFamily="2" charset="2"/>
              <a:buChar char="v"/>
            </a:pPr>
            <a:endParaRPr lang="en-US" sz="2800" dirty="0"/>
          </a:p>
        </p:txBody>
      </p:sp>
    </p:spTree>
    <p:extLst>
      <p:ext uri="{BB962C8B-B14F-4D97-AF65-F5344CB8AC3E}">
        <p14:creationId xmlns:p14="http://schemas.microsoft.com/office/powerpoint/2010/main" val="3717867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061" y="0"/>
            <a:ext cx="10186103" cy="1039091"/>
          </a:xfrm>
        </p:spPr>
        <p:txBody>
          <a:bodyPr>
            <a:noAutofit/>
          </a:bodyPr>
          <a:lstStyle/>
          <a:p>
            <a:r>
              <a:rPr lang="en-US" sz="6000" b="1" dirty="0">
                <a:solidFill>
                  <a:schemeClr val="tx1"/>
                </a:solidFill>
              </a:rPr>
              <a:t>Problem Definition</a:t>
            </a:r>
          </a:p>
        </p:txBody>
      </p:sp>
      <p:sp>
        <p:nvSpPr>
          <p:cNvPr id="3" name="Content Placeholder 2"/>
          <p:cNvSpPr>
            <a:spLocks noGrp="1"/>
          </p:cNvSpPr>
          <p:nvPr>
            <p:ph idx="1"/>
          </p:nvPr>
        </p:nvSpPr>
        <p:spPr>
          <a:xfrm>
            <a:off x="512233" y="1039091"/>
            <a:ext cx="11308706" cy="5389005"/>
          </a:xfrm>
        </p:spPr>
        <p:txBody>
          <a:bodyPr>
            <a:noAutofit/>
          </a:bodyPr>
          <a:lstStyle/>
          <a:p>
            <a:pPr algn="just">
              <a:lnSpc>
                <a:spcPct val="150000"/>
              </a:lnSpc>
            </a:pPr>
            <a:r>
              <a:rPr lang="en-US" sz="2800" dirty="0"/>
              <a:t>Having sugar has a significant impact on the diabetes and because of that, being able to predict it helps a person to decide weather they can take sugar content in their diet or not and if diabetes is low then they have to take sugar in their diet.</a:t>
            </a:r>
          </a:p>
          <a:p>
            <a:pPr algn="just">
              <a:lnSpc>
                <a:spcPct val="150000"/>
              </a:lnSpc>
            </a:pPr>
            <a:r>
              <a:rPr lang="en-US" sz="2800" dirty="0"/>
              <a:t>To decide these things, the person needs to have an accurate diabetic prediction algorithm that will improve their decision-making on their diet such weather they can have sugar contained food or not.</a:t>
            </a:r>
          </a:p>
        </p:txBody>
      </p:sp>
    </p:spTree>
    <p:extLst>
      <p:ext uri="{BB962C8B-B14F-4D97-AF65-F5344CB8AC3E}">
        <p14:creationId xmlns:p14="http://schemas.microsoft.com/office/powerpoint/2010/main" val="4270147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0D2CB-8CF8-8DFB-64A3-58121919C2DD}"/>
              </a:ext>
            </a:extLst>
          </p:cNvPr>
          <p:cNvSpPr>
            <a:spLocks noGrp="1"/>
          </p:cNvSpPr>
          <p:nvPr>
            <p:ph type="title"/>
          </p:nvPr>
        </p:nvSpPr>
        <p:spPr/>
        <p:txBody>
          <a:bodyPr>
            <a:normAutofit/>
          </a:bodyPr>
          <a:lstStyle/>
          <a:p>
            <a:r>
              <a:rPr lang="en-IN" sz="6000" b="1" dirty="0">
                <a:solidFill>
                  <a:schemeClr val="tx1"/>
                </a:solidFill>
              </a:rPr>
              <a:t>Scope of work</a:t>
            </a:r>
          </a:p>
        </p:txBody>
      </p:sp>
      <p:sp>
        <p:nvSpPr>
          <p:cNvPr id="3" name="Content Placeholder 2">
            <a:extLst>
              <a:ext uri="{FF2B5EF4-FFF2-40B4-BE49-F238E27FC236}">
                <a16:creationId xmlns:a16="http://schemas.microsoft.com/office/drawing/2014/main" id="{963D39E1-063B-604B-5DB8-F5159AF3A350}"/>
              </a:ext>
            </a:extLst>
          </p:cNvPr>
          <p:cNvSpPr>
            <a:spLocks noGrp="1"/>
          </p:cNvSpPr>
          <p:nvPr>
            <p:ph idx="1"/>
          </p:nvPr>
        </p:nvSpPr>
        <p:spPr>
          <a:xfrm>
            <a:off x="815788" y="2210740"/>
            <a:ext cx="10766612" cy="2977080"/>
          </a:xfrm>
        </p:spPr>
        <p:txBody>
          <a:bodyPr>
            <a:normAutofit lnSpcReduction="10000"/>
          </a:bodyPr>
          <a:lstStyle/>
          <a:p>
            <a:pPr lvl="1" algn="just">
              <a:buFont typeface="Wingdings" panose="05000000000000000000" pitchFamily="2" charset="2"/>
              <a:buChar char="v"/>
            </a:pPr>
            <a:r>
              <a:rPr lang="en-US" sz="3400" dirty="0"/>
              <a:t>Diabetic  Prediction Model has a main objective in prediction of the possibility  of person has to make changes to his/her diet in advance by using various machine learning algorithm and find out which one is best for  prediction</a:t>
            </a:r>
            <a:r>
              <a:rPr lang="en-US" sz="3600" dirty="0"/>
              <a:t>.</a:t>
            </a:r>
            <a:endParaRPr lang="en-IN" sz="3600" dirty="0"/>
          </a:p>
        </p:txBody>
      </p:sp>
    </p:spTree>
    <p:extLst>
      <p:ext uri="{BB962C8B-B14F-4D97-AF65-F5344CB8AC3E}">
        <p14:creationId xmlns:p14="http://schemas.microsoft.com/office/powerpoint/2010/main" val="1342263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F814B-61B8-F868-DAE5-3B9E88C7ED98}"/>
              </a:ext>
            </a:extLst>
          </p:cNvPr>
          <p:cNvSpPr>
            <a:spLocks noGrp="1"/>
          </p:cNvSpPr>
          <p:nvPr>
            <p:ph type="title"/>
          </p:nvPr>
        </p:nvSpPr>
        <p:spPr/>
        <p:txBody>
          <a:bodyPr>
            <a:normAutofit/>
          </a:bodyPr>
          <a:lstStyle/>
          <a:p>
            <a:r>
              <a:rPr lang="en-US" sz="6000" b="1" dirty="0">
                <a:solidFill>
                  <a:schemeClr val="tx1"/>
                </a:solidFill>
              </a:rPr>
              <a:t>Methodology</a:t>
            </a:r>
            <a:endParaRPr lang="en-IN" sz="6000" b="1" dirty="0">
              <a:solidFill>
                <a:schemeClr val="tx1"/>
              </a:solidFill>
            </a:endParaRPr>
          </a:p>
        </p:txBody>
      </p:sp>
      <p:sp>
        <p:nvSpPr>
          <p:cNvPr id="3" name="Content Placeholder 2">
            <a:extLst>
              <a:ext uri="{FF2B5EF4-FFF2-40B4-BE49-F238E27FC236}">
                <a16:creationId xmlns:a16="http://schemas.microsoft.com/office/drawing/2014/main" id="{2D8076BE-3893-2A1C-BCB3-2F357A568A8C}"/>
              </a:ext>
            </a:extLst>
          </p:cNvPr>
          <p:cNvSpPr>
            <a:spLocks noGrp="1"/>
          </p:cNvSpPr>
          <p:nvPr>
            <p:ph idx="1"/>
          </p:nvPr>
        </p:nvSpPr>
        <p:spPr>
          <a:xfrm>
            <a:off x="457200" y="1447799"/>
            <a:ext cx="11125200" cy="5020235"/>
          </a:xfrm>
        </p:spPr>
        <p:txBody>
          <a:bodyPr>
            <a:normAutofit/>
          </a:bodyPr>
          <a:lstStyle/>
          <a:p>
            <a:pPr>
              <a:lnSpc>
                <a:spcPct val="120000"/>
              </a:lnSpc>
            </a:pPr>
            <a:r>
              <a:rPr lang="en-US" sz="2800" dirty="0"/>
              <a:t>The diabetes  dataset is cleaned and preprocessed. Missing value assignment, outlier detection, and feature scaling are all part of this process.</a:t>
            </a:r>
          </a:p>
          <a:p>
            <a:pPr>
              <a:lnSpc>
                <a:spcPct val="120000"/>
              </a:lnSpc>
            </a:pPr>
            <a:r>
              <a:rPr lang="en-US" sz="2800" dirty="0"/>
              <a:t>  Two (1 classifier and 1 regression) models are built and implemented on the training dataset.</a:t>
            </a:r>
          </a:p>
          <a:p>
            <a:pPr>
              <a:lnSpc>
                <a:spcPct val="120000"/>
              </a:lnSpc>
            </a:pPr>
            <a:r>
              <a:rPr lang="en-US" sz="2800" dirty="0"/>
              <a:t>After the training part is done, the models are tested.</a:t>
            </a:r>
          </a:p>
          <a:p>
            <a:pPr>
              <a:lnSpc>
                <a:spcPct val="120000"/>
              </a:lnSpc>
            </a:pPr>
            <a:r>
              <a:rPr lang="en-US" sz="2800" dirty="0"/>
              <a:t>Both the models were compared with each other based on their respective metric scores.</a:t>
            </a:r>
          </a:p>
        </p:txBody>
      </p:sp>
    </p:spTree>
    <p:extLst>
      <p:ext uri="{BB962C8B-B14F-4D97-AF65-F5344CB8AC3E}">
        <p14:creationId xmlns:p14="http://schemas.microsoft.com/office/powerpoint/2010/main" val="1760609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763AD-1936-C006-B186-7D919B6543A2}"/>
              </a:ext>
            </a:extLst>
          </p:cNvPr>
          <p:cNvSpPr>
            <a:spLocks noGrp="1"/>
          </p:cNvSpPr>
          <p:nvPr>
            <p:ph type="title"/>
          </p:nvPr>
        </p:nvSpPr>
        <p:spPr>
          <a:xfrm>
            <a:off x="1219200" y="274638"/>
            <a:ext cx="10363200" cy="1061103"/>
          </a:xfrm>
        </p:spPr>
        <p:txBody>
          <a:bodyPr>
            <a:normAutofit/>
          </a:bodyPr>
          <a:lstStyle/>
          <a:p>
            <a:r>
              <a:rPr lang="en-US" sz="6000" b="1" dirty="0">
                <a:solidFill>
                  <a:schemeClr val="tx1"/>
                </a:solidFill>
              </a:rPr>
              <a:t>CLASSIFICATION  ALGORITHMS</a:t>
            </a:r>
          </a:p>
        </p:txBody>
      </p:sp>
      <p:sp>
        <p:nvSpPr>
          <p:cNvPr id="4" name="TextBox 3">
            <a:extLst>
              <a:ext uri="{FF2B5EF4-FFF2-40B4-BE49-F238E27FC236}">
                <a16:creationId xmlns:a16="http://schemas.microsoft.com/office/drawing/2014/main" id="{F8C7A8D6-F035-A933-0066-60CC544151F3}"/>
              </a:ext>
            </a:extLst>
          </p:cNvPr>
          <p:cNvSpPr txBox="1"/>
          <p:nvPr/>
        </p:nvSpPr>
        <p:spPr>
          <a:xfrm>
            <a:off x="1219200" y="1766049"/>
            <a:ext cx="8166847" cy="2246769"/>
          </a:xfrm>
          <a:prstGeom prst="rect">
            <a:avLst/>
          </a:prstGeom>
          <a:noFill/>
        </p:spPr>
        <p:txBody>
          <a:bodyPr wrap="square" rtlCol="0">
            <a:spAutoFit/>
          </a:bodyPr>
          <a:lstStyle/>
          <a:p>
            <a:pPr marL="457200" indent="-457200">
              <a:buClr>
                <a:schemeClr val="accent1"/>
              </a:buClr>
              <a:buSzPct val="110000"/>
              <a:buFont typeface="Arial" panose="020B0604020202020204" pitchFamily="34" charset="0"/>
              <a:buChar char="•"/>
            </a:pPr>
            <a:r>
              <a:rPr lang="en-US" sz="2800" b="0" i="0" dirty="0">
                <a:solidFill>
                  <a:srgbClr val="374151"/>
                </a:solidFill>
                <a:effectLst/>
              </a:rPr>
              <a:t>Classification algorithms are used for predicting discrete categorical labels or classes. Examples include logistic regression, </a:t>
            </a:r>
            <a:r>
              <a:rPr lang="en-US" sz="2800" b="0" i="0" dirty="0" err="1">
                <a:solidFill>
                  <a:srgbClr val="374151"/>
                </a:solidFill>
                <a:effectLst/>
              </a:rPr>
              <a:t>Knn</a:t>
            </a:r>
            <a:r>
              <a:rPr lang="en-US" sz="2800" b="0" i="0" dirty="0">
                <a:solidFill>
                  <a:srgbClr val="374151"/>
                </a:solidFill>
                <a:effectLst/>
              </a:rPr>
              <a:t> , support vector machines (SVM), decision trees, random forests, and neural networks for classification.</a:t>
            </a:r>
            <a:endParaRPr lang="en-US" sz="2800" dirty="0"/>
          </a:p>
        </p:txBody>
      </p:sp>
    </p:spTree>
    <p:extLst>
      <p:ext uri="{BB962C8B-B14F-4D97-AF65-F5344CB8AC3E}">
        <p14:creationId xmlns:p14="http://schemas.microsoft.com/office/powerpoint/2010/main" val="3284748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8760-19DA-D9ED-E459-D364F56AEECF}"/>
              </a:ext>
            </a:extLst>
          </p:cNvPr>
          <p:cNvSpPr>
            <a:spLocks noGrp="1"/>
          </p:cNvSpPr>
          <p:nvPr>
            <p:ph type="title"/>
          </p:nvPr>
        </p:nvSpPr>
        <p:spPr/>
        <p:txBody>
          <a:bodyPr>
            <a:normAutofit/>
          </a:bodyPr>
          <a:lstStyle/>
          <a:p>
            <a:r>
              <a:rPr lang="en-US" sz="6000" b="1" dirty="0">
                <a:solidFill>
                  <a:schemeClr val="tx1"/>
                </a:solidFill>
              </a:rPr>
              <a:t>LOGISTIC REGRESSION</a:t>
            </a:r>
          </a:p>
        </p:txBody>
      </p:sp>
      <p:sp>
        <p:nvSpPr>
          <p:cNvPr id="3" name="Content Placeholder 2">
            <a:extLst>
              <a:ext uri="{FF2B5EF4-FFF2-40B4-BE49-F238E27FC236}">
                <a16:creationId xmlns:a16="http://schemas.microsoft.com/office/drawing/2014/main" id="{73CD0192-7C22-02AC-ECD4-43B3F575AAC5}"/>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US" sz="2800" b="0" i="0" dirty="0">
                <a:effectLst/>
              </a:rPr>
              <a:t>Logistic Regression is a popular statistical and machine learning algorithm used for binary classification tasks. Despite its name, it is primarily used for classification rather than regression. The algorithm is commonly employed when the dependent variable (the one being predicted) is categorical and has only two possible outcomes, often labeled as 0 and 1. For example, it can be used to predict whether an email is spam or not (binary outcome) based on various features of the email.</a:t>
            </a:r>
            <a:endParaRPr lang="en-US" sz="2800" dirty="0"/>
          </a:p>
        </p:txBody>
      </p:sp>
    </p:spTree>
    <p:extLst>
      <p:ext uri="{BB962C8B-B14F-4D97-AF65-F5344CB8AC3E}">
        <p14:creationId xmlns:p14="http://schemas.microsoft.com/office/powerpoint/2010/main" val="5074849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1289</TotalTime>
  <Words>904</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Cambria</vt:lpstr>
      <vt:lpstr>Söhne</vt:lpstr>
      <vt:lpstr>Tw Cen MT</vt:lpstr>
      <vt:lpstr>Wingdings</vt:lpstr>
      <vt:lpstr>Circuit</vt:lpstr>
      <vt:lpstr>CHECK DIABETES OF PATIENT USING MACHINE LEARNING ALGORITHM</vt:lpstr>
      <vt:lpstr>Contents</vt:lpstr>
      <vt:lpstr>Objective of the project</vt:lpstr>
      <vt:lpstr>Objective of the project</vt:lpstr>
      <vt:lpstr>Problem Definition</vt:lpstr>
      <vt:lpstr>Scope of work</vt:lpstr>
      <vt:lpstr>Methodology</vt:lpstr>
      <vt:lpstr>CLASSIFICATION  ALGORITHMS</vt:lpstr>
      <vt:lpstr>LOGISTIC REGRESSION</vt:lpstr>
      <vt:lpstr>ACCURACY SCORE</vt:lpstr>
      <vt:lpstr>REGRESSION ALGORITHMS</vt:lpstr>
      <vt:lpstr>Linear Regression (LR)</vt:lpstr>
      <vt:lpstr>Mean Absolute Error (MAE)</vt:lpstr>
      <vt:lpstr>Result Analysis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Rainfall Prediction Using Machine Learning Algorithms</dc:title>
  <dc:creator>HP</dc:creator>
  <cp:lastModifiedBy>rohan sekhri</cp:lastModifiedBy>
  <cp:revision>94</cp:revision>
  <dcterms:created xsi:type="dcterms:W3CDTF">2022-11-16T09:07:15Z</dcterms:created>
  <dcterms:modified xsi:type="dcterms:W3CDTF">2023-07-31T05:29:01Z</dcterms:modified>
</cp:coreProperties>
</file>