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5" r:id="rId6"/>
    <p:sldId id="260" r:id="rId7"/>
    <p:sldId id="261" r:id="rId8"/>
    <p:sldId id="266" r:id="rId9"/>
    <p:sldId id="262" r:id="rId10"/>
    <p:sldId id="263" r:id="rId11"/>
    <p:sldId id="269" r:id="rId12"/>
    <p:sldId id="277" r:id="rId13"/>
    <p:sldId id="267" r:id="rId14"/>
    <p:sldId id="268" r:id="rId15"/>
    <p:sldId id="270" r:id="rId16"/>
    <p:sldId id="272" r:id="rId17"/>
    <p:sldId id="271"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 id="299" r:id="rId41"/>
    <p:sldId id="298" r:id="rId42"/>
    <p:sldId id="300" r:id="rId43"/>
    <p:sldId id="301" r:id="rId44"/>
    <p:sldId id="302" r:id="rId45"/>
    <p:sldId id="304" r:id="rId46"/>
    <p:sldId id="303" r:id="rId47"/>
    <p:sldId id="307" r:id="rId48"/>
    <p:sldId id="305"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7" r:id="rId63"/>
    <p:sldId id="328" r:id="rId64"/>
    <p:sldId id="321" r:id="rId65"/>
    <p:sldId id="322" r:id="rId66"/>
    <p:sldId id="323" r:id="rId67"/>
    <p:sldId id="324" r:id="rId68"/>
    <p:sldId id="325" r:id="rId69"/>
    <p:sldId id="326" r:id="rId70"/>
    <p:sldId id="329"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5" d="100"/>
          <a:sy n="95" d="100"/>
        </p:scale>
        <p:origin x="-666" y="486"/>
      </p:cViewPr>
      <p:guideLst>
        <p:guide orient="horz" pos="2160"/>
        <p:guide pos="2880"/>
      </p:guideLst>
    </p:cSldViewPr>
  </p:slideViewPr>
  <p:notesTextViewPr>
    <p:cViewPr>
      <p:scale>
        <a:sx n="1" d="1"/>
        <a:sy n="1" d="1"/>
      </p:scale>
      <p:origin x="0" y="0"/>
    </p:cViewPr>
  </p:notesTextViewPr>
  <p:sorterViewPr>
    <p:cViewPr>
      <p:scale>
        <a:sx n="85" d="100"/>
        <a:sy n="85" d="100"/>
      </p:scale>
      <p:origin x="0" y="919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C047F6A1-771F-4920-A46E-AECB2060A165}" type="datetimeFigureOut">
              <a:rPr lang="en-US" smtClean="0"/>
              <a:pPr/>
              <a:t>1/23/2019</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4252F02-A1D9-47A8-8744-651B4A580B0E}"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47F6A1-771F-4920-A46E-AECB2060A165}"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2F02-A1D9-47A8-8744-651B4A580B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47F6A1-771F-4920-A46E-AECB2060A165}"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4252F02-A1D9-47A8-8744-651B4A580B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47F6A1-771F-4920-A46E-AECB2060A165}"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2F02-A1D9-47A8-8744-651B4A580B0E}"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C047F6A1-771F-4920-A46E-AECB2060A165}" type="datetimeFigureOut">
              <a:rPr lang="en-US" smtClean="0"/>
              <a:pPr/>
              <a:t>1/23/2019</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4252F02-A1D9-47A8-8744-651B4A580B0E}"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47F6A1-771F-4920-A46E-AECB2060A165}"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2F02-A1D9-47A8-8744-651B4A580B0E}"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47F6A1-771F-4920-A46E-AECB2060A165}" type="datetimeFigureOut">
              <a:rPr lang="en-US" smtClean="0"/>
              <a:pPr/>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52F02-A1D9-47A8-8744-651B4A580B0E}"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047F6A1-771F-4920-A46E-AECB2060A165}" type="datetimeFigureOut">
              <a:rPr lang="en-US" smtClean="0"/>
              <a:pPr/>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52F02-A1D9-47A8-8744-651B4A580B0E}"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047F6A1-771F-4920-A46E-AECB2060A165}" type="datetimeFigureOut">
              <a:rPr lang="en-US" smtClean="0"/>
              <a:pPr/>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52F02-A1D9-47A8-8744-651B4A580B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47F6A1-771F-4920-A46E-AECB2060A165}"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4252F02-A1D9-47A8-8744-651B4A580B0E}"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47F6A1-771F-4920-A46E-AECB2060A165}"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2F02-A1D9-47A8-8744-651B4A580B0E}"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C047F6A1-771F-4920-A46E-AECB2060A165}" type="datetimeFigureOut">
              <a:rPr lang="en-US" smtClean="0"/>
              <a:pPr/>
              <a:t>1/23/2019</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4252F02-A1D9-47A8-8744-651B4A580B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4546" y="4857760"/>
            <a:ext cx="4414838" cy="1828800"/>
          </a:xfrm>
        </p:spPr>
        <p:txBody>
          <a:bodyPr/>
          <a:lstStyle/>
          <a:p>
            <a:r>
              <a:rPr lang="en-IN" dirty="0" smtClean="0"/>
              <a:t>BY</a:t>
            </a:r>
          </a:p>
          <a:p>
            <a:r>
              <a:rPr lang="en-IN" dirty="0" smtClean="0"/>
              <a:t>MRS. PRATIMA SARKAR</a:t>
            </a:r>
          </a:p>
          <a:p>
            <a:r>
              <a:rPr lang="en-IN" dirty="0" smtClean="0"/>
              <a:t>CSE DEPT.</a:t>
            </a:r>
            <a:endParaRPr lang="en-US" dirty="0"/>
          </a:p>
        </p:txBody>
      </p:sp>
      <p:sp>
        <p:nvSpPr>
          <p:cNvPr id="2" name="Title 1"/>
          <p:cNvSpPr>
            <a:spLocks noGrp="1"/>
          </p:cNvSpPr>
          <p:nvPr>
            <p:ph type="title"/>
          </p:nvPr>
        </p:nvSpPr>
        <p:spPr/>
        <p:txBody>
          <a:bodyPr/>
          <a:lstStyle/>
          <a:p>
            <a:pPr algn="ctr"/>
            <a:r>
              <a:rPr lang="en-US" dirty="0" smtClean="0"/>
              <a:t>HTML</a:t>
            </a:r>
            <a:br>
              <a:rPr lang="en-US" dirty="0" smtClean="0"/>
            </a:br>
            <a:r>
              <a:rPr lang="en-US" dirty="0" smtClean="0"/>
              <a:t>(</a:t>
            </a:r>
            <a:r>
              <a:rPr lang="en-US" sz="4400" dirty="0"/>
              <a:t>Hyper Text Markup Language</a:t>
            </a:r>
            <a:r>
              <a:rPr lang="en-US" dirty="0" smtClean="0"/>
              <a:t>)</a:t>
            </a:r>
            <a:endParaRPr lang="en-US" dirty="0"/>
          </a:p>
        </p:txBody>
      </p:sp>
    </p:spTree>
    <p:extLst>
      <p:ext uri="{BB962C8B-B14F-4D97-AF65-F5344CB8AC3E}">
        <p14:creationId xmlns:p14="http://schemas.microsoft.com/office/powerpoint/2010/main" xmlns="" val="2977770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b="1" dirty="0" smtClean="0"/>
              <a:t>HTML Images</a:t>
            </a:r>
          </a:p>
          <a:p>
            <a:pPr lvl="1"/>
            <a:r>
              <a:rPr lang="en-US" sz="2000" dirty="0" smtClean="0"/>
              <a:t>HTML images are defined with the &lt;</a:t>
            </a:r>
            <a:r>
              <a:rPr lang="en-US" sz="2000" dirty="0" err="1" smtClean="0"/>
              <a:t>img</a:t>
            </a:r>
            <a:r>
              <a:rPr lang="en-US" sz="2000" dirty="0" smtClean="0"/>
              <a:t>&gt; tag.</a:t>
            </a:r>
          </a:p>
          <a:p>
            <a:pPr lvl="1"/>
            <a:r>
              <a:rPr lang="en-US" sz="2000" dirty="0" smtClean="0"/>
              <a:t>The source file (</a:t>
            </a:r>
            <a:r>
              <a:rPr lang="en-US" sz="2000" dirty="0" err="1" smtClean="0"/>
              <a:t>src</a:t>
            </a:r>
            <a:r>
              <a:rPr lang="en-US" sz="2000" dirty="0" smtClean="0"/>
              <a:t>), </a:t>
            </a:r>
          </a:p>
          <a:p>
            <a:pPr lvl="1"/>
            <a:r>
              <a:rPr lang="en-US" sz="2000" dirty="0" smtClean="0"/>
              <a:t>alternative text (alt), </a:t>
            </a:r>
          </a:p>
          <a:p>
            <a:pPr lvl="1"/>
            <a:r>
              <a:rPr lang="en-US" sz="2000" dirty="0" smtClean="0"/>
              <a:t>width, and height are provided as attributes:</a:t>
            </a:r>
          </a:p>
          <a:p>
            <a:pPr lvl="1"/>
            <a:r>
              <a:rPr lang="en-US" sz="2000" dirty="0" smtClean="0"/>
              <a:t>Example</a:t>
            </a:r>
          </a:p>
          <a:p>
            <a:pPr>
              <a:buNone/>
            </a:pPr>
            <a:endParaRPr lang="en-US" dirty="0" smtClean="0"/>
          </a:p>
          <a:p>
            <a:pPr>
              <a:buNone/>
            </a:pPr>
            <a:endParaRPr lang="en-US" sz="2800" dirty="0" smtClean="0"/>
          </a:p>
          <a:p>
            <a:pPr>
              <a:buNone/>
            </a:pPr>
            <a:r>
              <a:rPr lang="en-US" sz="2800" dirty="0" smtClean="0"/>
              <a:t>&lt;</a:t>
            </a:r>
            <a:r>
              <a:rPr lang="en-US" sz="2800" dirty="0" err="1" smtClean="0"/>
              <a:t>img</a:t>
            </a:r>
            <a:r>
              <a:rPr lang="en-US" sz="2800" dirty="0" smtClean="0"/>
              <a:t> </a:t>
            </a:r>
            <a:r>
              <a:rPr lang="en-US" sz="2800" dirty="0" err="1" smtClean="0"/>
              <a:t>src</a:t>
            </a:r>
            <a:r>
              <a:rPr lang="en-US" sz="2800" dirty="0" smtClean="0"/>
              <a:t>="w3schools.jpg" alt="W3Schools.com" width="104" height="142"&gt; </a:t>
            </a:r>
          </a:p>
          <a:p>
            <a:pPr>
              <a:buNone/>
            </a:pPr>
            <a:endParaRPr lang="en-US" dirty="0" smtClean="0"/>
          </a:p>
          <a:p>
            <a:endParaRPr lang="en-US" dirty="0"/>
          </a:p>
        </p:txBody>
      </p:sp>
      <p:sp>
        <p:nvSpPr>
          <p:cNvPr id="3" name="Title 2"/>
          <p:cNvSpPr>
            <a:spLocks noGrp="1"/>
          </p:cNvSpPr>
          <p:nvPr>
            <p:ph type="title"/>
          </p:nvPr>
        </p:nvSpPr>
        <p:spPr/>
        <p:txBody>
          <a:bodyPr/>
          <a:lstStyle/>
          <a:p>
            <a:r>
              <a:rPr lang="en-US" dirty="0" smtClean="0"/>
              <a:t>HTML BASICS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53201"/>
          </a:xfrm>
        </p:spPr>
        <p:txBody>
          <a:bodyPr>
            <a:normAutofit/>
          </a:bodyPr>
          <a:lstStyle/>
          <a:p>
            <a:r>
              <a:rPr lang="en-US" sz="2800" b="1" dirty="0" smtClean="0"/>
              <a:t>HTML Buttons</a:t>
            </a:r>
          </a:p>
          <a:p>
            <a:pPr lvl="1"/>
            <a:r>
              <a:rPr lang="en-US" sz="2800" dirty="0" smtClean="0"/>
              <a:t>HTML buttons are defined with the &lt;button&gt; tag:</a:t>
            </a:r>
          </a:p>
          <a:p>
            <a:pPr lvl="1"/>
            <a:r>
              <a:rPr lang="en-US" sz="2800" dirty="0" smtClean="0"/>
              <a:t>Example</a:t>
            </a:r>
          </a:p>
          <a:p>
            <a:pPr lvl="1"/>
            <a:r>
              <a:rPr lang="en-US" sz="2800" dirty="0" smtClean="0"/>
              <a:t>&lt;button&gt;Click me&lt;/button&gt; </a:t>
            </a:r>
          </a:p>
          <a:p>
            <a:endParaRPr lang="en-US" dirty="0"/>
          </a:p>
        </p:txBody>
      </p:sp>
      <p:sp>
        <p:nvSpPr>
          <p:cNvPr id="3" name="Title 2"/>
          <p:cNvSpPr>
            <a:spLocks noGrp="1"/>
          </p:cNvSpPr>
          <p:nvPr>
            <p:ph type="title"/>
          </p:nvPr>
        </p:nvSpPr>
        <p:spPr/>
        <p:txBody>
          <a:bodyPr/>
          <a:lstStyle/>
          <a:p>
            <a:r>
              <a:rPr lang="en-US" dirty="0" smtClean="0"/>
              <a:t>HTML BASICS </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HTML Lists</a:t>
            </a:r>
          </a:p>
          <a:p>
            <a:pPr lvl="1"/>
            <a:r>
              <a:rPr lang="en-US" sz="2400" b="1" dirty="0" smtClean="0"/>
              <a:t>HTML lists are defined with the &lt;</a:t>
            </a:r>
            <a:r>
              <a:rPr lang="en-US" sz="2400" b="1" dirty="0" err="1" smtClean="0"/>
              <a:t>ul</a:t>
            </a:r>
            <a:r>
              <a:rPr lang="en-US" sz="2400" b="1" dirty="0" smtClean="0"/>
              <a:t>&gt; (unordered/bullet list) or the &lt;</a:t>
            </a:r>
            <a:r>
              <a:rPr lang="en-US" sz="2400" b="1" dirty="0" err="1" smtClean="0"/>
              <a:t>ol</a:t>
            </a:r>
            <a:r>
              <a:rPr lang="en-US" sz="2400" b="1" dirty="0" smtClean="0"/>
              <a:t>&gt; (ordered/numbered list) tag, followed by &lt;</a:t>
            </a:r>
            <a:r>
              <a:rPr lang="en-US" sz="2400" b="1" dirty="0" err="1" smtClean="0"/>
              <a:t>li</a:t>
            </a:r>
            <a:r>
              <a:rPr lang="en-US" sz="2400" b="1" dirty="0" smtClean="0"/>
              <a:t>&gt; tags (list items):</a:t>
            </a:r>
          </a:p>
          <a:p>
            <a:pPr lvl="1"/>
            <a:r>
              <a:rPr lang="en-US" sz="2400" b="1" dirty="0" smtClean="0"/>
              <a:t>Example</a:t>
            </a:r>
          </a:p>
          <a:p>
            <a:pPr lvl="1"/>
            <a:r>
              <a:rPr lang="en-US" sz="2400" b="1" dirty="0" smtClean="0"/>
              <a:t>&lt;</a:t>
            </a:r>
            <a:r>
              <a:rPr lang="en-US" sz="2400" b="1" dirty="0" err="1" smtClean="0"/>
              <a:t>ul</a:t>
            </a:r>
            <a:r>
              <a:rPr lang="en-US" sz="2400" b="1" dirty="0" smtClean="0"/>
              <a:t>&gt;</a:t>
            </a:r>
            <a:br>
              <a:rPr lang="en-US" sz="2400" b="1" dirty="0" smtClean="0"/>
            </a:br>
            <a:r>
              <a:rPr lang="en-US" sz="2400" b="1" dirty="0" smtClean="0"/>
              <a:t>  &lt;</a:t>
            </a:r>
            <a:r>
              <a:rPr lang="en-US" sz="2400" b="1" dirty="0" err="1" smtClean="0"/>
              <a:t>li</a:t>
            </a:r>
            <a:r>
              <a:rPr lang="en-US" sz="2400" b="1" dirty="0" smtClean="0"/>
              <a:t>&gt;Coffee&lt;/</a:t>
            </a:r>
            <a:r>
              <a:rPr lang="en-US" sz="2400" b="1" dirty="0" err="1" smtClean="0"/>
              <a:t>li</a:t>
            </a:r>
            <a:r>
              <a:rPr lang="en-US" sz="2400" b="1" dirty="0" smtClean="0"/>
              <a:t>&gt;</a:t>
            </a:r>
            <a:br>
              <a:rPr lang="en-US" sz="2400" b="1" dirty="0" smtClean="0"/>
            </a:br>
            <a:r>
              <a:rPr lang="en-US" sz="2400" b="1" dirty="0" smtClean="0"/>
              <a:t>  &lt;</a:t>
            </a:r>
            <a:r>
              <a:rPr lang="en-US" sz="2400" b="1" dirty="0" err="1" smtClean="0"/>
              <a:t>li</a:t>
            </a:r>
            <a:r>
              <a:rPr lang="en-US" sz="2400" b="1" dirty="0" smtClean="0"/>
              <a:t>&gt;Tea&lt;/</a:t>
            </a:r>
            <a:r>
              <a:rPr lang="en-US" sz="2400" b="1" dirty="0" err="1" smtClean="0"/>
              <a:t>li</a:t>
            </a:r>
            <a:r>
              <a:rPr lang="en-US" sz="2400" b="1" dirty="0" smtClean="0"/>
              <a:t>&gt;</a:t>
            </a:r>
            <a:br>
              <a:rPr lang="en-US" sz="2400" b="1" dirty="0" smtClean="0"/>
            </a:br>
            <a:r>
              <a:rPr lang="en-US" sz="2400" b="1" dirty="0" smtClean="0"/>
              <a:t>  &lt;</a:t>
            </a:r>
            <a:r>
              <a:rPr lang="en-US" sz="2400" b="1" dirty="0" err="1" smtClean="0"/>
              <a:t>li</a:t>
            </a:r>
            <a:r>
              <a:rPr lang="en-US" sz="2400" b="1" dirty="0" smtClean="0"/>
              <a:t>&gt;Milk&lt;/</a:t>
            </a:r>
            <a:r>
              <a:rPr lang="en-US" sz="2400" b="1" dirty="0" err="1" smtClean="0"/>
              <a:t>li</a:t>
            </a:r>
            <a:r>
              <a:rPr lang="en-US" sz="2400" b="1" dirty="0" smtClean="0"/>
              <a:t>&gt;</a:t>
            </a:r>
            <a:br>
              <a:rPr lang="en-US" sz="2400" b="1" dirty="0" smtClean="0"/>
            </a:br>
            <a:r>
              <a:rPr lang="en-US" sz="2400" b="1" dirty="0" smtClean="0"/>
              <a:t>&lt;/</a:t>
            </a:r>
            <a:r>
              <a:rPr lang="en-US" sz="2400" b="1" dirty="0" err="1" smtClean="0"/>
              <a:t>ul</a:t>
            </a:r>
            <a:r>
              <a:rPr lang="en-US" sz="2400" b="1" dirty="0" smtClean="0"/>
              <a:t>&gt; </a:t>
            </a:r>
          </a:p>
          <a:p>
            <a:endParaRPr lang="en-US" dirty="0"/>
          </a:p>
        </p:txBody>
      </p:sp>
      <p:sp>
        <p:nvSpPr>
          <p:cNvPr id="3" name="Title 2"/>
          <p:cNvSpPr>
            <a:spLocks noGrp="1"/>
          </p:cNvSpPr>
          <p:nvPr>
            <p:ph type="title"/>
          </p:nvPr>
        </p:nvSpPr>
        <p:spPr/>
        <p:txBody>
          <a:bodyPr/>
          <a:lstStyle/>
          <a:p>
            <a:r>
              <a:rPr lang="en-US" dirty="0" smtClean="0"/>
              <a:t>HTML BASICS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world wide web, or WWW, was created as a method to navigate the now extensive system of connected computers.</a:t>
            </a:r>
          </a:p>
          <a:p>
            <a:r>
              <a:rPr lang="en-US" dirty="0" smtClean="0"/>
              <a:t> Tim Berners-Lee, a contractor with the European Organization for Nuclear Research (CERN), developed a rudimentary hypertext program called ENQUIRE.</a:t>
            </a:r>
          </a:p>
          <a:p>
            <a:r>
              <a:rPr lang="en-US" dirty="0" smtClean="0"/>
              <a:t>The program was designed to make information readily available to users, and to allow a user to explore relationships between different pages (i.e. clicking to get to a different section of a website). </a:t>
            </a:r>
          </a:p>
          <a:p>
            <a:r>
              <a:rPr lang="en-US" dirty="0" smtClean="0"/>
              <a:t>By 1990, with the help of Robert </a:t>
            </a:r>
            <a:r>
              <a:rPr lang="en-US" dirty="0" err="1" smtClean="0"/>
              <a:t>Cailliau</a:t>
            </a:r>
            <a:r>
              <a:rPr lang="en-US" dirty="0" smtClean="0"/>
              <a:t>, Berners-Lee developed the skeletal outline of the internet, including a web browser and web server.</a:t>
            </a:r>
          </a:p>
        </p:txBody>
      </p:sp>
      <p:sp>
        <p:nvSpPr>
          <p:cNvPr id="3" name="Title 2"/>
          <p:cNvSpPr>
            <a:spLocks noGrp="1"/>
          </p:cNvSpPr>
          <p:nvPr>
            <p:ph type="title"/>
          </p:nvPr>
        </p:nvSpPr>
        <p:spPr/>
        <p:txBody>
          <a:bodyPr/>
          <a:lstStyle/>
          <a:p>
            <a:r>
              <a:rPr lang="en-US" dirty="0" smtClean="0"/>
              <a:t>The World Wide Web</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a:bodyPr>
          <a:lstStyle/>
          <a:p>
            <a:pPr>
              <a:buFont typeface="Wingdings" pitchFamily="2" charset="2"/>
              <a:buChar char="§"/>
            </a:pPr>
            <a:r>
              <a:rPr lang="en-US" dirty="0" smtClean="0"/>
              <a:t>In 1993, with the release of the Mosaic web browser, which allowed users to explore multimedia online.</a:t>
            </a:r>
          </a:p>
          <a:p>
            <a:pPr>
              <a:buFont typeface="Wingdings" pitchFamily="2" charset="2"/>
              <a:buChar char="§"/>
            </a:pPr>
            <a:r>
              <a:rPr lang="en-US" dirty="0" smtClean="0"/>
              <a:t> 1993 also saw the introduction of the first modern search engines. </a:t>
            </a:r>
          </a:p>
          <a:p>
            <a:pPr>
              <a:buFont typeface="Wingdings" pitchFamily="2" charset="2"/>
              <a:buChar char="§"/>
            </a:pPr>
            <a:r>
              <a:rPr lang="en-US" dirty="0" smtClean="0"/>
              <a:t>Though early search engines were primitive, mostly manual, and primarily indexed only titles and headers, in 1994 WebCrawler began to "crawl" the net, indexing entire pages of active websites. </a:t>
            </a:r>
          </a:p>
          <a:p>
            <a:pPr>
              <a:buFont typeface="Wingdings" pitchFamily="2" charset="2"/>
              <a:buChar char="§"/>
            </a:pPr>
            <a:r>
              <a:rPr lang="en-US" dirty="0" smtClean="0"/>
              <a:t>This technology opened the door for more powerful search engines, and made it possible to easily search through vast amounts of connected information.</a:t>
            </a:r>
          </a:p>
          <a:p>
            <a:r>
              <a:rPr lang="en-US" dirty="0" smtClean="0"/>
              <a:t>In this same year, Berners-Lee founded the world wide web Consortium (W3C) to help further develop ease of use and accessibility of the web, and made it a standard that the web should be available to the public for free and with no patent.</a:t>
            </a:r>
          </a:p>
          <a:p>
            <a:endParaRPr lang="en-US" dirty="0" smtClean="0"/>
          </a:p>
          <a:p>
            <a:endParaRPr lang="en-US" dirty="0"/>
          </a:p>
        </p:txBody>
      </p:sp>
      <p:sp>
        <p:nvSpPr>
          <p:cNvPr id="3" name="Title 2"/>
          <p:cNvSpPr>
            <a:spLocks noGrp="1"/>
          </p:cNvSpPr>
          <p:nvPr>
            <p:ph type="title"/>
          </p:nvPr>
        </p:nvSpPr>
        <p:spPr/>
        <p:txBody>
          <a:bodyPr/>
          <a:lstStyle/>
          <a:p>
            <a:r>
              <a:rPr lang="en-US" dirty="0" smtClean="0"/>
              <a:t>The World Wide Web</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b="1" dirty="0" smtClean="0"/>
              <a:t>An HTML element usually consists of a start tag and end tag, with the content inserted in between:</a:t>
            </a:r>
          </a:p>
          <a:p>
            <a:pPr>
              <a:buNone/>
            </a:pPr>
            <a:r>
              <a:rPr lang="en-US" sz="2400" b="1" dirty="0" smtClean="0"/>
              <a:t>             &lt;</a:t>
            </a:r>
            <a:r>
              <a:rPr lang="en-US" sz="2400" b="1" dirty="0" err="1" smtClean="0"/>
              <a:t>tagname</a:t>
            </a:r>
            <a:r>
              <a:rPr lang="en-US" sz="2400" b="1" dirty="0" smtClean="0"/>
              <a:t>&gt;Content goes here...&lt;/</a:t>
            </a:r>
            <a:r>
              <a:rPr lang="en-US" sz="2400" b="1" dirty="0" err="1" smtClean="0"/>
              <a:t>tagname</a:t>
            </a:r>
            <a:r>
              <a:rPr lang="en-US" sz="2400" b="1" dirty="0" smtClean="0"/>
              <a:t>&gt; </a:t>
            </a:r>
          </a:p>
          <a:p>
            <a:r>
              <a:rPr lang="en-US" sz="2400" b="1" dirty="0" smtClean="0"/>
              <a:t>Nested HTML Elements</a:t>
            </a:r>
          </a:p>
          <a:p>
            <a:pPr lvl="1"/>
            <a:r>
              <a:rPr lang="en-US" sz="2400" b="1" dirty="0" smtClean="0"/>
              <a:t>HTML elements can be nested (elements can contain elements).</a:t>
            </a:r>
          </a:p>
          <a:p>
            <a:pPr lvl="1"/>
            <a:r>
              <a:rPr lang="en-US" sz="2400" b="1" dirty="0" smtClean="0"/>
              <a:t>All HTML documents consist of nested HTML elements.</a:t>
            </a:r>
          </a:p>
          <a:p>
            <a:pPr lvl="1">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HTML Elements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Example</a:t>
            </a:r>
          </a:p>
          <a:p>
            <a:pPr>
              <a:buNone/>
            </a:pPr>
            <a:r>
              <a:rPr lang="en-US" sz="2400" b="1" dirty="0" smtClean="0"/>
              <a:t/>
            </a:r>
            <a:br>
              <a:rPr lang="en-US" sz="2400" b="1" dirty="0" smtClean="0"/>
            </a:br>
            <a:r>
              <a:rPr lang="en-US" sz="2400" b="1" dirty="0" smtClean="0"/>
              <a:t>&lt;html&gt;</a:t>
            </a:r>
            <a:br>
              <a:rPr lang="en-US" sz="2400" b="1" dirty="0" smtClean="0"/>
            </a:br>
            <a:r>
              <a:rPr lang="en-US" sz="2400" b="1" dirty="0" smtClean="0"/>
              <a:t>&lt;body&gt;</a:t>
            </a:r>
            <a:br>
              <a:rPr lang="en-US" sz="2400" b="1" dirty="0" smtClean="0"/>
            </a:br>
            <a:r>
              <a:rPr lang="en-US" sz="2400" b="1" dirty="0" smtClean="0"/>
              <a:t/>
            </a:r>
            <a:br>
              <a:rPr lang="en-US" sz="2400" b="1" dirty="0" smtClean="0"/>
            </a:br>
            <a:r>
              <a:rPr lang="en-US" sz="2400" b="1" dirty="0" smtClean="0"/>
              <a:t>&lt;h1&gt;My First Heading&lt;/h1&gt;</a:t>
            </a:r>
            <a:br>
              <a:rPr lang="en-US" sz="2400" b="1" dirty="0" smtClean="0"/>
            </a:br>
            <a:r>
              <a:rPr lang="en-US" sz="2400" b="1" dirty="0" smtClean="0"/>
              <a:t>&lt;p&gt;My first paragraph.&lt;/p&gt;</a:t>
            </a:r>
            <a:br>
              <a:rPr lang="en-US" sz="2400" b="1" dirty="0" smtClean="0"/>
            </a:br>
            <a:r>
              <a:rPr lang="en-US" sz="2400" b="1" dirty="0" smtClean="0"/>
              <a:t/>
            </a:r>
            <a:br>
              <a:rPr lang="en-US" sz="2400" b="1" dirty="0" smtClean="0"/>
            </a:br>
            <a:r>
              <a:rPr lang="en-US" sz="2400" b="1" dirty="0" smtClean="0"/>
              <a:t>&lt;/body&gt;</a:t>
            </a:r>
            <a:br>
              <a:rPr lang="en-US" sz="2400" b="1" dirty="0" smtClean="0"/>
            </a:br>
            <a:r>
              <a:rPr lang="en-US" sz="2400" b="1" dirty="0" smtClean="0"/>
              <a:t>&lt;/html&gt; </a:t>
            </a:r>
          </a:p>
          <a:p>
            <a:endParaRPr lang="en-US" dirty="0"/>
          </a:p>
        </p:txBody>
      </p:sp>
      <p:sp>
        <p:nvSpPr>
          <p:cNvPr id="3" name="Title 2"/>
          <p:cNvSpPr>
            <a:spLocks noGrp="1"/>
          </p:cNvSpPr>
          <p:nvPr>
            <p:ph type="title"/>
          </p:nvPr>
        </p:nvSpPr>
        <p:spPr/>
        <p:txBody>
          <a:bodyPr/>
          <a:lstStyle/>
          <a:p>
            <a:r>
              <a:rPr lang="en-US" dirty="0" smtClean="0"/>
              <a:t>Nested HTML Elements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Empty HTML Elements</a:t>
            </a:r>
          </a:p>
          <a:p>
            <a:endParaRPr lang="en-US" sz="2400" b="1" dirty="0" smtClean="0"/>
          </a:p>
          <a:p>
            <a:pPr lvl="1"/>
            <a:r>
              <a:rPr lang="en-US" sz="2400" b="1" dirty="0" smtClean="0"/>
              <a:t>HTML elements with no content are called empty elements.</a:t>
            </a:r>
          </a:p>
          <a:p>
            <a:pPr lvl="1"/>
            <a:r>
              <a:rPr lang="en-US" sz="2400" b="1" dirty="0" smtClean="0"/>
              <a:t>&lt;</a:t>
            </a:r>
            <a:r>
              <a:rPr lang="en-US" sz="2400" b="1" dirty="0" err="1" smtClean="0"/>
              <a:t>br</a:t>
            </a:r>
            <a:r>
              <a:rPr lang="en-US" sz="2400" b="1" dirty="0" smtClean="0"/>
              <a:t>&gt; is an empty element without a closing tag (the &lt;</a:t>
            </a:r>
            <a:r>
              <a:rPr lang="en-US" sz="2400" b="1" dirty="0" err="1" smtClean="0"/>
              <a:t>br</a:t>
            </a:r>
            <a:r>
              <a:rPr lang="en-US" sz="2400" b="1" dirty="0" smtClean="0"/>
              <a:t>&gt; tag defines a line break).</a:t>
            </a:r>
          </a:p>
          <a:p>
            <a:pPr lvl="1"/>
            <a:r>
              <a:rPr lang="en-US" sz="2400" b="1" dirty="0" smtClean="0"/>
              <a:t>Empty elements can be "closed" in the opening tag like this: &lt;</a:t>
            </a:r>
            <a:r>
              <a:rPr lang="en-US" sz="2400" b="1" dirty="0" err="1" smtClean="0"/>
              <a:t>br</a:t>
            </a:r>
            <a:r>
              <a:rPr lang="en-US" sz="2400" b="1" dirty="0" smtClean="0"/>
              <a:t> /&gt;.</a:t>
            </a:r>
          </a:p>
          <a:p>
            <a:pPr>
              <a:buNone/>
            </a:pPr>
            <a:endParaRPr lang="en-US" dirty="0"/>
          </a:p>
        </p:txBody>
      </p:sp>
      <p:sp>
        <p:nvSpPr>
          <p:cNvPr id="3" name="Title 2"/>
          <p:cNvSpPr>
            <a:spLocks noGrp="1"/>
          </p:cNvSpPr>
          <p:nvPr>
            <p:ph type="title"/>
          </p:nvPr>
        </p:nvSpPr>
        <p:spPr/>
        <p:txBody>
          <a:bodyPr/>
          <a:lstStyle/>
          <a:p>
            <a:r>
              <a:rPr lang="en-US" dirty="0" smtClean="0"/>
              <a:t>HTML Elements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All HTML elements can have </a:t>
            </a:r>
            <a:r>
              <a:rPr lang="en-US" sz="2800" b="1" dirty="0" smtClean="0"/>
              <a:t>attributes</a:t>
            </a:r>
            <a:endParaRPr lang="en-US" sz="2800" dirty="0" smtClean="0"/>
          </a:p>
          <a:p>
            <a:r>
              <a:rPr lang="en-US" sz="2800" dirty="0" smtClean="0"/>
              <a:t>Attributes provide </a:t>
            </a:r>
            <a:r>
              <a:rPr lang="en-US" sz="2800" b="1" dirty="0" smtClean="0"/>
              <a:t>additional information</a:t>
            </a:r>
            <a:r>
              <a:rPr lang="en-US" sz="2800" dirty="0" smtClean="0"/>
              <a:t> about an element</a:t>
            </a:r>
          </a:p>
          <a:p>
            <a:r>
              <a:rPr lang="en-US" sz="2800" dirty="0" smtClean="0"/>
              <a:t>Attributes are always specified in </a:t>
            </a:r>
            <a:r>
              <a:rPr lang="en-US" sz="2800" b="1" dirty="0" smtClean="0"/>
              <a:t>the start tag</a:t>
            </a:r>
            <a:endParaRPr lang="en-US" sz="2800" dirty="0" smtClean="0"/>
          </a:p>
          <a:p>
            <a:r>
              <a:rPr lang="en-US" sz="2800" dirty="0" smtClean="0"/>
              <a:t>Attributes usually come in name/value pairs like: </a:t>
            </a:r>
            <a:r>
              <a:rPr lang="en-US" sz="2800" b="1" dirty="0" smtClean="0"/>
              <a:t>name="value"</a:t>
            </a:r>
            <a:endParaRPr lang="en-US" sz="2800" dirty="0" smtClean="0"/>
          </a:p>
          <a:p>
            <a:endParaRPr lang="en-US" dirty="0"/>
          </a:p>
        </p:txBody>
      </p:sp>
      <p:sp>
        <p:nvSpPr>
          <p:cNvPr id="3" name="Title 2"/>
          <p:cNvSpPr>
            <a:spLocks noGrp="1"/>
          </p:cNvSpPr>
          <p:nvPr>
            <p:ph type="title"/>
          </p:nvPr>
        </p:nvSpPr>
        <p:spPr/>
        <p:txBody>
          <a:bodyPr/>
          <a:lstStyle/>
          <a:p>
            <a:r>
              <a:rPr lang="en-US" dirty="0" smtClean="0"/>
              <a:t/>
            </a:r>
            <a:br>
              <a:rPr lang="en-US" dirty="0" smtClean="0"/>
            </a:br>
            <a:r>
              <a:rPr lang="en-US" dirty="0" smtClean="0"/>
              <a:t>HTML Attributes</a:t>
            </a:r>
            <a:br>
              <a:rPr lang="en-US" dirty="0" smtClean="0"/>
            </a:br>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t>HTML links are defined with the &lt;a&gt; tag. The link address is specified in the </a:t>
            </a:r>
            <a:r>
              <a:rPr lang="en-US" sz="2800" b="1" dirty="0" err="1" smtClean="0"/>
              <a:t>href</a:t>
            </a:r>
            <a:r>
              <a:rPr lang="en-US" sz="2800" b="1" dirty="0" smtClean="0"/>
              <a:t> attribute:</a:t>
            </a:r>
          </a:p>
          <a:p>
            <a:r>
              <a:rPr lang="en-US" sz="2800" b="1" dirty="0" smtClean="0"/>
              <a:t>Example</a:t>
            </a:r>
          </a:p>
          <a:p>
            <a:r>
              <a:rPr lang="en-US" sz="2800" b="1" dirty="0" smtClean="0"/>
              <a:t>&lt;a </a:t>
            </a:r>
            <a:r>
              <a:rPr lang="en-US" sz="2800" b="1" dirty="0" err="1" smtClean="0"/>
              <a:t>href</a:t>
            </a:r>
            <a:r>
              <a:rPr lang="en-US" sz="2800" b="1" dirty="0" smtClean="0"/>
              <a:t>="https://www.w3schools.com"&gt;This is a link&lt;/a&gt;</a:t>
            </a:r>
          </a:p>
          <a:p>
            <a:endParaRPr lang="en-US" dirty="0"/>
          </a:p>
        </p:txBody>
      </p:sp>
      <p:sp>
        <p:nvSpPr>
          <p:cNvPr id="3" name="Title 2"/>
          <p:cNvSpPr>
            <a:spLocks noGrp="1"/>
          </p:cNvSpPr>
          <p:nvPr>
            <p:ph type="title"/>
          </p:nvPr>
        </p:nvSpPr>
        <p:spPr/>
        <p:txBody>
          <a:bodyPr/>
          <a:lstStyle/>
          <a:p>
            <a:r>
              <a:rPr lang="en-US" dirty="0" smtClean="0"/>
              <a:t>The </a:t>
            </a:r>
            <a:r>
              <a:rPr lang="en-US" dirty="0" err="1" smtClean="0"/>
              <a:t>href</a:t>
            </a:r>
            <a:r>
              <a:rPr lang="en-US" dirty="0" smtClean="0"/>
              <a:t> Attribute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lnSpcReduction="10000"/>
          </a:bodyPr>
          <a:lstStyle/>
          <a:p>
            <a:pPr lvl="1"/>
            <a:r>
              <a:rPr lang="en-US" sz="2400" dirty="0" smtClean="0"/>
              <a:t>HTML </a:t>
            </a:r>
            <a:r>
              <a:rPr lang="en-US" sz="2400" dirty="0"/>
              <a:t>is the standard markup language for creating Web pages.</a:t>
            </a:r>
          </a:p>
          <a:p>
            <a:pPr lvl="1"/>
            <a:r>
              <a:rPr lang="en-US" sz="2400" dirty="0"/>
              <a:t>HTML stands for Hyper Text Markup Language</a:t>
            </a:r>
          </a:p>
          <a:p>
            <a:pPr lvl="1"/>
            <a:r>
              <a:rPr lang="en-US" sz="2400" dirty="0"/>
              <a:t>HTML describes the structure of Web pages using markup</a:t>
            </a:r>
          </a:p>
          <a:p>
            <a:pPr lvl="1"/>
            <a:r>
              <a:rPr lang="en-US" sz="2400" dirty="0"/>
              <a:t>HTML elements are the building blocks of HTML pages</a:t>
            </a:r>
          </a:p>
          <a:p>
            <a:pPr lvl="1"/>
            <a:r>
              <a:rPr lang="en-US" sz="2400" dirty="0"/>
              <a:t>HTML elements are represented by tags</a:t>
            </a:r>
          </a:p>
          <a:p>
            <a:pPr lvl="1"/>
            <a:r>
              <a:rPr lang="en-US" sz="2400" dirty="0"/>
              <a:t>HTML tags label pieces of content such as "heading", "paragraph", "table", and so on</a:t>
            </a:r>
          </a:p>
          <a:p>
            <a:pPr lvl="1"/>
            <a:r>
              <a:rPr lang="en-US" sz="2400" dirty="0"/>
              <a:t>Browsers do not display the HTML tags, but use them to render the content of the page</a:t>
            </a:r>
          </a:p>
          <a:p>
            <a:pPr marL="4572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a:t>What is HTML</a:t>
            </a:r>
            <a:r>
              <a:rPr lang="en-US" dirty="0" smtClean="0"/>
              <a:t>?</a:t>
            </a:r>
            <a:endParaRPr lang="en-US" dirty="0"/>
          </a:p>
        </p:txBody>
      </p:sp>
    </p:spTree>
    <p:extLst>
      <p:ext uri="{BB962C8B-B14F-4D97-AF65-F5344CB8AC3E}">
        <p14:creationId xmlns:p14="http://schemas.microsoft.com/office/powerpoint/2010/main" xmlns="" val="2936764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4488"/>
            <a:ext cx="8407893" cy="5143511"/>
          </a:xfrm>
        </p:spPr>
        <p:txBody>
          <a:bodyPr>
            <a:normAutofit/>
          </a:bodyPr>
          <a:lstStyle/>
          <a:p>
            <a:r>
              <a:rPr lang="en-US" sz="2400" b="1" dirty="0" smtClean="0"/>
              <a:t>HTML images are defined with the &lt;</a:t>
            </a:r>
            <a:r>
              <a:rPr lang="en-US" sz="2400" b="1" dirty="0" err="1" smtClean="0"/>
              <a:t>img</a:t>
            </a:r>
            <a:r>
              <a:rPr lang="en-US" sz="2400" b="1" dirty="0" smtClean="0"/>
              <a:t>&gt; tag.</a:t>
            </a:r>
          </a:p>
          <a:p>
            <a:r>
              <a:rPr lang="en-US" sz="2400" b="1" dirty="0" smtClean="0"/>
              <a:t>The filename of the image source is specified in the </a:t>
            </a:r>
            <a:r>
              <a:rPr lang="en-US" sz="2400" b="1" dirty="0" err="1" smtClean="0"/>
              <a:t>src</a:t>
            </a:r>
            <a:r>
              <a:rPr lang="en-US" sz="2400" b="1" dirty="0" smtClean="0"/>
              <a:t> attribute.</a:t>
            </a:r>
          </a:p>
          <a:p>
            <a:r>
              <a:rPr lang="en-US" sz="2400" b="1" dirty="0" smtClean="0"/>
              <a:t>Images in HTML have a set of size attributes, which specifies the width and height of the image.</a:t>
            </a:r>
          </a:p>
          <a:p>
            <a:r>
              <a:rPr lang="en-US" sz="2400" b="1" dirty="0" smtClean="0"/>
              <a:t>The alt attribute specifies an alternative text to be used, when an image cannot be displayed.</a:t>
            </a:r>
          </a:p>
          <a:p>
            <a:endParaRPr lang="en-US" sz="2400" b="1" dirty="0" smtClean="0"/>
          </a:p>
          <a:p>
            <a:pPr>
              <a:buNone/>
            </a:pPr>
            <a:r>
              <a:rPr lang="en-US" sz="2400" b="1" dirty="0" smtClean="0"/>
              <a:t>&lt;</a:t>
            </a:r>
            <a:r>
              <a:rPr lang="en-US" sz="2400" b="1" dirty="0" err="1" smtClean="0"/>
              <a:t>img</a:t>
            </a:r>
            <a:r>
              <a:rPr lang="en-US" sz="2400" b="1" dirty="0" smtClean="0"/>
              <a:t> </a:t>
            </a:r>
            <a:r>
              <a:rPr lang="en-US" sz="2400" b="1" dirty="0" err="1" smtClean="0"/>
              <a:t>src</a:t>
            </a:r>
            <a:r>
              <a:rPr lang="en-US" sz="2400" b="1" dirty="0" smtClean="0"/>
              <a:t>="w3schools.jpg" alt="W3Schools.com" width="104" height="142"&gt; </a:t>
            </a:r>
          </a:p>
          <a:p>
            <a:endParaRPr lang="en-US" sz="2400" b="1" dirty="0"/>
          </a:p>
        </p:txBody>
      </p:sp>
      <p:sp>
        <p:nvSpPr>
          <p:cNvPr id="3" name="Title 2"/>
          <p:cNvSpPr>
            <a:spLocks noGrp="1"/>
          </p:cNvSpPr>
          <p:nvPr>
            <p:ph type="title"/>
          </p:nvPr>
        </p:nvSpPr>
        <p:spPr/>
        <p:txBody>
          <a:bodyPr/>
          <a:lstStyle/>
          <a:p>
            <a:r>
              <a:rPr lang="en-US" dirty="0" smtClean="0"/>
              <a:t>The </a:t>
            </a:r>
            <a:r>
              <a:rPr lang="en-US" dirty="0" err="1" smtClean="0"/>
              <a:t>src</a:t>
            </a:r>
            <a:r>
              <a:rPr lang="en-US" dirty="0" smtClean="0"/>
              <a:t> , width and height Attribute</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dirty="0" smtClean="0"/>
              <a:t>The style attribute is used to specify the styling of an element, like color, font, size etc.</a:t>
            </a:r>
          </a:p>
          <a:p>
            <a:pPr>
              <a:buNone/>
            </a:pPr>
            <a:endParaRPr lang="en-US" sz="2800" b="1" dirty="0" smtClean="0"/>
          </a:p>
          <a:p>
            <a:r>
              <a:rPr lang="en-US" sz="2800" b="1" dirty="0" smtClean="0"/>
              <a:t>&lt;p style="</a:t>
            </a:r>
            <a:r>
              <a:rPr lang="en-US" sz="2800" b="1" dirty="0" err="1" smtClean="0"/>
              <a:t>color:red</a:t>
            </a:r>
            <a:r>
              <a:rPr lang="en-US" sz="2800" b="1" dirty="0" smtClean="0"/>
              <a:t>"&gt;I am a paragraph&lt;/p&gt;</a:t>
            </a:r>
            <a:endParaRPr lang="en-US" sz="2800" b="1" dirty="0"/>
          </a:p>
        </p:txBody>
      </p:sp>
      <p:sp>
        <p:nvSpPr>
          <p:cNvPr id="3" name="Title 2"/>
          <p:cNvSpPr>
            <a:spLocks noGrp="1"/>
          </p:cNvSpPr>
          <p:nvPr>
            <p:ph type="title"/>
          </p:nvPr>
        </p:nvSpPr>
        <p:spPr/>
        <p:txBody>
          <a:bodyPr/>
          <a:lstStyle/>
          <a:p>
            <a:r>
              <a:rPr lang="en-US" dirty="0" smtClean="0"/>
              <a:t>The style Attribute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b="1" dirty="0" smtClean="0"/>
              <a:t>Here, a title attribute is added to the &lt;p&gt; element. The value of the title attribute will be displayed as a tooltip when you mouse over the paragraph:</a:t>
            </a:r>
          </a:p>
          <a:p>
            <a:pPr>
              <a:buNone/>
            </a:pPr>
            <a:r>
              <a:rPr lang="en-US" sz="2800" b="1" dirty="0" smtClean="0"/>
              <a:t>Example</a:t>
            </a:r>
          </a:p>
          <a:p>
            <a:pPr>
              <a:buNone/>
            </a:pPr>
            <a:r>
              <a:rPr lang="en-US" sz="2800" b="1" dirty="0" smtClean="0"/>
              <a:t>&lt;p title="I'm a tooltip"&gt;</a:t>
            </a:r>
          </a:p>
          <a:p>
            <a:pPr>
              <a:buNone/>
            </a:pPr>
            <a:r>
              <a:rPr lang="en-US" sz="2800" b="1" dirty="0" smtClean="0"/>
              <a:t/>
            </a:r>
            <a:br>
              <a:rPr lang="en-US" sz="2800" b="1" dirty="0" smtClean="0"/>
            </a:br>
            <a:r>
              <a:rPr lang="en-US" sz="2800" b="1" dirty="0" smtClean="0"/>
              <a:t>This is a paragraph.</a:t>
            </a:r>
          </a:p>
          <a:p>
            <a:pPr>
              <a:buNone/>
            </a:pPr>
            <a:r>
              <a:rPr lang="en-US" sz="2800" b="1" dirty="0" smtClean="0"/>
              <a:t/>
            </a:r>
            <a:br>
              <a:rPr lang="en-US" sz="2800" b="1" dirty="0" smtClean="0"/>
            </a:br>
            <a:r>
              <a:rPr lang="en-US" sz="2800" b="1" dirty="0" smtClean="0"/>
              <a:t>&lt;/p&gt;</a:t>
            </a:r>
          </a:p>
          <a:p>
            <a:pPr>
              <a:buNone/>
            </a:pPr>
            <a:endParaRPr lang="en-US" dirty="0"/>
          </a:p>
        </p:txBody>
      </p:sp>
      <p:sp>
        <p:nvSpPr>
          <p:cNvPr id="3" name="Title 2"/>
          <p:cNvSpPr>
            <a:spLocks noGrp="1"/>
          </p:cNvSpPr>
          <p:nvPr>
            <p:ph type="title"/>
          </p:nvPr>
        </p:nvSpPr>
        <p:spPr/>
        <p:txBody>
          <a:bodyPr/>
          <a:lstStyle/>
          <a:p>
            <a:r>
              <a:rPr lang="en-US" dirty="0" smtClean="0"/>
              <a:t>The title Attribute</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We Suggest: Use Lowercase Attributes</a:t>
            </a:r>
          </a:p>
          <a:p>
            <a:r>
              <a:rPr lang="en-US" sz="2400" b="1" dirty="0" smtClean="0"/>
              <a:t>We Suggest: Quote Attribute Values</a:t>
            </a:r>
          </a:p>
          <a:p>
            <a:endParaRPr lang="en-US" dirty="0" smtClean="0"/>
          </a:p>
          <a:p>
            <a:endParaRPr lang="en-US" dirty="0"/>
          </a:p>
        </p:txBody>
      </p:sp>
      <p:sp>
        <p:nvSpPr>
          <p:cNvPr id="3" name="Title 2"/>
          <p:cNvSpPr>
            <a:spLocks noGrp="1"/>
          </p:cNvSpPr>
          <p:nvPr>
            <p:ph type="title"/>
          </p:nvPr>
        </p:nvSpPr>
        <p:spPr/>
        <p:txBody>
          <a:bodyPr/>
          <a:lstStyle/>
          <a:p>
            <a:r>
              <a:rPr lang="en-US" dirty="0" smtClean="0"/>
              <a:t>Points to be noted for html attributes</a:t>
            </a:r>
            <a:endParaRPr lang="en-US" dirty="0"/>
          </a:p>
        </p:txBody>
      </p:sp>
      <p:graphicFrame>
        <p:nvGraphicFramePr>
          <p:cNvPr id="4" name="Table 3"/>
          <p:cNvGraphicFramePr>
            <a:graphicFrameLocks noGrp="1"/>
          </p:cNvGraphicFramePr>
          <p:nvPr/>
        </p:nvGraphicFramePr>
        <p:xfrm>
          <a:off x="428596" y="3571876"/>
          <a:ext cx="8072494" cy="2042160"/>
        </p:xfrm>
        <a:graphic>
          <a:graphicData uri="http://schemas.openxmlformats.org/drawingml/2006/table">
            <a:tbl>
              <a:tblPr firstRow="1" bandRow="1">
                <a:tableStyleId>{5C22544A-7EE6-4342-B048-85BDC9FD1C3A}</a:tableStyleId>
              </a:tblPr>
              <a:tblGrid>
                <a:gridCol w="4036247"/>
                <a:gridCol w="403624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Bad</a:t>
                      </a:r>
                    </a:p>
                    <a:p>
                      <a:pPr algn="ctr"/>
                      <a:endParaRPr 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Good</a:t>
                      </a:r>
                    </a:p>
                    <a:p>
                      <a:pPr algn="ctr"/>
                      <a:endParaRPr lang="en-US"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&lt;a </a:t>
                      </a:r>
                      <a:r>
                        <a:rPr lang="en-US" sz="2400" dirty="0" err="1" smtClean="0"/>
                        <a:t>href</a:t>
                      </a:r>
                      <a:r>
                        <a:rPr lang="en-US" sz="2400" dirty="0" smtClean="0"/>
                        <a:t>=https://www.w3schools.com&gt;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&lt;a </a:t>
                      </a:r>
                      <a:r>
                        <a:rPr lang="en-US" sz="2400" dirty="0" err="1" smtClean="0"/>
                        <a:t>href</a:t>
                      </a:r>
                      <a:r>
                        <a:rPr lang="en-US" sz="2400" dirty="0" smtClean="0"/>
                        <a:t>="https://www.w3schools.com"&gt;</a:t>
                      </a:r>
                    </a:p>
                    <a:p>
                      <a:endParaRPr 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719263"/>
          <a:ext cx="8407400" cy="2255520"/>
        </p:xfrm>
        <a:graphic>
          <a:graphicData uri="http://schemas.openxmlformats.org/drawingml/2006/table">
            <a:tbl>
              <a:tblPr firstRow="1" bandRow="1">
                <a:tableStyleId>{5C22544A-7EE6-4342-B048-85BDC9FD1C3A}</a:tableStyleId>
              </a:tblPr>
              <a:tblGrid>
                <a:gridCol w="3190868"/>
                <a:gridCol w="5216532"/>
              </a:tblGrid>
              <a:tr h="370840">
                <a:tc>
                  <a:txBody>
                    <a:bodyPr/>
                    <a:lstStyle/>
                    <a:p>
                      <a:pPr algn="ctr"/>
                      <a:r>
                        <a:rPr lang="en-US" sz="2800" dirty="0" smtClean="0"/>
                        <a:t>TAGS</a:t>
                      </a:r>
                      <a:endParaRPr lang="en-US" sz="2800" dirty="0"/>
                    </a:p>
                  </a:txBody>
                  <a:tcPr/>
                </a:tc>
                <a:tc>
                  <a:txBody>
                    <a:bodyPr/>
                    <a:lstStyle/>
                    <a:p>
                      <a:pPr algn="ctr"/>
                      <a:r>
                        <a:rPr lang="en-US" sz="2800" dirty="0" smtClean="0"/>
                        <a:t>DESCRIPTION</a:t>
                      </a:r>
                      <a:endParaRPr lang="en-US" sz="2800" dirty="0"/>
                    </a:p>
                  </a:txBody>
                  <a:tcPr/>
                </a:tc>
              </a:tr>
              <a:tr h="370840">
                <a:tc>
                  <a:txBody>
                    <a:bodyPr/>
                    <a:lstStyle/>
                    <a:p>
                      <a:pPr algn="ctr" fontAlgn="t"/>
                      <a:r>
                        <a:rPr lang="en-US" sz="2800" dirty="0" smtClean="0"/>
                        <a:t>&lt;p&gt;</a:t>
                      </a:r>
                      <a:endParaRPr lang="en-US" sz="2800" dirty="0"/>
                    </a:p>
                  </a:txBody>
                  <a:tcPr marL="76200" marR="76200" marT="76200" marB="762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Defines a paragraph</a:t>
                      </a:r>
                    </a:p>
                  </a:txBody>
                  <a:tcPr/>
                </a:tc>
              </a:tr>
              <a:tr h="370840">
                <a:tc>
                  <a:txBody>
                    <a:bodyPr/>
                    <a:lstStyle/>
                    <a:p>
                      <a:pPr algn="ctr" fontAlgn="t"/>
                      <a:r>
                        <a:rPr lang="en-US" sz="2800" dirty="0" smtClean="0"/>
                        <a:t>&lt;</a:t>
                      </a:r>
                      <a:r>
                        <a:rPr lang="en-US" sz="2800" dirty="0" err="1" smtClean="0"/>
                        <a:t>br</a:t>
                      </a:r>
                      <a:r>
                        <a:rPr lang="en-US" sz="2800" dirty="0" smtClean="0"/>
                        <a:t>&gt;</a:t>
                      </a:r>
                      <a:endParaRPr lang="en-US" sz="2800" dirty="0"/>
                    </a:p>
                  </a:txBody>
                  <a:tcPr marL="152400" marR="76200" marT="76200" marB="76200"/>
                </a:tc>
                <a:tc>
                  <a:txBody>
                    <a:bodyPr/>
                    <a:lstStyle/>
                    <a:p>
                      <a:pPr algn="ctr" fontAlgn="t"/>
                      <a:r>
                        <a:rPr lang="en-US" sz="2800" dirty="0"/>
                        <a:t>Inserts a single line break</a:t>
                      </a:r>
                    </a:p>
                  </a:txBody>
                  <a:tcPr marL="76200" marR="76200" marT="76200" marB="76200"/>
                </a:tc>
              </a:tr>
              <a:tr h="370840">
                <a:tc>
                  <a:txBody>
                    <a:bodyPr/>
                    <a:lstStyle/>
                    <a:p>
                      <a:pPr algn="ctr" fontAlgn="t"/>
                      <a:r>
                        <a:rPr lang="en-US" sz="2800" dirty="0"/>
                        <a:t>&lt;</a:t>
                      </a:r>
                      <a:r>
                        <a:rPr lang="en-US" sz="2800" dirty="0" smtClean="0"/>
                        <a:t>pre&gt;</a:t>
                      </a:r>
                      <a:endParaRPr lang="en-US" sz="2800" dirty="0"/>
                    </a:p>
                  </a:txBody>
                  <a:tcPr marL="152400" marR="76200" marT="76200" marB="76200"/>
                </a:tc>
                <a:tc>
                  <a:txBody>
                    <a:bodyPr/>
                    <a:lstStyle/>
                    <a:p>
                      <a:pPr algn="ctr" fontAlgn="t"/>
                      <a:r>
                        <a:rPr lang="en-US" sz="2800" dirty="0"/>
                        <a:t>Defines pre-formatted text</a:t>
                      </a:r>
                    </a:p>
                  </a:txBody>
                  <a:tcPr marL="76200" marR="76200" marT="76200" marB="76200"/>
                </a:tc>
              </a:tr>
            </a:tbl>
          </a:graphicData>
        </a:graphic>
      </p:graphicFrame>
      <p:sp>
        <p:nvSpPr>
          <p:cNvPr id="3" name="Title 2"/>
          <p:cNvSpPr>
            <a:spLocks noGrp="1"/>
          </p:cNvSpPr>
          <p:nvPr>
            <p:ph type="title"/>
          </p:nvPr>
        </p:nvSpPr>
        <p:spPr/>
        <p:txBody>
          <a:bodyPr/>
          <a:lstStyle/>
          <a:p>
            <a:r>
              <a:rPr lang="en-US" dirty="0" smtClean="0"/>
              <a:t>HTML Paragraphs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The HTML &lt;</a:t>
            </a:r>
            <a:r>
              <a:rPr lang="en-US" sz="2400" dirty="0" err="1" smtClean="0"/>
              <a:t>br</a:t>
            </a:r>
            <a:r>
              <a:rPr lang="en-US" sz="2400" dirty="0" smtClean="0"/>
              <a:t>&gt; element defines a </a:t>
            </a:r>
            <a:r>
              <a:rPr lang="en-US" sz="2400" b="1" dirty="0" smtClean="0"/>
              <a:t>line break</a:t>
            </a:r>
            <a:r>
              <a:rPr lang="en-US" sz="2400" dirty="0" smtClean="0"/>
              <a:t>.</a:t>
            </a:r>
          </a:p>
          <a:p>
            <a:r>
              <a:rPr lang="en-US" sz="2400" dirty="0" smtClean="0"/>
              <a:t>Use &lt;</a:t>
            </a:r>
            <a:r>
              <a:rPr lang="en-US" sz="2400" dirty="0" err="1" smtClean="0"/>
              <a:t>br</a:t>
            </a:r>
            <a:r>
              <a:rPr lang="en-US" sz="2400" dirty="0" smtClean="0"/>
              <a:t>&gt; if you want a line break (a new line) without starting a new paragraph:</a:t>
            </a:r>
          </a:p>
          <a:p>
            <a:pPr algn="ctr">
              <a:buNone/>
            </a:pPr>
            <a:endParaRPr lang="en-US" sz="2400" b="1" dirty="0" smtClean="0"/>
          </a:p>
          <a:p>
            <a:pPr algn="ctr">
              <a:buNone/>
            </a:pPr>
            <a:r>
              <a:rPr lang="en-US" sz="2400" b="1" dirty="0" smtClean="0"/>
              <a:t>Example</a:t>
            </a:r>
          </a:p>
          <a:p>
            <a:pPr algn="ctr">
              <a:buNone/>
            </a:pPr>
            <a:endParaRPr lang="en-US" sz="2400" b="1" dirty="0" smtClean="0"/>
          </a:p>
          <a:p>
            <a:pPr algn="ctr">
              <a:buNone/>
            </a:pPr>
            <a:r>
              <a:rPr lang="en-US" sz="2400" dirty="0" smtClean="0"/>
              <a:t>&lt;p&gt;This is&lt;</a:t>
            </a:r>
            <a:r>
              <a:rPr lang="en-US" sz="2400" dirty="0" err="1" smtClean="0"/>
              <a:t>br</a:t>
            </a:r>
            <a:r>
              <a:rPr lang="en-US" sz="2400" dirty="0" smtClean="0"/>
              <a:t>&gt;a paragraph&lt;</a:t>
            </a:r>
            <a:r>
              <a:rPr lang="en-US" sz="2400" dirty="0" err="1" smtClean="0"/>
              <a:t>br</a:t>
            </a:r>
            <a:r>
              <a:rPr lang="en-US" sz="2400" dirty="0" smtClean="0"/>
              <a:t>&gt;with line breaks.&lt;/p&gt;</a:t>
            </a:r>
            <a:endParaRPr lang="en-US" sz="2400" b="1" dirty="0"/>
          </a:p>
        </p:txBody>
      </p:sp>
      <p:sp>
        <p:nvSpPr>
          <p:cNvPr id="3" name="Title 2"/>
          <p:cNvSpPr>
            <a:spLocks noGrp="1"/>
          </p:cNvSpPr>
          <p:nvPr>
            <p:ph type="title"/>
          </p:nvPr>
        </p:nvSpPr>
        <p:spPr/>
        <p:txBody>
          <a:bodyPr/>
          <a:lstStyle/>
          <a:p>
            <a:r>
              <a:rPr lang="en-US" dirty="0" smtClean="0"/>
              <a:t>Line break paragraph</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The HTML &lt;pre&gt; Element</a:t>
            </a:r>
          </a:p>
          <a:p>
            <a:r>
              <a:rPr lang="en-US" sz="2800" dirty="0" smtClean="0"/>
              <a:t>The HTML &lt;pre&gt; element defines preformatted text.</a:t>
            </a:r>
          </a:p>
          <a:p>
            <a:r>
              <a:rPr lang="en-US" sz="2800" dirty="0" smtClean="0"/>
              <a:t>The text inside a &lt;pre&gt; element is displayed in a fixed-width font (usually Courier), and it preserves both spaces and line breaks.</a:t>
            </a:r>
          </a:p>
          <a:p>
            <a:endParaRPr lang="en-US" dirty="0"/>
          </a:p>
        </p:txBody>
      </p:sp>
      <p:sp>
        <p:nvSpPr>
          <p:cNvPr id="3" name="Title 2"/>
          <p:cNvSpPr>
            <a:spLocks noGrp="1"/>
          </p:cNvSpPr>
          <p:nvPr>
            <p:ph type="title"/>
          </p:nvPr>
        </p:nvSpPr>
        <p:spPr/>
        <p:txBody>
          <a:bodyPr/>
          <a:lstStyle/>
          <a:p>
            <a:r>
              <a:rPr lang="en-US" dirty="0" smtClean="0"/>
              <a:t>The HTML &lt;pre&gt; ELEMENT</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38887"/>
          </a:xfrm>
        </p:spPr>
        <p:txBody>
          <a:bodyPr>
            <a:normAutofit/>
          </a:bodyPr>
          <a:lstStyle/>
          <a:p>
            <a:pPr algn="ctr">
              <a:buNone/>
            </a:pPr>
            <a:r>
              <a:rPr lang="en-US" sz="2800" dirty="0" smtClean="0"/>
              <a:t>Example</a:t>
            </a:r>
          </a:p>
          <a:p>
            <a:pPr>
              <a:buNone/>
            </a:pPr>
            <a:r>
              <a:rPr lang="en-US" sz="2800" dirty="0" smtClean="0"/>
              <a:t>&lt;pre&gt;</a:t>
            </a:r>
            <a:br>
              <a:rPr lang="en-US" sz="2800" dirty="0" smtClean="0"/>
            </a:br>
            <a:r>
              <a:rPr lang="en-US" sz="2800" dirty="0" smtClean="0"/>
              <a:t>  My Bonnie lies over the ocean.</a:t>
            </a:r>
            <a:br>
              <a:rPr lang="en-US" sz="2800" dirty="0" smtClean="0"/>
            </a:br>
            <a:r>
              <a:rPr lang="en-US" sz="2800" dirty="0" smtClean="0"/>
              <a:t/>
            </a:r>
            <a:br>
              <a:rPr lang="en-US" sz="2800" dirty="0" smtClean="0"/>
            </a:br>
            <a:r>
              <a:rPr lang="en-US" sz="2800" dirty="0" smtClean="0"/>
              <a:t>  My Bonnie lies over the sea.</a:t>
            </a:r>
            <a:br>
              <a:rPr lang="en-US" sz="2800" dirty="0" smtClean="0"/>
            </a:br>
            <a:r>
              <a:rPr lang="en-US" sz="2800" dirty="0" smtClean="0"/>
              <a:t/>
            </a:r>
            <a:br>
              <a:rPr lang="en-US" sz="2800" dirty="0" smtClean="0"/>
            </a:br>
            <a:r>
              <a:rPr lang="en-US" sz="2800" dirty="0" smtClean="0"/>
              <a:t>  My Bonnie lies over the ocean.</a:t>
            </a:r>
            <a:br>
              <a:rPr lang="en-US" sz="2800" dirty="0" smtClean="0"/>
            </a:br>
            <a:r>
              <a:rPr lang="en-US" sz="2800" dirty="0" smtClean="0"/>
              <a:t/>
            </a:r>
            <a:br>
              <a:rPr lang="en-US" sz="2800" dirty="0" smtClean="0"/>
            </a:br>
            <a:r>
              <a:rPr lang="en-US" sz="2800" dirty="0" smtClean="0"/>
              <a:t>  Oh, bring back my Bonnie to me.</a:t>
            </a:r>
            <a:br>
              <a:rPr lang="en-US" sz="2800" dirty="0" smtClean="0"/>
            </a:br>
            <a:r>
              <a:rPr lang="en-US" sz="2800" dirty="0" smtClean="0"/>
              <a:t>&lt;/pre&gt;</a:t>
            </a:r>
          </a:p>
          <a:p>
            <a:endParaRPr lang="en-US" dirty="0"/>
          </a:p>
        </p:txBody>
      </p:sp>
      <p:sp>
        <p:nvSpPr>
          <p:cNvPr id="3" name="Title 2"/>
          <p:cNvSpPr>
            <a:spLocks noGrp="1"/>
          </p:cNvSpPr>
          <p:nvPr>
            <p:ph type="title"/>
          </p:nvPr>
        </p:nvSpPr>
        <p:spPr/>
        <p:txBody>
          <a:bodyPr/>
          <a:lstStyle/>
          <a:p>
            <a:r>
              <a:rPr lang="en-US" dirty="0" smtClean="0"/>
              <a:t>The HTML &lt;pre&gt; ELEMENT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4639"/>
          </a:xfrm>
        </p:spPr>
        <p:txBody>
          <a:bodyPr>
            <a:normAutofit/>
          </a:bodyPr>
          <a:lstStyle/>
          <a:p>
            <a:r>
              <a:rPr lang="en-US" sz="2800" b="1" dirty="0" smtClean="0"/>
              <a:t>Setting the style of an HTML element, can be done with the style attribute.</a:t>
            </a:r>
          </a:p>
          <a:p>
            <a:pPr algn="just"/>
            <a:endParaRPr lang="en-US" sz="2800" b="1" dirty="0" smtClean="0"/>
          </a:p>
          <a:p>
            <a:pPr algn="just"/>
            <a:r>
              <a:rPr lang="en-US" sz="2800" b="1" dirty="0" smtClean="0"/>
              <a:t>The HTML style attribute has the following syntax:</a:t>
            </a:r>
          </a:p>
          <a:p>
            <a:endParaRPr lang="en-US" sz="2800" b="1" dirty="0" smtClean="0"/>
          </a:p>
          <a:p>
            <a:pPr algn="ctr">
              <a:buNone/>
            </a:pPr>
            <a:r>
              <a:rPr lang="en-US" sz="2800" b="1" dirty="0" smtClean="0">
                <a:solidFill>
                  <a:srgbClr val="FF0000"/>
                </a:solidFill>
              </a:rPr>
              <a:t>&lt;</a:t>
            </a:r>
            <a:r>
              <a:rPr lang="en-US" sz="2800" b="1" dirty="0" err="1" smtClean="0">
                <a:solidFill>
                  <a:srgbClr val="FF0000"/>
                </a:solidFill>
              </a:rPr>
              <a:t>tagname</a:t>
            </a:r>
            <a:r>
              <a:rPr lang="en-US" sz="2800" b="1" dirty="0" smtClean="0">
                <a:solidFill>
                  <a:srgbClr val="FF0000"/>
                </a:solidFill>
              </a:rPr>
              <a:t> style="</a:t>
            </a:r>
            <a:r>
              <a:rPr lang="en-US" sz="2800" b="1" i="1" dirty="0" err="1" smtClean="0">
                <a:solidFill>
                  <a:srgbClr val="FF0000"/>
                </a:solidFill>
              </a:rPr>
              <a:t>property</a:t>
            </a:r>
            <a:r>
              <a:rPr lang="en-US" sz="2800" b="1" dirty="0" err="1" smtClean="0">
                <a:solidFill>
                  <a:srgbClr val="FF0000"/>
                </a:solidFill>
              </a:rPr>
              <a:t>:</a:t>
            </a:r>
            <a:r>
              <a:rPr lang="en-US" sz="2800" b="1" i="1" dirty="0" err="1" smtClean="0">
                <a:solidFill>
                  <a:srgbClr val="FF0000"/>
                </a:solidFill>
              </a:rPr>
              <a:t>value</a:t>
            </a:r>
            <a:r>
              <a:rPr lang="en-US" sz="2800" b="1" i="1" dirty="0" smtClean="0">
                <a:solidFill>
                  <a:srgbClr val="FF0000"/>
                </a:solidFill>
              </a:rPr>
              <a:t>;</a:t>
            </a:r>
            <a:r>
              <a:rPr lang="en-US" sz="2800" b="1" dirty="0" smtClean="0">
                <a:solidFill>
                  <a:srgbClr val="FF0000"/>
                </a:solidFill>
              </a:rPr>
              <a:t>"&gt;</a:t>
            </a:r>
          </a:p>
          <a:p>
            <a:pPr algn="ctr">
              <a:buNone/>
            </a:pPr>
            <a:endParaRPr lang="en-US" sz="2800" b="1" dirty="0" smtClean="0">
              <a:solidFill>
                <a:srgbClr val="FF0000"/>
              </a:solidFill>
            </a:endParaRPr>
          </a:p>
          <a:p>
            <a:r>
              <a:rPr lang="en-US" sz="2800" dirty="0" smtClean="0"/>
              <a:t>NOTE: The </a:t>
            </a:r>
            <a:r>
              <a:rPr lang="en-US" sz="2800" b="1" i="1" dirty="0" smtClean="0"/>
              <a:t>property</a:t>
            </a:r>
            <a:r>
              <a:rPr lang="en-US" sz="2800" dirty="0" smtClean="0"/>
              <a:t> is a CSS property. The </a:t>
            </a:r>
            <a:r>
              <a:rPr lang="en-US" sz="2800" b="1" i="1" dirty="0" smtClean="0"/>
              <a:t>value</a:t>
            </a:r>
            <a:r>
              <a:rPr lang="en-US" sz="2800" dirty="0" smtClean="0"/>
              <a:t> is a CSS value.</a:t>
            </a:r>
            <a:endParaRPr lang="en-US" sz="2800" dirty="0"/>
          </a:p>
        </p:txBody>
      </p:sp>
      <p:sp>
        <p:nvSpPr>
          <p:cNvPr id="3" name="Title 2"/>
          <p:cNvSpPr>
            <a:spLocks noGrp="1"/>
          </p:cNvSpPr>
          <p:nvPr>
            <p:ph type="title"/>
          </p:nvPr>
        </p:nvSpPr>
        <p:spPr/>
        <p:txBody>
          <a:bodyPr/>
          <a:lstStyle/>
          <a:p>
            <a:r>
              <a:rPr lang="en-US" dirty="0" smtClean="0"/>
              <a:t>HTML Styles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4640"/>
          </a:xfrm>
        </p:spPr>
        <p:txBody>
          <a:bodyPr>
            <a:normAutofit lnSpcReduction="10000"/>
          </a:bodyPr>
          <a:lstStyle/>
          <a:p>
            <a:r>
              <a:rPr lang="en-US" sz="2800" dirty="0" smtClean="0"/>
              <a:t>The background-color property defines the background color for an HTML element.</a:t>
            </a:r>
          </a:p>
          <a:p>
            <a:r>
              <a:rPr lang="en-US" sz="2800" dirty="0" smtClean="0"/>
              <a:t>This example sets the background color for a page to </a:t>
            </a:r>
            <a:r>
              <a:rPr lang="en-US" sz="2800" dirty="0" err="1" smtClean="0"/>
              <a:t>powderblue</a:t>
            </a:r>
            <a:r>
              <a:rPr lang="en-US" sz="2800" dirty="0" smtClean="0"/>
              <a:t>:</a:t>
            </a:r>
          </a:p>
          <a:p>
            <a:pPr algn="ctr">
              <a:buNone/>
            </a:pPr>
            <a:r>
              <a:rPr lang="en-US" sz="2800" dirty="0" smtClean="0"/>
              <a:t>Example</a:t>
            </a:r>
          </a:p>
          <a:p>
            <a:pPr>
              <a:buNone/>
            </a:pPr>
            <a:r>
              <a:rPr lang="en-US" sz="2800" dirty="0" smtClean="0">
                <a:solidFill>
                  <a:srgbClr val="002060"/>
                </a:solidFill>
              </a:rPr>
              <a:t>&lt;body style="background-</a:t>
            </a:r>
            <a:r>
              <a:rPr lang="en-US" sz="2800" dirty="0" err="1" smtClean="0">
                <a:solidFill>
                  <a:srgbClr val="002060"/>
                </a:solidFill>
              </a:rPr>
              <a:t>color:powderblue</a:t>
            </a:r>
            <a:r>
              <a:rPr lang="en-US" sz="2800" dirty="0" smtClean="0">
                <a:solidFill>
                  <a:srgbClr val="002060"/>
                </a:solidFill>
              </a:rPr>
              <a:t>;"&gt;</a:t>
            </a:r>
            <a:br>
              <a:rPr lang="en-US" sz="2800" dirty="0" smtClean="0">
                <a:solidFill>
                  <a:srgbClr val="002060"/>
                </a:solidFill>
              </a:rPr>
            </a:br>
            <a:r>
              <a:rPr lang="en-US" sz="2800" dirty="0" smtClean="0">
                <a:solidFill>
                  <a:srgbClr val="002060"/>
                </a:solidFill>
              </a:rPr>
              <a:t/>
            </a:r>
            <a:br>
              <a:rPr lang="en-US" sz="2800" dirty="0" smtClean="0">
                <a:solidFill>
                  <a:srgbClr val="002060"/>
                </a:solidFill>
              </a:rPr>
            </a:br>
            <a:r>
              <a:rPr lang="en-US" sz="2800" dirty="0" smtClean="0">
                <a:solidFill>
                  <a:srgbClr val="002060"/>
                </a:solidFill>
              </a:rPr>
              <a:t>&lt;h1&gt;This is a heading&lt;/h1&gt;</a:t>
            </a:r>
            <a:br>
              <a:rPr lang="en-US" sz="2800" dirty="0" smtClean="0">
                <a:solidFill>
                  <a:srgbClr val="002060"/>
                </a:solidFill>
              </a:rPr>
            </a:br>
            <a:r>
              <a:rPr lang="en-US" sz="2800" dirty="0" smtClean="0">
                <a:solidFill>
                  <a:srgbClr val="002060"/>
                </a:solidFill>
              </a:rPr>
              <a:t>&lt;p&gt;This is a paragraph.&lt;/p&gt;</a:t>
            </a:r>
            <a:br>
              <a:rPr lang="en-US" sz="2800" dirty="0" smtClean="0">
                <a:solidFill>
                  <a:srgbClr val="002060"/>
                </a:solidFill>
              </a:rPr>
            </a:br>
            <a:r>
              <a:rPr lang="en-US" sz="2800" dirty="0" smtClean="0">
                <a:solidFill>
                  <a:srgbClr val="002060"/>
                </a:solidFill>
              </a:rPr>
              <a:t/>
            </a:r>
            <a:br>
              <a:rPr lang="en-US" sz="2800" dirty="0" smtClean="0">
                <a:solidFill>
                  <a:srgbClr val="002060"/>
                </a:solidFill>
              </a:rPr>
            </a:br>
            <a:r>
              <a:rPr lang="en-US" sz="2800" dirty="0" smtClean="0">
                <a:solidFill>
                  <a:srgbClr val="002060"/>
                </a:solidFill>
              </a:rPr>
              <a:t>&lt;/body&gt;</a:t>
            </a:r>
          </a:p>
          <a:p>
            <a:endParaRPr lang="en-US" dirty="0"/>
          </a:p>
        </p:txBody>
      </p:sp>
      <p:sp>
        <p:nvSpPr>
          <p:cNvPr id="3" name="Title 2"/>
          <p:cNvSpPr>
            <a:spLocks noGrp="1"/>
          </p:cNvSpPr>
          <p:nvPr>
            <p:ph type="title"/>
          </p:nvPr>
        </p:nvSpPr>
        <p:spPr/>
        <p:txBody>
          <a:bodyPr/>
          <a:lstStyle/>
          <a:p>
            <a:r>
              <a:rPr lang="en-US" dirty="0" smtClean="0"/>
              <a:t>HTML Styles: HTML Background Color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sz="2400" dirty="0" smtClean="0"/>
              <a:t>&lt;</a:t>
            </a:r>
            <a:r>
              <a:rPr lang="en-US" sz="2400" dirty="0"/>
              <a:t>html&gt;</a:t>
            </a:r>
            <a:br>
              <a:rPr lang="en-US" sz="2400" dirty="0"/>
            </a:br>
            <a:r>
              <a:rPr lang="en-US" sz="2400" dirty="0"/>
              <a:t>&lt;head&gt;</a:t>
            </a:r>
            <a:br>
              <a:rPr lang="en-US" sz="2400" dirty="0"/>
            </a:br>
            <a:r>
              <a:rPr lang="en-US" sz="2400" dirty="0"/>
              <a:t>&lt;title&gt;Page Title&lt;/title&gt;</a:t>
            </a:r>
            <a:br>
              <a:rPr lang="en-US" sz="2400" dirty="0"/>
            </a:br>
            <a:r>
              <a:rPr lang="en-US" sz="2400" dirty="0"/>
              <a:t>&lt;/head&gt;</a:t>
            </a:r>
            <a:br>
              <a:rPr lang="en-US" sz="2400" dirty="0"/>
            </a:br>
            <a:r>
              <a:rPr lang="en-US" sz="2400" dirty="0"/>
              <a:t>&lt;body&gt;</a:t>
            </a:r>
            <a:br>
              <a:rPr lang="en-US" sz="2400" dirty="0"/>
            </a:br>
            <a:r>
              <a:rPr lang="en-US" sz="2400" dirty="0"/>
              <a:t/>
            </a:r>
            <a:br>
              <a:rPr lang="en-US" sz="2400" dirty="0"/>
            </a:br>
            <a:r>
              <a:rPr lang="en-US" sz="2400" dirty="0"/>
              <a:t>&lt;h1&gt;My First Heading&lt;/h1&gt;</a:t>
            </a:r>
            <a:br>
              <a:rPr lang="en-US" sz="2400" dirty="0"/>
            </a:br>
            <a:r>
              <a:rPr lang="en-US" sz="2400" dirty="0"/>
              <a:t>&lt;p&gt;My first paragraph.&lt;/p&gt;</a:t>
            </a:r>
            <a:br>
              <a:rPr lang="en-US" sz="2400" dirty="0"/>
            </a:br>
            <a:r>
              <a:rPr lang="en-US" sz="2400" dirty="0"/>
              <a:t/>
            </a:r>
            <a:br>
              <a:rPr lang="en-US" sz="2400" dirty="0"/>
            </a:br>
            <a:r>
              <a:rPr lang="en-US" sz="2400" dirty="0"/>
              <a:t>&lt;/body&gt;</a:t>
            </a:r>
            <a:br>
              <a:rPr lang="en-US" sz="2400" dirty="0"/>
            </a:br>
            <a:r>
              <a:rPr lang="en-US" sz="2400" dirty="0"/>
              <a:t>&lt;/html&gt;</a:t>
            </a:r>
          </a:p>
          <a:p>
            <a:endParaRPr lang="en-US" dirty="0"/>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xmlns="" val="35946410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The color property defines the text color for an HTML element:</a:t>
            </a:r>
          </a:p>
          <a:p>
            <a:pPr algn="ctr">
              <a:buNone/>
            </a:pPr>
            <a:r>
              <a:rPr lang="en-US" sz="2800" dirty="0" smtClean="0"/>
              <a:t>Example</a:t>
            </a:r>
          </a:p>
          <a:p>
            <a:pPr algn="ctr">
              <a:buNone/>
            </a:pPr>
            <a:endParaRPr lang="en-US" sz="2800" dirty="0" smtClean="0"/>
          </a:p>
          <a:p>
            <a:pPr>
              <a:buNone/>
            </a:pPr>
            <a:r>
              <a:rPr lang="en-US" sz="2800" dirty="0" smtClean="0">
                <a:solidFill>
                  <a:srgbClr val="002060"/>
                </a:solidFill>
              </a:rPr>
              <a:t>&lt;h1 style="</a:t>
            </a:r>
            <a:r>
              <a:rPr lang="en-US" sz="2800" dirty="0" err="1" smtClean="0">
                <a:solidFill>
                  <a:srgbClr val="002060"/>
                </a:solidFill>
              </a:rPr>
              <a:t>color:blue</a:t>
            </a:r>
            <a:r>
              <a:rPr lang="en-US" sz="2800" dirty="0" smtClean="0">
                <a:solidFill>
                  <a:srgbClr val="002060"/>
                </a:solidFill>
              </a:rPr>
              <a:t>;"&gt;This is a heading&lt;/h1&gt;</a:t>
            </a:r>
            <a:br>
              <a:rPr lang="en-US" sz="2800" dirty="0" smtClean="0">
                <a:solidFill>
                  <a:srgbClr val="002060"/>
                </a:solidFill>
              </a:rPr>
            </a:br>
            <a:r>
              <a:rPr lang="en-US" sz="2800" dirty="0" smtClean="0">
                <a:solidFill>
                  <a:srgbClr val="002060"/>
                </a:solidFill>
              </a:rPr>
              <a:t>&lt;p style="</a:t>
            </a:r>
            <a:r>
              <a:rPr lang="en-US" sz="2800" dirty="0" err="1" smtClean="0">
                <a:solidFill>
                  <a:srgbClr val="002060"/>
                </a:solidFill>
              </a:rPr>
              <a:t>color:red</a:t>
            </a:r>
            <a:r>
              <a:rPr lang="en-US" sz="2800" dirty="0" smtClean="0">
                <a:solidFill>
                  <a:srgbClr val="002060"/>
                </a:solidFill>
              </a:rPr>
              <a:t>;"&gt;This is a paragraph.&lt;/p</a:t>
            </a:r>
            <a:r>
              <a:rPr lang="en-US" sz="2800" dirty="0" smtClean="0"/>
              <a:t>&gt;</a:t>
            </a:r>
          </a:p>
          <a:p>
            <a:endParaRPr lang="en-US" sz="2800" dirty="0"/>
          </a:p>
        </p:txBody>
      </p:sp>
      <p:sp>
        <p:nvSpPr>
          <p:cNvPr id="3" name="Title 2"/>
          <p:cNvSpPr>
            <a:spLocks noGrp="1"/>
          </p:cNvSpPr>
          <p:nvPr>
            <p:ph type="title"/>
          </p:nvPr>
        </p:nvSpPr>
        <p:spPr/>
        <p:txBody>
          <a:bodyPr/>
          <a:lstStyle/>
          <a:p>
            <a:r>
              <a:rPr lang="en-US" dirty="0" smtClean="0"/>
              <a:t>HTML Styles: HTML Text Color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t>The font-family property defines the font to be used for an HTML element:</a:t>
            </a:r>
          </a:p>
          <a:p>
            <a:pPr algn="ctr">
              <a:buNone/>
            </a:pPr>
            <a:r>
              <a:rPr lang="en-US" sz="2800" b="1" dirty="0" smtClean="0"/>
              <a:t>Example</a:t>
            </a:r>
          </a:p>
          <a:p>
            <a:pPr>
              <a:buNone/>
            </a:pPr>
            <a:r>
              <a:rPr lang="en-US" sz="2800" b="1" dirty="0" smtClean="0">
                <a:solidFill>
                  <a:srgbClr val="FF0000"/>
                </a:solidFill>
              </a:rPr>
              <a:t>&lt;h1 style="font-</a:t>
            </a:r>
            <a:r>
              <a:rPr lang="en-US" sz="2800" b="1" dirty="0" err="1" smtClean="0">
                <a:solidFill>
                  <a:srgbClr val="FF0000"/>
                </a:solidFill>
              </a:rPr>
              <a:t>family:verdana</a:t>
            </a:r>
            <a:r>
              <a:rPr lang="en-US" sz="2800" b="1" dirty="0" smtClean="0">
                <a:solidFill>
                  <a:srgbClr val="FF0000"/>
                </a:solidFill>
              </a:rPr>
              <a:t>;"&gt;This is a heading&lt;/h1&gt;</a:t>
            </a:r>
          </a:p>
          <a:p>
            <a:pPr>
              <a:buNone/>
            </a:pP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&lt;p style="font-</a:t>
            </a:r>
            <a:r>
              <a:rPr lang="en-US" sz="2800" b="1" dirty="0" err="1" smtClean="0">
                <a:solidFill>
                  <a:srgbClr val="FF0000"/>
                </a:solidFill>
              </a:rPr>
              <a:t>family:courier</a:t>
            </a:r>
            <a:r>
              <a:rPr lang="en-US" sz="2800" b="1" dirty="0" smtClean="0">
                <a:solidFill>
                  <a:srgbClr val="FF0000"/>
                </a:solidFill>
              </a:rPr>
              <a:t>;"&gt;This is a paragraph.&lt;/p&gt;</a:t>
            </a:r>
          </a:p>
          <a:p>
            <a:endParaRPr lang="en-US" dirty="0"/>
          </a:p>
        </p:txBody>
      </p:sp>
      <p:sp>
        <p:nvSpPr>
          <p:cNvPr id="3" name="Title 2"/>
          <p:cNvSpPr>
            <a:spLocks noGrp="1"/>
          </p:cNvSpPr>
          <p:nvPr>
            <p:ph type="title"/>
          </p:nvPr>
        </p:nvSpPr>
        <p:spPr/>
        <p:txBody>
          <a:bodyPr/>
          <a:lstStyle/>
          <a:p>
            <a:r>
              <a:rPr lang="en-US" dirty="0" smtClean="0"/>
              <a:t>HTML Styles : HTML Fonts</a:t>
            </a:r>
            <a:br>
              <a:rPr lang="en-US" dirty="0" smtClean="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The text-align property defines the horizontal text alignment for an HTML element:</a:t>
            </a:r>
          </a:p>
          <a:p>
            <a:pPr algn="ctr">
              <a:buNone/>
            </a:pPr>
            <a:r>
              <a:rPr lang="en-US" sz="2800" dirty="0" smtClean="0"/>
              <a:t>Example</a:t>
            </a:r>
          </a:p>
          <a:p>
            <a:pPr>
              <a:buNone/>
            </a:pPr>
            <a:r>
              <a:rPr lang="en-US" sz="2800" dirty="0" smtClean="0">
                <a:solidFill>
                  <a:srgbClr val="C00000"/>
                </a:solidFill>
              </a:rPr>
              <a:t>&lt;h1 style="text-</a:t>
            </a:r>
            <a:r>
              <a:rPr lang="en-US" sz="2800" dirty="0" err="1" smtClean="0">
                <a:solidFill>
                  <a:srgbClr val="C00000"/>
                </a:solidFill>
              </a:rPr>
              <a:t>align:center</a:t>
            </a:r>
            <a:r>
              <a:rPr lang="en-US" sz="2800" dirty="0" smtClean="0">
                <a:solidFill>
                  <a:srgbClr val="C00000"/>
                </a:solidFill>
              </a:rPr>
              <a:t>;"&gt;Centered Heading&lt;/h1&gt;</a:t>
            </a:r>
          </a:p>
          <a:p>
            <a:pPr>
              <a:buNone/>
            </a:pPr>
            <a:r>
              <a:rPr lang="en-US" sz="2800" dirty="0" smtClean="0">
                <a:solidFill>
                  <a:srgbClr val="C00000"/>
                </a:solidFill>
              </a:rPr>
              <a:t/>
            </a:r>
            <a:br>
              <a:rPr lang="en-US" sz="2800" dirty="0" smtClean="0">
                <a:solidFill>
                  <a:srgbClr val="C00000"/>
                </a:solidFill>
              </a:rPr>
            </a:br>
            <a:r>
              <a:rPr lang="en-US" sz="2800" dirty="0" smtClean="0">
                <a:solidFill>
                  <a:srgbClr val="C00000"/>
                </a:solidFill>
              </a:rPr>
              <a:t>&lt;p style="text-</a:t>
            </a:r>
            <a:r>
              <a:rPr lang="en-US" sz="2800" dirty="0" err="1" smtClean="0">
                <a:solidFill>
                  <a:srgbClr val="C00000"/>
                </a:solidFill>
              </a:rPr>
              <a:t>align:center</a:t>
            </a:r>
            <a:r>
              <a:rPr lang="en-US" sz="2800" dirty="0" smtClean="0">
                <a:solidFill>
                  <a:srgbClr val="C00000"/>
                </a:solidFill>
              </a:rPr>
              <a:t>;"&gt;Centered paragraph.&lt;/p&gt;</a:t>
            </a:r>
          </a:p>
          <a:p>
            <a:endParaRPr lang="en-US" dirty="0"/>
          </a:p>
        </p:txBody>
      </p:sp>
      <p:sp>
        <p:nvSpPr>
          <p:cNvPr id="3" name="Title 2"/>
          <p:cNvSpPr>
            <a:spLocks noGrp="1"/>
          </p:cNvSpPr>
          <p:nvPr>
            <p:ph type="title"/>
          </p:nvPr>
        </p:nvSpPr>
        <p:spPr/>
        <p:txBody>
          <a:bodyPr/>
          <a:lstStyle/>
          <a:p>
            <a:r>
              <a:rPr lang="en-US" dirty="0" smtClean="0"/>
              <a:t>HTML Styles: HTML Text Alignment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428736"/>
          <a:ext cx="8048652" cy="5173715"/>
        </p:xfrm>
        <a:graphic>
          <a:graphicData uri="http://schemas.openxmlformats.org/drawingml/2006/table">
            <a:tbl>
              <a:tblPr firstRow="1" bandRow="1">
                <a:tableStyleId>{5C22544A-7EE6-4342-B048-85BDC9FD1C3A}</a:tableStyleId>
              </a:tblPr>
              <a:tblGrid>
                <a:gridCol w="3119430"/>
                <a:gridCol w="4929222"/>
              </a:tblGrid>
              <a:tr h="510275">
                <a:tc>
                  <a:txBody>
                    <a:bodyPr/>
                    <a:lstStyle/>
                    <a:p>
                      <a:pPr algn="ctr"/>
                      <a:r>
                        <a:rPr lang="en-US" sz="2400" dirty="0" smtClean="0"/>
                        <a:t>TAGS</a:t>
                      </a:r>
                      <a:endParaRPr lang="en-US" sz="2400" dirty="0"/>
                    </a:p>
                  </a:txBody>
                  <a:tcPr/>
                </a:tc>
                <a:tc>
                  <a:txBody>
                    <a:bodyPr/>
                    <a:lstStyle/>
                    <a:p>
                      <a:pPr algn="ctr"/>
                      <a:r>
                        <a:rPr lang="en-US" sz="2400" dirty="0" smtClean="0"/>
                        <a:t>DESCRIPTION</a:t>
                      </a:r>
                      <a:endParaRPr lang="en-US" sz="2400" dirty="0"/>
                    </a:p>
                  </a:txBody>
                  <a:tcPr/>
                </a:tc>
              </a:tr>
              <a:tr h="435431">
                <a:tc>
                  <a:txBody>
                    <a:bodyPr/>
                    <a:lstStyle/>
                    <a:p>
                      <a:pPr algn="ctr" fontAlgn="t"/>
                      <a:r>
                        <a:rPr lang="en-US" sz="2400" dirty="0"/>
                        <a:t>&lt;b</a:t>
                      </a:r>
                      <a:r>
                        <a:rPr lang="en-US" sz="2400" dirty="0" smtClean="0"/>
                        <a:t>&gt;</a:t>
                      </a:r>
                      <a:endParaRPr lang="en-US" sz="2400" dirty="0"/>
                    </a:p>
                  </a:txBody>
                  <a:tcPr marL="152400" marR="76200" marT="76200" marB="76200"/>
                </a:tc>
                <a:tc>
                  <a:txBody>
                    <a:bodyPr/>
                    <a:lstStyle/>
                    <a:p>
                      <a:pPr algn="l" fontAlgn="t"/>
                      <a:r>
                        <a:rPr lang="en-US" sz="2400"/>
                        <a:t>Defines bold text</a:t>
                      </a:r>
                    </a:p>
                  </a:txBody>
                  <a:tcPr marL="76200" marR="76200" marT="76200" marB="76200"/>
                </a:tc>
              </a:tr>
              <a:tr h="435431">
                <a:tc>
                  <a:txBody>
                    <a:bodyPr/>
                    <a:lstStyle/>
                    <a:p>
                      <a:pPr algn="ctr" fontAlgn="t"/>
                      <a:r>
                        <a:rPr lang="en-US" sz="2400" dirty="0"/>
                        <a:t>&lt;</a:t>
                      </a:r>
                      <a:r>
                        <a:rPr lang="en-US" sz="2400" dirty="0" err="1"/>
                        <a:t>i</a:t>
                      </a:r>
                      <a:r>
                        <a:rPr lang="en-US" sz="2400" dirty="0"/>
                        <a:t>&gt;</a:t>
                      </a:r>
                    </a:p>
                  </a:txBody>
                  <a:tcPr marL="152400" marR="76200" marT="76200" marB="76200"/>
                </a:tc>
                <a:tc>
                  <a:txBody>
                    <a:bodyPr/>
                    <a:lstStyle/>
                    <a:p>
                      <a:pPr algn="l" fontAlgn="t"/>
                      <a:r>
                        <a:rPr lang="en-US" sz="2400"/>
                        <a:t>Defines italic text</a:t>
                      </a:r>
                    </a:p>
                  </a:txBody>
                  <a:tcPr marL="76200" marR="76200" marT="76200" marB="76200"/>
                </a:tc>
              </a:tr>
              <a:tr h="435431">
                <a:tc>
                  <a:txBody>
                    <a:bodyPr/>
                    <a:lstStyle/>
                    <a:p>
                      <a:pPr algn="ctr" fontAlgn="t"/>
                      <a:r>
                        <a:rPr lang="en-US" sz="2400" dirty="0"/>
                        <a:t>&lt;small&gt;</a:t>
                      </a:r>
                    </a:p>
                  </a:txBody>
                  <a:tcPr marL="152400" marR="76200" marT="76200" marB="76200"/>
                </a:tc>
                <a:tc>
                  <a:txBody>
                    <a:bodyPr/>
                    <a:lstStyle/>
                    <a:p>
                      <a:pPr algn="l" fontAlgn="t"/>
                      <a:r>
                        <a:rPr lang="en-US" sz="2400" dirty="0"/>
                        <a:t>Defines smaller text</a:t>
                      </a:r>
                    </a:p>
                  </a:txBody>
                  <a:tcPr marL="76200" marR="76200" marT="76200" marB="76200"/>
                </a:tc>
              </a:tr>
              <a:tr h="435431">
                <a:tc>
                  <a:txBody>
                    <a:bodyPr/>
                    <a:lstStyle/>
                    <a:p>
                      <a:pPr algn="ctr" fontAlgn="t"/>
                      <a:r>
                        <a:rPr lang="en-US" sz="2400" dirty="0"/>
                        <a:t>&lt;strong&gt;</a:t>
                      </a:r>
                    </a:p>
                  </a:txBody>
                  <a:tcPr marL="152400" marR="76200" marT="76200" marB="76200"/>
                </a:tc>
                <a:tc>
                  <a:txBody>
                    <a:bodyPr/>
                    <a:lstStyle/>
                    <a:p>
                      <a:pPr algn="l" fontAlgn="t"/>
                      <a:r>
                        <a:rPr lang="en-US" sz="2400"/>
                        <a:t>Defines important text</a:t>
                      </a:r>
                    </a:p>
                  </a:txBody>
                  <a:tcPr marL="76200" marR="76200" marT="76200" marB="76200"/>
                </a:tc>
              </a:tr>
              <a:tr h="435431">
                <a:tc>
                  <a:txBody>
                    <a:bodyPr/>
                    <a:lstStyle/>
                    <a:p>
                      <a:pPr algn="ctr" fontAlgn="t"/>
                      <a:r>
                        <a:rPr lang="en-US" sz="2400" dirty="0"/>
                        <a:t>&lt;sub&gt;</a:t>
                      </a:r>
                    </a:p>
                  </a:txBody>
                  <a:tcPr marL="152400" marR="76200" marT="76200" marB="76200"/>
                </a:tc>
                <a:tc>
                  <a:txBody>
                    <a:bodyPr/>
                    <a:lstStyle/>
                    <a:p>
                      <a:pPr algn="l" fontAlgn="t"/>
                      <a:r>
                        <a:rPr lang="en-US" sz="2400" dirty="0"/>
                        <a:t>Defines subscripted text</a:t>
                      </a:r>
                    </a:p>
                  </a:txBody>
                  <a:tcPr marL="76200" marR="76200" marT="76200" marB="76200"/>
                </a:tc>
              </a:tr>
              <a:tr h="435431">
                <a:tc>
                  <a:txBody>
                    <a:bodyPr/>
                    <a:lstStyle/>
                    <a:p>
                      <a:pPr algn="ctr" fontAlgn="t"/>
                      <a:r>
                        <a:rPr lang="en-US" sz="2400" dirty="0"/>
                        <a:t>&lt;sup&gt;</a:t>
                      </a:r>
                    </a:p>
                  </a:txBody>
                  <a:tcPr marL="152400" marR="76200" marT="76200" marB="76200"/>
                </a:tc>
                <a:tc>
                  <a:txBody>
                    <a:bodyPr/>
                    <a:lstStyle/>
                    <a:p>
                      <a:pPr algn="l" fontAlgn="t"/>
                      <a:r>
                        <a:rPr lang="en-US" sz="2400"/>
                        <a:t>Defines superscripted text</a:t>
                      </a:r>
                    </a:p>
                  </a:txBody>
                  <a:tcPr marL="76200" marR="76200" marT="76200" marB="76200"/>
                </a:tc>
              </a:tr>
              <a:tr h="435431">
                <a:tc>
                  <a:txBody>
                    <a:bodyPr/>
                    <a:lstStyle/>
                    <a:p>
                      <a:pPr algn="ctr" fontAlgn="t"/>
                      <a:r>
                        <a:rPr lang="en-US" sz="2400" dirty="0"/>
                        <a:t>&lt;ins&gt;</a:t>
                      </a:r>
                    </a:p>
                  </a:txBody>
                  <a:tcPr marL="152400" marR="76200" marT="76200" marB="76200"/>
                </a:tc>
                <a:tc>
                  <a:txBody>
                    <a:bodyPr/>
                    <a:lstStyle/>
                    <a:p>
                      <a:pPr algn="l" fontAlgn="t"/>
                      <a:r>
                        <a:rPr lang="en-US" sz="2400"/>
                        <a:t>Defines inserted text</a:t>
                      </a:r>
                    </a:p>
                  </a:txBody>
                  <a:tcPr marL="76200" marR="76200" marT="76200" marB="76200"/>
                </a:tc>
              </a:tr>
              <a:tr h="435431">
                <a:tc>
                  <a:txBody>
                    <a:bodyPr/>
                    <a:lstStyle/>
                    <a:p>
                      <a:pPr algn="ctr" fontAlgn="t"/>
                      <a:r>
                        <a:rPr lang="en-US" sz="2400" dirty="0"/>
                        <a:t>&lt;del&gt;</a:t>
                      </a:r>
                    </a:p>
                  </a:txBody>
                  <a:tcPr marL="152400" marR="76200" marT="76200" marB="76200"/>
                </a:tc>
                <a:tc>
                  <a:txBody>
                    <a:bodyPr/>
                    <a:lstStyle/>
                    <a:p>
                      <a:pPr algn="l" fontAlgn="t"/>
                      <a:r>
                        <a:rPr lang="en-US" sz="2400" dirty="0"/>
                        <a:t>Defines deleted text</a:t>
                      </a:r>
                    </a:p>
                  </a:txBody>
                  <a:tcPr marL="76200" marR="76200" marT="76200" marB="76200"/>
                </a:tc>
              </a:tr>
              <a:tr h="435431">
                <a:tc>
                  <a:txBody>
                    <a:bodyPr/>
                    <a:lstStyle/>
                    <a:p>
                      <a:pPr algn="ctr" fontAlgn="t"/>
                      <a:r>
                        <a:rPr lang="en-US" sz="2400" kern="1200" dirty="0">
                          <a:solidFill>
                            <a:schemeClr val="dk1"/>
                          </a:solidFill>
                          <a:latin typeface="+mn-lt"/>
                          <a:ea typeface="+mn-ea"/>
                          <a:cs typeface="+mn-cs"/>
                        </a:rPr>
                        <a:t>&lt;mark&gt;</a:t>
                      </a:r>
                    </a:p>
                  </a:txBody>
                  <a:tcPr marL="152400" marR="76200" marT="76200" marB="76200"/>
                </a:tc>
                <a:tc>
                  <a:txBody>
                    <a:bodyPr/>
                    <a:lstStyle/>
                    <a:p>
                      <a:pPr algn="l" fontAlgn="t"/>
                      <a:r>
                        <a:rPr lang="en-US" sz="2400" kern="1200" dirty="0">
                          <a:solidFill>
                            <a:schemeClr val="dk1"/>
                          </a:solidFill>
                          <a:latin typeface="+mn-lt"/>
                          <a:ea typeface="+mn-ea"/>
                          <a:cs typeface="+mn-cs"/>
                        </a:rPr>
                        <a:t>Defines marked/highlighted text</a:t>
                      </a:r>
                    </a:p>
                  </a:txBody>
                  <a:tcPr marL="76200" marR="76200" marT="76200" marB="76200"/>
                </a:tc>
              </a:tr>
            </a:tbl>
          </a:graphicData>
        </a:graphic>
      </p:graphicFrame>
      <p:sp>
        <p:nvSpPr>
          <p:cNvPr id="3" name="Title 2"/>
          <p:cNvSpPr>
            <a:spLocks noGrp="1"/>
          </p:cNvSpPr>
          <p:nvPr>
            <p:ph type="title"/>
          </p:nvPr>
        </p:nvSpPr>
        <p:spPr/>
        <p:txBody>
          <a:bodyPr/>
          <a:lstStyle/>
          <a:p>
            <a:r>
              <a:rPr lang="en-US" dirty="0" smtClean="0"/>
              <a:t>TEXT FORMATTING</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t>You can add comments to your HTML source by using the following syntax:</a:t>
            </a:r>
          </a:p>
          <a:p>
            <a:r>
              <a:rPr lang="en-US" sz="2800" b="1" dirty="0" smtClean="0"/>
              <a:t>&lt;!-- Write your comments here --&gt;</a:t>
            </a:r>
          </a:p>
          <a:p>
            <a:r>
              <a:rPr lang="en-US" sz="2800" b="1" dirty="0" smtClean="0"/>
              <a:t>Notice that there is an exclamation point (!) in the opening tag, but not in the closing tag.</a:t>
            </a:r>
          </a:p>
          <a:p>
            <a:r>
              <a:rPr lang="en-US" sz="2800" b="1" dirty="0" smtClean="0"/>
              <a:t>Note: Comments are not displayed by the browser, but they can help document your HTML source code.</a:t>
            </a:r>
          </a:p>
          <a:p>
            <a:endParaRPr lang="en-US" dirty="0"/>
          </a:p>
        </p:txBody>
      </p:sp>
      <p:sp>
        <p:nvSpPr>
          <p:cNvPr id="3" name="Title 2"/>
          <p:cNvSpPr>
            <a:spLocks noGrp="1"/>
          </p:cNvSpPr>
          <p:nvPr>
            <p:ph type="title"/>
          </p:nvPr>
        </p:nvSpPr>
        <p:spPr/>
        <p:txBody>
          <a:bodyPr/>
          <a:lstStyle/>
          <a:p>
            <a:r>
              <a:rPr lang="en-US" dirty="0" smtClean="0"/>
              <a:t>HTML Comments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4639"/>
          </a:xfrm>
        </p:spPr>
        <p:txBody>
          <a:bodyPr>
            <a:normAutofit fontScale="92500" lnSpcReduction="10000"/>
          </a:bodyPr>
          <a:lstStyle/>
          <a:p>
            <a:r>
              <a:rPr lang="en-US" sz="3000" dirty="0" smtClean="0">
                <a:solidFill>
                  <a:srgbClr val="C00000"/>
                </a:solidFill>
              </a:rPr>
              <a:t>HTML supports 140 standard color names.</a:t>
            </a:r>
          </a:p>
          <a:p>
            <a:pPr algn="ctr">
              <a:buNone/>
            </a:pPr>
            <a:r>
              <a:rPr lang="en-US" sz="2800" b="1" i="1" u="sng" dirty="0" smtClean="0">
                <a:solidFill>
                  <a:srgbClr val="C00000"/>
                </a:solidFill>
              </a:rPr>
              <a:t>Background Color</a:t>
            </a:r>
          </a:p>
          <a:p>
            <a:pPr lvl="1">
              <a:buNone/>
            </a:pPr>
            <a:r>
              <a:rPr lang="en-US" sz="2800" b="1" dirty="0" smtClean="0"/>
              <a:t>&lt;html&gt;</a:t>
            </a:r>
          </a:p>
          <a:p>
            <a:pPr lvl="1">
              <a:buNone/>
            </a:pPr>
            <a:r>
              <a:rPr lang="en-US" sz="2800" b="1" dirty="0" smtClean="0"/>
              <a:t>&lt;body&gt;</a:t>
            </a:r>
          </a:p>
          <a:p>
            <a:pPr lvl="1">
              <a:buNone/>
            </a:pPr>
            <a:r>
              <a:rPr lang="en-US" sz="2800" b="1" dirty="0" smtClean="0"/>
              <a:t>&lt;h1 style="background-</a:t>
            </a:r>
            <a:r>
              <a:rPr lang="en-US" sz="2800" b="1" dirty="0" err="1" smtClean="0"/>
              <a:t>color:DodgerBlue</a:t>
            </a:r>
            <a:r>
              <a:rPr lang="en-US" sz="2800" b="1" dirty="0" smtClean="0"/>
              <a:t>;"&gt;Hello World&lt;/h1&gt;</a:t>
            </a:r>
          </a:p>
          <a:p>
            <a:pPr lvl="1">
              <a:buNone/>
            </a:pPr>
            <a:r>
              <a:rPr lang="en-US" sz="2800" b="1" dirty="0" smtClean="0"/>
              <a:t>&lt;p style="background-</a:t>
            </a:r>
            <a:r>
              <a:rPr lang="en-US" sz="2800" b="1" dirty="0" err="1" smtClean="0"/>
              <a:t>color:Tomato</a:t>
            </a:r>
            <a:r>
              <a:rPr lang="en-US" sz="2800" b="1" dirty="0" smtClean="0"/>
              <a:t>;"&gt;</a:t>
            </a:r>
          </a:p>
          <a:p>
            <a:pPr lvl="1">
              <a:buNone/>
            </a:pPr>
            <a:r>
              <a:rPr lang="en-US" sz="2800" b="1" dirty="0" smtClean="0"/>
              <a:t>Write paragraph</a:t>
            </a:r>
          </a:p>
          <a:p>
            <a:pPr lvl="1">
              <a:buNone/>
            </a:pPr>
            <a:r>
              <a:rPr lang="en-US" sz="2800" b="1" dirty="0" smtClean="0"/>
              <a:t>&lt;/p&gt;</a:t>
            </a:r>
          </a:p>
          <a:p>
            <a:pPr lvl="1">
              <a:buNone/>
            </a:pPr>
            <a:r>
              <a:rPr lang="en-US" sz="2800" b="1" dirty="0" smtClean="0"/>
              <a:t>&lt;/body&gt;</a:t>
            </a:r>
          </a:p>
          <a:p>
            <a:pPr lvl="1">
              <a:buNone/>
            </a:pPr>
            <a:r>
              <a:rPr lang="en-US" sz="2800" b="1" dirty="0" smtClean="0"/>
              <a:t>&lt;/html&gt;</a:t>
            </a:r>
            <a:endParaRPr lang="en-US" sz="2800" b="1" dirty="0"/>
          </a:p>
        </p:txBody>
      </p:sp>
      <p:sp>
        <p:nvSpPr>
          <p:cNvPr id="3" name="Title 2"/>
          <p:cNvSpPr>
            <a:spLocks noGrp="1"/>
          </p:cNvSpPr>
          <p:nvPr>
            <p:ph type="title"/>
          </p:nvPr>
        </p:nvSpPr>
        <p:spPr/>
        <p:txBody>
          <a:bodyPr/>
          <a:lstStyle/>
          <a:p>
            <a:r>
              <a:rPr lang="en-US" dirty="0" smtClean="0"/>
              <a:t>HTML Colors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10325"/>
          </a:xfrm>
        </p:spPr>
        <p:txBody>
          <a:bodyPr>
            <a:noAutofit/>
          </a:bodyPr>
          <a:lstStyle/>
          <a:p>
            <a:pPr algn="ctr">
              <a:buNone/>
            </a:pPr>
            <a:r>
              <a:rPr lang="en-US" sz="2800" b="1" i="1" u="sng" dirty="0" smtClean="0">
                <a:solidFill>
                  <a:srgbClr val="C00000"/>
                </a:solidFill>
              </a:rPr>
              <a:t>Text Color</a:t>
            </a:r>
          </a:p>
          <a:p>
            <a:pPr>
              <a:buNone/>
            </a:pPr>
            <a:r>
              <a:rPr lang="en-US" sz="2800" dirty="0" smtClean="0"/>
              <a:t>&lt;h1 style="</a:t>
            </a:r>
            <a:r>
              <a:rPr lang="en-US" sz="2800" dirty="0" err="1" smtClean="0"/>
              <a:t>color:Tomato</a:t>
            </a:r>
            <a:r>
              <a:rPr lang="en-US" sz="2800" dirty="0" smtClean="0"/>
              <a:t>;"&gt;Hello World&lt;/h1&gt;</a:t>
            </a:r>
            <a:br>
              <a:rPr lang="en-US" sz="2800" dirty="0" smtClean="0"/>
            </a:br>
            <a:r>
              <a:rPr lang="en-US" sz="2800" dirty="0" smtClean="0"/>
              <a:t>&lt;p style="</a:t>
            </a:r>
            <a:r>
              <a:rPr lang="en-US" sz="2800" dirty="0" err="1" smtClean="0"/>
              <a:t>color:DodgerBlue</a:t>
            </a:r>
            <a:r>
              <a:rPr lang="en-US" sz="2800" dirty="0" smtClean="0"/>
              <a:t>;"&gt;</a:t>
            </a:r>
            <a:r>
              <a:rPr lang="en-US" sz="2800" dirty="0" err="1" smtClean="0"/>
              <a:t>Lorem</a:t>
            </a:r>
            <a:r>
              <a:rPr lang="en-US" sz="2800" dirty="0" smtClean="0"/>
              <a:t> </a:t>
            </a:r>
            <a:r>
              <a:rPr lang="en-US" sz="2800" dirty="0" err="1" smtClean="0"/>
              <a:t>ipsum</a:t>
            </a:r>
            <a:r>
              <a:rPr lang="en-US" sz="2800" dirty="0" smtClean="0"/>
              <a:t>...&lt;/p&gt;</a:t>
            </a:r>
          </a:p>
          <a:p>
            <a:pPr algn="ctr">
              <a:buNone/>
            </a:pPr>
            <a:r>
              <a:rPr lang="en-US" sz="2800" b="1" i="1" u="sng" dirty="0" smtClean="0">
                <a:solidFill>
                  <a:srgbClr val="C00000"/>
                </a:solidFill>
              </a:rPr>
              <a:t>Border Color</a:t>
            </a:r>
          </a:p>
          <a:p>
            <a:pPr>
              <a:buNone/>
            </a:pPr>
            <a:r>
              <a:rPr lang="en-US" sz="2800" dirty="0" smtClean="0"/>
              <a:t>&lt;h1 style="border:2px solid Tomato;"&gt;Hello World&lt;/h1&gt;</a:t>
            </a:r>
            <a:br>
              <a:rPr lang="en-US" sz="2800" dirty="0" smtClean="0"/>
            </a:br>
            <a:r>
              <a:rPr lang="en-US" sz="2800" dirty="0" smtClean="0"/>
              <a:t>&lt;h1 style="border:2px solid </a:t>
            </a:r>
            <a:r>
              <a:rPr lang="en-US" sz="2800" dirty="0" err="1" smtClean="0"/>
              <a:t>DodgerBlue</a:t>
            </a:r>
            <a:r>
              <a:rPr lang="en-US" sz="2800" dirty="0" smtClean="0"/>
              <a:t>;"&gt;Hello World&lt;/h1&gt;</a:t>
            </a:r>
            <a:br>
              <a:rPr lang="en-US" sz="2800" dirty="0" smtClean="0"/>
            </a:br>
            <a:endParaRPr lang="en-US" sz="2800" dirty="0"/>
          </a:p>
        </p:txBody>
      </p:sp>
      <p:sp>
        <p:nvSpPr>
          <p:cNvPr id="3" name="Title 2"/>
          <p:cNvSpPr>
            <a:spLocks noGrp="1"/>
          </p:cNvSpPr>
          <p:nvPr>
            <p:ph type="title"/>
          </p:nvPr>
        </p:nvSpPr>
        <p:spPr/>
        <p:txBody>
          <a:bodyPr/>
          <a:lstStyle/>
          <a:p>
            <a:r>
              <a:rPr lang="en-US" dirty="0" smtClean="0"/>
              <a:t>HTML Colors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4639"/>
          </a:xfrm>
        </p:spPr>
        <p:txBody>
          <a:bodyPr>
            <a:normAutofit fontScale="92500" lnSpcReduction="10000"/>
          </a:bodyPr>
          <a:lstStyle/>
          <a:p>
            <a:pPr algn="ctr">
              <a:buNone/>
            </a:pPr>
            <a:r>
              <a:rPr lang="en-US" sz="3000" b="1" i="1" u="sng" dirty="0" smtClean="0">
                <a:solidFill>
                  <a:srgbClr val="C00000"/>
                </a:solidFill>
              </a:rPr>
              <a:t>RGB Value</a:t>
            </a:r>
          </a:p>
          <a:p>
            <a:r>
              <a:rPr lang="en-US" sz="3000" dirty="0" smtClean="0"/>
              <a:t>In HTML, a color can be specified as an RGB value, using this formula:</a:t>
            </a:r>
          </a:p>
          <a:p>
            <a:r>
              <a:rPr lang="en-US" sz="3000" b="1" dirty="0" err="1" smtClean="0"/>
              <a:t>rgb</a:t>
            </a:r>
            <a:r>
              <a:rPr lang="en-US" sz="3000" b="1" dirty="0" smtClean="0"/>
              <a:t>(</a:t>
            </a:r>
            <a:r>
              <a:rPr lang="en-US" sz="3000" b="1" i="1" dirty="0" smtClean="0"/>
              <a:t>red,</a:t>
            </a:r>
            <a:r>
              <a:rPr lang="en-US" sz="3000" b="1" dirty="0" smtClean="0"/>
              <a:t> </a:t>
            </a:r>
            <a:r>
              <a:rPr lang="en-US" sz="3000" b="1" i="1" dirty="0" smtClean="0"/>
              <a:t>green</a:t>
            </a:r>
            <a:r>
              <a:rPr lang="en-US" sz="3000" b="1" dirty="0" smtClean="0"/>
              <a:t>, </a:t>
            </a:r>
            <a:r>
              <a:rPr lang="en-US" sz="3000" b="1" i="1" dirty="0" smtClean="0"/>
              <a:t>blue</a:t>
            </a:r>
            <a:r>
              <a:rPr lang="en-US" sz="3000" b="1" dirty="0" smtClean="0"/>
              <a:t>)</a:t>
            </a:r>
          </a:p>
          <a:p>
            <a:r>
              <a:rPr lang="en-US" sz="3000" dirty="0" smtClean="0"/>
              <a:t>Each parameter (red, green, and blue) defines the intensity of the color between 0 and 255.</a:t>
            </a:r>
          </a:p>
          <a:p>
            <a:r>
              <a:rPr lang="en-US" sz="3000" dirty="0" smtClean="0"/>
              <a:t>Experiment by mixing the RGB values below:</a:t>
            </a:r>
          </a:p>
          <a:p>
            <a:pPr algn="ctr">
              <a:buNone/>
            </a:pPr>
            <a:r>
              <a:rPr lang="en-US" sz="3000" b="1" dirty="0" err="1" smtClean="0"/>
              <a:t>rgb</a:t>
            </a:r>
            <a:r>
              <a:rPr lang="en-US" sz="3000" b="1" dirty="0" smtClean="0"/>
              <a:t>(255, 99, 71)</a:t>
            </a:r>
          </a:p>
          <a:p>
            <a:pPr>
              <a:buNone/>
            </a:pPr>
            <a:r>
              <a:rPr lang="en-US" sz="3000" b="1" dirty="0" smtClean="0"/>
              <a:t>Note: other methods HSL,HEX etc.</a:t>
            </a:r>
          </a:p>
          <a:p>
            <a:pPr>
              <a:buNone/>
            </a:pPr>
            <a:r>
              <a:rPr lang="en-US" dirty="0" smtClean="0"/>
              <a:t/>
            </a:r>
            <a:br>
              <a:rPr lang="en-US" dirty="0" smtClean="0"/>
            </a:br>
            <a:endParaRPr lang="en-US" dirty="0"/>
          </a:p>
        </p:txBody>
      </p:sp>
      <p:sp>
        <p:nvSpPr>
          <p:cNvPr id="3" name="Title 2"/>
          <p:cNvSpPr>
            <a:spLocks noGrp="1"/>
          </p:cNvSpPr>
          <p:nvPr>
            <p:ph type="title"/>
          </p:nvPr>
        </p:nvSpPr>
        <p:spPr/>
        <p:txBody>
          <a:bodyPr/>
          <a:lstStyle/>
          <a:p>
            <a:r>
              <a:rPr lang="en-US" dirty="0" smtClean="0"/>
              <a:t>Create own colors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An HTML table is defined with the &lt;table&gt; tag.</a:t>
            </a:r>
          </a:p>
          <a:p>
            <a:pPr>
              <a:buNone/>
            </a:pPr>
            <a:endParaRPr lang="en-US" sz="2800" dirty="0" smtClean="0"/>
          </a:p>
          <a:p>
            <a:r>
              <a:rPr lang="en-US" sz="2800" dirty="0" smtClean="0"/>
              <a:t>Each table row is defined with the &lt;</a:t>
            </a:r>
            <a:r>
              <a:rPr lang="en-US" sz="2800" dirty="0" err="1" smtClean="0"/>
              <a:t>tr</a:t>
            </a:r>
            <a:r>
              <a:rPr lang="en-US" sz="2800" dirty="0" smtClean="0"/>
              <a:t>&gt; tag. A table header is defined with the &lt;</a:t>
            </a:r>
            <a:r>
              <a:rPr lang="en-US" sz="2800" dirty="0" err="1" smtClean="0"/>
              <a:t>th</a:t>
            </a:r>
            <a:r>
              <a:rPr lang="en-US" sz="2800" dirty="0" smtClean="0"/>
              <a:t>&gt; tag. By default, table headings are bold and centered. A table data/cell is defined with the &lt;td&gt; tag.</a:t>
            </a:r>
          </a:p>
          <a:p>
            <a:endParaRPr lang="en-US" dirty="0"/>
          </a:p>
        </p:txBody>
      </p:sp>
      <p:sp>
        <p:nvSpPr>
          <p:cNvPr id="3" name="Title 2"/>
          <p:cNvSpPr>
            <a:spLocks noGrp="1"/>
          </p:cNvSpPr>
          <p:nvPr>
            <p:ph type="title"/>
          </p:nvPr>
        </p:nvSpPr>
        <p:spPr/>
        <p:txBody>
          <a:bodyPr/>
          <a:lstStyle/>
          <a:p>
            <a:r>
              <a:rPr lang="en-US" dirty="0" smtClean="0"/>
              <a:t>table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buNone/>
            </a:pPr>
            <a:r>
              <a:rPr lang="en-US" b="1" dirty="0" smtClean="0"/>
              <a:t>&lt;body&gt;</a:t>
            </a:r>
          </a:p>
          <a:p>
            <a:pPr>
              <a:buNone/>
            </a:pPr>
            <a:r>
              <a:rPr lang="en-US" b="1" dirty="0" smtClean="0"/>
              <a:t>&lt;table style="width:100%"&gt;</a:t>
            </a:r>
            <a:br>
              <a:rPr lang="en-US" b="1" dirty="0" smtClean="0"/>
            </a:br>
            <a:r>
              <a:rPr lang="en-US" b="1" dirty="0" smtClean="0"/>
              <a:t>  &lt;</a:t>
            </a:r>
            <a:r>
              <a:rPr lang="en-US" b="1" dirty="0" err="1" smtClean="0"/>
              <a:t>tr</a:t>
            </a:r>
            <a:r>
              <a:rPr lang="en-US" b="1" dirty="0" smtClean="0"/>
              <a:t>&gt;</a:t>
            </a:r>
            <a:br>
              <a:rPr lang="en-US" b="1" dirty="0" smtClean="0"/>
            </a:br>
            <a:r>
              <a:rPr lang="en-US" b="1" dirty="0" smtClean="0"/>
              <a:t>  &lt;</a:t>
            </a:r>
            <a:r>
              <a:rPr lang="en-US" b="1" dirty="0" err="1" smtClean="0"/>
              <a:t>th</a:t>
            </a:r>
            <a:r>
              <a:rPr lang="en-US" b="1" dirty="0" smtClean="0"/>
              <a:t>&gt;</a:t>
            </a:r>
            <a:r>
              <a:rPr lang="en-US" b="1" dirty="0" err="1" smtClean="0"/>
              <a:t>Firstname</a:t>
            </a:r>
            <a:r>
              <a:rPr lang="en-US" b="1" dirty="0" smtClean="0"/>
              <a:t>&lt;/</a:t>
            </a:r>
            <a:r>
              <a:rPr lang="en-US" b="1" dirty="0" err="1" smtClean="0"/>
              <a:t>th</a:t>
            </a:r>
            <a:r>
              <a:rPr lang="en-US" b="1" dirty="0" smtClean="0"/>
              <a:t>&gt;</a:t>
            </a:r>
            <a:br>
              <a:rPr lang="en-US" b="1" dirty="0" smtClean="0"/>
            </a:br>
            <a:r>
              <a:rPr lang="en-US" b="1" dirty="0" smtClean="0"/>
              <a:t>   &lt;</a:t>
            </a:r>
            <a:r>
              <a:rPr lang="en-US" b="1" dirty="0" err="1" smtClean="0"/>
              <a:t>th</a:t>
            </a:r>
            <a:r>
              <a:rPr lang="en-US" b="1" dirty="0" smtClean="0"/>
              <a:t>&gt;</a:t>
            </a:r>
            <a:r>
              <a:rPr lang="en-US" b="1" dirty="0" err="1" smtClean="0"/>
              <a:t>Lastname</a:t>
            </a:r>
            <a:r>
              <a:rPr lang="en-US" b="1" dirty="0" smtClean="0"/>
              <a:t>&lt;/</a:t>
            </a:r>
            <a:r>
              <a:rPr lang="en-US" b="1" dirty="0" err="1" smtClean="0"/>
              <a:t>th</a:t>
            </a:r>
            <a:r>
              <a:rPr lang="en-US" b="1" dirty="0" smtClean="0"/>
              <a:t>&gt; </a:t>
            </a:r>
            <a:br>
              <a:rPr lang="en-US" b="1" dirty="0" smtClean="0"/>
            </a:br>
            <a:r>
              <a:rPr lang="en-US" b="1" dirty="0" smtClean="0"/>
              <a:t>    &lt;</a:t>
            </a:r>
            <a:r>
              <a:rPr lang="en-US" b="1" dirty="0" err="1" smtClean="0"/>
              <a:t>th</a:t>
            </a:r>
            <a:r>
              <a:rPr lang="en-US" b="1" dirty="0" smtClean="0"/>
              <a:t>&gt;Age&lt;/</a:t>
            </a:r>
            <a:r>
              <a:rPr lang="en-US" b="1" dirty="0" err="1" smtClean="0"/>
              <a:t>th</a:t>
            </a:r>
            <a:r>
              <a:rPr lang="en-US" b="1" dirty="0" smtClean="0"/>
              <a:t>&gt;</a:t>
            </a:r>
            <a:br>
              <a:rPr lang="en-US" b="1" dirty="0" smtClean="0"/>
            </a:br>
            <a:r>
              <a:rPr lang="en-US" b="1" dirty="0" smtClean="0"/>
              <a:t>  &lt;/</a:t>
            </a:r>
            <a:r>
              <a:rPr lang="en-US" b="1" dirty="0" err="1" smtClean="0"/>
              <a:t>tr</a:t>
            </a:r>
            <a:r>
              <a:rPr lang="en-US" b="1" dirty="0" smtClean="0"/>
              <a:t>&gt;</a:t>
            </a:r>
            <a:br>
              <a:rPr lang="en-US" b="1" dirty="0" smtClean="0"/>
            </a:br>
            <a:r>
              <a:rPr lang="en-US" b="1" dirty="0" smtClean="0"/>
              <a:t>  </a:t>
            </a:r>
            <a:r>
              <a:rPr lang="en-US" dirty="0" smtClean="0"/>
              <a:t/>
            </a:r>
            <a:br>
              <a:rPr lang="en-US" dirty="0" smtClean="0"/>
            </a:br>
            <a:r>
              <a:rPr lang="en-US" dirty="0" smtClean="0"/>
              <a:t> </a:t>
            </a:r>
            <a:endParaRPr lang="en-US" dirty="0"/>
          </a:p>
        </p:txBody>
      </p:sp>
      <p:sp>
        <p:nvSpPr>
          <p:cNvPr id="3" name="Content Placeholder 2"/>
          <p:cNvSpPr>
            <a:spLocks noGrp="1"/>
          </p:cNvSpPr>
          <p:nvPr>
            <p:ph sz="half" idx="2"/>
          </p:nvPr>
        </p:nvSpPr>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buNone/>
            </a:pPr>
            <a:r>
              <a:rPr lang="en-US" b="1" dirty="0" smtClean="0"/>
              <a:t> &lt;</a:t>
            </a:r>
            <a:r>
              <a:rPr lang="en-US" b="1" dirty="0" err="1" smtClean="0"/>
              <a:t>tr</a:t>
            </a:r>
            <a:r>
              <a:rPr lang="en-US" b="1" dirty="0" smtClean="0"/>
              <a:t>&gt;</a:t>
            </a:r>
            <a:br>
              <a:rPr lang="en-US" b="1" dirty="0" smtClean="0"/>
            </a:br>
            <a:r>
              <a:rPr lang="en-US" b="1" dirty="0" smtClean="0"/>
              <a:t>    &lt;td&gt;Jill&lt;/td&gt;</a:t>
            </a:r>
            <a:br>
              <a:rPr lang="en-US" b="1" dirty="0" smtClean="0"/>
            </a:br>
            <a:r>
              <a:rPr lang="en-US" b="1" dirty="0" smtClean="0"/>
              <a:t>    &lt;td&gt;Smith&lt;/td&gt; </a:t>
            </a:r>
            <a:br>
              <a:rPr lang="en-US" b="1" dirty="0" smtClean="0"/>
            </a:br>
            <a:r>
              <a:rPr lang="en-US" b="1" dirty="0" smtClean="0"/>
              <a:t>    &lt;td&gt;50&lt;/td&gt;</a:t>
            </a:r>
            <a:br>
              <a:rPr lang="en-US" b="1" dirty="0" smtClean="0"/>
            </a:br>
            <a:r>
              <a:rPr lang="en-US" b="1" dirty="0" smtClean="0"/>
              <a:t>  &lt;/</a:t>
            </a:r>
            <a:r>
              <a:rPr lang="en-US" b="1" dirty="0" err="1" smtClean="0"/>
              <a:t>tr</a:t>
            </a:r>
            <a:r>
              <a:rPr lang="en-US" b="1" dirty="0" smtClean="0"/>
              <a:t>&gt; </a:t>
            </a:r>
          </a:p>
          <a:p>
            <a:pPr>
              <a:buNone/>
            </a:pPr>
            <a:r>
              <a:rPr lang="en-US" b="1" dirty="0" smtClean="0"/>
              <a:t>&lt;</a:t>
            </a:r>
            <a:r>
              <a:rPr lang="en-US" b="1" dirty="0" err="1" smtClean="0"/>
              <a:t>tr</a:t>
            </a:r>
            <a:r>
              <a:rPr lang="en-US" b="1" dirty="0" smtClean="0"/>
              <a:t>&gt;</a:t>
            </a:r>
            <a:br>
              <a:rPr lang="en-US" b="1" dirty="0" smtClean="0"/>
            </a:br>
            <a:r>
              <a:rPr lang="en-US" b="1" dirty="0" smtClean="0"/>
              <a:t>    &lt;td&gt;Eve&lt;/td&gt;</a:t>
            </a:r>
            <a:br>
              <a:rPr lang="en-US" b="1" dirty="0" smtClean="0"/>
            </a:br>
            <a:r>
              <a:rPr lang="en-US" b="1" dirty="0" smtClean="0"/>
              <a:t>    &lt;td&gt;Jackson&lt;/td&gt; </a:t>
            </a:r>
            <a:br>
              <a:rPr lang="en-US" b="1" dirty="0" smtClean="0"/>
            </a:br>
            <a:r>
              <a:rPr lang="en-US" b="1" dirty="0" smtClean="0"/>
              <a:t>    &lt;td&gt;94&lt;/td&gt;</a:t>
            </a:r>
            <a:br>
              <a:rPr lang="en-US" b="1" dirty="0" smtClean="0"/>
            </a:br>
            <a:r>
              <a:rPr lang="en-US" b="1" dirty="0" smtClean="0"/>
              <a:t>  &lt;/</a:t>
            </a:r>
            <a:r>
              <a:rPr lang="en-US" b="1" dirty="0" err="1" smtClean="0"/>
              <a:t>tr</a:t>
            </a:r>
            <a:r>
              <a:rPr lang="en-US" b="1" dirty="0" smtClean="0"/>
              <a:t>&gt;</a:t>
            </a:r>
          </a:p>
          <a:p>
            <a:pPr>
              <a:buNone/>
            </a:pPr>
            <a:r>
              <a:rPr lang="en-US" b="1" dirty="0" smtClean="0"/>
              <a:t>&lt;/table&gt;&lt;/body&gt;</a:t>
            </a:r>
            <a:endParaRPr lang="en-US" b="1" dirty="0"/>
          </a:p>
        </p:txBody>
      </p:sp>
      <p:sp>
        <p:nvSpPr>
          <p:cNvPr id="4" name="Title 3"/>
          <p:cNvSpPr>
            <a:spLocks noGrp="1"/>
          </p:cNvSpPr>
          <p:nvPr>
            <p:ph type="title"/>
          </p:nvPr>
        </p:nvSpPr>
        <p:spPr/>
        <p:txBody>
          <a:bodyPr/>
          <a:lstStyle/>
          <a:p>
            <a:r>
              <a:rPr lang="en-US" dirty="0" smtClean="0"/>
              <a:t>Example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96077"/>
          </a:xfrm>
        </p:spPr>
        <p:txBody>
          <a:bodyPr>
            <a:normAutofit/>
          </a:bodyPr>
          <a:lstStyle/>
          <a:p>
            <a:r>
              <a:rPr lang="en-US" sz="2400" dirty="0" smtClean="0"/>
              <a:t>The</a:t>
            </a:r>
            <a:r>
              <a:rPr lang="en-US" sz="2400" dirty="0"/>
              <a:t> &lt;html&gt; element is the root element of an HTML page</a:t>
            </a:r>
          </a:p>
          <a:p>
            <a:r>
              <a:rPr lang="en-US" sz="2400" dirty="0"/>
              <a:t>The &lt;head&gt; element contains meta information about the document</a:t>
            </a:r>
          </a:p>
          <a:p>
            <a:r>
              <a:rPr lang="en-US" sz="2400" dirty="0"/>
              <a:t>The &lt;title&gt; element specifies a title for the document</a:t>
            </a:r>
          </a:p>
          <a:p>
            <a:r>
              <a:rPr lang="en-US" sz="2400" dirty="0"/>
              <a:t>The &lt;body&gt; element contains the visible page content</a:t>
            </a:r>
          </a:p>
          <a:p>
            <a:r>
              <a:rPr lang="en-US" sz="2400" dirty="0"/>
              <a:t>The &lt;h1&gt; element defines a large heading</a:t>
            </a:r>
          </a:p>
          <a:p>
            <a:r>
              <a:rPr lang="en-US" sz="2400" dirty="0"/>
              <a:t>The &lt;p&gt; element defines a paragraph</a:t>
            </a:r>
          </a:p>
          <a:p>
            <a:pPr marL="4572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smtClean="0"/>
              <a:t>Explanation</a:t>
            </a:r>
            <a:endParaRPr lang="en-US" dirty="0"/>
          </a:p>
        </p:txBody>
      </p:sp>
    </p:spTree>
    <p:extLst>
      <p:ext uri="{BB962C8B-B14F-4D97-AF65-F5344CB8AC3E}">
        <p14:creationId xmlns:p14="http://schemas.microsoft.com/office/powerpoint/2010/main" xmlns="" val="487691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719072"/>
            <a:ext cx="4043362" cy="4924638"/>
          </a:xfr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a:buNone/>
            </a:pPr>
            <a:r>
              <a:rPr lang="en-US" sz="4200" b="1" dirty="0" smtClean="0"/>
              <a:t>&lt;html&gt;</a:t>
            </a:r>
          </a:p>
          <a:p>
            <a:pPr>
              <a:buNone/>
            </a:pPr>
            <a:r>
              <a:rPr lang="en-US" sz="4200" b="1" dirty="0" smtClean="0"/>
              <a:t>&lt;head&gt;</a:t>
            </a:r>
          </a:p>
          <a:p>
            <a:pPr>
              <a:buNone/>
            </a:pPr>
            <a:r>
              <a:rPr lang="en-US" sz="4200" b="1" dirty="0" smtClean="0">
                <a:solidFill>
                  <a:srgbClr val="FF0000"/>
                </a:solidFill>
              </a:rPr>
              <a:t>&lt;style&gt;</a:t>
            </a:r>
          </a:p>
          <a:p>
            <a:pPr>
              <a:buNone/>
            </a:pPr>
            <a:r>
              <a:rPr lang="en-US" sz="4200" b="1" dirty="0" smtClean="0">
                <a:solidFill>
                  <a:srgbClr val="FF0000"/>
                </a:solidFill>
              </a:rPr>
              <a:t>table, </a:t>
            </a:r>
            <a:r>
              <a:rPr lang="en-US" sz="4200" b="1" dirty="0" err="1" smtClean="0">
                <a:solidFill>
                  <a:srgbClr val="FF0000"/>
                </a:solidFill>
              </a:rPr>
              <a:t>th</a:t>
            </a:r>
            <a:r>
              <a:rPr lang="en-US" sz="4200" b="1" dirty="0" smtClean="0">
                <a:solidFill>
                  <a:srgbClr val="FF0000"/>
                </a:solidFill>
              </a:rPr>
              <a:t>, td {</a:t>
            </a:r>
          </a:p>
          <a:p>
            <a:pPr>
              <a:buNone/>
            </a:pPr>
            <a:r>
              <a:rPr lang="en-US" sz="4200" b="1" dirty="0" smtClean="0">
                <a:solidFill>
                  <a:srgbClr val="FF0000"/>
                </a:solidFill>
              </a:rPr>
              <a:t>  border: 1px solid black;</a:t>
            </a:r>
          </a:p>
          <a:p>
            <a:pPr>
              <a:buNone/>
            </a:pPr>
            <a:r>
              <a:rPr lang="en-US" sz="4200" b="1" dirty="0" smtClean="0">
                <a:solidFill>
                  <a:srgbClr val="FF0000"/>
                </a:solidFill>
              </a:rPr>
              <a:t>}</a:t>
            </a:r>
          </a:p>
          <a:p>
            <a:pPr>
              <a:buNone/>
            </a:pPr>
            <a:r>
              <a:rPr lang="en-US" sz="4200" b="1" dirty="0" smtClean="0">
                <a:solidFill>
                  <a:srgbClr val="FF0000"/>
                </a:solidFill>
              </a:rPr>
              <a:t>&lt;/style&gt;</a:t>
            </a:r>
          </a:p>
          <a:p>
            <a:pPr>
              <a:buNone/>
            </a:pPr>
            <a:r>
              <a:rPr lang="en-US" sz="4200" b="1" dirty="0" smtClean="0"/>
              <a:t>&lt;/head&gt;</a:t>
            </a:r>
          </a:p>
          <a:p>
            <a:pPr>
              <a:buNone/>
            </a:pPr>
            <a:r>
              <a:rPr lang="en-US" sz="4200" b="1" dirty="0" smtClean="0"/>
              <a:t>&lt;body&gt;</a:t>
            </a:r>
          </a:p>
          <a:p>
            <a:pPr>
              <a:buNone/>
            </a:pPr>
            <a:endParaRPr lang="en-US" sz="4200" b="1" dirty="0" smtClean="0"/>
          </a:p>
          <a:p>
            <a:pPr>
              <a:buNone/>
            </a:pPr>
            <a:r>
              <a:rPr lang="en-US" sz="4200" b="1" dirty="0" smtClean="0"/>
              <a:t>&lt;h2&gt;Bordered Table&lt;/h2&gt;</a:t>
            </a:r>
          </a:p>
          <a:p>
            <a:pPr>
              <a:buNone/>
            </a:pPr>
            <a:r>
              <a:rPr lang="en-US" sz="4200" b="1" dirty="0" smtClean="0"/>
              <a:t>&lt;p&gt;Use the CSS border property to add a border to the table.&lt;/p&gt;</a:t>
            </a:r>
          </a:p>
          <a:p>
            <a:endParaRPr lang="en-US" dirty="0" smtClean="0"/>
          </a:p>
          <a:p>
            <a:endParaRPr lang="en-US" dirty="0"/>
          </a:p>
        </p:txBody>
      </p:sp>
      <p:sp>
        <p:nvSpPr>
          <p:cNvPr id="3" name="Content Placeholder 2"/>
          <p:cNvSpPr>
            <a:spLocks noGrp="1"/>
          </p:cNvSpPr>
          <p:nvPr>
            <p:ph sz="half" idx="2"/>
          </p:nvPr>
        </p:nvSpPr>
        <p:spPr>
          <a:xfrm>
            <a:off x="4648200" y="1719072"/>
            <a:ext cx="4038600" cy="4924638"/>
          </a:xfrm>
        </p:spPr>
        <p:style>
          <a:lnRef idx="2">
            <a:schemeClr val="accent2"/>
          </a:lnRef>
          <a:fillRef idx="1">
            <a:schemeClr val="lt1"/>
          </a:fillRef>
          <a:effectRef idx="0">
            <a:schemeClr val="accent2"/>
          </a:effectRef>
          <a:fontRef idx="minor">
            <a:schemeClr val="dk1"/>
          </a:fontRef>
        </p:style>
        <p:txBody>
          <a:bodyPr>
            <a:noAutofit/>
          </a:bodyPr>
          <a:lstStyle/>
          <a:p>
            <a:pPr>
              <a:buNone/>
            </a:pPr>
            <a:r>
              <a:rPr lang="en-US" sz="2000" dirty="0" smtClean="0"/>
              <a:t> </a:t>
            </a:r>
            <a:r>
              <a:rPr lang="en-US" sz="2000" b="1" dirty="0" smtClean="0"/>
              <a:t>&lt;table style="width:100%"&gt;</a:t>
            </a:r>
          </a:p>
          <a:p>
            <a:pPr>
              <a:buNone/>
            </a:pPr>
            <a:r>
              <a:rPr lang="en-US" sz="2000" b="1" dirty="0" smtClean="0"/>
              <a:t>  &lt;</a:t>
            </a:r>
            <a:r>
              <a:rPr lang="en-US" sz="2000" b="1" dirty="0" err="1" smtClean="0"/>
              <a:t>tr</a:t>
            </a:r>
            <a:r>
              <a:rPr lang="en-US" sz="2000" b="1" dirty="0" smtClean="0"/>
              <a:t>&gt;</a:t>
            </a:r>
          </a:p>
          <a:p>
            <a:pPr>
              <a:buNone/>
            </a:pPr>
            <a:r>
              <a:rPr lang="en-US" sz="2000" b="1" dirty="0" smtClean="0"/>
              <a:t>    &lt;</a:t>
            </a:r>
            <a:r>
              <a:rPr lang="en-US" sz="2000" b="1" dirty="0" err="1" smtClean="0"/>
              <a:t>th</a:t>
            </a:r>
            <a:r>
              <a:rPr lang="en-US" sz="2000" b="1" dirty="0" smtClean="0"/>
              <a:t>&gt;</a:t>
            </a:r>
            <a:r>
              <a:rPr lang="en-US" sz="2000" b="1" dirty="0" err="1" smtClean="0"/>
              <a:t>Firstname</a:t>
            </a:r>
            <a:r>
              <a:rPr lang="en-US" sz="2000" b="1" dirty="0" smtClean="0"/>
              <a:t>&lt;/</a:t>
            </a:r>
            <a:r>
              <a:rPr lang="en-US" sz="2000" b="1" dirty="0" err="1" smtClean="0"/>
              <a:t>th</a:t>
            </a:r>
            <a:r>
              <a:rPr lang="en-US" sz="2000" b="1" dirty="0" smtClean="0"/>
              <a:t>&gt;</a:t>
            </a:r>
          </a:p>
          <a:p>
            <a:pPr>
              <a:buNone/>
            </a:pPr>
            <a:r>
              <a:rPr lang="en-US" sz="2000" b="1" dirty="0" smtClean="0"/>
              <a:t>    &lt;</a:t>
            </a:r>
            <a:r>
              <a:rPr lang="en-US" sz="2000" b="1" dirty="0" err="1" smtClean="0"/>
              <a:t>th</a:t>
            </a:r>
            <a:r>
              <a:rPr lang="en-US" sz="2000" b="1" dirty="0" smtClean="0"/>
              <a:t>&gt;</a:t>
            </a:r>
            <a:r>
              <a:rPr lang="en-US" sz="2000" b="1" dirty="0" err="1" smtClean="0"/>
              <a:t>Lastname</a:t>
            </a:r>
            <a:r>
              <a:rPr lang="en-US" sz="2000" b="1" dirty="0" smtClean="0"/>
              <a:t>&lt;/</a:t>
            </a:r>
            <a:r>
              <a:rPr lang="en-US" sz="2000" b="1" dirty="0" err="1" smtClean="0"/>
              <a:t>th</a:t>
            </a:r>
            <a:r>
              <a:rPr lang="en-US" sz="2000" b="1" dirty="0" smtClean="0"/>
              <a:t>&gt; </a:t>
            </a:r>
          </a:p>
          <a:p>
            <a:pPr>
              <a:buNone/>
            </a:pPr>
            <a:r>
              <a:rPr lang="en-US" sz="2000" b="1" dirty="0" smtClean="0"/>
              <a:t>    &lt;</a:t>
            </a:r>
            <a:r>
              <a:rPr lang="en-US" sz="2000" b="1" dirty="0" err="1" smtClean="0"/>
              <a:t>th</a:t>
            </a:r>
            <a:r>
              <a:rPr lang="en-US" sz="2000" b="1" dirty="0" smtClean="0"/>
              <a:t>&gt;Age&lt;/</a:t>
            </a:r>
            <a:r>
              <a:rPr lang="en-US" sz="2000" b="1" dirty="0" err="1" smtClean="0"/>
              <a:t>th</a:t>
            </a:r>
            <a:r>
              <a:rPr lang="en-US" sz="2000" b="1" dirty="0" smtClean="0"/>
              <a:t>&gt;</a:t>
            </a:r>
          </a:p>
          <a:p>
            <a:pPr>
              <a:buNone/>
            </a:pPr>
            <a:r>
              <a:rPr lang="en-US" sz="2000" b="1" dirty="0" smtClean="0"/>
              <a:t>  &lt;/</a:t>
            </a:r>
            <a:r>
              <a:rPr lang="en-US" sz="2000" b="1" dirty="0" err="1" smtClean="0"/>
              <a:t>tr</a:t>
            </a:r>
            <a:r>
              <a:rPr lang="en-US" sz="2000" b="1" dirty="0" smtClean="0"/>
              <a:t>&gt;</a:t>
            </a:r>
          </a:p>
          <a:p>
            <a:pPr>
              <a:buNone/>
            </a:pPr>
            <a:r>
              <a:rPr lang="en-US" sz="2000" b="1" dirty="0" smtClean="0"/>
              <a:t>&lt;</a:t>
            </a:r>
            <a:r>
              <a:rPr lang="en-US" sz="2000" b="1" dirty="0" err="1" smtClean="0"/>
              <a:t>tr</a:t>
            </a:r>
            <a:r>
              <a:rPr lang="en-US" sz="2000" b="1" dirty="0" smtClean="0"/>
              <a:t>&gt;</a:t>
            </a:r>
          </a:p>
          <a:p>
            <a:pPr>
              <a:buNone/>
            </a:pPr>
            <a:r>
              <a:rPr lang="en-US" sz="2000" b="1" dirty="0" smtClean="0"/>
              <a:t>    &lt;td&gt;Jill&lt;/td&gt;</a:t>
            </a:r>
          </a:p>
          <a:p>
            <a:pPr>
              <a:buNone/>
            </a:pPr>
            <a:r>
              <a:rPr lang="en-US" sz="2000" b="1" dirty="0" smtClean="0"/>
              <a:t>    &lt;td&gt;Smith&lt;/td&gt;</a:t>
            </a:r>
          </a:p>
          <a:p>
            <a:pPr>
              <a:buNone/>
            </a:pPr>
            <a:r>
              <a:rPr lang="en-US" sz="2000" b="1" dirty="0" smtClean="0"/>
              <a:t>    &lt;td&gt;50&lt;/td&gt;</a:t>
            </a:r>
          </a:p>
          <a:p>
            <a:pPr>
              <a:buNone/>
            </a:pPr>
            <a:r>
              <a:rPr lang="en-US" sz="2000" b="1" dirty="0" smtClean="0"/>
              <a:t>  &lt;/</a:t>
            </a:r>
            <a:r>
              <a:rPr lang="en-US" sz="2000" b="1" dirty="0" err="1" smtClean="0"/>
              <a:t>tr</a:t>
            </a:r>
            <a:r>
              <a:rPr lang="en-US" sz="2000" b="1" dirty="0" smtClean="0"/>
              <a:t>&gt;</a:t>
            </a:r>
          </a:p>
          <a:p>
            <a:pPr>
              <a:buNone/>
            </a:pPr>
            <a:r>
              <a:rPr lang="en-US" sz="2000" b="1" dirty="0" smtClean="0"/>
              <a:t>&lt;/table&gt;</a:t>
            </a:r>
          </a:p>
          <a:p>
            <a:pPr>
              <a:buNone/>
            </a:pPr>
            <a:r>
              <a:rPr lang="en-US" sz="2000" b="1" dirty="0" smtClean="0"/>
              <a:t>&lt;/body&gt;&lt;/html&gt;</a:t>
            </a:r>
            <a:endParaRPr lang="en-US" sz="2000" b="1" dirty="0"/>
          </a:p>
        </p:txBody>
      </p:sp>
      <p:sp>
        <p:nvSpPr>
          <p:cNvPr id="4" name="Title 3"/>
          <p:cNvSpPr>
            <a:spLocks noGrp="1"/>
          </p:cNvSpPr>
          <p:nvPr>
            <p:ph type="title"/>
          </p:nvPr>
        </p:nvSpPr>
        <p:spPr/>
        <p:txBody>
          <a:bodyPr/>
          <a:lstStyle/>
          <a:p>
            <a:r>
              <a:rPr lang="en-US" dirty="0" smtClean="0"/>
              <a:t>HTML Table - Adding a Border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HTML Table - Adding Cell Padding</a:t>
            </a:r>
          </a:p>
          <a:p>
            <a:r>
              <a:rPr lang="en-US" sz="2800" dirty="0" smtClean="0"/>
              <a:t>Cell padding specifies the space between the cell content and its borders.</a:t>
            </a:r>
          </a:p>
          <a:p>
            <a:r>
              <a:rPr lang="en-US" sz="2800" dirty="0" smtClean="0"/>
              <a:t>If you do not specify a padding, the table cells will be displayed without padding.</a:t>
            </a:r>
          </a:p>
          <a:p>
            <a:r>
              <a:rPr lang="en-US" sz="2800" dirty="0" smtClean="0"/>
              <a:t>To set the padding, use the CSS </a:t>
            </a:r>
            <a:r>
              <a:rPr lang="en-US" sz="2800" dirty="0" smtClean="0">
                <a:solidFill>
                  <a:srgbClr val="FF0000"/>
                </a:solidFill>
              </a:rPr>
              <a:t>padding</a:t>
            </a:r>
            <a:r>
              <a:rPr lang="en-US" sz="2800" dirty="0" smtClean="0"/>
              <a:t> property:</a:t>
            </a:r>
          </a:p>
          <a:p>
            <a:pPr>
              <a:buNone/>
            </a:pPr>
            <a:r>
              <a:rPr lang="en-US" sz="2800" dirty="0" err="1" smtClean="0">
                <a:solidFill>
                  <a:srgbClr val="FF0000"/>
                </a:solidFill>
              </a:rPr>
              <a:t>th</a:t>
            </a:r>
            <a:r>
              <a:rPr lang="en-US" sz="2800" dirty="0" smtClean="0">
                <a:solidFill>
                  <a:srgbClr val="FF0000"/>
                </a:solidFill>
              </a:rPr>
              <a:t>, td {</a:t>
            </a:r>
            <a:br>
              <a:rPr lang="en-US" sz="2800" dirty="0" smtClean="0">
                <a:solidFill>
                  <a:srgbClr val="FF0000"/>
                </a:solidFill>
              </a:rPr>
            </a:br>
            <a:r>
              <a:rPr lang="en-US" sz="2800" dirty="0" smtClean="0">
                <a:solidFill>
                  <a:srgbClr val="FF0000"/>
                </a:solidFill>
              </a:rPr>
              <a:t>  padding: 15px;</a:t>
            </a:r>
            <a:br>
              <a:rPr lang="en-US" sz="2800" dirty="0" smtClean="0">
                <a:solidFill>
                  <a:srgbClr val="FF0000"/>
                </a:solidFill>
              </a:rPr>
            </a:br>
            <a:r>
              <a:rPr lang="en-US" sz="2800" dirty="0" smtClean="0">
                <a:solidFill>
                  <a:srgbClr val="FF0000"/>
                </a:solidFill>
              </a:rPr>
              <a:t>} </a:t>
            </a:r>
            <a:endParaRPr lang="en-US" sz="2800" dirty="0">
              <a:solidFill>
                <a:srgbClr val="FF0000"/>
              </a:solidFill>
            </a:endParaRPr>
          </a:p>
        </p:txBody>
      </p:sp>
      <p:sp>
        <p:nvSpPr>
          <p:cNvPr id="3" name="Title 2"/>
          <p:cNvSpPr>
            <a:spLocks noGrp="1"/>
          </p:cNvSpPr>
          <p:nvPr>
            <p:ph type="title"/>
          </p:nvPr>
        </p:nvSpPr>
        <p:spPr/>
        <p:txBody>
          <a:bodyPr/>
          <a:lstStyle/>
          <a:p>
            <a:r>
              <a:rPr lang="en-US" dirty="0" smtClean="0"/>
              <a:t>HTML Table - Adding Cell Padding</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en-US" sz="2800" dirty="0" smtClean="0"/>
              <a:t>HTML Table - Left-align Headings.</a:t>
            </a:r>
          </a:p>
          <a:p>
            <a:pPr>
              <a:buFont typeface="Wingdings" pitchFamily="2" charset="2"/>
              <a:buChar char="q"/>
            </a:pPr>
            <a:r>
              <a:rPr lang="en-US" sz="2800" dirty="0" smtClean="0"/>
              <a:t>Border spacing specifies the space between the cells.</a:t>
            </a:r>
          </a:p>
          <a:p>
            <a:pPr>
              <a:buFont typeface="Wingdings" pitchFamily="2" charset="2"/>
              <a:buChar char="q"/>
            </a:pPr>
            <a:r>
              <a:rPr lang="en-US" sz="2800" dirty="0" smtClean="0"/>
              <a:t>Cells that Span Many Columns</a:t>
            </a:r>
          </a:p>
          <a:p>
            <a:pPr>
              <a:buFont typeface="Wingdings" pitchFamily="2" charset="2"/>
              <a:buChar char="q"/>
            </a:pPr>
            <a:r>
              <a:rPr lang="en-US" sz="2800" dirty="0" smtClean="0"/>
              <a:t>A Special Style for One Table</a:t>
            </a:r>
          </a:p>
          <a:p>
            <a:pPr>
              <a:buFont typeface="Wingdings" pitchFamily="2" charset="2"/>
              <a:buChar char="q"/>
            </a:pPr>
            <a:r>
              <a:rPr lang="en-IN" sz="2800" dirty="0" smtClean="0"/>
              <a:t>Change colour of rows.</a:t>
            </a:r>
            <a:endParaRPr lang="en-US" sz="2800" dirty="0" smtClean="0"/>
          </a:p>
          <a:p>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What else is possible in HTML Table?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en-US" dirty="0" smtClean="0"/>
              <a:t>An Unordered List:</a:t>
            </a:r>
          </a:p>
          <a:p>
            <a:r>
              <a:rPr lang="en-US" dirty="0" smtClean="0"/>
              <a:t>Item</a:t>
            </a:r>
          </a:p>
          <a:p>
            <a:r>
              <a:rPr lang="en-US" dirty="0" smtClean="0"/>
              <a:t>Item</a:t>
            </a:r>
          </a:p>
          <a:p>
            <a:r>
              <a:rPr lang="en-US" dirty="0" smtClean="0"/>
              <a:t>Item</a:t>
            </a:r>
          </a:p>
          <a:p>
            <a:r>
              <a:rPr lang="en-US" dirty="0" smtClean="0"/>
              <a:t>Item</a:t>
            </a:r>
          </a:p>
          <a:p>
            <a:pPr algn="ctr"/>
            <a:r>
              <a:rPr lang="en-US" dirty="0" smtClean="0"/>
              <a:t>An Ordered List:</a:t>
            </a:r>
          </a:p>
          <a:p>
            <a:pPr marL="502920" indent="-457200">
              <a:buFont typeface="+mj-lt"/>
              <a:buAutoNum type="arabicPeriod"/>
            </a:pPr>
            <a:r>
              <a:rPr lang="en-US" dirty="0" smtClean="0"/>
              <a:t>First item</a:t>
            </a:r>
          </a:p>
          <a:p>
            <a:pPr marL="502920" indent="-457200">
              <a:buFont typeface="+mj-lt"/>
              <a:buAutoNum type="arabicPeriod"/>
            </a:pPr>
            <a:r>
              <a:rPr lang="en-US" dirty="0" smtClean="0"/>
              <a:t>Second item</a:t>
            </a:r>
          </a:p>
          <a:p>
            <a:pPr marL="502920" indent="-457200">
              <a:buFont typeface="+mj-lt"/>
              <a:buAutoNum type="arabicPeriod"/>
            </a:pPr>
            <a:r>
              <a:rPr lang="en-US" dirty="0" smtClean="0"/>
              <a:t>Third item</a:t>
            </a:r>
          </a:p>
          <a:p>
            <a:pPr marL="502920" indent="-457200">
              <a:buFont typeface="+mj-lt"/>
              <a:buAutoNum type="arabicPeriod"/>
            </a:pPr>
            <a:r>
              <a:rPr lang="en-US" dirty="0" smtClean="0"/>
              <a:t>Fourth item</a:t>
            </a:r>
          </a:p>
          <a:p>
            <a:endParaRPr lang="en-US" dirty="0"/>
          </a:p>
        </p:txBody>
      </p:sp>
      <p:sp>
        <p:nvSpPr>
          <p:cNvPr id="3" name="Title 2"/>
          <p:cNvSpPr>
            <a:spLocks noGrp="1"/>
          </p:cNvSpPr>
          <p:nvPr>
            <p:ph type="title"/>
          </p:nvPr>
        </p:nvSpPr>
        <p:spPr/>
        <p:txBody>
          <a:bodyPr/>
          <a:lstStyle/>
          <a:p>
            <a:r>
              <a:rPr lang="en-US" dirty="0" smtClean="0"/>
              <a:t>HTML Lists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solidFill>
                  <a:srgbClr val="FF0000"/>
                </a:solidFill>
              </a:rPr>
              <a:t>Unordered HTML List - Choose List Item Marker</a:t>
            </a:r>
          </a:p>
          <a:p>
            <a:r>
              <a:rPr lang="en-US" sz="2400" dirty="0" smtClean="0"/>
              <a:t>The CSS </a:t>
            </a:r>
            <a:r>
              <a:rPr lang="en-US" sz="2400" dirty="0" smtClean="0">
                <a:solidFill>
                  <a:srgbClr val="FF0000"/>
                </a:solidFill>
              </a:rPr>
              <a:t>list-style-type</a:t>
            </a:r>
            <a:r>
              <a:rPr lang="en-US" sz="2400" dirty="0" smtClean="0"/>
              <a:t> property is used to define the style of the list item marker:</a:t>
            </a:r>
          </a:p>
          <a:p>
            <a:endParaRPr lang="en-US" dirty="0"/>
          </a:p>
        </p:txBody>
      </p:sp>
      <p:sp>
        <p:nvSpPr>
          <p:cNvPr id="3" name="Title 2"/>
          <p:cNvSpPr>
            <a:spLocks noGrp="1"/>
          </p:cNvSpPr>
          <p:nvPr>
            <p:ph type="title"/>
          </p:nvPr>
        </p:nvSpPr>
        <p:spPr/>
        <p:txBody>
          <a:bodyPr/>
          <a:lstStyle/>
          <a:p>
            <a:r>
              <a:rPr lang="en-US" dirty="0" smtClean="0"/>
              <a:t>Unordered HTML List</a:t>
            </a:r>
            <a:endParaRPr lang="en-US" dirty="0"/>
          </a:p>
        </p:txBody>
      </p:sp>
      <p:graphicFrame>
        <p:nvGraphicFramePr>
          <p:cNvPr id="4" name="Table 3"/>
          <p:cNvGraphicFramePr>
            <a:graphicFrameLocks noGrp="1"/>
          </p:cNvGraphicFramePr>
          <p:nvPr/>
        </p:nvGraphicFramePr>
        <p:xfrm>
          <a:off x="714348" y="3143246"/>
          <a:ext cx="8215370" cy="2590800"/>
        </p:xfrm>
        <a:graphic>
          <a:graphicData uri="http://schemas.openxmlformats.org/drawingml/2006/table">
            <a:tbl>
              <a:tblPr firstRow="1" bandRow="1">
                <a:tableStyleId>{5C22544A-7EE6-4342-B048-85BDC9FD1C3A}</a:tableStyleId>
              </a:tblPr>
              <a:tblGrid>
                <a:gridCol w="1285884"/>
                <a:gridCol w="6929486"/>
              </a:tblGrid>
              <a:tr h="511973">
                <a:tc>
                  <a:txBody>
                    <a:bodyPr/>
                    <a:lstStyle/>
                    <a:p>
                      <a:pPr algn="l" fontAlgn="t"/>
                      <a:r>
                        <a:rPr lang="en-US" sz="2400" dirty="0"/>
                        <a:t>Value</a:t>
                      </a:r>
                    </a:p>
                  </a:txBody>
                  <a:tcPr marL="152400" marR="76200" marT="76200" marB="76200"/>
                </a:tc>
                <a:tc>
                  <a:txBody>
                    <a:bodyPr/>
                    <a:lstStyle/>
                    <a:p>
                      <a:pPr algn="l" fontAlgn="t"/>
                      <a:r>
                        <a:rPr lang="en-US" sz="2400"/>
                        <a:t>Description</a:t>
                      </a:r>
                    </a:p>
                  </a:txBody>
                  <a:tcPr marL="76200" marR="76200" marT="76200" marB="76200"/>
                </a:tc>
              </a:tr>
              <a:tr h="511973">
                <a:tc>
                  <a:txBody>
                    <a:bodyPr/>
                    <a:lstStyle/>
                    <a:p>
                      <a:pPr algn="l" fontAlgn="t"/>
                      <a:r>
                        <a:rPr lang="en-US" sz="2400"/>
                        <a:t>disc</a:t>
                      </a:r>
                    </a:p>
                  </a:txBody>
                  <a:tcPr marL="152400" marR="76200" marT="76200" marB="76200"/>
                </a:tc>
                <a:tc>
                  <a:txBody>
                    <a:bodyPr/>
                    <a:lstStyle/>
                    <a:p>
                      <a:pPr algn="l" fontAlgn="t"/>
                      <a:r>
                        <a:rPr lang="en-US" sz="2400"/>
                        <a:t>Sets the list item marker to a bullet (default)</a:t>
                      </a:r>
                    </a:p>
                  </a:txBody>
                  <a:tcPr marL="76200" marR="76200" marT="76200" marB="76200"/>
                </a:tc>
              </a:tr>
              <a:tr h="511973">
                <a:tc>
                  <a:txBody>
                    <a:bodyPr/>
                    <a:lstStyle/>
                    <a:p>
                      <a:pPr algn="l" fontAlgn="t"/>
                      <a:r>
                        <a:rPr lang="en-US" sz="2400"/>
                        <a:t>circle</a:t>
                      </a:r>
                    </a:p>
                  </a:txBody>
                  <a:tcPr marL="152400" marR="76200" marT="76200" marB="76200"/>
                </a:tc>
                <a:tc>
                  <a:txBody>
                    <a:bodyPr/>
                    <a:lstStyle/>
                    <a:p>
                      <a:pPr algn="l" fontAlgn="t"/>
                      <a:r>
                        <a:rPr lang="en-US" sz="2400"/>
                        <a:t>Sets the list item marker to a circle</a:t>
                      </a:r>
                    </a:p>
                  </a:txBody>
                  <a:tcPr marL="76200" marR="76200" marT="76200" marB="76200"/>
                </a:tc>
              </a:tr>
              <a:tr h="511973">
                <a:tc>
                  <a:txBody>
                    <a:bodyPr/>
                    <a:lstStyle/>
                    <a:p>
                      <a:pPr algn="l" fontAlgn="t"/>
                      <a:r>
                        <a:rPr lang="en-US" sz="2400"/>
                        <a:t>square</a:t>
                      </a:r>
                    </a:p>
                  </a:txBody>
                  <a:tcPr marL="152400" marR="76200" marT="76200" marB="76200"/>
                </a:tc>
                <a:tc>
                  <a:txBody>
                    <a:bodyPr/>
                    <a:lstStyle/>
                    <a:p>
                      <a:pPr algn="l" fontAlgn="t"/>
                      <a:r>
                        <a:rPr lang="en-US" sz="2400"/>
                        <a:t>Sets the list item marker to a square</a:t>
                      </a:r>
                    </a:p>
                  </a:txBody>
                  <a:tcPr marL="76200" marR="76200" marT="76200" marB="76200"/>
                </a:tc>
              </a:tr>
              <a:tr h="511973">
                <a:tc>
                  <a:txBody>
                    <a:bodyPr/>
                    <a:lstStyle/>
                    <a:p>
                      <a:pPr algn="l" fontAlgn="t"/>
                      <a:r>
                        <a:rPr lang="en-US" sz="2400"/>
                        <a:t>none</a:t>
                      </a:r>
                    </a:p>
                  </a:txBody>
                  <a:tcPr marL="152400" marR="76200" marT="76200" marB="76200"/>
                </a:tc>
                <a:tc>
                  <a:txBody>
                    <a:bodyPr/>
                    <a:lstStyle/>
                    <a:p>
                      <a:pPr algn="l" fontAlgn="t"/>
                      <a:r>
                        <a:rPr lang="en-US" sz="2400" dirty="0"/>
                        <a:t>The list items will not be marked</a:t>
                      </a:r>
                    </a:p>
                  </a:txBody>
                  <a:tcPr marL="76200" marR="76200" marT="76200" marB="7620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it-IT" dirty="0" smtClean="0"/>
              <a:t>Example - Disc</a:t>
            </a:r>
          </a:p>
          <a:p>
            <a:pPr>
              <a:buNone/>
            </a:pPr>
            <a:r>
              <a:rPr lang="it-IT" dirty="0" smtClean="0">
                <a:solidFill>
                  <a:srgbClr val="FF0000"/>
                </a:solidFill>
              </a:rPr>
              <a:t>&lt;ul style="list-style-type:disc"&gt;</a:t>
            </a:r>
            <a:r>
              <a:rPr lang="it-IT" dirty="0" smtClean="0"/>
              <a:t/>
            </a:r>
            <a:br>
              <a:rPr lang="it-IT" dirty="0" smtClean="0"/>
            </a:br>
            <a:r>
              <a:rPr lang="it-IT" dirty="0" smtClean="0"/>
              <a:t>  &lt;li&gt;Coffee&lt;/li&gt;</a:t>
            </a:r>
            <a:br>
              <a:rPr lang="it-IT" dirty="0" smtClean="0"/>
            </a:br>
            <a:r>
              <a:rPr lang="it-IT" dirty="0" smtClean="0"/>
              <a:t>  &lt;li&gt;Tea&lt;/li&gt;</a:t>
            </a:r>
            <a:br>
              <a:rPr lang="it-IT" dirty="0" smtClean="0"/>
            </a:br>
            <a:r>
              <a:rPr lang="it-IT" dirty="0" smtClean="0"/>
              <a:t>  &lt;li&gt;Milk&lt;/li&gt;</a:t>
            </a:r>
            <a:br>
              <a:rPr lang="it-IT" dirty="0" smtClean="0"/>
            </a:br>
            <a:r>
              <a:rPr lang="it-IT" dirty="0" smtClean="0"/>
              <a:t>&lt;/ul&gt; </a:t>
            </a:r>
          </a:p>
          <a:p>
            <a:endParaRPr lang="en-US" dirty="0"/>
          </a:p>
        </p:txBody>
      </p:sp>
      <p:sp>
        <p:nvSpPr>
          <p:cNvPr id="3" name="Content Placeholder 2"/>
          <p:cNvSpPr>
            <a:spLocks noGrp="1"/>
          </p:cNvSpPr>
          <p:nvPr>
            <p:ph sz="half" idx="2"/>
          </p:nvPr>
        </p:nvSpPr>
        <p:spPr/>
        <p:txBody>
          <a:bodyPr/>
          <a:lstStyle/>
          <a:p>
            <a:pPr>
              <a:buNone/>
            </a:pPr>
            <a:r>
              <a:rPr lang="it-IT" dirty="0" smtClean="0"/>
              <a:t>Example – circle</a:t>
            </a:r>
          </a:p>
          <a:p>
            <a:pPr>
              <a:buNone/>
            </a:pPr>
            <a:r>
              <a:rPr lang="it-IT" dirty="0" smtClean="0">
                <a:solidFill>
                  <a:srgbClr val="FF0000"/>
                </a:solidFill>
              </a:rPr>
              <a:t>&lt;ul style="list-style-type:circle"&gt;</a:t>
            </a:r>
            <a:r>
              <a:rPr lang="it-IT" dirty="0" smtClean="0"/>
              <a:t/>
            </a:r>
            <a:br>
              <a:rPr lang="it-IT" dirty="0" smtClean="0"/>
            </a:br>
            <a:r>
              <a:rPr lang="it-IT" dirty="0" smtClean="0"/>
              <a:t>  &lt;li&gt;Coffee&lt;/li&gt;</a:t>
            </a:r>
            <a:br>
              <a:rPr lang="it-IT" dirty="0" smtClean="0"/>
            </a:br>
            <a:r>
              <a:rPr lang="it-IT" dirty="0" smtClean="0"/>
              <a:t>  &lt;li&gt;Tea&lt;/li&gt;</a:t>
            </a:r>
            <a:br>
              <a:rPr lang="it-IT" dirty="0" smtClean="0"/>
            </a:br>
            <a:r>
              <a:rPr lang="it-IT" dirty="0" smtClean="0"/>
              <a:t>  &lt;li&gt;Milk&lt;/li&gt;</a:t>
            </a:r>
            <a:br>
              <a:rPr lang="it-IT" dirty="0" smtClean="0"/>
            </a:br>
            <a:r>
              <a:rPr lang="it-IT" dirty="0" smtClean="0"/>
              <a:t>&lt;/ul&gt;</a:t>
            </a:r>
            <a:endParaRPr lang="en-US" dirty="0"/>
          </a:p>
        </p:txBody>
      </p:sp>
      <p:sp>
        <p:nvSpPr>
          <p:cNvPr id="4" name="Title 3"/>
          <p:cNvSpPr>
            <a:spLocks noGrp="1"/>
          </p:cNvSpPr>
          <p:nvPr>
            <p:ph type="title"/>
          </p:nvPr>
        </p:nvSpPr>
        <p:spPr/>
        <p:txBody>
          <a:bodyPr/>
          <a:lstStyle/>
          <a:p>
            <a:r>
              <a:rPr lang="en-IN" dirty="0" smtClean="0"/>
              <a:t>EXAMPLE : UNODERED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An ordered list starts with the &lt;</a:t>
            </a:r>
            <a:r>
              <a:rPr lang="en-US" sz="2400" dirty="0" err="1" smtClean="0"/>
              <a:t>ol</a:t>
            </a:r>
            <a:r>
              <a:rPr lang="en-US" sz="2400" dirty="0" smtClean="0"/>
              <a:t>&gt; tag. Each list item starts with the &lt;</a:t>
            </a:r>
            <a:r>
              <a:rPr lang="en-US" sz="2400" dirty="0" err="1" smtClean="0"/>
              <a:t>li</a:t>
            </a:r>
            <a:r>
              <a:rPr lang="en-US" sz="2400" dirty="0" smtClean="0"/>
              <a:t>&gt; tag.</a:t>
            </a:r>
          </a:p>
          <a:p>
            <a:r>
              <a:rPr lang="en-US" sz="2400" dirty="0" smtClean="0"/>
              <a:t>The list items will be marked with numbers by default:</a:t>
            </a:r>
          </a:p>
          <a:p>
            <a:endParaRPr lang="en-US" dirty="0"/>
          </a:p>
        </p:txBody>
      </p:sp>
      <p:sp>
        <p:nvSpPr>
          <p:cNvPr id="3" name="Title 2"/>
          <p:cNvSpPr>
            <a:spLocks noGrp="1"/>
          </p:cNvSpPr>
          <p:nvPr>
            <p:ph type="title"/>
          </p:nvPr>
        </p:nvSpPr>
        <p:spPr/>
        <p:txBody>
          <a:bodyPr/>
          <a:lstStyle/>
          <a:p>
            <a:r>
              <a:rPr lang="en-US" dirty="0" smtClean="0"/>
              <a:t>Ordered HTML List</a:t>
            </a:r>
            <a:endParaRPr lang="en-US" dirty="0"/>
          </a:p>
        </p:txBody>
      </p:sp>
      <p:graphicFrame>
        <p:nvGraphicFramePr>
          <p:cNvPr id="4" name="Table 3"/>
          <p:cNvGraphicFramePr>
            <a:graphicFrameLocks noGrp="1"/>
          </p:cNvGraphicFramePr>
          <p:nvPr/>
        </p:nvGraphicFramePr>
        <p:xfrm>
          <a:off x="285720" y="3500438"/>
          <a:ext cx="8715436" cy="3088957"/>
        </p:xfrm>
        <a:graphic>
          <a:graphicData uri="http://schemas.openxmlformats.org/drawingml/2006/table">
            <a:tbl>
              <a:tblPr firstRow="1" bandRow="1">
                <a:tableStyleId>{5C22544A-7EE6-4342-B048-85BDC9FD1C3A}</a:tableStyleId>
              </a:tblPr>
              <a:tblGrid>
                <a:gridCol w="1440567"/>
                <a:gridCol w="7274869"/>
              </a:tblGrid>
              <a:tr h="436822">
                <a:tc>
                  <a:txBody>
                    <a:bodyPr/>
                    <a:lstStyle/>
                    <a:p>
                      <a:pPr algn="l" fontAlgn="t"/>
                      <a:r>
                        <a:rPr lang="en-US"/>
                        <a:t>Type</a:t>
                      </a:r>
                    </a:p>
                  </a:txBody>
                  <a:tcPr marL="152400" marR="76200" marT="76200" marB="76200"/>
                </a:tc>
                <a:tc>
                  <a:txBody>
                    <a:bodyPr/>
                    <a:lstStyle/>
                    <a:p>
                      <a:pPr algn="l" fontAlgn="t"/>
                      <a:r>
                        <a:rPr lang="en-US"/>
                        <a:t>Description</a:t>
                      </a:r>
                    </a:p>
                  </a:txBody>
                  <a:tcPr marL="76200" marR="76200" marT="76200" marB="76200"/>
                </a:tc>
              </a:tr>
              <a:tr h="530427">
                <a:tc>
                  <a:txBody>
                    <a:bodyPr/>
                    <a:lstStyle/>
                    <a:p>
                      <a:pPr algn="l" fontAlgn="t"/>
                      <a:r>
                        <a:rPr lang="en-US" sz="2400"/>
                        <a:t>type="1"</a:t>
                      </a:r>
                    </a:p>
                  </a:txBody>
                  <a:tcPr marL="152400" marR="76200" marT="76200" marB="76200"/>
                </a:tc>
                <a:tc>
                  <a:txBody>
                    <a:bodyPr/>
                    <a:lstStyle/>
                    <a:p>
                      <a:pPr algn="l" fontAlgn="t"/>
                      <a:r>
                        <a:rPr lang="en-US" sz="2400" dirty="0"/>
                        <a:t>The list items will be numbered with numbers (default)</a:t>
                      </a:r>
                    </a:p>
                  </a:txBody>
                  <a:tcPr marL="76200" marR="76200" marT="76200" marB="76200"/>
                </a:tc>
              </a:tr>
              <a:tr h="530427">
                <a:tc>
                  <a:txBody>
                    <a:bodyPr/>
                    <a:lstStyle/>
                    <a:p>
                      <a:pPr algn="l" fontAlgn="t"/>
                      <a:r>
                        <a:rPr lang="en-US" sz="2400"/>
                        <a:t>type="A"</a:t>
                      </a:r>
                    </a:p>
                  </a:txBody>
                  <a:tcPr marL="152400" marR="76200" marT="76200" marB="76200"/>
                </a:tc>
                <a:tc>
                  <a:txBody>
                    <a:bodyPr/>
                    <a:lstStyle/>
                    <a:p>
                      <a:pPr algn="l" fontAlgn="t"/>
                      <a:r>
                        <a:rPr lang="en-US" sz="2400"/>
                        <a:t>The list items will be numbered with uppercase letters</a:t>
                      </a:r>
                    </a:p>
                  </a:txBody>
                  <a:tcPr marL="76200" marR="76200" marT="76200" marB="76200"/>
                </a:tc>
              </a:tr>
              <a:tr h="530427">
                <a:tc>
                  <a:txBody>
                    <a:bodyPr/>
                    <a:lstStyle/>
                    <a:p>
                      <a:pPr algn="l" fontAlgn="t"/>
                      <a:r>
                        <a:rPr lang="en-US" sz="2400"/>
                        <a:t>type="a"</a:t>
                      </a:r>
                    </a:p>
                  </a:txBody>
                  <a:tcPr marL="152400" marR="76200" marT="76200" marB="76200"/>
                </a:tc>
                <a:tc>
                  <a:txBody>
                    <a:bodyPr/>
                    <a:lstStyle/>
                    <a:p>
                      <a:pPr algn="l" fontAlgn="t"/>
                      <a:r>
                        <a:rPr lang="en-US" sz="2400"/>
                        <a:t>The list items will be numbered with lowercase letters</a:t>
                      </a:r>
                    </a:p>
                  </a:txBody>
                  <a:tcPr marL="76200" marR="76200" marT="76200" marB="76200"/>
                </a:tc>
              </a:tr>
              <a:tr h="530427">
                <a:tc>
                  <a:txBody>
                    <a:bodyPr/>
                    <a:lstStyle/>
                    <a:p>
                      <a:pPr algn="l" fontAlgn="t"/>
                      <a:r>
                        <a:rPr lang="en-US" sz="2400"/>
                        <a:t>type="I"</a:t>
                      </a:r>
                    </a:p>
                  </a:txBody>
                  <a:tcPr marL="152400" marR="76200" marT="76200" marB="76200"/>
                </a:tc>
                <a:tc>
                  <a:txBody>
                    <a:bodyPr/>
                    <a:lstStyle/>
                    <a:p>
                      <a:pPr algn="l" fontAlgn="t"/>
                      <a:r>
                        <a:rPr lang="en-US" sz="2400" dirty="0"/>
                        <a:t>The list items will be numbered with uppercase roman </a:t>
                      </a:r>
                    </a:p>
                  </a:txBody>
                  <a:tcPr marL="76200" marR="76200" marT="76200" marB="76200"/>
                </a:tc>
              </a:tr>
              <a:tr h="530427">
                <a:tc>
                  <a:txBody>
                    <a:bodyPr/>
                    <a:lstStyle/>
                    <a:p>
                      <a:pPr algn="l" fontAlgn="t"/>
                      <a:r>
                        <a:rPr lang="en-US" sz="2400"/>
                        <a:t>type="i"</a:t>
                      </a:r>
                    </a:p>
                  </a:txBody>
                  <a:tcPr marL="152400" marR="76200" marT="76200" marB="76200"/>
                </a:tc>
                <a:tc>
                  <a:txBody>
                    <a:bodyPr/>
                    <a:lstStyle/>
                    <a:p>
                      <a:pPr algn="l" fontAlgn="t"/>
                      <a:r>
                        <a:rPr lang="en-US" sz="2400" dirty="0"/>
                        <a:t>The list items will be numbered with lowercase roman </a:t>
                      </a:r>
                    </a:p>
                  </a:txBody>
                  <a:tcPr marL="76200" marR="76200" marT="76200" marB="7620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None/>
            </a:pPr>
            <a:r>
              <a:rPr lang="en-US" dirty="0" smtClean="0"/>
              <a:t>Uppercase Letters:</a:t>
            </a:r>
            <a:endParaRPr lang="it-IT" dirty="0" smtClean="0"/>
          </a:p>
          <a:p>
            <a:pPr>
              <a:buNone/>
            </a:pPr>
            <a:r>
              <a:rPr lang="it-IT" dirty="0" smtClean="0"/>
              <a:t>&lt;ol type="A"&gt;</a:t>
            </a:r>
            <a:br>
              <a:rPr lang="it-IT" dirty="0" smtClean="0"/>
            </a:br>
            <a:r>
              <a:rPr lang="it-IT" dirty="0" smtClean="0"/>
              <a:t>  &lt;li&gt;Coffee&lt;/li&gt;</a:t>
            </a:r>
            <a:br>
              <a:rPr lang="it-IT" dirty="0" smtClean="0"/>
            </a:br>
            <a:r>
              <a:rPr lang="it-IT" dirty="0" smtClean="0"/>
              <a:t>  &lt;li&gt;Tea&lt;/li&gt;</a:t>
            </a:r>
            <a:br>
              <a:rPr lang="it-IT" dirty="0" smtClean="0"/>
            </a:br>
            <a:r>
              <a:rPr lang="it-IT" dirty="0" smtClean="0"/>
              <a:t>  &lt;li&gt;Milk&lt;/li&gt;</a:t>
            </a:r>
            <a:br>
              <a:rPr lang="it-IT" dirty="0" smtClean="0"/>
            </a:br>
            <a:r>
              <a:rPr lang="it-IT" dirty="0" smtClean="0"/>
              <a:t>&lt;/ol&gt; </a:t>
            </a:r>
            <a:endParaRPr lang="en-US" dirty="0"/>
          </a:p>
        </p:txBody>
      </p:sp>
      <p:sp>
        <p:nvSpPr>
          <p:cNvPr id="3" name="Content Placeholder 2"/>
          <p:cNvSpPr>
            <a:spLocks noGrp="1"/>
          </p:cNvSpPr>
          <p:nvPr>
            <p:ph sz="half" idx="2"/>
          </p:nvPr>
        </p:nvSpPr>
        <p:spPr/>
        <p:txBody>
          <a:bodyPr/>
          <a:lstStyle/>
          <a:p>
            <a:pPr>
              <a:buNone/>
            </a:pPr>
            <a:r>
              <a:rPr lang="it-IT" dirty="0" smtClean="0"/>
              <a:t>Uppercase Roman Numbers:</a:t>
            </a:r>
          </a:p>
          <a:p>
            <a:pPr>
              <a:buNone/>
            </a:pPr>
            <a:r>
              <a:rPr lang="it-IT" dirty="0" smtClean="0"/>
              <a:t>&lt;ol type="I"&gt;</a:t>
            </a:r>
            <a:br>
              <a:rPr lang="it-IT" dirty="0" smtClean="0"/>
            </a:br>
            <a:r>
              <a:rPr lang="it-IT" dirty="0" smtClean="0"/>
              <a:t>  &lt;li&gt;Coffee&lt;/li&gt;</a:t>
            </a:r>
            <a:br>
              <a:rPr lang="it-IT" dirty="0" smtClean="0"/>
            </a:br>
            <a:r>
              <a:rPr lang="it-IT" dirty="0" smtClean="0"/>
              <a:t>  &lt;li&gt;Tea&lt;/li&gt;</a:t>
            </a:r>
            <a:br>
              <a:rPr lang="it-IT" dirty="0" smtClean="0"/>
            </a:br>
            <a:r>
              <a:rPr lang="it-IT" dirty="0" smtClean="0"/>
              <a:t>  &lt;li&gt;Milk&lt;/li&gt;</a:t>
            </a:r>
            <a:br>
              <a:rPr lang="it-IT" dirty="0" smtClean="0"/>
            </a:br>
            <a:r>
              <a:rPr lang="it-IT" dirty="0" smtClean="0"/>
              <a:t>&lt;/ol&gt; </a:t>
            </a:r>
          </a:p>
          <a:p>
            <a:endParaRPr lang="en-US" dirty="0"/>
          </a:p>
        </p:txBody>
      </p:sp>
      <p:sp>
        <p:nvSpPr>
          <p:cNvPr id="4" name="Title 3"/>
          <p:cNvSpPr>
            <a:spLocks noGrp="1"/>
          </p:cNvSpPr>
          <p:nvPr>
            <p:ph type="title"/>
          </p:nvPr>
        </p:nvSpPr>
        <p:spPr/>
        <p:txBody>
          <a:bodyPr/>
          <a:lstStyle/>
          <a:p>
            <a:r>
              <a:rPr lang="en-US" smtClean="0"/>
              <a:t>Ordered HTML List EXAMPLE</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800" b="1" dirty="0" smtClean="0"/>
          </a:p>
          <a:p>
            <a:pPr algn="just"/>
            <a:endParaRPr lang="en-US" sz="2800" b="1" dirty="0" smtClean="0"/>
          </a:p>
          <a:p>
            <a:pPr algn="just"/>
            <a:r>
              <a:rPr lang="en-US" sz="2800" b="1" dirty="0" smtClean="0"/>
              <a:t>Every HTML element has a default display value depending on what type of element it is. The default display value for most elements is block or inline.</a:t>
            </a:r>
          </a:p>
          <a:p>
            <a:endParaRPr lang="en-US" b="1" dirty="0"/>
          </a:p>
        </p:txBody>
      </p:sp>
      <p:sp>
        <p:nvSpPr>
          <p:cNvPr id="3" name="Title 2"/>
          <p:cNvSpPr>
            <a:spLocks noGrp="1"/>
          </p:cNvSpPr>
          <p:nvPr>
            <p:ph type="title"/>
          </p:nvPr>
        </p:nvSpPr>
        <p:spPr/>
        <p:txBody>
          <a:bodyPr/>
          <a:lstStyle/>
          <a:p>
            <a:r>
              <a:rPr lang="en-US" dirty="0" smtClean="0"/>
              <a:t>HTML blocks and Inline Elements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b="1" dirty="0" smtClean="0"/>
              <a:t>A block-level element always starts on a new line and takes up the full width available (stretches out to the left and right as far as it can).</a:t>
            </a:r>
          </a:p>
          <a:p>
            <a:r>
              <a:rPr lang="en-US" sz="3000" b="1" dirty="0" smtClean="0"/>
              <a:t>The &lt;div&gt; element is a block-level element.</a:t>
            </a:r>
          </a:p>
        </p:txBody>
      </p:sp>
      <p:sp>
        <p:nvSpPr>
          <p:cNvPr id="3" name="Title 2"/>
          <p:cNvSpPr>
            <a:spLocks noGrp="1"/>
          </p:cNvSpPr>
          <p:nvPr>
            <p:ph type="title"/>
          </p:nvPr>
        </p:nvSpPr>
        <p:spPr/>
        <p:txBody>
          <a:bodyPr/>
          <a:lstStyle/>
          <a:p>
            <a:r>
              <a:rPr lang="en-US" dirty="0" smtClean="0"/>
              <a:t>Block-level Elements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The &lt;TITLE&gt; Tag</a:t>
            </a:r>
          </a:p>
        </p:txBody>
      </p:sp>
      <p:sp>
        <p:nvSpPr>
          <p:cNvPr id="10243" name="Rectangle 3"/>
          <p:cNvSpPr>
            <a:spLocks noGrp="1" noChangeArrowheads="1"/>
          </p:cNvSpPr>
          <p:nvPr>
            <p:ph type="body" idx="1"/>
          </p:nvPr>
        </p:nvSpPr>
        <p:spPr/>
        <p:txBody>
          <a:bodyPr>
            <a:normAutofit/>
          </a:bodyPr>
          <a:lstStyle/>
          <a:p>
            <a:pPr eaLnBrk="1" hangingPunct="1"/>
            <a:r>
              <a:rPr lang="en-US" altLang="en-US" sz="2800" dirty="0" smtClean="0"/>
              <a:t>Choose the title of your Web page carefully; The title of a Web page determines its ranking in certain search engines.</a:t>
            </a:r>
          </a:p>
          <a:p>
            <a:pPr eaLnBrk="1" hangingPunct="1"/>
            <a:endParaRPr lang="en-US" altLang="en-US" sz="2800" dirty="0" smtClean="0"/>
          </a:p>
          <a:p>
            <a:pPr eaLnBrk="1" hangingPunct="1"/>
            <a:r>
              <a:rPr lang="en-US" altLang="en-US" sz="2800" dirty="0" smtClean="0"/>
              <a:t>The title will also appear on Favorite lists, History lists, and Bookmark lists to identify your page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sz="2400" b="1" dirty="0" smtClean="0"/>
              <a:t>&lt;html&gt;</a:t>
            </a:r>
          </a:p>
          <a:p>
            <a:pPr>
              <a:buNone/>
            </a:pPr>
            <a:r>
              <a:rPr lang="en-US" sz="2400" b="1" dirty="0" smtClean="0"/>
              <a:t>&lt;body&gt;</a:t>
            </a:r>
          </a:p>
          <a:p>
            <a:pPr>
              <a:buNone/>
            </a:pPr>
            <a:endParaRPr lang="en-US" sz="2400" b="1" dirty="0" smtClean="0"/>
          </a:p>
          <a:p>
            <a:pPr>
              <a:buNone/>
            </a:pPr>
            <a:r>
              <a:rPr lang="en-US" sz="2400" b="1" dirty="0" smtClean="0"/>
              <a:t>&lt;div&gt;Hello&lt;/div&gt;</a:t>
            </a:r>
          </a:p>
          <a:p>
            <a:pPr>
              <a:buNone/>
            </a:pPr>
            <a:r>
              <a:rPr lang="en-US" sz="2400" b="1" dirty="0" smtClean="0"/>
              <a:t>&lt;div&gt;World&lt;/div&gt;</a:t>
            </a:r>
          </a:p>
          <a:p>
            <a:pPr>
              <a:buNone/>
            </a:pPr>
            <a:endParaRPr lang="en-US" sz="2400" b="1" dirty="0" smtClean="0"/>
          </a:p>
          <a:p>
            <a:pPr>
              <a:buNone/>
            </a:pPr>
            <a:r>
              <a:rPr lang="en-US" sz="2400" b="1" dirty="0" smtClean="0"/>
              <a:t>&lt;p&gt;The DIV element is a block element, and will start on a new line.&lt;/p&gt;</a:t>
            </a:r>
          </a:p>
          <a:p>
            <a:pPr>
              <a:buNone/>
            </a:pPr>
            <a:endParaRPr lang="en-US" sz="2400" b="1" dirty="0" smtClean="0"/>
          </a:p>
          <a:p>
            <a:pPr>
              <a:buNone/>
            </a:pPr>
            <a:r>
              <a:rPr lang="en-US" sz="2400" b="1" dirty="0" smtClean="0"/>
              <a:t>&lt;/body&gt;</a:t>
            </a:r>
          </a:p>
          <a:p>
            <a:pPr>
              <a:buNone/>
            </a:pPr>
            <a:r>
              <a:rPr lang="en-US" sz="2400" b="1" dirty="0" smtClean="0"/>
              <a:t>&lt;/html&gt;</a:t>
            </a:r>
          </a:p>
          <a:p>
            <a:endParaRPr lang="en-US" dirty="0"/>
          </a:p>
        </p:txBody>
      </p:sp>
      <p:sp>
        <p:nvSpPr>
          <p:cNvPr id="3" name="Title 2"/>
          <p:cNvSpPr>
            <a:spLocks noGrp="1"/>
          </p:cNvSpPr>
          <p:nvPr>
            <p:ph type="title"/>
          </p:nvPr>
        </p:nvSpPr>
        <p:spPr/>
        <p:txBody>
          <a:bodyPr/>
          <a:lstStyle/>
          <a:p>
            <a:r>
              <a:rPr lang="en-US" dirty="0" smtClean="0"/>
              <a:t>Block-level Elements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t>The &lt;div&gt; element is often used as a container for other HTML elements.</a:t>
            </a:r>
          </a:p>
          <a:p>
            <a:r>
              <a:rPr lang="en-US" sz="2800" b="1" dirty="0" smtClean="0"/>
              <a:t>The &lt;div&gt; element has no required attributes, but style, class and id are common.</a:t>
            </a:r>
          </a:p>
          <a:p>
            <a:r>
              <a:rPr lang="en-US" sz="2800" b="1" dirty="0" smtClean="0"/>
              <a:t>When used together with CSS, the &lt;div&gt; element can be used to style blocks of content:</a:t>
            </a:r>
          </a:p>
          <a:p>
            <a:endParaRPr lang="en-US" dirty="0"/>
          </a:p>
        </p:txBody>
      </p:sp>
      <p:sp>
        <p:nvSpPr>
          <p:cNvPr id="3" name="Title 2"/>
          <p:cNvSpPr>
            <a:spLocks noGrp="1"/>
          </p:cNvSpPr>
          <p:nvPr>
            <p:ph type="title"/>
          </p:nvPr>
        </p:nvSpPr>
        <p:spPr/>
        <p:txBody>
          <a:bodyPr/>
          <a:lstStyle/>
          <a:p>
            <a:r>
              <a:rPr lang="en-US" dirty="0" smtClean="0"/>
              <a:t>The &lt;div&gt; Element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643050"/>
            <a:ext cx="8407893" cy="4567449"/>
          </a:xfrm>
        </p:spPr>
        <p:txBody>
          <a:bodyPr>
            <a:noAutofit/>
          </a:bodyPr>
          <a:lstStyle/>
          <a:p>
            <a:pPr>
              <a:buNone/>
            </a:pPr>
            <a:r>
              <a:rPr lang="en-US" sz="2800" dirty="0" smtClean="0"/>
              <a:t>&lt;div style="background-color:black;color:white;padding:20px;"&gt;</a:t>
            </a:r>
          </a:p>
          <a:p>
            <a:pPr>
              <a:buNone/>
            </a:pPr>
            <a:r>
              <a:rPr lang="en-US" sz="2800" dirty="0" smtClean="0"/>
              <a:t>  &lt;h2&gt;London&lt;/h2&gt;</a:t>
            </a:r>
          </a:p>
          <a:p>
            <a:pPr>
              <a:buNone/>
            </a:pPr>
            <a:r>
              <a:rPr lang="en-US" sz="2800" dirty="0" smtClean="0"/>
              <a:t>  &lt;p&gt;London is the capital city of England..&lt;/p&gt;</a:t>
            </a:r>
          </a:p>
          <a:p>
            <a:pPr>
              <a:buNone/>
            </a:pPr>
            <a:r>
              <a:rPr lang="en-US" sz="2800" dirty="0" smtClean="0"/>
              <a:t>  &lt;p&gt;Standing on the River Thames, London has been a major settlement for two millennia, its history going back to its founding by the Romans, who named it </a:t>
            </a:r>
            <a:r>
              <a:rPr lang="en-US" sz="2800" dirty="0" err="1" smtClean="0"/>
              <a:t>Londinium</a:t>
            </a:r>
            <a:r>
              <a:rPr lang="en-US" sz="2800" dirty="0" smtClean="0"/>
              <a:t>.&lt;/p&gt;</a:t>
            </a:r>
          </a:p>
          <a:p>
            <a:pPr>
              <a:buNone/>
            </a:pPr>
            <a:r>
              <a:rPr lang="en-US" sz="2800" dirty="0" smtClean="0"/>
              <a:t>&lt;/div&gt; </a:t>
            </a:r>
          </a:p>
          <a:p>
            <a:pPr>
              <a:buNone/>
            </a:pPr>
            <a:endParaRPr lang="en-US" sz="2800" dirty="0" smtClean="0"/>
          </a:p>
        </p:txBody>
      </p:sp>
      <p:sp>
        <p:nvSpPr>
          <p:cNvPr id="3" name="Title 2"/>
          <p:cNvSpPr>
            <a:spLocks noGrp="1"/>
          </p:cNvSpPr>
          <p:nvPr>
            <p:ph type="title"/>
          </p:nvPr>
        </p:nvSpPr>
        <p:spPr/>
        <p:txBody>
          <a:bodyPr/>
          <a:lstStyle/>
          <a:p>
            <a:r>
              <a:rPr lang="en-US" dirty="0" smtClean="0"/>
              <a:t>The &lt;div&gt; Element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81763"/>
          </a:xfrm>
        </p:spPr>
        <p:txBody>
          <a:bodyPr>
            <a:normAutofit lnSpcReduction="10000"/>
          </a:bodyPr>
          <a:lstStyle/>
          <a:p>
            <a:r>
              <a:rPr lang="en-US" sz="2800" b="1" dirty="0" smtClean="0"/>
              <a:t>Block level elements in HTML:</a:t>
            </a:r>
          </a:p>
          <a:p>
            <a:r>
              <a:rPr lang="en-US" sz="2800" b="1" dirty="0" smtClean="0">
                <a:solidFill>
                  <a:srgbClr val="FF0000"/>
                </a:solidFill>
              </a:rPr>
              <a:t>&lt;div&gt;</a:t>
            </a:r>
          </a:p>
          <a:p>
            <a:r>
              <a:rPr lang="en-US" sz="2800" b="1" dirty="0" smtClean="0">
                <a:solidFill>
                  <a:srgbClr val="FF0000"/>
                </a:solidFill>
              </a:rPr>
              <a:t>&lt;h1&gt;-&lt;h6&gt;</a:t>
            </a:r>
          </a:p>
          <a:p>
            <a:r>
              <a:rPr lang="en-US" sz="2800" b="1" dirty="0" smtClean="0">
                <a:solidFill>
                  <a:srgbClr val="FF0000"/>
                </a:solidFill>
              </a:rPr>
              <a:t>&lt;header&gt;</a:t>
            </a:r>
          </a:p>
          <a:p>
            <a:r>
              <a:rPr lang="en-US" sz="2800" b="1" dirty="0" smtClean="0">
                <a:solidFill>
                  <a:srgbClr val="FF0000"/>
                </a:solidFill>
              </a:rPr>
              <a:t>&lt;</a:t>
            </a:r>
            <a:r>
              <a:rPr lang="en-US" sz="2800" b="1" dirty="0" err="1" smtClean="0">
                <a:solidFill>
                  <a:srgbClr val="FF0000"/>
                </a:solidFill>
              </a:rPr>
              <a:t>li</a:t>
            </a:r>
            <a:r>
              <a:rPr lang="en-US" sz="2800" b="1" dirty="0" smtClean="0">
                <a:solidFill>
                  <a:srgbClr val="FF0000"/>
                </a:solidFill>
              </a:rPr>
              <a:t>&gt;</a:t>
            </a:r>
          </a:p>
          <a:p>
            <a:r>
              <a:rPr lang="en-US" sz="2800" b="1" dirty="0" smtClean="0">
                <a:solidFill>
                  <a:srgbClr val="FF0000"/>
                </a:solidFill>
              </a:rPr>
              <a:t>&lt;</a:t>
            </a:r>
            <a:r>
              <a:rPr lang="en-US" sz="2800" b="1" dirty="0" err="1" smtClean="0">
                <a:solidFill>
                  <a:srgbClr val="FF0000"/>
                </a:solidFill>
              </a:rPr>
              <a:t>ol</a:t>
            </a:r>
            <a:r>
              <a:rPr lang="en-US" sz="2800" b="1" dirty="0" smtClean="0">
                <a:solidFill>
                  <a:srgbClr val="FF0000"/>
                </a:solidFill>
              </a:rPr>
              <a:t>&gt;</a:t>
            </a:r>
          </a:p>
          <a:p>
            <a:r>
              <a:rPr lang="en-US" sz="2800" b="1" dirty="0" smtClean="0">
                <a:solidFill>
                  <a:srgbClr val="FF0000"/>
                </a:solidFill>
              </a:rPr>
              <a:t>&lt;p&gt;</a:t>
            </a:r>
          </a:p>
          <a:p>
            <a:r>
              <a:rPr lang="en-US" sz="2800" b="1" dirty="0" smtClean="0">
                <a:solidFill>
                  <a:srgbClr val="FF0000"/>
                </a:solidFill>
              </a:rPr>
              <a:t>&lt;pre&gt;</a:t>
            </a:r>
          </a:p>
          <a:p>
            <a:r>
              <a:rPr lang="en-US" sz="2800" b="1" dirty="0" smtClean="0">
                <a:solidFill>
                  <a:srgbClr val="FF0000"/>
                </a:solidFill>
              </a:rPr>
              <a:t>&lt;table&gt;</a:t>
            </a:r>
          </a:p>
          <a:p>
            <a:r>
              <a:rPr lang="en-US" sz="2800" b="1" dirty="0" smtClean="0">
                <a:solidFill>
                  <a:srgbClr val="FF0000"/>
                </a:solidFill>
              </a:rPr>
              <a:t>&lt;</a:t>
            </a:r>
            <a:r>
              <a:rPr lang="en-US" sz="2800" b="1" dirty="0" err="1" smtClean="0">
                <a:solidFill>
                  <a:srgbClr val="FF0000"/>
                </a:solidFill>
              </a:rPr>
              <a:t>ul</a:t>
            </a:r>
            <a:r>
              <a:rPr lang="en-US" sz="2800" b="1" dirty="0" smtClean="0">
                <a:solidFill>
                  <a:srgbClr val="FF0000"/>
                </a:solidFill>
              </a:rPr>
              <a:t>&gt;</a:t>
            </a:r>
          </a:p>
          <a:p>
            <a:endParaRPr lang="en-US" b="1"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fontScale="92500" lnSpcReduction="10000"/>
          </a:bodyPr>
          <a:lstStyle/>
          <a:p>
            <a:r>
              <a:rPr lang="en-US" sz="2800" dirty="0" smtClean="0"/>
              <a:t>An inline element does not start on a new line and only takes up as much width as necessary.</a:t>
            </a:r>
          </a:p>
          <a:p>
            <a:r>
              <a:rPr lang="en-US" sz="2800" dirty="0" smtClean="0"/>
              <a:t>This is an inline &lt;span&gt; element inside a paragraph.</a:t>
            </a:r>
          </a:p>
          <a:p>
            <a:pPr>
              <a:buNone/>
            </a:pPr>
            <a:r>
              <a:rPr lang="en-US" sz="2800" b="1" dirty="0" smtClean="0"/>
              <a:t>&lt;html&gt;</a:t>
            </a:r>
          </a:p>
          <a:p>
            <a:pPr>
              <a:buNone/>
            </a:pPr>
            <a:r>
              <a:rPr lang="en-US" sz="2800" b="1" dirty="0" smtClean="0"/>
              <a:t>&lt;body&gt;</a:t>
            </a:r>
          </a:p>
          <a:p>
            <a:pPr>
              <a:buNone/>
            </a:pPr>
            <a:r>
              <a:rPr lang="en-US" sz="2800" b="1" dirty="0" smtClean="0"/>
              <a:t>&lt;span&gt;Hello&lt;/span&gt;</a:t>
            </a:r>
          </a:p>
          <a:p>
            <a:pPr>
              <a:buNone/>
            </a:pPr>
            <a:r>
              <a:rPr lang="en-US" sz="2800" b="1" dirty="0" smtClean="0"/>
              <a:t>&lt;span&gt;World&lt;/span&gt;</a:t>
            </a:r>
          </a:p>
          <a:p>
            <a:pPr>
              <a:buNone/>
            </a:pPr>
            <a:r>
              <a:rPr lang="en-US" sz="2800" b="1" dirty="0" smtClean="0"/>
              <a:t>&lt;p&gt;The SPAN element is an inline element, and will not start on a new line.&lt;/p&gt;</a:t>
            </a:r>
          </a:p>
          <a:p>
            <a:pPr>
              <a:buNone/>
            </a:pPr>
            <a:r>
              <a:rPr lang="en-US" sz="2800" b="1" dirty="0" smtClean="0"/>
              <a:t>&lt;/body&gt;</a:t>
            </a:r>
          </a:p>
          <a:p>
            <a:pPr>
              <a:buNone/>
            </a:pPr>
            <a:r>
              <a:rPr lang="en-US" sz="2800" b="1" dirty="0" smtClean="0"/>
              <a:t>&lt;/html&gt;</a:t>
            </a:r>
          </a:p>
          <a:p>
            <a:endParaRPr lang="en-US" dirty="0"/>
          </a:p>
        </p:txBody>
      </p:sp>
      <p:sp>
        <p:nvSpPr>
          <p:cNvPr id="3" name="Title 2"/>
          <p:cNvSpPr>
            <a:spLocks noGrp="1"/>
          </p:cNvSpPr>
          <p:nvPr>
            <p:ph type="title"/>
          </p:nvPr>
        </p:nvSpPr>
        <p:spPr/>
        <p:txBody>
          <a:bodyPr/>
          <a:lstStyle/>
          <a:p>
            <a:r>
              <a:rPr lang="en-US" dirty="0" smtClean="0"/>
              <a:t>Inline Elements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dirty="0" smtClean="0"/>
              <a:t>The HTML class attribute is used to define equal styles for elements with the same class name.</a:t>
            </a:r>
          </a:p>
          <a:p>
            <a:r>
              <a:rPr lang="en-US" sz="3200" dirty="0" smtClean="0"/>
              <a:t>So, all HTML elements with the same class attribute will have the same format and style.</a:t>
            </a:r>
          </a:p>
          <a:p>
            <a:r>
              <a:rPr lang="en-US" sz="3200" dirty="0" smtClean="0"/>
              <a:t>Here we have three &lt;div&gt; elements that point to the same class name: Example </a:t>
            </a:r>
          </a:p>
          <a:p>
            <a:pPr>
              <a:buNone/>
            </a:pPr>
            <a:r>
              <a:rPr lang="en-IN" sz="3200" dirty="0" smtClean="0"/>
              <a:t>Class.html</a:t>
            </a:r>
            <a:endParaRPr lang="en-US" sz="3200" dirty="0" smtClean="0"/>
          </a:p>
          <a:p>
            <a:endParaRPr lang="en-US" dirty="0"/>
          </a:p>
        </p:txBody>
      </p:sp>
      <p:sp>
        <p:nvSpPr>
          <p:cNvPr id="3" name="Title 2"/>
          <p:cNvSpPr>
            <a:spLocks noGrp="1"/>
          </p:cNvSpPr>
          <p:nvPr>
            <p:ph type="title"/>
          </p:nvPr>
        </p:nvSpPr>
        <p:spPr/>
        <p:txBody>
          <a:bodyPr/>
          <a:lstStyle/>
          <a:p>
            <a:r>
              <a:rPr lang="en-US" dirty="0" smtClean="0"/>
              <a:t>HTML The class Attribute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567449"/>
          </a:xfrm>
        </p:spPr>
        <p:txBody>
          <a:bodyPr>
            <a:normAutofit lnSpcReduction="10000"/>
          </a:bodyPr>
          <a:lstStyle/>
          <a:p>
            <a:pPr algn="just">
              <a:buNone/>
            </a:pPr>
            <a:endParaRPr lang="en-US" dirty="0" smtClean="0"/>
          </a:p>
          <a:p>
            <a:pPr algn="just"/>
            <a:r>
              <a:rPr lang="en-US" sz="2800" b="1" dirty="0" smtClean="0"/>
              <a:t>The id attribute specifies a unique id for an HTML element (the value must be unique within the HTML document).</a:t>
            </a:r>
          </a:p>
          <a:p>
            <a:pPr algn="just"/>
            <a:r>
              <a:rPr lang="en-US" sz="2800" b="1" dirty="0" smtClean="0"/>
              <a:t>The id value can be used by CSS and JavaScript to perform certain tasks for a unique element with the specified id value.</a:t>
            </a:r>
          </a:p>
          <a:p>
            <a:pPr algn="just"/>
            <a:r>
              <a:rPr lang="en-US" sz="2800" b="1" dirty="0" smtClean="0"/>
              <a:t>In CSS, to select an element with a specific id, write a hash (#) character, followed by the id of the element:</a:t>
            </a:r>
          </a:p>
          <a:p>
            <a:pPr algn="just"/>
            <a:r>
              <a:rPr lang="en-IN" sz="2800" b="1" dirty="0" smtClean="0"/>
              <a:t>Example: id.html</a:t>
            </a:r>
            <a:endParaRPr lang="en-US" sz="2800" b="1" dirty="0" smtClean="0"/>
          </a:p>
          <a:p>
            <a:pPr>
              <a:buNone/>
            </a:pPr>
            <a:endParaRPr lang="en-US" dirty="0"/>
          </a:p>
        </p:txBody>
      </p:sp>
      <p:sp>
        <p:nvSpPr>
          <p:cNvPr id="3" name="Title 2"/>
          <p:cNvSpPr>
            <a:spLocks noGrp="1"/>
          </p:cNvSpPr>
          <p:nvPr>
            <p:ph type="title"/>
          </p:nvPr>
        </p:nvSpPr>
        <p:spPr/>
        <p:txBody>
          <a:bodyPr/>
          <a:lstStyle/>
          <a:p>
            <a:r>
              <a:rPr lang="en-US" dirty="0" smtClean="0"/>
              <a:t>HTML The id Attribute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b="1" dirty="0" smtClean="0"/>
              <a:t>An HTML element can only have one unique id that belongs to that single element, while a class name can be used by multiple elements</a:t>
            </a:r>
          </a:p>
          <a:p>
            <a:r>
              <a:rPr lang="en-IN" sz="3200" b="1" dirty="0" smtClean="0"/>
              <a:t>Example:</a:t>
            </a:r>
          </a:p>
          <a:p>
            <a:pPr>
              <a:buNone/>
            </a:pPr>
            <a:r>
              <a:rPr lang="en-IN" sz="3200" b="1" dirty="0" smtClean="0"/>
              <a:t>Id2.html</a:t>
            </a:r>
            <a:endParaRPr lang="en-US" sz="3200" b="1" dirty="0"/>
          </a:p>
        </p:txBody>
      </p:sp>
      <p:sp>
        <p:nvSpPr>
          <p:cNvPr id="3" name="Title 2"/>
          <p:cNvSpPr>
            <a:spLocks noGrp="1"/>
          </p:cNvSpPr>
          <p:nvPr>
            <p:ph type="title"/>
          </p:nvPr>
        </p:nvSpPr>
        <p:spPr/>
        <p:txBody>
          <a:bodyPr/>
          <a:lstStyle/>
          <a:p>
            <a:r>
              <a:rPr lang="en-US" dirty="0" smtClean="0"/>
              <a:t>Difference Between Class and ID</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t>An </a:t>
            </a:r>
            <a:r>
              <a:rPr lang="en-US" sz="2800" b="1" dirty="0" err="1" smtClean="0"/>
              <a:t>iframe</a:t>
            </a:r>
            <a:r>
              <a:rPr lang="en-US" sz="2800" b="1" dirty="0" smtClean="0"/>
              <a:t> is used to display a web page within a web page.</a:t>
            </a:r>
          </a:p>
          <a:p>
            <a:r>
              <a:rPr lang="en-US" sz="2800" b="1" dirty="0" err="1" smtClean="0"/>
              <a:t>Iframe</a:t>
            </a:r>
            <a:r>
              <a:rPr lang="en-US" sz="2800" b="1" dirty="0" smtClean="0"/>
              <a:t> Syntax</a:t>
            </a:r>
          </a:p>
          <a:p>
            <a:r>
              <a:rPr lang="en-US" sz="2800" b="1" dirty="0" smtClean="0"/>
              <a:t>An HTML </a:t>
            </a:r>
            <a:r>
              <a:rPr lang="en-US" sz="2800" b="1" dirty="0" err="1" smtClean="0"/>
              <a:t>iframe</a:t>
            </a:r>
            <a:r>
              <a:rPr lang="en-US" sz="2800" b="1" dirty="0" smtClean="0"/>
              <a:t> is defined with the &lt;</a:t>
            </a:r>
            <a:r>
              <a:rPr lang="en-US" sz="2800" b="1" dirty="0" err="1" smtClean="0"/>
              <a:t>iframe</a:t>
            </a:r>
            <a:r>
              <a:rPr lang="en-US" sz="2800" b="1" dirty="0" smtClean="0"/>
              <a:t>&gt; tag:</a:t>
            </a:r>
          </a:p>
          <a:p>
            <a:r>
              <a:rPr lang="en-US" sz="2800" b="1" dirty="0" smtClean="0"/>
              <a:t>&lt;</a:t>
            </a:r>
            <a:r>
              <a:rPr lang="en-US" sz="2800" b="1" dirty="0" err="1" smtClean="0"/>
              <a:t>iframe</a:t>
            </a:r>
            <a:r>
              <a:rPr lang="en-US" sz="2800" b="1" dirty="0" smtClean="0"/>
              <a:t> </a:t>
            </a:r>
            <a:r>
              <a:rPr lang="en-US" sz="2800" b="1" dirty="0" err="1" smtClean="0"/>
              <a:t>src</a:t>
            </a:r>
            <a:r>
              <a:rPr lang="en-US" sz="2800" b="1" dirty="0" smtClean="0"/>
              <a:t>="</a:t>
            </a:r>
            <a:r>
              <a:rPr lang="en-US" sz="2800" b="1" i="1" dirty="0" smtClean="0"/>
              <a:t>URL</a:t>
            </a:r>
            <a:r>
              <a:rPr lang="en-US" sz="2800" b="1" dirty="0" smtClean="0"/>
              <a:t>"&gt;&lt;/</a:t>
            </a:r>
            <a:r>
              <a:rPr lang="en-US" sz="2800" b="1" dirty="0" err="1" smtClean="0"/>
              <a:t>iframe</a:t>
            </a:r>
            <a:r>
              <a:rPr lang="en-US" sz="2800" b="1" dirty="0" smtClean="0"/>
              <a:t>&gt; </a:t>
            </a:r>
          </a:p>
          <a:p>
            <a:endParaRPr lang="en-US" dirty="0"/>
          </a:p>
        </p:txBody>
      </p:sp>
      <p:sp>
        <p:nvSpPr>
          <p:cNvPr id="3" name="Title 2"/>
          <p:cNvSpPr>
            <a:spLocks noGrp="1"/>
          </p:cNvSpPr>
          <p:nvPr>
            <p:ph type="title"/>
          </p:nvPr>
        </p:nvSpPr>
        <p:spPr/>
        <p:txBody>
          <a:bodyPr/>
          <a:lstStyle/>
          <a:p>
            <a:r>
              <a:rPr lang="en-US" dirty="0" smtClean="0"/>
              <a:t>HTML </a:t>
            </a:r>
            <a:r>
              <a:rPr lang="en-US" dirty="0" err="1" smtClean="0"/>
              <a:t>Iframes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a:bodyPr>
          <a:lstStyle/>
          <a:p>
            <a:r>
              <a:rPr lang="en-US" sz="2800" dirty="0" smtClean="0"/>
              <a:t>HTML Forms are required, when you want to collect some data from the site visitor. For example, during user registration you would like to collect information such as name, email address, credit card, etc.</a:t>
            </a:r>
          </a:p>
          <a:p>
            <a:r>
              <a:rPr lang="en-US" sz="2800" dirty="0" smtClean="0"/>
              <a:t>A form will take input from the site visitor and then will post it to a back-end application such as PHP script etc.</a:t>
            </a:r>
          </a:p>
          <a:p>
            <a:endParaRPr lang="en-US" dirty="0"/>
          </a:p>
        </p:txBody>
      </p:sp>
      <p:sp>
        <p:nvSpPr>
          <p:cNvPr id="3" name="Title 2"/>
          <p:cNvSpPr>
            <a:spLocks noGrp="1"/>
          </p:cNvSpPr>
          <p:nvPr>
            <p:ph type="title"/>
          </p:nvPr>
        </p:nvSpPr>
        <p:spPr/>
        <p:txBody>
          <a:bodyPr/>
          <a:lstStyle/>
          <a:p>
            <a:r>
              <a:rPr lang="en-IN" dirty="0" smtClean="0"/>
              <a:t>HTML FORM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lnSpcReduction="10000"/>
          </a:bodyPr>
          <a:lstStyle/>
          <a:p>
            <a:pPr marL="45720" indent="0">
              <a:buNone/>
            </a:pPr>
            <a:r>
              <a:rPr lang="en-US" sz="2400" dirty="0" smtClean="0"/>
              <a:t>Below </a:t>
            </a:r>
            <a:r>
              <a:rPr lang="en-US" sz="2400" dirty="0"/>
              <a:t>is a visualization of an HTML page structure</a:t>
            </a:r>
            <a:r>
              <a:rPr lang="en-US" sz="2400" dirty="0" smtClean="0"/>
              <a:t>:</a:t>
            </a:r>
          </a:p>
          <a:p>
            <a:pPr marL="45720" indent="0">
              <a:buNone/>
            </a:pPr>
            <a:endParaRPr lang="en-US" sz="2400" dirty="0"/>
          </a:p>
          <a:p>
            <a:pPr marL="45720" indent="0">
              <a:buNone/>
            </a:pPr>
            <a:r>
              <a:rPr lang="en-US" sz="2400" dirty="0"/>
              <a:t>&lt;html</a:t>
            </a:r>
            <a:r>
              <a:rPr lang="en-US" sz="2400" dirty="0" smtClean="0"/>
              <a:t>&gt;</a:t>
            </a:r>
          </a:p>
          <a:p>
            <a:pPr marL="45720" indent="0">
              <a:buNone/>
            </a:pPr>
            <a:r>
              <a:rPr lang="en-US" sz="2400" dirty="0"/>
              <a:t> </a:t>
            </a:r>
            <a:r>
              <a:rPr lang="en-US" sz="2400" dirty="0" smtClean="0"/>
              <a:t> 	&lt;</a:t>
            </a:r>
            <a:r>
              <a:rPr lang="en-US" sz="2400" dirty="0"/>
              <a:t>head</a:t>
            </a:r>
            <a:r>
              <a:rPr lang="en-US" sz="2400" dirty="0" smtClean="0"/>
              <a:t>&gt;</a:t>
            </a:r>
          </a:p>
          <a:p>
            <a:pPr marL="45720" indent="0">
              <a:buNone/>
            </a:pPr>
            <a:r>
              <a:rPr lang="en-US" sz="2400" dirty="0"/>
              <a:t> </a:t>
            </a:r>
            <a:r>
              <a:rPr lang="en-US" sz="2400" dirty="0" smtClean="0"/>
              <a:t>            	&lt;</a:t>
            </a:r>
            <a:r>
              <a:rPr lang="en-US" sz="2400" dirty="0"/>
              <a:t>title&gt;Page title&lt;/title&gt;</a:t>
            </a:r>
          </a:p>
          <a:p>
            <a:pPr marL="45720" indent="0">
              <a:buNone/>
            </a:pPr>
            <a:r>
              <a:rPr lang="en-US" sz="2400" dirty="0" smtClean="0"/>
              <a:t>   	 &lt;/</a:t>
            </a:r>
            <a:r>
              <a:rPr lang="en-US" sz="2400" dirty="0"/>
              <a:t>head&gt;</a:t>
            </a:r>
          </a:p>
          <a:p>
            <a:pPr marL="45720" indent="0">
              <a:buNone/>
            </a:pPr>
            <a:r>
              <a:rPr lang="en-US" sz="2400" dirty="0" smtClean="0"/>
              <a:t>    	&lt;</a:t>
            </a:r>
            <a:r>
              <a:rPr lang="en-US" sz="2400" dirty="0"/>
              <a:t>body</a:t>
            </a:r>
            <a:r>
              <a:rPr lang="en-US" sz="2400" dirty="0" smtClean="0"/>
              <a:t>&gt;</a:t>
            </a:r>
          </a:p>
          <a:p>
            <a:pPr marL="45720" indent="0">
              <a:buNone/>
            </a:pPr>
            <a:r>
              <a:rPr lang="en-US" sz="2400" dirty="0"/>
              <a:t>	</a:t>
            </a:r>
            <a:r>
              <a:rPr lang="en-US" sz="2400" dirty="0" smtClean="0"/>
              <a:t>	&lt;</a:t>
            </a:r>
            <a:r>
              <a:rPr lang="en-US" sz="2400" dirty="0"/>
              <a:t>h1&gt;This is a heading&lt;/h1&gt;</a:t>
            </a:r>
          </a:p>
          <a:p>
            <a:pPr marL="45720" indent="0">
              <a:buNone/>
            </a:pPr>
            <a:r>
              <a:rPr lang="en-US" sz="2400" dirty="0" smtClean="0"/>
              <a:t>     		&lt;</a:t>
            </a:r>
            <a:r>
              <a:rPr lang="en-US" sz="2400" dirty="0"/>
              <a:t>p&gt;This is a paragraph.&lt;/p&gt;</a:t>
            </a:r>
          </a:p>
          <a:p>
            <a:pPr marL="45720" indent="0">
              <a:buNone/>
            </a:pPr>
            <a:r>
              <a:rPr lang="en-US" sz="2400" dirty="0" smtClean="0"/>
              <a:t>		&lt;</a:t>
            </a:r>
            <a:r>
              <a:rPr lang="en-US" sz="2400" dirty="0"/>
              <a:t>p&gt;This is another paragraph.&lt;/p&gt;</a:t>
            </a:r>
          </a:p>
          <a:p>
            <a:pPr marL="45720" indent="0">
              <a:buNone/>
            </a:pPr>
            <a:r>
              <a:rPr lang="en-US" sz="2400" dirty="0" smtClean="0"/>
              <a:t>	&lt;/</a:t>
            </a:r>
            <a:r>
              <a:rPr lang="en-US" sz="2400" dirty="0"/>
              <a:t>body&gt;</a:t>
            </a:r>
          </a:p>
          <a:p>
            <a:pPr marL="45720" indent="0">
              <a:buNone/>
            </a:pPr>
            <a:r>
              <a:rPr lang="en-US" sz="2400" dirty="0"/>
              <a:t>&lt;/html&gt;</a:t>
            </a:r>
          </a:p>
          <a:p>
            <a:endParaRPr lang="en-US" dirty="0"/>
          </a:p>
        </p:txBody>
      </p:sp>
      <p:sp>
        <p:nvSpPr>
          <p:cNvPr id="3" name="Title 2"/>
          <p:cNvSpPr>
            <a:spLocks noGrp="1"/>
          </p:cNvSpPr>
          <p:nvPr>
            <p:ph type="title"/>
          </p:nvPr>
        </p:nvSpPr>
        <p:spPr/>
        <p:txBody>
          <a:bodyPr/>
          <a:lstStyle/>
          <a:p>
            <a:r>
              <a:rPr lang="en-US" dirty="0" smtClean="0"/>
              <a:t>HTML </a:t>
            </a:r>
            <a:r>
              <a:rPr lang="en-US" dirty="0"/>
              <a:t>Page Structure</a:t>
            </a:r>
            <a:br>
              <a:rPr lang="en-US" dirty="0"/>
            </a:br>
            <a:endParaRPr lang="en-US" dirty="0"/>
          </a:p>
        </p:txBody>
      </p:sp>
    </p:spTree>
    <p:extLst>
      <p:ext uri="{BB962C8B-B14F-4D97-AF65-F5344CB8AC3E}">
        <p14:creationId xmlns:p14="http://schemas.microsoft.com/office/powerpoint/2010/main" xmlns="" val="3457342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The back-end application will perform required processing on the passed data based on defined business logic inside the application.</a:t>
            </a:r>
          </a:p>
          <a:p>
            <a:r>
              <a:rPr lang="en-US" sz="2800" dirty="0" smtClean="0"/>
              <a:t>There are various form elements available like text fields, </a:t>
            </a:r>
            <a:r>
              <a:rPr lang="en-US" sz="2800" dirty="0" err="1" smtClean="0"/>
              <a:t>textarea</a:t>
            </a:r>
            <a:r>
              <a:rPr lang="en-US" sz="2800" dirty="0" smtClean="0"/>
              <a:t> fields, drop-down menus, radio buttons, checkboxes, etc.</a:t>
            </a:r>
          </a:p>
          <a:p>
            <a:endParaRPr lang="en-US" dirty="0"/>
          </a:p>
        </p:txBody>
      </p:sp>
      <p:sp>
        <p:nvSpPr>
          <p:cNvPr id="3" name="Title 2"/>
          <p:cNvSpPr>
            <a:spLocks noGrp="1"/>
          </p:cNvSpPr>
          <p:nvPr>
            <p:ph type="title"/>
          </p:nvPr>
        </p:nvSpPr>
        <p:spPr/>
        <p:txBody>
          <a:bodyPr/>
          <a:lstStyle/>
          <a:p>
            <a:r>
              <a:rPr lang="en-IN" dirty="0" smtClean="0"/>
              <a:t>Html form</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10325"/>
          </a:xfrm>
        </p:spPr>
        <p:txBody>
          <a:bodyPr>
            <a:normAutofit fontScale="92500" lnSpcReduction="10000"/>
          </a:bodyPr>
          <a:lstStyle/>
          <a:p>
            <a:pPr>
              <a:buNone/>
            </a:pPr>
            <a:r>
              <a:rPr lang="en-US" sz="2800" dirty="0" smtClean="0"/>
              <a:t>&lt;form action = "Script URL" method = "GET|POST"&gt; </a:t>
            </a:r>
          </a:p>
          <a:p>
            <a:pPr>
              <a:buNone/>
            </a:pPr>
            <a:r>
              <a:rPr lang="en-US" sz="2800" dirty="0" smtClean="0"/>
              <a:t>form elements like input, </a:t>
            </a:r>
            <a:r>
              <a:rPr lang="en-US" sz="2800" dirty="0" err="1" smtClean="0"/>
              <a:t>textarea</a:t>
            </a:r>
            <a:r>
              <a:rPr lang="en-US" sz="2800" dirty="0" smtClean="0"/>
              <a:t> etc.</a:t>
            </a:r>
          </a:p>
          <a:p>
            <a:pPr>
              <a:buNone/>
            </a:pPr>
            <a:r>
              <a:rPr lang="en-US" sz="2800" dirty="0" smtClean="0"/>
              <a:t> &lt;/form&gt; </a:t>
            </a:r>
          </a:p>
          <a:p>
            <a:pPr>
              <a:buNone/>
            </a:pPr>
            <a:r>
              <a:rPr lang="en-US" sz="2800" dirty="0" smtClean="0"/>
              <a:t>Form Attributes:</a:t>
            </a:r>
          </a:p>
          <a:p>
            <a:pPr fontAlgn="t">
              <a:buNone/>
            </a:pPr>
            <a:r>
              <a:rPr lang="en-US" sz="2800" b="1" dirty="0" smtClean="0"/>
              <a:t>action</a:t>
            </a:r>
            <a:endParaRPr lang="en-US" sz="2800" dirty="0" smtClean="0"/>
          </a:p>
          <a:p>
            <a:pPr fontAlgn="t"/>
            <a:r>
              <a:rPr lang="en-US" sz="2800" dirty="0" smtClean="0"/>
              <a:t>Backend script ready to process your passed data.</a:t>
            </a:r>
          </a:p>
          <a:p>
            <a:pPr fontAlgn="t">
              <a:buNone/>
            </a:pPr>
            <a:r>
              <a:rPr lang="en-US" sz="2800" dirty="0" smtClean="0"/>
              <a:t> </a:t>
            </a:r>
            <a:r>
              <a:rPr lang="en-US" sz="2800" b="1" dirty="0" smtClean="0"/>
              <a:t>method</a:t>
            </a:r>
            <a:endParaRPr lang="en-US" sz="2800" dirty="0" smtClean="0"/>
          </a:p>
          <a:p>
            <a:pPr fontAlgn="t"/>
            <a:r>
              <a:rPr lang="en-US" sz="2800" dirty="0" smtClean="0"/>
              <a:t>Method to be used to upload data. The most frequently used are GET and POST methods.</a:t>
            </a:r>
          </a:p>
          <a:p>
            <a:pPr>
              <a:buNone/>
            </a:pPr>
            <a:endParaRPr lang="en-US" sz="2800" dirty="0"/>
          </a:p>
        </p:txBody>
      </p:sp>
      <p:sp>
        <p:nvSpPr>
          <p:cNvPr id="3" name="Title 2"/>
          <p:cNvSpPr>
            <a:spLocks noGrp="1"/>
          </p:cNvSpPr>
          <p:nvPr>
            <p:ph type="title"/>
          </p:nvPr>
        </p:nvSpPr>
        <p:spPr/>
        <p:txBody>
          <a:bodyPr/>
          <a:lstStyle/>
          <a:p>
            <a:r>
              <a:rPr lang="en-IN" dirty="0" smtClean="0"/>
              <a:t>Syntax form</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The default method when submitting form data is GET.</a:t>
            </a:r>
          </a:p>
          <a:p>
            <a:r>
              <a:rPr lang="en-US" b="1" dirty="0" smtClean="0"/>
              <a:t>However, when GET is used, the submitted form data will be visible in the page address field:</a:t>
            </a:r>
          </a:p>
          <a:p>
            <a:pPr>
              <a:buNone/>
            </a:pPr>
            <a:r>
              <a:rPr lang="en-US" b="1" dirty="0" smtClean="0">
                <a:solidFill>
                  <a:srgbClr val="FF0000"/>
                </a:solidFill>
              </a:rPr>
              <a:t>/</a:t>
            </a:r>
            <a:r>
              <a:rPr lang="en-US" b="1" dirty="0" err="1" smtClean="0">
                <a:solidFill>
                  <a:srgbClr val="FF0000"/>
                </a:solidFill>
              </a:rPr>
              <a:t>action_page.php?firstname</a:t>
            </a:r>
            <a:r>
              <a:rPr lang="en-US" b="1" dirty="0" smtClean="0">
                <a:solidFill>
                  <a:srgbClr val="FF0000"/>
                </a:solidFill>
              </a:rPr>
              <a:t>=</a:t>
            </a:r>
            <a:r>
              <a:rPr lang="en-US" b="1" dirty="0" err="1" smtClean="0">
                <a:solidFill>
                  <a:srgbClr val="FF0000"/>
                </a:solidFill>
              </a:rPr>
              <a:t>Mickey&amp;lastname</a:t>
            </a:r>
            <a:r>
              <a:rPr lang="en-US" b="1" dirty="0" smtClean="0">
                <a:solidFill>
                  <a:srgbClr val="FF0000"/>
                </a:solidFill>
              </a:rPr>
              <a:t>=Mouse </a:t>
            </a:r>
          </a:p>
          <a:p>
            <a:r>
              <a:rPr lang="en-US" b="1" dirty="0" smtClean="0"/>
              <a:t>Notes on GET: </a:t>
            </a:r>
          </a:p>
          <a:p>
            <a:r>
              <a:rPr lang="en-US" b="1" dirty="0" smtClean="0"/>
              <a:t>Appends form-data into the URL in name/value pairs</a:t>
            </a:r>
          </a:p>
          <a:p>
            <a:r>
              <a:rPr lang="en-US" b="1" dirty="0" smtClean="0"/>
              <a:t>The length of a URL is limited (about 3000 characters)</a:t>
            </a:r>
          </a:p>
          <a:p>
            <a:r>
              <a:rPr lang="en-US" b="1" dirty="0" smtClean="0"/>
              <a:t>Never use GET to send sensitive data! (will be visible in the URL)</a:t>
            </a:r>
          </a:p>
          <a:p>
            <a:r>
              <a:rPr lang="en-US" b="1" dirty="0" smtClean="0"/>
              <a:t>Useful for form submissions where a user wants to bookmark the result</a:t>
            </a:r>
          </a:p>
          <a:p>
            <a:r>
              <a:rPr lang="en-US" b="1" dirty="0" smtClean="0"/>
              <a:t>GET is better for non-secure data, like query strings in Google</a:t>
            </a:r>
          </a:p>
          <a:p>
            <a:endParaRPr lang="en-US" dirty="0"/>
          </a:p>
        </p:txBody>
      </p:sp>
      <p:sp>
        <p:nvSpPr>
          <p:cNvPr id="3" name="Title 2"/>
          <p:cNvSpPr>
            <a:spLocks noGrp="1"/>
          </p:cNvSpPr>
          <p:nvPr>
            <p:ph type="title"/>
          </p:nvPr>
        </p:nvSpPr>
        <p:spPr/>
        <p:txBody>
          <a:bodyPr/>
          <a:lstStyle/>
          <a:p>
            <a:r>
              <a:rPr lang="en-US" dirty="0" smtClean="0"/>
              <a:t>When to Use GET?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Always use POST if the form data contains sensitive or personal information. The POST method does not display the submitted form data in the page address field.</a:t>
            </a:r>
          </a:p>
          <a:p>
            <a:r>
              <a:rPr lang="en-US" sz="2400" b="1" dirty="0" smtClean="0"/>
              <a:t>Notes on POST: </a:t>
            </a:r>
          </a:p>
          <a:p>
            <a:r>
              <a:rPr lang="en-US" sz="2400" b="1" dirty="0" smtClean="0"/>
              <a:t>POST has no size limitations, and can be used to send large amounts of data.</a:t>
            </a:r>
          </a:p>
          <a:p>
            <a:r>
              <a:rPr lang="en-US" sz="2400" b="1" dirty="0" smtClean="0"/>
              <a:t>Form submissions with POST cannot be bookmarked</a:t>
            </a:r>
          </a:p>
          <a:p>
            <a:endParaRPr lang="en-US" dirty="0"/>
          </a:p>
        </p:txBody>
      </p:sp>
      <p:sp>
        <p:nvSpPr>
          <p:cNvPr id="3" name="Title 2"/>
          <p:cNvSpPr>
            <a:spLocks noGrp="1"/>
          </p:cNvSpPr>
          <p:nvPr>
            <p:ph type="title"/>
          </p:nvPr>
        </p:nvSpPr>
        <p:spPr/>
        <p:txBody>
          <a:bodyPr/>
          <a:lstStyle/>
          <a:p>
            <a:r>
              <a:rPr lang="en-US" dirty="0" smtClean="0"/>
              <a:t>When to Use POST?</a:t>
            </a:r>
            <a:br>
              <a:rPr lang="en-US" dirty="0" smtClean="0"/>
            </a:b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800" dirty="0" smtClean="0"/>
              <a:t>There are different types of form controls that you can use to collect data using HTML form −</a:t>
            </a:r>
          </a:p>
          <a:p>
            <a:r>
              <a:rPr lang="en-US" sz="2800" dirty="0" smtClean="0"/>
              <a:t>Text Input Controls</a:t>
            </a:r>
          </a:p>
          <a:p>
            <a:r>
              <a:rPr lang="en-US" sz="2800" dirty="0" smtClean="0"/>
              <a:t>Checkboxes Controls</a:t>
            </a:r>
          </a:p>
          <a:p>
            <a:r>
              <a:rPr lang="en-US" sz="2800" dirty="0" smtClean="0"/>
              <a:t>Radio Box Controls</a:t>
            </a:r>
          </a:p>
          <a:p>
            <a:r>
              <a:rPr lang="en-US" sz="2800" dirty="0" smtClean="0"/>
              <a:t>Select Box Controls</a:t>
            </a:r>
          </a:p>
          <a:p>
            <a:r>
              <a:rPr lang="en-US" sz="2800" dirty="0" smtClean="0"/>
              <a:t>Clickable Buttons</a:t>
            </a:r>
          </a:p>
          <a:p>
            <a:r>
              <a:rPr lang="en-US" sz="2800" dirty="0" smtClean="0"/>
              <a:t>Submit and Reset Button</a:t>
            </a:r>
          </a:p>
          <a:p>
            <a:endParaRPr lang="en-US" dirty="0"/>
          </a:p>
        </p:txBody>
      </p:sp>
      <p:sp>
        <p:nvSpPr>
          <p:cNvPr id="3" name="Title 2"/>
          <p:cNvSpPr>
            <a:spLocks noGrp="1"/>
          </p:cNvSpPr>
          <p:nvPr>
            <p:ph type="title"/>
          </p:nvPr>
        </p:nvSpPr>
        <p:spPr/>
        <p:txBody>
          <a:bodyPr/>
          <a:lstStyle/>
          <a:p>
            <a:r>
              <a:rPr lang="en-US" dirty="0" smtClean="0"/>
              <a:t>HTML Form Controls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00174"/>
            <a:ext cx="8929718" cy="5357825"/>
          </a:xfrm>
        </p:spPr>
        <p:txBody>
          <a:bodyPr>
            <a:normAutofit/>
          </a:bodyPr>
          <a:lstStyle/>
          <a:p>
            <a:pPr algn="just">
              <a:buNone/>
            </a:pPr>
            <a:r>
              <a:rPr lang="en-US" sz="2400" b="1" dirty="0" smtClean="0"/>
              <a:t>There are three types of text input used on forms −</a:t>
            </a:r>
          </a:p>
          <a:p>
            <a:pPr algn="just"/>
            <a:r>
              <a:rPr lang="en-US" sz="2400" b="1" dirty="0" smtClean="0"/>
              <a:t>Single-line text input controls − This control is used for items that require only one line of user </a:t>
            </a:r>
            <a:r>
              <a:rPr lang="en-US" sz="2400" b="1" dirty="0" err="1" smtClean="0"/>
              <a:t>input.They</a:t>
            </a:r>
            <a:r>
              <a:rPr lang="en-US" sz="2400" b="1" dirty="0" smtClean="0"/>
              <a:t> are created using HTML &lt;input&gt; tag.</a:t>
            </a:r>
          </a:p>
          <a:p>
            <a:pPr algn="just"/>
            <a:r>
              <a:rPr lang="en-US" sz="2400" b="1" dirty="0" smtClean="0"/>
              <a:t>Password input controls − This is also a single-line text input but it masks the character as soon as a user enters it. They are also created using </a:t>
            </a:r>
            <a:r>
              <a:rPr lang="en-US" sz="2400" b="1" dirty="0" err="1" smtClean="0"/>
              <a:t>HTMl</a:t>
            </a:r>
            <a:r>
              <a:rPr lang="en-US" sz="2400" b="1" dirty="0" smtClean="0"/>
              <a:t> &lt;input&gt; tag.</a:t>
            </a:r>
          </a:p>
          <a:p>
            <a:pPr algn="just"/>
            <a:r>
              <a:rPr lang="en-US" sz="2400" b="1" dirty="0" smtClean="0"/>
              <a:t>Multi-line text input controls − This is used when the user is required to give details that may be longer than a single sentence. Multi-line input controls are created using HTML &lt;</a:t>
            </a:r>
            <a:r>
              <a:rPr lang="en-US" sz="2400" b="1" dirty="0" err="1" smtClean="0"/>
              <a:t>textarea</a:t>
            </a:r>
            <a:r>
              <a:rPr lang="en-US" sz="2400" b="1" dirty="0" smtClean="0"/>
              <a:t>&gt; tag.</a:t>
            </a:r>
          </a:p>
          <a:p>
            <a:endParaRPr lang="en-US" dirty="0"/>
          </a:p>
        </p:txBody>
      </p:sp>
      <p:sp>
        <p:nvSpPr>
          <p:cNvPr id="3" name="Title 2"/>
          <p:cNvSpPr>
            <a:spLocks noGrp="1"/>
          </p:cNvSpPr>
          <p:nvPr>
            <p:ph type="title"/>
          </p:nvPr>
        </p:nvSpPr>
        <p:spPr/>
        <p:txBody>
          <a:bodyPr/>
          <a:lstStyle/>
          <a:p>
            <a:r>
              <a:rPr lang="en-US" dirty="0" smtClean="0"/>
              <a:t>Text Input Controls(form)</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b="1" dirty="0" smtClean="0"/>
              <a:t>Checkboxes are used when more than one option is required to be selected. They are also created using HTML &lt;input&gt; tag but type attribute is set to checkbox.</a:t>
            </a:r>
          </a:p>
          <a:p>
            <a:endParaRPr lang="en-IN" sz="2400" b="1" dirty="0" smtClean="0"/>
          </a:p>
          <a:p>
            <a:pPr>
              <a:buNone/>
            </a:pPr>
            <a:r>
              <a:rPr lang="en-US" sz="2800" b="1" u="sng" dirty="0" smtClean="0"/>
              <a:t>Select Box Control</a:t>
            </a:r>
          </a:p>
          <a:p>
            <a:pPr>
              <a:buNone/>
            </a:pPr>
            <a:r>
              <a:rPr lang="en-US" sz="2400" b="1" dirty="0" smtClean="0"/>
              <a:t>A select box, also called drop down box which provides option to list down various options in the form of drop down list, from where a user can select one or more options.</a:t>
            </a:r>
          </a:p>
          <a:p>
            <a:endParaRPr lang="en-US" dirty="0"/>
          </a:p>
        </p:txBody>
      </p:sp>
      <p:sp>
        <p:nvSpPr>
          <p:cNvPr id="3" name="Title 2"/>
          <p:cNvSpPr>
            <a:spLocks noGrp="1"/>
          </p:cNvSpPr>
          <p:nvPr>
            <p:ph type="title"/>
          </p:nvPr>
        </p:nvSpPr>
        <p:spPr/>
        <p:txBody>
          <a:bodyPr/>
          <a:lstStyle/>
          <a:p>
            <a:r>
              <a:rPr lang="en-US" b="1" dirty="0" smtClean="0"/>
              <a:t>check Box Control</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b="1" dirty="0" smtClean="0"/>
              <a:t>&lt;html&gt; </a:t>
            </a:r>
          </a:p>
          <a:p>
            <a:pPr>
              <a:buNone/>
            </a:pPr>
            <a:r>
              <a:rPr lang="en-US" sz="2400" b="1" dirty="0" smtClean="0"/>
              <a:t>&lt;head&gt; </a:t>
            </a:r>
          </a:p>
          <a:p>
            <a:pPr>
              <a:buNone/>
            </a:pPr>
            <a:r>
              <a:rPr lang="en-US" sz="2400" b="1" dirty="0" smtClean="0"/>
              <a:t>&lt;title&gt;Select Box Control&lt;/title&gt; </a:t>
            </a:r>
          </a:p>
          <a:p>
            <a:pPr>
              <a:buNone/>
            </a:pPr>
            <a:r>
              <a:rPr lang="en-US" sz="2400" b="1" dirty="0" smtClean="0"/>
              <a:t>&lt;/head&gt; &lt;body&gt; &lt;form&gt; </a:t>
            </a:r>
          </a:p>
          <a:p>
            <a:pPr>
              <a:buNone/>
            </a:pPr>
            <a:r>
              <a:rPr lang="en-IN" sz="2400" b="1" dirty="0" smtClean="0"/>
              <a:t>&lt;h1&gt;Select any one&lt;/h1&gt;</a:t>
            </a:r>
            <a:endParaRPr lang="en-US" sz="2400" b="1" dirty="0" smtClean="0"/>
          </a:p>
          <a:p>
            <a:pPr>
              <a:buNone/>
            </a:pPr>
            <a:r>
              <a:rPr lang="en-US" sz="2400" b="1" dirty="0" smtClean="0"/>
              <a:t>&lt;select name = "dropdown"&gt; </a:t>
            </a:r>
          </a:p>
          <a:p>
            <a:pPr>
              <a:buNone/>
            </a:pPr>
            <a:r>
              <a:rPr lang="en-US" sz="2400" b="1" dirty="0" smtClean="0"/>
              <a:t>&lt;option value = "</a:t>
            </a:r>
            <a:r>
              <a:rPr lang="en-US" sz="2400" b="1" dirty="0" err="1" smtClean="0"/>
              <a:t>Maths</a:t>
            </a:r>
            <a:r>
              <a:rPr lang="en-US" sz="2400" b="1" dirty="0" smtClean="0"/>
              <a:t>" selected&gt;</a:t>
            </a:r>
            <a:r>
              <a:rPr lang="en-US" sz="2400" b="1" dirty="0" err="1" smtClean="0"/>
              <a:t>Maths</a:t>
            </a:r>
            <a:r>
              <a:rPr lang="en-US" sz="2400" b="1" dirty="0" smtClean="0"/>
              <a:t>&lt;/option&gt; </a:t>
            </a:r>
          </a:p>
          <a:p>
            <a:pPr>
              <a:buNone/>
            </a:pPr>
            <a:r>
              <a:rPr lang="en-US" sz="2400" b="1" dirty="0" smtClean="0"/>
              <a:t>&lt;option value = "Physics"&gt;Physics&lt;/option&gt; </a:t>
            </a:r>
          </a:p>
          <a:p>
            <a:pPr>
              <a:buNone/>
            </a:pPr>
            <a:r>
              <a:rPr lang="en-US" sz="2400" b="1" dirty="0" smtClean="0"/>
              <a:t>&lt;/select&gt; &lt;/form&gt;</a:t>
            </a:r>
          </a:p>
          <a:p>
            <a:pPr>
              <a:buNone/>
            </a:pPr>
            <a:r>
              <a:rPr lang="en-US" sz="2400" b="1" dirty="0" smtClean="0"/>
              <a:t> &lt;/body&gt; &lt;/html&gt;</a:t>
            </a:r>
            <a:endParaRPr lang="en-US" sz="2400" b="1" dirty="0"/>
          </a:p>
        </p:txBody>
      </p:sp>
      <p:sp>
        <p:nvSpPr>
          <p:cNvPr id="3" name="Title 2"/>
          <p:cNvSpPr>
            <a:spLocks noGrp="1"/>
          </p:cNvSpPr>
          <p:nvPr>
            <p:ph type="title"/>
          </p:nvPr>
        </p:nvSpPr>
        <p:spPr/>
        <p:txBody>
          <a:bodyPr/>
          <a:lstStyle/>
          <a:p>
            <a:r>
              <a:rPr lang="en-US" b="1" dirty="0" smtClean="0"/>
              <a:t>Select Box Control</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800" b="1" dirty="0" smtClean="0"/>
              <a:t>There are various ways in HTML to create clickable buttons. You can also create a clickable button using &lt;input&gt;tag by setting its type attribute to button. The type attribute can take the following values −</a:t>
            </a:r>
            <a:endParaRPr lang="en-US" sz="2800" b="1" dirty="0"/>
          </a:p>
        </p:txBody>
      </p:sp>
      <p:sp>
        <p:nvSpPr>
          <p:cNvPr id="3" name="Title 2"/>
          <p:cNvSpPr>
            <a:spLocks noGrp="1"/>
          </p:cNvSpPr>
          <p:nvPr>
            <p:ph type="title"/>
          </p:nvPr>
        </p:nvSpPr>
        <p:spPr/>
        <p:txBody>
          <a:bodyPr/>
          <a:lstStyle/>
          <a:p>
            <a:r>
              <a:rPr lang="en-US" dirty="0" smtClean="0"/>
              <a:t>Button Controls</a:t>
            </a:r>
            <a:endParaRPr lang="en-US"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719263"/>
          <a:ext cx="8407400" cy="2824157"/>
        </p:xfrm>
        <a:graphic>
          <a:graphicData uri="http://schemas.openxmlformats.org/drawingml/2006/table">
            <a:tbl>
              <a:tblPr firstRow="1" bandRow="1">
                <a:tableStyleId>{5C22544A-7EE6-4342-B048-85BDC9FD1C3A}</a:tableStyleId>
              </a:tblPr>
              <a:tblGrid>
                <a:gridCol w="2262174"/>
                <a:gridCol w="6145226"/>
              </a:tblGrid>
              <a:tr h="370840">
                <a:tc>
                  <a:txBody>
                    <a:bodyPr/>
                    <a:lstStyle/>
                    <a:p>
                      <a:r>
                        <a:rPr lang="en-IN" dirty="0" smtClean="0"/>
                        <a:t>Button</a:t>
                      </a:r>
                      <a:endParaRPr lang="en-US" dirty="0"/>
                    </a:p>
                  </a:txBody>
                  <a:tcPr/>
                </a:tc>
                <a:tc>
                  <a:txBody>
                    <a:bodyPr/>
                    <a:lstStyle/>
                    <a:p>
                      <a:pPr algn="ctr"/>
                      <a:r>
                        <a:rPr lang="en-IN" dirty="0" smtClean="0"/>
                        <a:t>Description</a:t>
                      </a:r>
                      <a:endParaRPr lang="en-US" dirty="0"/>
                    </a:p>
                  </a:txBody>
                  <a:tcPr/>
                </a:tc>
              </a:tr>
              <a:tr h="624517">
                <a:tc>
                  <a:txBody>
                    <a:bodyPr/>
                    <a:lstStyle/>
                    <a:p>
                      <a:r>
                        <a:rPr lang="en-US" sz="1800" b="1" i="0" u="none" strike="noStrike" kern="1200" dirty="0" smtClean="0">
                          <a:solidFill>
                            <a:schemeClr val="dk1"/>
                          </a:solidFill>
                          <a:latin typeface="+mn-lt"/>
                          <a:ea typeface="+mn-ea"/>
                          <a:cs typeface="+mn-cs"/>
                        </a:rPr>
                        <a:t>submit</a:t>
                      </a:r>
                      <a:endParaRPr lang="en-US" dirty="0"/>
                    </a:p>
                  </a:txBody>
                  <a:tcPr/>
                </a:tc>
                <a:tc>
                  <a:txBody>
                    <a:bodyPr/>
                    <a:lstStyle/>
                    <a:p>
                      <a:r>
                        <a:rPr lang="en-US" sz="1800" b="0" i="0" u="none" strike="noStrike" kern="1200" dirty="0" smtClean="0">
                          <a:solidFill>
                            <a:schemeClr val="dk1"/>
                          </a:solidFill>
                          <a:latin typeface="+mn-lt"/>
                          <a:ea typeface="+mn-ea"/>
                          <a:cs typeface="+mn-cs"/>
                        </a:rPr>
                        <a:t>This creates a button that automatically submits a form.</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smtClean="0">
                          <a:solidFill>
                            <a:schemeClr val="dk1"/>
                          </a:solidFill>
                          <a:latin typeface="+mn-lt"/>
                          <a:ea typeface="+mn-ea"/>
                          <a:cs typeface="+mn-cs"/>
                        </a:rPr>
                        <a:t>reset</a:t>
                      </a:r>
                      <a:endParaRPr lang="en-US" sz="1800" b="0" i="0" u="none" strike="noStrike" kern="1200" dirty="0" smtClean="0">
                        <a:solidFill>
                          <a:schemeClr val="dk1"/>
                        </a:solidFill>
                        <a:latin typeface="+mn-lt"/>
                        <a:ea typeface="+mn-ea"/>
                        <a:cs typeface="+mn-cs"/>
                      </a:endParaRPr>
                    </a:p>
                    <a:p>
                      <a:endParaRPr lang="en-US" dirty="0"/>
                    </a:p>
                  </a:txBody>
                  <a:tcPr/>
                </a:tc>
                <a:tc>
                  <a:txBody>
                    <a:bodyPr/>
                    <a:lstStyle/>
                    <a:p>
                      <a:r>
                        <a:rPr lang="en-US" sz="1800" b="0" i="0" u="none" strike="noStrike" kern="1200" dirty="0" smtClean="0">
                          <a:solidFill>
                            <a:schemeClr val="dk1"/>
                          </a:solidFill>
                          <a:latin typeface="+mn-lt"/>
                          <a:ea typeface="+mn-ea"/>
                          <a:cs typeface="+mn-cs"/>
                        </a:rPr>
                        <a:t>This creates a button that automatically resets form controls to their initial values.</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smtClean="0">
                          <a:solidFill>
                            <a:schemeClr val="dk1"/>
                          </a:solidFill>
                          <a:latin typeface="+mn-lt"/>
                          <a:ea typeface="+mn-ea"/>
                          <a:cs typeface="+mn-cs"/>
                        </a:rPr>
                        <a:t>button</a:t>
                      </a:r>
                      <a:endParaRPr lang="en-US" sz="1800" b="0" i="0" u="none" strike="noStrike" kern="1200" dirty="0" smtClean="0">
                        <a:solidFill>
                          <a:schemeClr val="dk1"/>
                        </a:solidFill>
                        <a:latin typeface="+mn-lt"/>
                        <a:ea typeface="+mn-ea"/>
                        <a:cs typeface="+mn-cs"/>
                      </a:endParaRPr>
                    </a:p>
                    <a:p>
                      <a:endParaRPr lang="en-US" dirty="0"/>
                    </a:p>
                  </a:txBody>
                  <a:tcPr/>
                </a:tc>
                <a:tc>
                  <a:txBody>
                    <a:bodyPr/>
                    <a:lstStyle/>
                    <a:p>
                      <a:r>
                        <a:rPr lang="en-US" sz="1800" b="0" i="0" u="none" strike="noStrike" kern="1200" dirty="0" smtClean="0">
                          <a:solidFill>
                            <a:schemeClr val="dk1"/>
                          </a:solidFill>
                          <a:latin typeface="+mn-lt"/>
                          <a:ea typeface="+mn-ea"/>
                          <a:cs typeface="+mn-cs"/>
                        </a:rPr>
                        <a:t>This creates a button that is used to trigger a client-side script when the user clicks that button.</a:t>
                      </a:r>
                    </a:p>
                    <a:p>
                      <a:endParaRPr lang="en-US" dirty="0"/>
                    </a:p>
                  </a:txBody>
                  <a:tcPr/>
                </a:tc>
              </a:tr>
            </a:tbl>
          </a:graphicData>
        </a:graphic>
      </p:graphicFrame>
      <p:sp>
        <p:nvSpPr>
          <p:cNvPr id="3" name="Title 2"/>
          <p:cNvSpPr>
            <a:spLocks noGrp="1"/>
          </p:cNvSpPr>
          <p:nvPr>
            <p:ph type="title"/>
          </p:nvPr>
        </p:nvSpPr>
        <p:spPr/>
        <p:txBody>
          <a:bodyPr/>
          <a:lstStyle/>
          <a:p>
            <a:r>
              <a:rPr lang="en-IN" dirty="0" smtClean="0"/>
              <a:t>Button controls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HTML Headings</a:t>
            </a:r>
          </a:p>
          <a:p>
            <a:pPr lvl="1"/>
            <a:r>
              <a:rPr lang="en-US" sz="2400" dirty="0" smtClean="0"/>
              <a:t>HTML headings are defined with the &lt;h1&gt; to &lt;h6&gt; tags.</a:t>
            </a:r>
          </a:p>
          <a:p>
            <a:pPr lvl="1"/>
            <a:r>
              <a:rPr lang="en-US" sz="2400" dirty="0" smtClean="0"/>
              <a:t>&lt;h1&gt; defines the most important heading. &lt;h6&gt; defines the least important heading: </a:t>
            </a:r>
          </a:p>
          <a:p>
            <a:pPr lvl="1"/>
            <a:r>
              <a:rPr lang="en-US" sz="2400" dirty="0" smtClean="0"/>
              <a:t>&lt;h1&gt;This is heading 1&lt;/h1&gt;</a:t>
            </a:r>
            <a:br>
              <a:rPr lang="en-US" sz="2400" dirty="0" smtClean="0"/>
            </a:br>
            <a:r>
              <a:rPr lang="en-US" sz="2400" dirty="0" smtClean="0"/>
              <a:t>&lt;h2&gt;This is heading 2&lt;/h2&gt;</a:t>
            </a:r>
            <a:br>
              <a:rPr lang="en-US" sz="2400" dirty="0" smtClean="0"/>
            </a:br>
            <a:r>
              <a:rPr lang="en-US" sz="2400" dirty="0" smtClean="0"/>
              <a:t>&lt;h3&gt;This is heading 3&lt;/h3&gt;</a:t>
            </a:r>
          </a:p>
          <a:p>
            <a:pPr lvl="1"/>
            <a:endParaRPr lang="en-US" dirty="0"/>
          </a:p>
        </p:txBody>
      </p:sp>
      <p:sp>
        <p:nvSpPr>
          <p:cNvPr id="3" name="Title 2"/>
          <p:cNvSpPr>
            <a:spLocks noGrp="1"/>
          </p:cNvSpPr>
          <p:nvPr>
            <p:ph type="title"/>
          </p:nvPr>
        </p:nvSpPr>
        <p:spPr/>
        <p:txBody>
          <a:bodyPr/>
          <a:lstStyle/>
          <a:p>
            <a:r>
              <a:rPr lang="en-US" dirty="0" smtClean="0"/>
              <a:t>HTML BASICS </a:t>
            </a:r>
            <a:endParaRPr lang="en-US" dirty="0"/>
          </a:p>
        </p:txBody>
      </p:sp>
    </p:spTree>
    <p:extLst>
      <p:ext uri="{BB962C8B-B14F-4D97-AF65-F5344CB8AC3E}">
        <p14:creationId xmlns:p14="http://schemas.microsoft.com/office/powerpoint/2010/main" xmlns="" val="4263480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HTML BASICS </a:t>
            </a:r>
            <a:endParaRPr lang="en-US" altLang="en-US" dirty="0" smtClean="0"/>
          </a:p>
        </p:txBody>
      </p:sp>
      <p:sp>
        <p:nvSpPr>
          <p:cNvPr id="12291" name="Rectangle 3"/>
          <p:cNvSpPr>
            <a:spLocks noGrp="1" noChangeArrowheads="1"/>
          </p:cNvSpPr>
          <p:nvPr>
            <p:ph type="body" idx="1"/>
          </p:nvPr>
        </p:nvSpPr>
        <p:spPr/>
        <p:txBody>
          <a:bodyPr/>
          <a:lstStyle/>
          <a:p>
            <a:pPr>
              <a:buFont typeface="Wingdings" pitchFamily="2" charset="2"/>
              <a:buChar char="§"/>
            </a:pPr>
            <a:r>
              <a:rPr lang="en-US" altLang="en-US" sz="2800" dirty="0" smtClean="0"/>
              <a:t>Text Formatting </a:t>
            </a:r>
          </a:p>
          <a:p>
            <a:pPr>
              <a:buNone/>
            </a:pPr>
            <a:endParaRPr lang="en-US" altLang="en-US" dirty="0" smtClean="0"/>
          </a:p>
          <a:p>
            <a:pPr lvl="1"/>
            <a:r>
              <a:rPr lang="en-US" altLang="en-US" sz="2400" dirty="0" smtClean="0"/>
              <a:t>&lt;B&gt; </a:t>
            </a:r>
            <a:r>
              <a:rPr lang="en-US" altLang="en-US" sz="2400" b="1" dirty="0" smtClean="0"/>
              <a:t>Bold Face</a:t>
            </a:r>
            <a:r>
              <a:rPr lang="en-US" altLang="en-US" sz="2400" dirty="0" smtClean="0"/>
              <a:t> &lt;/B&gt;</a:t>
            </a:r>
          </a:p>
          <a:p>
            <a:pPr lvl="1"/>
            <a:r>
              <a:rPr lang="en-US" altLang="en-US" sz="2400" dirty="0" smtClean="0"/>
              <a:t>&lt;I&gt; </a:t>
            </a:r>
            <a:r>
              <a:rPr lang="en-US" altLang="en-US" sz="2400" i="1" dirty="0" smtClean="0"/>
              <a:t>Italics </a:t>
            </a:r>
            <a:r>
              <a:rPr lang="en-US" altLang="en-US" sz="2400" dirty="0" smtClean="0"/>
              <a:t>&lt;/I&gt;</a:t>
            </a:r>
          </a:p>
          <a:p>
            <a:pPr lvl="1"/>
            <a:r>
              <a:rPr lang="en-US" altLang="en-US" sz="2400" dirty="0" smtClean="0"/>
              <a:t>&lt;U&gt; </a:t>
            </a:r>
            <a:r>
              <a:rPr lang="en-US" altLang="en-US" sz="2400" u="sng" dirty="0" smtClean="0"/>
              <a:t>Underline</a:t>
            </a:r>
            <a:r>
              <a:rPr lang="en-US" altLang="en-US" sz="2400" dirty="0" smtClean="0"/>
              <a:t> &lt;/U&gt;</a:t>
            </a:r>
          </a:p>
          <a:p>
            <a:pPr lvl="1"/>
            <a:r>
              <a:rPr lang="en-US" altLang="en-US" sz="2400" dirty="0" smtClean="0"/>
              <a:t>&lt;P&gt; New Paragraph &lt;/P&gt;</a:t>
            </a:r>
          </a:p>
          <a:p>
            <a:pPr lvl="1"/>
            <a:r>
              <a:rPr lang="en-US" altLang="en-US" sz="2400" dirty="0" smtClean="0"/>
              <a:t>&lt;BR&gt; Next Line</a:t>
            </a:r>
          </a:p>
          <a:p>
            <a:pPr eaLnBrk="1" hangingPunct="1">
              <a:buFontTx/>
              <a:buNone/>
            </a:pPr>
            <a:endParaRPr lang="en-US" altLang="en-US" dirty="0" smtClean="0"/>
          </a:p>
          <a:p>
            <a:pPr eaLnBrk="1" hangingPunct="1">
              <a:buFontTx/>
              <a:buNone/>
            </a:pPr>
            <a:endParaRPr lang="en-US"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a:bodyPr>
          <a:lstStyle/>
          <a:p>
            <a:r>
              <a:rPr lang="en-US" sz="2400" b="1" dirty="0" smtClean="0"/>
              <a:t>HTML Paragraphs</a:t>
            </a:r>
          </a:p>
          <a:p>
            <a:pPr lvl="1"/>
            <a:r>
              <a:rPr lang="en-US" sz="2400" dirty="0" smtClean="0"/>
              <a:t>HTML paragraphs are defined with the &lt;p&gt; tag:</a:t>
            </a:r>
          </a:p>
          <a:p>
            <a:pPr lvl="1"/>
            <a:endParaRPr lang="en-US" sz="2400" dirty="0" smtClean="0"/>
          </a:p>
          <a:p>
            <a:pPr lvl="1"/>
            <a:r>
              <a:rPr lang="en-US" sz="2400" dirty="0" smtClean="0"/>
              <a:t>Example</a:t>
            </a:r>
          </a:p>
          <a:p>
            <a:pPr lvl="1"/>
            <a:endParaRPr lang="en-US" sz="2400" dirty="0" smtClean="0"/>
          </a:p>
          <a:p>
            <a:pPr lvl="1"/>
            <a:r>
              <a:rPr lang="en-US" sz="2400" dirty="0" smtClean="0"/>
              <a:t>&lt;p&gt;This is a paragraph.&lt;/p&gt;</a:t>
            </a:r>
            <a:br>
              <a:rPr lang="en-US" sz="2400" dirty="0" smtClean="0"/>
            </a:br>
            <a:r>
              <a:rPr lang="en-US" sz="2400" dirty="0" smtClean="0"/>
              <a:t>&lt;p&gt;This is another paragraph.&lt;/p&gt;</a:t>
            </a:r>
          </a:p>
          <a:p>
            <a:endParaRPr lang="en-US" sz="2400" dirty="0" smtClean="0"/>
          </a:p>
          <a:p>
            <a:r>
              <a:rPr lang="en-US" sz="2400" b="1" dirty="0" smtClean="0"/>
              <a:t>HTML Links using anchor tag</a:t>
            </a:r>
          </a:p>
          <a:p>
            <a:pPr lvl="1"/>
            <a:r>
              <a:rPr lang="en-US" sz="2400" dirty="0" smtClean="0"/>
              <a:t>&lt;a </a:t>
            </a:r>
            <a:r>
              <a:rPr lang="en-US" sz="2400" dirty="0" err="1" smtClean="0"/>
              <a:t>href</a:t>
            </a:r>
            <a:r>
              <a:rPr lang="en-US" sz="2400" dirty="0" smtClean="0"/>
              <a:t>="https://www.w3schools.com"&gt;This is a link&lt;/a&gt; </a:t>
            </a:r>
          </a:p>
          <a:p>
            <a:endParaRPr lang="en-US" sz="2400" dirty="0" smtClean="0"/>
          </a:p>
        </p:txBody>
      </p:sp>
      <p:sp>
        <p:nvSpPr>
          <p:cNvPr id="3" name="Title 2"/>
          <p:cNvSpPr>
            <a:spLocks noGrp="1"/>
          </p:cNvSpPr>
          <p:nvPr>
            <p:ph type="title"/>
          </p:nvPr>
        </p:nvSpPr>
        <p:spPr/>
        <p:txBody>
          <a:bodyPr/>
          <a:lstStyle/>
          <a:p>
            <a:r>
              <a:rPr lang="en-US" dirty="0" smtClean="0"/>
              <a:t>HTML BASICS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943</TotalTime>
  <Words>2851</Words>
  <Application>Microsoft Office PowerPoint</Application>
  <PresentationFormat>On-screen Show (4:3)</PresentationFormat>
  <Paragraphs>480</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Grid</vt:lpstr>
      <vt:lpstr>HTML (Hyper Text Markup Language)</vt:lpstr>
      <vt:lpstr>What is HTML?</vt:lpstr>
      <vt:lpstr>Example</vt:lpstr>
      <vt:lpstr>Explanation</vt:lpstr>
      <vt:lpstr>The &lt;TITLE&gt; Tag</vt:lpstr>
      <vt:lpstr>HTML Page Structure </vt:lpstr>
      <vt:lpstr>HTML BASICS </vt:lpstr>
      <vt:lpstr>HTML BASICS </vt:lpstr>
      <vt:lpstr>HTML BASICS </vt:lpstr>
      <vt:lpstr>HTML BASICS </vt:lpstr>
      <vt:lpstr>HTML BASICS </vt:lpstr>
      <vt:lpstr>HTML BASICS </vt:lpstr>
      <vt:lpstr>The World Wide Web</vt:lpstr>
      <vt:lpstr>The World Wide Web</vt:lpstr>
      <vt:lpstr>HTML Elements</vt:lpstr>
      <vt:lpstr>Nested HTML Elements</vt:lpstr>
      <vt:lpstr>HTML Elements</vt:lpstr>
      <vt:lpstr> HTML Attributes  </vt:lpstr>
      <vt:lpstr>The href Attribute</vt:lpstr>
      <vt:lpstr>The src , width and height Attribute </vt:lpstr>
      <vt:lpstr>The style Attribute</vt:lpstr>
      <vt:lpstr>The title Attribute </vt:lpstr>
      <vt:lpstr>Points to be noted for html attributes</vt:lpstr>
      <vt:lpstr>HTML Paragraphs</vt:lpstr>
      <vt:lpstr>Line break paragraph</vt:lpstr>
      <vt:lpstr>The HTML &lt;pre&gt; ELEMENT </vt:lpstr>
      <vt:lpstr>The HTML &lt;pre&gt; ELEMENT</vt:lpstr>
      <vt:lpstr>HTML Styles</vt:lpstr>
      <vt:lpstr>HTML Styles: HTML Background Color</vt:lpstr>
      <vt:lpstr>HTML Styles: HTML Text Color</vt:lpstr>
      <vt:lpstr>HTML Styles : HTML Fonts </vt:lpstr>
      <vt:lpstr>HTML Styles: HTML Text Alignment</vt:lpstr>
      <vt:lpstr>TEXT FORMATTING</vt:lpstr>
      <vt:lpstr>HTML Comments</vt:lpstr>
      <vt:lpstr>HTML Colors</vt:lpstr>
      <vt:lpstr>HTML Colors</vt:lpstr>
      <vt:lpstr>Create own colors</vt:lpstr>
      <vt:lpstr>table</vt:lpstr>
      <vt:lpstr>Example</vt:lpstr>
      <vt:lpstr>HTML Table - Adding a Border</vt:lpstr>
      <vt:lpstr>HTML Table - Adding Cell Padding</vt:lpstr>
      <vt:lpstr>What else is possible in HTML Table? </vt:lpstr>
      <vt:lpstr>HTML Lists</vt:lpstr>
      <vt:lpstr>Unordered HTML List</vt:lpstr>
      <vt:lpstr>EXAMPLE : UNODERED</vt:lpstr>
      <vt:lpstr>Ordered HTML List</vt:lpstr>
      <vt:lpstr>Ordered HTML List EXAMPLE</vt:lpstr>
      <vt:lpstr>HTML blocks and Inline Elements</vt:lpstr>
      <vt:lpstr>Block-level Elements</vt:lpstr>
      <vt:lpstr>Block-level Elements</vt:lpstr>
      <vt:lpstr>The &lt;div&gt; Element</vt:lpstr>
      <vt:lpstr>The &lt;div&gt; Element</vt:lpstr>
      <vt:lpstr>example</vt:lpstr>
      <vt:lpstr>Inline Elements</vt:lpstr>
      <vt:lpstr>HTML The class Attribute</vt:lpstr>
      <vt:lpstr>HTML The id Attribute</vt:lpstr>
      <vt:lpstr>Difference Between Class and ID</vt:lpstr>
      <vt:lpstr>HTML Iframes</vt:lpstr>
      <vt:lpstr>HTML FORM</vt:lpstr>
      <vt:lpstr>Html form</vt:lpstr>
      <vt:lpstr>Syntax form</vt:lpstr>
      <vt:lpstr>When to Use GET?</vt:lpstr>
      <vt:lpstr>When to Use POST? </vt:lpstr>
      <vt:lpstr>HTML Form Controls</vt:lpstr>
      <vt:lpstr>Text Input Controls(form)</vt:lpstr>
      <vt:lpstr>check Box Control</vt:lpstr>
      <vt:lpstr>Select Box Control</vt:lpstr>
      <vt:lpstr>Button Controls</vt:lpstr>
      <vt:lpstr>Button controls</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dc:creator>
  <cp:lastModifiedBy>HP</cp:lastModifiedBy>
  <cp:revision>135</cp:revision>
  <dcterms:created xsi:type="dcterms:W3CDTF">2019-01-08T11:12:21Z</dcterms:created>
  <dcterms:modified xsi:type="dcterms:W3CDTF">2019-01-23T11:25:10Z</dcterms:modified>
</cp:coreProperties>
</file>