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58" r:id="rId6"/>
    <p:sldId id="278" r:id="rId7"/>
    <p:sldId id="263" r:id="rId8"/>
    <p:sldId id="269" r:id="rId9"/>
    <p:sldId id="265" r:id="rId10"/>
    <p:sldId id="280" r:id="rId11"/>
    <p:sldId id="272" r:id="rId12"/>
    <p:sldId id="273" r:id="rId13"/>
    <p:sldId id="274" r:id="rId14"/>
    <p:sldId id="264" r:id="rId15"/>
    <p:sldId id="267" r:id="rId16"/>
    <p:sldId id="268" r:id="rId17"/>
    <p:sldId id="271" r:id="rId18"/>
    <p:sldId id="259" r:id="rId19"/>
    <p:sldId id="270" r:id="rId20"/>
    <p:sldId id="279" r:id="rId21"/>
    <p:sldId id="276" r:id="rId22"/>
    <p:sldId id="275" r:id="rId23"/>
    <p:sldId id="277" r:id="rId24"/>
    <p:sldId id="26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R-</a:t>
            </a:r>
            <a:r>
              <a:rPr lang="en-US" dirty="0" err="1"/>
              <a:t>prec</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dPt>
            <c:idx val="10"/>
            <c:invertIfNegative val="0"/>
            <c:bubble3D val="0"/>
            <c:spPr>
              <a:solidFill>
                <a:schemeClr val="accent6"/>
              </a:solidFill>
              <a:ln>
                <a:noFill/>
              </a:ln>
              <a:effectLst/>
            </c:spPr>
            <c:extLst>
              <c:ext xmlns:c16="http://schemas.microsoft.com/office/drawing/2014/chart" uri="{C3380CC4-5D6E-409C-BE32-E72D297353CC}">
                <c16:uniqueId val="{00000004-1217-4C0C-BDBF-CCA7FF65EC57}"/>
              </c:ext>
            </c:extLst>
          </c:dPt>
          <c:dPt>
            <c:idx val="11"/>
            <c:invertIfNegative val="0"/>
            <c:bubble3D val="0"/>
            <c:spPr>
              <a:solidFill>
                <a:srgbClr val="FFFF00"/>
              </a:solidFill>
              <a:ln>
                <a:noFill/>
              </a:ln>
              <a:effectLst/>
            </c:spPr>
            <c:extLst>
              <c:ext xmlns:c16="http://schemas.microsoft.com/office/drawing/2014/chart" uri="{C3380CC4-5D6E-409C-BE32-E72D297353CC}">
                <c16:uniqueId val="{00000005-1217-4C0C-BDBF-CCA7FF65EC57}"/>
              </c:ext>
            </c:extLst>
          </c:dPt>
          <c:dPt>
            <c:idx val="12"/>
            <c:invertIfNegative val="0"/>
            <c:bubble3D val="0"/>
            <c:spPr>
              <a:solidFill>
                <a:srgbClr val="92D050"/>
              </a:solidFill>
              <a:ln>
                <a:noFill/>
              </a:ln>
              <a:effectLst/>
            </c:spPr>
            <c:extLst>
              <c:ext xmlns:c16="http://schemas.microsoft.com/office/drawing/2014/chart" uri="{C3380CC4-5D6E-409C-BE32-E72D297353CC}">
                <c16:uniqueId val="{00000006-1217-4C0C-BDBF-CCA7FF65EC57}"/>
              </c:ext>
            </c:extLst>
          </c:dPt>
          <c:cat>
            <c:strRef>
              <c:f>Sheet1!$A$2:$A$14</c:f>
              <c:strCache>
                <c:ptCount val="13"/>
                <c:pt idx="0">
                  <c:v>Team vl6</c:v>
                </c:pt>
                <c:pt idx="1">
                  <c:v>Team hello world!</c:v>
                </c:pt>
                <c:pt idx="2">
                  <c:v>Team Avito</c:v>
                </c:pt>
                <c:pt idx="3">
                  <c:v>Team Creamy Fireflies</c:v>
                </c:pt>
                <c:pt idx="4">
                  <c:v>Team MIPT_MSU</c:v>
                </c:pt>
                <c:pt idx="5">
                  <c:v>Team HAIR</c:v>
                </c:pt>
                <c:pt idx="6">
                  <c:v>Team KAENEN</c:v>
                </c:pt>
                <c:pt idx="7">
                  <c:v>Team BachPropagate</c:v>
                </c:pt>
                <c:pt idx="8">
                  <c:v>Team Definitive Turtles</c:v>
                </c:pt>
                <c:pt idx="9">
                  <c:v>Team IN3PD</c:v>
                </c:pt>
                <c:pt idx="10">
                  <c:v>Team Python (BM25)</c:v>
                </c:pt>
                <c:pt idx="11">
                  <c:v>Team Python (BM25p)</c:v>
                </c:pt>
                <c:pt idx="12">
                  <c:v>Team Python (TFIDF)</c:v>
                </c:pt>
              </c:strCache>
            </c:strRef>
          </c:cat>
          <c:val>
            <c:numRef>
              <c:f>Sheet1!$B$2:$B$14</c:f>
              <c:numCache>
                <c:formatCode>General</c:formatCode>
                <c:ptCount val="13"/>
                <c:pt idx="0">
                  <c:v>0.22409999999999999</c:v>
                </c:pt>
                <c:pt idx="1">
                  <c:v>0.22339999999999999</c:v>
                </c:pt>
                <c:pt idx="2">
                  <c:v>0.21529999999999999</c:v>
                </c:pt>
                <c:pt idx="3">
                  <c:v>0.22020000000000001</c:v>
                </c:pt>
                <c:pt idx="4">
                  <c:v>0.2167</c:v>
                </c:pt>
                <c:pt idx="5">
                  <c:v>0.21629999999999999</c:v>
                </c:pt>
                <c:pt idx="6">
                  <c:v>0.20910000000000001</c:v>
                </c:pt>
                <c:pt idx="7">
                  <c:v>0.20899999999999999</c:v>
                </c:pt>
                <c:pt idx="8">
                  <c:v>0.20860000000000001</c:v>
                </c:pt>
                <c:pt idx="9">
                  <c:v>0.20780000000000001</c:v>
                </c:pt>
                <c:pt idx="10">
                  <c:v>0.1799</c:v>
                </c:pt>
                <c:pt idx="11">
                  <c:v>0.17949999999999999</c:v>
                </c:pt>
                <c:pt idx="12">
                  <c:v>0.17879999999999999</c:v>
                </c:pt>
              </c:numCache>
            </c:numRef>
          </c:val>
          <c:extLst>
            <c:ext xmlns:c16="http://schemas.microsoft.com/office/drawing/2014/chart" uri="{C3380CC4-5D6E-409C-BE32-E72D297353CC}">
              <c16:uniqueId val="{00000000-1217-4C0C-BDBF-CCA7FF65EC57}"/>
            </c:ext>
          </c:extLst>
        </c:ser>
        <c:dLbls>
          <c:showLegendKey val="0"/>
          <c:showVal val="0"/>
          <c:showCatName val="0"/>
          <c:showSerName val="0"/>
          <c:showPercent val="0"/>
          <c:showBubbleSize val="0"/>
        </c:dLbls>
        <c:gapWidth val="219"/>
        <c:overlap val="-27"/>
        <c:axId val="473614264"/>
        <c:axId val="473614584"/>
      </c:barChart>
      <c:catAx>
        <c:axId val="473614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3614584"/>
        <c:crosses val="autoZero"/>
        <c:auto val="1"/>
        <c:lblAlgn val="ctr"/>
        <c:lblOffset val="100"/>
        <c:noMultiLvlLbl val="0"/>
      </c:catAx>
      <c:valAx>
        <c:axId val="473614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3614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Clicks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NDCG</c:v>
                </c:pt>
              </c:strCache>
            </c:strRef>
          </c:tx>
          <c:spPr>
            <a:solidFill>
              <a:schemeClr val="tx1"/>
            </a:solidFill>
            <a:ln>
              <a:noFill/>
            </a:ln>
            <a:effectLst/>
          </c:spPr>
          <c:invertIfNegative val="0"/>
          <c:dPt>
            <c:idx val="10"/>
            <c:invertIfNegative val="0"/>
            <c:bubble3D val="0"/>
            <c:spPr>
              <a:solidFill>
                <a:schemeClr val="accent6"/>
              </a:solidFill>
              <a:ln>
                <a:noFill/>
              </a:ln>
              <a:effectLst/>
            </c:spPr>
            <c:extLst>
              <c:ext xmlns:c16="http://schemas.microsoft.com/office/drawing/2014/chart" uri="{C3380CC4-5D6E-409C-BE32-E72D297353CC}">
                <c16:uniqueId val="{00000001-8008-407D-89CE-B4366C1BC526}"/>
              </c:ext>
            </c:extLst>
          </c:dPt>
          <c:dPt>
            <c:idx val="11"/>
            <c:invertIfNegative val="0"/>
            <c:bubble3D val="0"/>
            <c:spPr>
              <a:solidFill>
                <a:srgbClr val="FFFF00"/>
              </a:solidFill>
              <a:ln>
                <a:noFill/>
              </a:ln>
              <a:effectLst/>
            </c:spPr>
            <c:extLst>
              <c:ext xmlns:c16="http://schemas.microsoft.com/office/drawing/2014/chart" uri="{C3380CC4-5D6E-409C-BE32-E72D297353CC}">
                <c16:uniqueId val="{00000003-8008-407D-89CE-B4366C1BC526}"/>
              </c:ext>
            </c:extLst>
          </c:dPt>
          <c:dPt>
            <c:idx val="12"/>
            <c:invertIfNegative val="0"/>
            <c:bubble3D val="0"/>
            <c:spPr>
              <a:solidFill>
                <a:srgbClr val="92D050"/>
              </a:solidFill>
              <a:ln>
                <a:noFill/>
              </a:ln>
              <a:effectLst/>
            </c:spPr>
            <c:extLst>
              <c:ext xmlns:c16="http://schemas.microsoft.com/office/drawing/2014/chart" uri="{C3380CC4-5D6E-409C-BE32-E72D297353CC}">
                <c16:uniqueId val="{00000005-8008-407D-89CE-B4366C1BC526}"/>
              </c:ext>
            </c:extLst>
          </c:dPt>
          <c:cat>
            <c:strRef>
              <c:f>Sheet1!$A$2:$A$14</c:f>
              <c:strCache>
                <c:ptCount val="13"/>
                <c:pt idx="0">
                  <c:v>Team vl6</c:v>
                </c:pt>
                <c:pt idx="1">
                  <c:v>Team hello world!</c:v>
                </c:pt>
                <c:pt idx="2">
                  <c:v>Team Avito</c:v>
                </c:pt>
                <c:pt idx="3">
                  <c:v>Team Creamy Fireflies</c:v>
                </c:pt>
                <c:pt idx="4">
                  <c:v>Team MIPT_MSU</c:v>
                </c:pt>
                <c:pt idx="5">
                  <c:v>Team HAIR</c:v>
                </c:pt>
                <c:pt idx="6">
                  <c:v>Team KAENEN</c:v>
                </c:pt>
                <c:pt idx="7">
                  <c:v>Team BachPropagate</c:v>
                </c:pt>
                <c:pt idx="8">
                  <c:v>Team Definitive Turtles</c:v>
                </c:pt>
                <c:pt idx="9">
                  <c:v>Team IN3PD</c:v>
                </c:pt>
                <c:pt idx="10">
                  <c:v>Team Python (BM25)</c:v>
                </c:pt>
                <c:pt idx="11">
                  <c:v>Team Python (BM25p)</c:v>
                </c:pt>
                <c:pt idx="12">
                  <c:v>Team Python (TFIDF)</c:v>
                </c:pt>
              </c:strCache>
            </c:strRef>
          </c:cat>
          <c:val>
            <c:numRef>
              <c:f>Sheet1!$B$2:$B$14</c:f>
              <c:numCache>
                <c:formatCode>General</c:formatCode>
                <c:ptCount val="13"/>
                <c:pt idx="0">
                  <c:v>1.7839</c:v>
                </c:pt>
                <c:pt idx="1">
                  <c:v>1.8952</c:v>
                </c:pt>
                <c:pt idx="2">
                  <c:v>1.7818000000000001</c:v>
                </c:pt>
                <c:pt idx="3">
                  <c:v>1.9335</c:v>
                </c:pt>
                <c:pt idx="4">
                  <c:v>1.8754</c:v>
                </c:pt>
                <c:pt idx="5">
                  <c:v>2.1815000000000002</c:v>
                </c:pt>
                <c:pt idx="6">
                  <c:v>2.0539999999999998</c:v>
                </c:pt>
                <c:pt idx="7">
                  <c:v>1.8834</c:v>
                </c:pt>
                <c:pt idx="8">
                  <c:v>2.0781000000000001</c:v>
                </c:pt>
                <c:pt idx="9">
                  <c:v>1.9571000000000001</c:v>
                </c:pt>
                <c:pt idx="10">
                  <c:v>3.1616</c:v>
                </c:pt>
                <c:pt idx="11">
                  <c:v>3.1610999999999998</c:v>
                </c:pt>
                <c:pt idx="12">
                  <c:v>3.1646999999999998</c:v>
                </c:pt>
              </c:numCache>
            </c:numRef>
          </c:val>
          <c:extLst>
            <c:ext xmlns:c16="http://schemas.microsoft.com/office/drawing/2014/chart" uri="{C3380CC4-5D6E-409C-BE32-E72D297353CC}">
              <c16:uniqueId val="{00000006-8008-407D-89CE-B4366C1BC526}"/>
            </c:ext>
          </c:extLst>
        </c:ser>
        <c:dLbls>
          <c:showLegendKey val="0"/>
          <c:showVal val="0"/>
          <c:showCatName val="0"/>
          <c:showSerName val="0"/>
          <c:showPercent val="0"/>
          <c:showBubbleSize val="0"/>
        </c:dLbls>
        <c:gapWidth val="219"/>
        <c:overlap val="-27"/>
        <c:axId val="473614264"/>
        <c:axId val="473614584"/>
      </c:barChart>
      <c:catAx>
        <c:axId val="473614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3614584"/>
        <c:crosses val="autoZero"/>
        <c:auto val="1"/>
        <c:lblAlgn val="ctr"/>
        <c:lblOffset val="100"/>
        <c:noMultiLvlLbl val="0"/>
      </c:catAx>
      <c:valAx>
        <c:axId val="473614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3614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NDCG</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NDCG</c:v>
                </c:pt>
              </c:strCache>
            </c:strRef>
          </c:tx>
          <c:spPr>
            <a:solidFill>
              <a:schemeClr val="tx1"/>
            </a:solidFill>
            <a:ln>
              <a:noFill/>
            </a:ln>
            <a:effectLst/>
          </c:spPr>
          <c:invertIfNegative val="0"/>
          <c:dPt>
            <c:idx val="10"/>
            <c:invertIfNegative val="0"/>
            <c:bubble3D val="0"/>
            <c:spPr>
              <a:solidFill>
                <a:schemeClr val="accent6"/>
              </a:solidFill>
              <a:ln>
                <a:noFill/>
              </a:ln>
              <a:effectLst/>
            </c:spPr>
            <c:extLst>
              <c:ext xmlns:c16="http://schemas.microsoft.com/office/drawing/2014/chart" uri="{C3380CC4-5D6E-409C-BE32-E72D297353CC}">
                <c16:uniqueId val="{00000001-91B2-4425-A5E2-01300D9A29E2}"/>
              </c:ext>
            </c:extLst>
          </c:dPt>
          <c:dPt>
            <c:idx val="11"/>
            <c:invertIfNegative val="0"/>
            <c:bubble3D val="0"/>
            <c:spPr>
              <a:solidFill>
                <a:srgbClr val="FFFF00"/>
              </a:solidFill>
              <a:ln>
                <a:noFill/>
              </a:ln>
              <a:effectLst/>
            </c:spPr>
            <c:extLst>
              <c:ext xmlns:c16="http://schemas.microsoft.com/office/drawing/2014/chart" uri="{C3380CC4-5D6E-409C-BE32-E72D297353CC}">
                <c16:uniqueId val="{00000003-91B2-4425-A5E2-01300D9A29E2}"/>
              </c:ext>
            </c:extLst>
          </c:dPt>
          <c:dPt>
            <c:idx val="12"/>
            <c:invertIfNegative val="0"/>
            <c:bubble3D val="0"/>
            <c:spPr>
              <a:solidFill>
                <a:srgbClr val="92D050"/>
              </a:solidFill>
              <a:ln>
                <a:noFill/>
              </a:ln>
              <a:effectLst/>
            </c:spPr>
            <c:extLst>
              <c:ext xmlns:c16="http://schemas.microsoft.com/office/drawing/2014/chart" uri="{C3380CC4-5D6E-409C-BE32-E72D297353CC}">
                <c16:uniqueId val="{00000005-91B2-4425-A5E2-01300D9A29E2}"/>
              </c:ext>
            </c:extLst>
          </c:dPt>
          <c:cat>
            <c:strRef>
              <c:f>Sheet1!$A$2:$A$14</c:f>
              <c:strCache>
                <c:ptCount val="13"/>
                <c:pt idx="0">
                  <c:v>Team vl6</c:v>
                </c:pt>
                <c:pt idx="1">
                  <c:v>Team hello world!</c:v>
                </c:pt>
                <c:pt idx="2">
                  <c:v>Team Avito</c:v>
                </c:pt>
                <c:pt idx="3">
                  <c:v>Team Creamy Fireflies</c:v>
                </c:pt>
                <c:pt idx="4">
                  <c:v>Team MIPT_MSU</c:v>
                </c:pt>
                <c:pt idx="5">
                  <c:v>Team HAIR</c:v>
                </c:pt>
                <c:pt idx="6">
                  <c:v>Team KAENEN</c:v>
                </c:pt>
                <c:pt idx="7">
                  <c:v>Team BachPropagate</c:v>
                </c:pt>
                <c:pt idx="8">
                  <c:v>Team Definitive Turtles</c:v>
                </c:pt>
                <c:pt idx="9">
                  <c:v>Team IN3PD</c:v>
                </c:pt>
                <c:pt idx="10">
                  <c:v>Team Python (BM25)</c:v>
                </c:pt>
                <c:pt idx="11">
                  <c:v>Team Python (BM25p)</c:v>
                </c:pt>
                <c:pt idx="12">
                  <c:v>Team Python (TFIDF)</c:v>
                </c:pt>
              </c:strCache>
            </c:strRef>
          </c:cat>
          <c:val>
            <c:numRef>
              <c:f>Sheet1!$B$2:$B$14</c:f>
              <c:numCache>
                <c:formatCode>General</c:formatCode>
                <c:ptCount val="13"/>
                <c:pt idx="0">
                  <c:v>0.39460000000000001</c:v>
                </c:pt>
                <c:pt idx="1">
                  <c:v>0.39319999999999999</c:v>
                </c:pt>
                <c:pt idx="2">
                  <c:v>0.3846</c:v>
                </c:pt>
                <c:pt idx="3">
                  <c:v>0.38569999999999999</c:v>
                </c:pt>
                <c:pt idx="4">
                  <c:v>0.38229999999999997</c:v>
                </c:pt>
                <c:pt idx="5">
                  <c:v>0.38030000000000003</c:v>
                </c:pt>
                <c:pt idx="6">
                  <c:v>0.37469999999999998</c:v>
                </c:pt>
                <c:pt idx="7">
                  <c:v>0.374</c:v>
                </c:pt>
                <c:pt idx="8">
                  <c:v>0.37509999999999999</c:v>
                </c:pt>
                <c:pt idx="9">
                  <c:v>0.37130000000000002</c:v>
                </c:pt>
                <c:pt idx="10">
                  <c:v>0.32669999999999999</c:v>
                </c:pt>
                <c:pt idx="11">
                  <c:v>0.3261</c:v>
                </c:pt>
                <c:pt idx="12">
                  <c:v>0.3251</c:v>
                </c:pt>
              </c:numCache>
            </c:numRef>
          </c:val>
          <c:extLst>
            <c:ext xmlns:c16="http://schemas.microsoft.com/office/drawing/2014/chart" uri="{C3380CC4-5D6E-409C-BE32-E72D297353CC}">
              <c16:uniqueId val="{00000006-91B2-4425-A5E2-01300D9A29E2}"/>
            </c:ext>
          </c:extLst>
        </c:ser>
        <c:dLbls>
          <c:showLegendKey val="0"/>
          <c:showVal val="0"/>
          <c:showCatName val="0"/>
          <c:showSerName val="0"/>
          <c:showPercent val="0"/>
          <c:showBubbleSize val="0"/>
        </c:dLbls>
        <c:gapWidth val="219"/>
        <c:overlap val="-27"/>
        <c:axId val="473614264"/>
        <c:axId val="473614584"/>
      </c:barChart>
      <c:catAx>
        <c:axId val="473614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3614584"/>
        <c:crosses val="autoZero"/>
        <c:auto val="1"/>
        <c:lblAlgn val="ctr"/>
        <c:lblOffset val="100"/>
        <c:noMultiLvlLbl val="0"/>
      </c:catAx>
      <c:valAx>
        <c:axId val="473614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3614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R-</a:t>
            </a:r>
            <a:r>
              <a:rPr lang="en-US" dirty="0" err="1"/>
              <a:t>prec</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dPt>
            <c:idx val="10"/>
            <c:invertIfNegative val="0"/>
            <c:bubble3D val="0"/>
            <c:spPr>
              <a:solidFill>
                <a:schemeClr val="accent6"/>
              </a:solidFill>
              <a:ln>
                <a:noFill/>
              </a:ln>
              <a:effectLst/>
            </c:spPr>
            <c:extLst>
              <c:ext xmlns:c16="http://schemas.microsoft.com/office/drawing/2014/chart" uri="{C3380CC4-5D6E-409C-BE32-E72D297353CC}">
                <c16:uniqueId val="{00000004-1217-4C0C-BDBF-CCA7FF65EC57}"/>
              </c:ext>
            </c:extLst>
          </c:dPt>
          <c:dPt>
            <c:idx val="11"/>
            <c:invertIfNegative val="0"/>
            <c:bubble3D val="0"/>
            <c:spPr>
              <a:solidFill>
                <a:srgbClr val="FFFF00"/>
              </a:solidFill>
              <a:ln>
                <a:noFill/>
              </a:ln>
              <a:effectLst/>
            </c:spPr>
            <c:extLst>
              <c:ext xmlns:c16="http://schemas.microsoft.com/office/drawing/2014/chart" uri="{C3380CC4-5D6E-409C-BE32-E72D297353CC}">
                <c16:uniqueId val="{00000005-1217-4C0C-BDBF-CCA7FF65EC57}"/>
              </c:ext>
            </c:extLst>
          </c:dPt>
          <c:dPt>
            <c:idx val="12"/>
            <c:invertIfNegative val="0"/>
            <c:bubble3D val="0"/>
            <c:spPr>
              <a:solidFill>
                <a:srgbClr val="92D050"/>
              </a:solidFill>
              <a:ln>
                <a:noFill/>
              </a:ln>
              <a:effectLst/>
            </c:spPr>
            <c:extLst>
              <c:ext xmlns:c16="http://schemas.microsoft.com/office/drawing/2014/chart" uri="{C3380CC4-5D6E-409C-BE32-E72D297353CC}">
                <c16:uniqueId val="{00000006-1217-4C0C-BDBF-CCA7FF65EC57}"/>
              </c:ext>
            </c:extLst>
          </c:dPt>
          <c:cat>
            <c:strRef>
              <c:f>Sheet1!$A$2:$A$14</c:f>
              <c:strCache>
                <c:ptCount val="13"/>
                <c:pt idx="0">
                  <c:v>Team vl6</c:v>
                </c:pt>
                <c:pt idx="1">
                  <c:v>Team hello world!</c:v>
                </c:pt>
                <c:pt idx="2">
                  <c:v>Team Avito</c:v>
                </c:pt>
                <c:pt idx="3">
                  <c:v>Team Creamy Fireflies</c:v>
                </c:pt>
                <c:pt idx="4">
                  <c:v>Team MIPT_MSU</c:v>
                </c:pt>
                <c:pt idx="5">
                  <c:v>Team HAIR</c:v>
                </c:pt>
                <c:pt idx="6">
                  <c:v>Team KAENEN</c:v>
                </c:pt>
                <c:pt idx="7">
                  <c:v>Team BachPropagate</c:v>
                </c:pt>
                <c:pt idx="8">
                  <c:v>Team Definitive Turtles</c:v>
                </c:pt>
                <c:pt idx="9">
                  <c:v>Team IN3PD</c:v>
                </c:pt>
                <c:pt idx="10">
                  <c:v>Team Python (BM25)</c:v>
                </c:pt>
                <c:pt idx="11">
                  <c:v>Team Python (BM25p)</c:v>
                </c:pt>
                <c:pt idx="12">
                  <c:v>Team Python (TFIDF)</c:v>
                </c:pt>
              </c:strCache>
            </c:strRef>
          </c:cat>
          <c:val>
            <c:numRef>
              <c:f>Sheet1!$B$2:$B$14</c:f>
              <c:numCache>
                <c:formatCode>General</c:formatCode>
                <c:ptCount val="13"/>
                <c:pt idx="0">
                  <c:v>0.22409999999999999</c:v>
                </c:pt>
                <c:pt idx="1">
                  <c:v>0.22339999999999999</c:v>
                </c:pt>
                <c:pt idx="2">
                  <c:v>0.21529999999999999</c:v>
                </c:pt>
                <c:pt idx="3">
                  <c:v>0.22020000000000001</c:v>
                </c:pt>
                <c:pt idx="4">
                  <c:v>0.2167</c:v>
                </c:pt>
                <c:pt idx="5">
                  <c:v>0.21629999999999999</c:v>
                </c:pt>
                <c:pt idx="6">
                  <c:v>0.20910000000000001</c:v>
                </c:pt>
                <c:pt idx="7">
                  <c:v>0.20899999999999999</c:v>
                </c:pt>
                <c:pt idx="8">
                  <c:v>0.20860000000000001</c:v>
                </c:pt>
                <c:pt idx="9">
                  <c:v>0.20780000000000001</c:v>
                </c:pt>
                <c:pt idx="10">
                  <c:v>0.1835</c:v>
                </c:pt>
                <c:pt idx="11">
                  <c:v>0.1832</c:v>
                </c:pt>
                <c:pt idx="12">
                  <c:v>0.17879999999999999</c:v>
                </c:pt>
              </c:numCache>
            </c:numRef>
          </c:val>
          <c:extLst>
            <c:ext xmlns:c16="http://schemas.microsoft.com/office/drawing/2014/chart" uri="{C3380CC4-5D6E-409C-BE32-E72D297353CC}">
              <c16:uniqueId val="{00000000-1217-4C0C-BDBF-CCA7FF65EC57}"/>
            </c:ext>
          </c:extLst>
        </c:ser>
        <c:dLbls>
          <c:showLegendKey val="0"/>
          <c:showVal val="0"/>
          <c:showCatName val="0"/>
          <c:showSerName val="0"/>
          <c:showPercent val="0"/>
          <c:showBubbleSize val="0"/>
        </c:dLbls>
        <c:gapWidth val="219"/>
        <c:overlap val="-27"/>
        <c:axId val="473614264"/>
        <c:axId val="473614584"/>
      </c:barChart>
      <c:catAx>
        <c:axId val="473614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3614584"/>
        <c:crosses val="autoZero"/>
        <c:auto val="1"/>
        <c:lblAlgn val="ctr"/>
        <c:lblOffset val="100"/>
        <c:noMultiLvlLbl val="0"/>
      </c:catAx>
      <c:valAx>
        <c:axId val="473614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3614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Clicks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NDCG</c:v>
                </c:pt>
              </c:strCache>
            </c:strRef>
          </c:tx>
          <c:spPr>
            <a:solidFill>
              <a:schemeClr val="tx1"/>
            </a:solidFill>
            <a:ln>
              <a:noFill/>
            </a:ln>
            <a:effectLst/>
          </c:spPr>
          <c:invertIfNegative val="0"/>
          <c:dPt>
            <c:idx val="10"/>
            <c:invertIfNegative val="0"/>
            <c:bubble3D val="0"/>
            <c:spPr>
              <a:solidFill>
                <a:schemeClr val="accent6"/>
              </a:solidFill>
              <a:ln>
                <a:noFill/>
              </a:ln>
              <a:effectLst/>
            </c:spPr>
            <c:extLst>
              <c:ext xmlns:c16="http://schemas.microsoft.com/office/drawing/2014/chart" uri="{C3380CC4-5D6E-409C-BE32-E72D297353CC}">
                <c16:uniqueId val="{00000001-8008-407D-89CE-B4366C1BC526}"/>
              </c:ext>
            </c:extLst>
          </c:dPt>
          <c:dPt>
            <c:idx val="11"/>
            <c:invertIfNegative val="0"/>
            <c:bubble3D val="0"/>
            <c:spPr>
              <a:solidFill>
                <a:srgbClr val="FFFF00"/>
              </a:solidFill>
              <a:ln>
                <a:noFill/>
              </a:ln>
              <a:effectLst/>
            </c:spPr>
            <c:extLst>
              <c:ext xmlns:c16="http://schemas.microsoft.com/office/drawing/2014/chart" uri="{C3380CC4-5D6E-409C-BE32-E72D297353CC}">
                <c16:uniqueId val="{00000003-8008-407D-89CE-B4366C1BC526}"/>
              </c:ext>
            </c:extLst>
          </c:dPt>
          <c:dPt>
            <c:idx val="12"/>
            <c:invertIfNegative val="0"/>
            <c:bubble3D val="0"/>
            <c:spPr>
              <a:solidFill>
                <a:srgbClr val="92D050"/>
              </a:solidFill>
              <a:ln>
                <a:noFill/>
              </a:ln>
              <a:effectLst/>
            </c:spPr>
            <c:extLst>
              <c:ext xmlns:c16="http://schemas.microsoft.com/office/drawing/2014/chart" uri="{C3380CC4-5D6E-409C-BE32-E72D297353CC}">
                <c16:uniqueId val="{00000005-8008-407D-89CE-B4366C1BC526}"/>
              </c:ext>
            </c:extLst>
          </c:dPt>
          <c:cat>
            <c:strRef>
              <c:f>Sheet1!$A$2:$A$14</c:f>
              <c:strCache>
                <c:ptCount val="13"/>
                <c:pt idx="0">
                  <c:v>Team vl6</c:v>
                </c:pt>
                <c:pt idx="1">
                  <c:v>Team hello world!</c:v>
                </c:pt>
                <c:pt idx="2">
                  <c:v>Team Avito</c:v>
                </c:pt>
                <c:pt idx="3">
                  <c:v>Team Creamy Fireflies</c:v>
                </c:pt>
                <c:pt idx="4">
                  <c:v>Team MIPT_MSU</c:v>
                </c:pt>
                <c:pt idx="5">
                  <c:v>Team HAIR</c:v>
                </c:pt>
                <c:pt idx="6">
                  <c:v>Team KAENEN</c:v>
                </c:pt>
                <c:pt idx="7">
                  <c:v>Team BachPropagate</c:v>
                </c:pt>
                <c:pt idx="8">
                  <c:v>Team Definitive Turtles</c:v>
                </c:pt>
                <c:pt idx="9">
                  <c:v>Team IN3PD</c:v>
                </c:pt>
                <c:pt idx="10">
                  <c:v>Team Python (BM25)</c:v>
                </c:pt>
                <c:pt idx="11">
                  <c:v>Team Python (BM25p)</c:v>
                </c:pt>
                <c:pt idx="12">
                  <c:v>Team Python (TFIDF)</c:v>
                </c:pt>
              </c:strCache>
            </c:strRef>
          </c:cat>
          <c:val>
            <c:numRef>
              <c:f>Sheet1!$B$2:$B$14</c:f>
              <c:numCache>
                <c:formatCode>General</c:formatCode>
                <c:ptCount val="13"/>
                <c:pt idx="0">
                  <c:v>1.7839</c:v>
                </c:pt>
                <c:pt idx="1">
                  <c:v>1.8952</c:v>
                </c:pt>
                <c:pt idx="2">
                  <c:v>1.7818000000000001</c:v>
                </c:pt>
                <c:pt idx="3">
                  <c:v>1.9335</c:v>
                </c:pt>
                <c:pt idx="4">
                  <c:v>1.8754</c:v>
                </c:pt>
                <c:pt idx="5">
                  <c:v>2.1815000000000002</c:v>
                </c:pt>
                <c:pt idx="6">
                  <c:v>2.0539999999999998</c:v>
                </c:pt>
                <c:pt idx="7">
                  <c:v>1.8834</c:v>
                </c:pt>
                <c:pt idx="8">
                  <c:v>2.0781000000000001</c:v>
                </c:pt>
                <c:pt idx="9">
                  <c:v>1.9571000000000001</c:v>
                </c:pt>
                <c:pt idx="10">
                  <c:v>2.9131999999999998</c:v>
                </c:pt>
                <c:pt idx="11">
                  <c:v>2.9127000000000001</c:v>
                </c:pt>
                <c:pt idx="12">
                  <c:v>3.1646999999999998</c:v>
                </c:pt>
              </c:numCache>
            </c:numRef>
          </c:val>
          <c:extLst>
            <c:ext xmlns:c16="http://schemas.microsoft.com/office/drawing/2014/chart" uri="{C3380CC4-5D6E-409C-BE32-E72D297353CC}">
              <c16:uniqueId val="{00000006-8008-407D-89CE-B4366C1BC526}"/>
            </c:ext>
          </c:extLst>
        </c:ser>
        <c:dLbls>
          <c:showLegendKey val="0"/>
          <c:showVal val="0"/>
          <c:showCatName val="0"/>
          <c:showSerName val="0"/>
          <c:showPercent val="0"/>
          <c:showBubbleSize val="0"/>
        </c:dLbls>
        <c:gapWidth val="219"/>
        <c:overlap val="-27"/>
        <c:axId val="473614264"/>
        <c:axId val="473614584"/>
      </c:barChart>
      <c:catAx>
        <c:axId val="473614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3614584"/>
        <c:crosses val="autoZero"/>
        <c:auto val="1"/>
        <c:lblAlgn val="ctr"/>
        <c:lblOffset val="100"/>
        <c:noMultiLvlLbl val="0"/>
      </c:catAx>
      <c:valAx>
        <c:axId val="473614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3614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NDCG</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NDCG</c:v>
                </c:pt>
              </c:strCache>
            </c:strRef>
          </c:tx>
          <c:spPr>
            <a:solidFill>
              <a:schemeClr val="tx1"/>
            </a:solidFill>
            <a:ln>
              <a:noFill/>
            </a:ln>
            <a:effectLst/>
          </c:spPr>
          <c:invertIfNegative val="0"/>
          <c:dPt>
            <c:idx val="10"/>
            <c:invertIfNegative val="0"/>
            <c:bubble3D val="0"/>
            <c:spPr>
              <a:solidFill>
                <a:schemeClr val="accent6"/>
              </a:solidFill>
              <a:ln>
                <a:noFill/>
              </a:ln>
              <a:effectLst/>
            </c:spPr>
            <c:extLst>
              <c:ext xmlns:c16="http://schemas.microsoft.com/office/drawing/2014/chart" uri="{C3380CC4-5D6E-409C-BE32-E72D297353CC}">
                <c16:uniqueId val="{00000001-91B2-4425-A5E2-01300D9A29E2}"/>
              </c:ext>
            </c:extLst>
          </c:dPt>
          <c:dPt>
            <c:idx val="11"/>
            <c:invertIfNegative val="0"/>
            <c:bubble3D val="0"/>
            <c:spPr>
              <a:solidFill>
                <a:srgbClr val="FFFF00"/>
              </a:solidFill>
              <a:ln>
                <a:noFill/>
              </a:ln>
              <a:effectLst/>
            </c:spPr>
            <c:extLst>
              <c:ext xmlns:c16="http://schemas.microsoft.com/office/drawing/2014/chart" uri="{C3380CC4-5D6E-409C-BE32-E72D297353CC}">
                <c16:uniqueId val="{00000003-91B2-4425-A5E2-01300D9A29E2}"/>
              </c:ext>
            </c:extLst>
          </c:dPt>
          <c:dPt>
            <c:idx val="12"/>
            <c:invertIfNegative val="0"/>
            <c:bubble3D val="0"/>
            <c:spPr>
              <a:solidFill>
                <a:srgbClr val="92D050"/>
              </a:solidFill>
              <a:ln>
                <a:noFill/>
              </a:ln>
              <a:effectLst/>
            </c:spPr>
            <c:extLst>
              <c:ext xmlns:c16="http://schemas.microsoft.com/office/drawing/2014/chart" uri="{C3380CC4-5D6E-409C-BE32-E72D297353CC}">
                <c16:uniqueId val="{00000005-91B2-4425-A5E2-01300D9A29E2}"/>
              </c:ext>
            </c:extLst>
          </c:dPt>
          <c:cat>
            <c:strRef>
              <c:f>Sheet1!$A$2:$A$14</c:f>
              <c:strCache>
                <c:ptCount val="13"/>
                <c:pt idx="0">
                  <c:v>Team vl6</c:v>
                </c:pt>
                <c:pt idx="1">
                  <c:v>Team hello world!</c:v>
                </c:pt>
                <c:pt idx="2">
                  <c:v>Team Avito</c:v>
                </c:pt>
                <c:pt idx="3">
                  <c:v>Team Creamy Fireflies</c:v>
                </c:pt>
                <c:pt idx="4">
                  <c:v>Team MIPT_MSU</c:v>
                </c:pt>
                <c:pt idx="5">
                  <c:v>Team HAIR</c:v>
                </c:pt>
                <c:pt idx="6">
                  <c:v>Team KAENEN</c:v>
                </c:pt>
                <c:pt idx="7">
                  <c:v>Team BachPropagate</c:v>
                </c:pt>
                <c:pt idx="8">
                  <c:v>Team Definitive Turtles</c:v>
                </c:pt>
                <c:pt idx="9">
                  <c:v>Team IN3PD</c:v>
                </c:pt>
                <c:pt idx="10">
                  <c:v>Team Python (BM25)</c:v>
                </c:pt>
                <c:pt idx="11">
                  <c:v>Team Python (BM25p)</c:v>
                </c:pt>
                <c:pt idx="12">
                  <c:v>Team Python (TFIDF)</c:v>
                </c:pt>
              </c:strCache>
            </c:strRef>
          </c:cat>
          <c:val>
            <c:numRef>
              <c:f>Sheet1!$B$2:$B$14</c:f>
              <c:numCache>
                <c:formatCode>General</c:formatCode>
                <c:ptCount val="13"/>
                <c:pt idx="0">
                  <c:v>0.39460000000000001</c:v>
                </c:pt>
                <c:pt idx="1">
                  <c:v>0.39319999999999999</c:v>
                </c:pt>
                <c:pt idx="2">
                  <c:v>0.3846</c:v>
                </c:pt>
                <c:pt idx="3">
                  <c:v>0.38569999999999999</c:v>
                </c:pt>
                <c:pt idx="4">
                  <c:v>0.38229999999999997</c:v>
                </c:pt>
                <c:pt idx="5">
                  <c:v>0.38030000000000003</c:v>
                </c:pt>
                <c:pt idx="6">
                  <c:v>0.37469999999999998</c:v>
                </c:pt>
                <c:pt idx="7">
                  <c:v>0.374</c:v>
                </c:pt>
                <c:pt idx="8">
                  <c:v>0.37509999999999999</c:v>
                </c:pt>
                <c:pt idx="9">
                  <c:v>0.37130000000000002</c:v>
                </c:pt>
                <c:pt idx="10">
                  <c:v>0.33119999999999999</c:v>
                </c:pt>
                <c:pt idx="11">
                  <c:v>0.3306</c:v>
                </c:pt>
                <c:pt idx="12">
                  <c:v>0.3251</c:v>
                </c:pt>
              </c:numCache>
            </c:numRef>
          </c:val>
          <c:extLst>
            <c:ext xmlns:c16="http://schemas.microsoft.com/office/drawing/2014/chart" uri="{C3380CC4-5D6E-409C-BE32-E72D297353CC}">
              <c16:uniqueId val="{00000006-91B2-4425-A5E2-01300D9A29E2}"/>
            </c:ext>
          </c:extLst>
        </c:ser>
        <c:dLbls>
          <c:showLegendKey val="0"/>
          <c:showVal val="0"/>
          <c:showCatName val="0"/>
          <c:showSerName val="0"/>
          <c:showPercent val="0"/>
          <c:showBubbleSize val="0"/>
        </c:dLbls>
        <c:gapWidth val="219"/>
        <c:overlap val="-27"/>
        <c:axId val="473614264"/>
        <c:axId val="473614584"/>
      </c:barChart>
      <c:catAx>
        <c:axId val="473614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3614584"/>
        <c:crosses val="autoZero"/>
        <c:auto val="1"/>
        <c:lblAlgn val="ctr"/>
        <c:lblOffset val="100"/>
        <c:noMultiLvlLbl val="0"/>
      </c:catAx>
      <c:valAx>
        <c:axId val="473614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3614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1/17/2021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hojinYang/spotify_recSys_challenge_2018" TargetMode="External"/><Relationship Id="rId2" Type="http://schemas.openxmlformats.org/officeDocument/2006/relationships/hyperlink" Target="https://github.com/layer6ai-labs/vl6_recsys201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7BCCA-DB3B-4C7E-956E-870FABC16D77}"/>
              </a:ext>
            </a:extLst>
          </p:cNvPr>
          <p:cNvSpPr>
            <a:spLocks noGrp="1"/>
          </p:cNvSpPr>
          <p:nvPr>
            <p:ph type="ctrTitle"/>
          </p:nvPr>
        </p:nvSpPr>
        <p:spPr>
          <a:xfrm>
            <a:off x="4210080" y="-863075"/>
            <a:ext cx="7197726" cy="4598632"/>
          </a:xfrm>
        </p:spPr>
        <p:txBody>
          <a:bodyPr/>
          <a:lstStyle/>
          <a:p>
            <a:br>
              <a:rPr lang="en-US" dirty="0"/>
            </a:br>
            <a:r>
              <a:rPr lang="en-US" b="1" dirty="0"/>
              <a:t>Music Search:</a:t>
            </a:r>
            <a:br>
              <a:rPr lang="en-US" b="1" dirty="0"/>
            </a:br>
            <a:r>
              <a:rPr lang="en-US" b="1" dirty="0"/>
              <a:t>Million Playlist Dataset Challenge </a:t>
            </a:r>
            <a:endParaRPr lang="en-IN" b="1" dirty="0"/>
          </a:p>
        </p:txBody>
      </p:sp>
      <p:sp>
        <p:nvSpPr>
          <p:cNvPr id="3" name="Subtitle 2">
            <a:extLst>
              <a:ext uri="{FF2B5EF4-FFF2-40B4-BE49-F238E27FC236}">
                <a16:creationId xmlns:a16="http://schemas.microsoft.com/office/drawing/2014/main" id="{8622CD7C-89CD-400A-8B9F-B0A1E2C9C72A}"/>
              </a:ext>
            </a:extLst>
          </p:cNvPr>
          <p:cNvSpPr>
            <a:spLocks noGrp="1"/>
          </p:cNvSpPr>
          <p:nvPr>
            <p:ph type="subTitle" idx="1"/>
          </p:nvPr>
        </p:nvSpPr>
        <p:spPr>
          <a:xfrm>
            <a:off x="3962398" y="4039340"/>
            <a:ext cx="7445408" cy="2015231"/>
          </a:xfrm>
        </p:spPr>
        <p:txBody>
          <a:bodyPr>
            <a:normAutofit/>
          </a:bodyPr>
          <a:lstStyle/>
          <a:p>
            <a:r>
              <a:rPr lang="en-IN" dirty="0"/>
              <a:t>Team PYTHON</a:t>
            </a:r>
          </a:p>
          <a:p>
            <a:r>
              <a:rPr lang="en-IN" dirty="0"/>
              <a:t> Chirag </a:t>
            </a:r>
            <a:r>
              <a:rPr lang="en-IN" dirty="0" err="1"/>
              <a:t>bhatt</a:t>
            </a:r>
            <a:r>
              <a:rPr lang="en-IN" dirty="0"/>
              <a:t> (2018mt10750)</a:t>
            </a:r>
          </a:p>
          <a:p>
            <a:r>
              <a:rPr lang="en-IN" dirty="0"/>
              <a:t>Parth Singhal (2018ch10231)</a:t>
            </a:r>
          </a:p>
          <a:p>
            <a:r>
              <a:rPr lang="en-IN" dirty="0"/>
              <a:t>Rohan </a:t>
            </a:r>
            <a:r>
              <a:rPr lang="en-IN" dirty="0" err="1"/>
              <a:t>sharma</a:t>
            </a:r>
            <a:r>
              <a:rPr lang="en-IN" dirty="0"/>
              <a:t> (2018tt10909)</a:t>
            </a:r>
          </a:p>
        </p:txBody>
      </p:sp>
    </p:spTree>
    <p:extLst>
      <p:ext uri="{BB962C8B-B14F-4D97-AF65-F5344CB8AC3E}">
        <p14:creationId xmlns:p14="http://schemas.microsoft.com/office/powerpoint/2010/main" val="3319840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0FC9-EEF3-4E06-B196-A2A5611B9336}"/>
              </a:ext>
            </a:extLst>
          </p:cNvPr>
          <p:cNvSpPr>
            <a:spLocks noGrp="1"/>
          </p:cNvSpPr>
          <p:nvPr>
            <p:ph type="title"/>
          </p:nvPr>
        </p:nvSpPr>
        <p:spPr>
          <a:xfrm>
            <a:off x="685801" y="772357"/>
            <a:ext cx="10131425" cy="1293510"/>
          </a:xfrm>
        </p:spPr>
        <p:txBody>
          <a:bodyPr>
            <a:noAutofit/>
          </a:bodyPr>
          <a:lstStyle/>
          <a:p>
            <a:r>
              <a:rPr lang="en-IN" sz="4000" b="1" dirty="0"/>
              <a:t>Normalizations </a:t>
            </a:r>
          </a:p>
        </p:txBody>
      </p:sp>
      <p:sp>
        <p:nvSpPr>
          <p:cNvPr id="3" name="Content Placeholder 2">
            <a:extLst>
              <a:ext uri="{FF2B5EF4-FFF2-40B4-BE49-F238E27FC236}">
                <a16:creationId xmlns:a16="http://schemas.microsoft.com/office/drawing/2014/main" id="{C432BEAC-2154-444E-ABB7-F275B522D9D5}"/>
              </a:ext>
            </a:extLst>
          </p:cNvPr>
          <p:cNvSpPr>
            <a:spLocks noGrp="1"/>
          </p:cNvSpPr>
          <p:nvPr>
            <p:ph idx="1"/>
          </p:nvPr>
        </p:nvSpPr>
        <p:spPr>
          <a:xfrm>
            <a:off x="685801" y="2065867"/>
            <a:ext cx="10131425" cy="904874"/>
          </a:xfrm>
        </p:spPr>
        <p:txBody>
          <a:bodyPr>
            <a:normAutofit/>
          </a:bodyPr>
          <a:lstStyle/>
          <a:p>
            <a:pPr marL="0" indent="0">
              <a:buNone/>
            </a:pPr>
            <a:r>
              <a:rPr lang="en-IN" sz="2000" dirty="0"/>
              <a:t>BM25 – </a:t>
            </a:r>
          </a:p>
          <a:p>
            <a:pPr marL="0" indent="0">
              <a:buNone/>
            </a:pPr>
            <a:endParaRPr lang="en-IN" sz="2000" dirty="0"/>
          </a:p>
        </p:txBody>
      </p:sp>
      <p:pic>
        <p:nvPicPr>
          <p:cNvPr id="5" name="Picture 4">
            <a:extLst>
              <a:ext uri="{FF2B5EF4-FFF2-40B4-BE49-F238E27FC236}">
                <a16:creationId xmlns:a16="http://schemas.microsoft.com/office/drawing/2014/main" id="{75AD4506-5BB9-450F-B1B2-CC7ACF13F7B5}"/>
              </a:ext>
            </a:extLst>
          </p:cNvPr>
          <p:cNvPicPr>
            <a:picLocks noChangeAspect="1"/>
          </p:cNvPicPr>
          <p:nvPr/>
        </p:nvPicPr>
        <p:blipFill>
          <a:blip r:embed="rId2"/>
          <a:stretch>
            <a:fillRect/>
          </a:stretch>
        </p:blipFill>
        <p:spPr>
          <a:xfrm>
            <a:off x="3625754" y="2629895"/>
            <a:ext cx="3721291" cy="1257365"/>
          </a:xfrm>
          <a:prstGeom prst="rect">
            <a:avLst/>
          </a:prstGeom>
        </p:spPr>
      </p:pic>
      <p:sp>
        <p:nvSpPr>
          <p:cNvPr id="6" name="Content Placeholder 2">
            <a:extLst>
              <a:ext uri="{FF2B5EF4-FFF2-40B4-BE49-F238E27FC236}">
                <a16:creationId xmlns:a16="http://schemas.microsoft.com/office/drawing/2014/main" id="{F3498646-F746-4D3A-9E44-9C76D68412E7}"/>
              </a:ext>
            </a:extLst>
          </p:cNvPr>
          <p:cNvSpPr txBox="1">
            <a:spLocks/>
          </p:cNvSpPr>
          <p:nvPr/>
        </p:nvSpPr>
        <p:spPr>
          <a:xfrm>
            <a:off x="685801" y="4264250"/>
            <a:ext cx="10131425" cy="90487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IN" sz="2000" dirty="0"/>
              <a:t>BM25 plus – </a:t>
            </a:r>
          </a:p>
          <a:p>
            <a:pPr marL="0" indent="0">
              <a:buFont typeface="Arial"/>
              <a:buNone/>
            </a:pPr>
            <a:endParaRPr lang="en-IN" sz="2000" dirty="0"/>
          </a:p>
        </p:txBody>
      </p:sp>
      <p:pic>
        <p:nvPicPr>
          <p:cNvPr id="9" name="Picture 8">
            <a:extLst>
              <a:ext uri="{FF2B5EF4-FFF2-40B4-BE49-F238E27FC236}">
                <a16:creationId xmlns:a16="http://schemas.microsoft.com/office/drawing/2014/main" id="{21A3A4B4-E993-4A83-8468-EDD2E09628F3}"/>
              </a:ext>
            </a:extLst>
          </p:cNvPr>
          <p:cNvPicPr>
            <a:picLocks noChangeAspect="1"/>
          </p:cNvPicPr>
          <p:nvPr/>
        </p:nvPicPr>
        <p:blipFill>
          <a:blip r:embed="rId3"/>
          <a:stretch>
            <a:fillRect/>
          </a:stretch>
        </p:blipFill>
        <p:spPr>
          <a:xfrm>
            <a:off x="3625754" y="4854799"/>
            <a:ext cx="4137121" cy="1265829"/>
          </a:xfrm>
          <a:prstGeom prst="rect">
            <a:avLst/>
          </a:prstGeom>
        </p:spPr>
      </p:pic>
    </p:spTree>
    <p:extLst>
      <p:ext uri="{BB962C8B-B14F-4D97-AF65-F5344CB8AC3E}">
        <p14:creationId xmlns:p14="http://schemas.microsoft.com/office/powerpoint/2010/main" val="578479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0FC9-EEF3-4E06-B196-A2A5611B9336}"/>
              </a:ext>
            </a:extLst>
          </p:cNvPr>
          <p:cNvSpPr>
            <a:spLocks noGrp="1"/>
          </p:cNvSpPr>
          <p:nvPr>
            <p:ph type="title"/>
          </p:nvPr>
        </p:nvSpPr>
        <p:spPr>
          <a:xfrm>
            <a:off x="685801" y="772357"/>
            <a:ext cx="10131425" cy="1293510"/>
          </a:xfrm>
        </p:spPr>
        <p:txBody>
          <a:bodyPr>
            <a:noAutofit/>
          </a:bodyPr>
          <a:lstStyle/>
          <a:p>
            <a:r>
              <a:rPr lang="en-IN" sz="4000" b="1" dirty="0"/>
              <a:t>Cold START PROBLEM </a:t>
            </a:r>
          </a:p>
        </p:txBody>
      </p:sp>
      <p:sp>
        <p:nvSpPr>
          <p:cNvPr id="3" name="Content Placeholder 2">
            <a:extLst>
              <a:ext uri="{FF2B5EF4-FFF2-40B4-BE49-F238E27FC236}">
                <a16:creationId xmlns:a16="http://schemas.microsoft.com/office/drawing/2014/main" id="{C432BEAC-2154-444E-ABB7-F275B522D9D5}"/>
              </a:ext>
            </a:extLst>
          </p:cNvPr>
          <p:cNvSpPr>
            <a:spLocks noGrp="1"/>
          </p:cNvSpPr>
          <p:nvPr>
            <p:ph idx="1"/>
          </p:nvPr>
        </p:nvSpPr>
        <p:spPr>
          <a:xfrm>
            <a:off x="685801" y="2046817"/>
            <a:ext cx="10131425" cy="3649133"/>
          </a:xfrm>
        </p:spPr>
        <p:txBody>
          <a:bodyPr>
            <a:normAutofit/>
          </a:bodyPr>
          <a:lstStyle/>
          <a:p>
            <a:r>
              <a:rPr lang="en-IN" sz="2000" dirty="0"/>
              <a:t>Only playlist feature available for the cold start problem is their titles</a:t>
            </a:r>
          </a:p>
          <a:p>
            <a:r>
              <a:rPr lang="en-IN" sz="2000" dirty="0"/>
              <a:t>Track genre/album genre/artist genre highly influenced by the playlist title (</a:t>
            </a:r>
            <a:r>
              <a:rPr lang="en-IN" sz="2000" dirty="0" err="1"/>
              <a:t>Eg.</a:t>
            </a:r>
            <a:r>
              <a:rPr lang="en-IN" sz="2000" dirty="0"/>
              <a:t> Throwback, Hip-Hop, etc.)</a:t>
            </a:r>
          </a:p>
          <a:p>
            <a:r>
              <a:rPr lang="en-IN" sz="2000" dirty="0"/>
              <a:t>Our algorithm relies on recommending tracks from the playlists having titles similar to the title of the incomplete playlist</a:t>
            </a:r>
          </a:p>
          <a:p>
            <a:r>
              <a:rPr lang="en-IN" sz="2000" dirty="0"/>
              <a:t>Playlist titles can be a combination of words or a single word. Thus, Doc2Vec seemed as a plausible model to find similarity (rather than Word2Vec due to this reason) between playlist titles</a:t>
            </a:r>
          </a:p>
          <a:p>
            <a:r>
              <a:rPr lang="en-IN" sz="2000" dirty="0"/>
              <a:t>Bag of Words (BOW) Model and Latent Dirichlet Allocation (LDA) not used due lose of word ordering and high complexity respectively </a:t>
            </a:r>
            <a:r>
              <a:rPr lang="en-IN" sz="2000" b="1" dirty="0"/>
              <a:t>[4]</a:t>
            </a:r>
          </a:p>
        </p:txBody>
      </p:sp>
    </p:spTree>
    <p:extLst>
      <p:ext uri="{BB962C8B-B14F-4D97-AF65-F5344CB8AC3E}">
        <p14:creationId xmlns:p14="http://schemas.microsoft.com/office/powerpoint/2010/main" val="1405851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0FC9-EEF3-4E06-B196-A2A5611B9336}"/>
              </a:ext>
            </a:extLst>
          </p:cNvPr>
          <p:cNvSpPr>
            <a:spLocks noGrp="1"/>
          </p:cNvSpPr>
          <p:nvPr>
            <p:ph type="title"/>
          </p:nvPr>
        </p:nvSpPr>
        <p:spPr>
          <a:xfrm>
            <a:off x="685801" y="334207"/>
            <a:ext cx="10131425" cy="1293510"/>
          </a:xfrm>
        </p:spPr>
        <p:txBody>
          <a:bodyPr>
            <a:noAutofit/>
          </a:bodyPr>
          <a:lstStyle/>
          <a:p>
            <a:r>
              <a:rPr lang="en-IN" sz="4000" b="1" dirty="0"/>
              <a:t>DOC2VEC</a:t>
            </a:r>
          </a:p>
        </p:txBody>
      </p:sp>
      <p:sp>
        <p:nvSpPr>
          <p:cNvPr id="3" name="Content Placeholder 2">
            <a:extLst>
              <a:ext uri="{FF2B5EF4-FFF2-40B4-BE49-F238E27FC236}">
                <a16:creationId xmlns:a16="http://schemas.microsoft.com/office/drawing/2014/main" id="{C432BEAC-2154-444E-ABB7-F275B522D9D5}"/>
              </a:ext>
            </a:extLst>
          </p:cNvPr>
          <p:cNvSpPr>
            <a:spLocks noGrp="1"/>
          </p:cNvSpPr>
          <p:nvPr>
            <p:ph idx="1"/>
          </p:nvPr>
        </p:nvSpPr>
        <p:spPr>
          <a:xfrm>
            <a:off x="685801" y="1514476"/>
            <a:ext cx="10553699" cy="4600574"/>
          </a:xfrm>
        </p:spPr>
        <p:txBody>
          <a:bodyPr>
            <a:noAutofit/>
          </a:bodyPr>
          <a:lstStyle/>
          <a:p>
            <a:r>
              <a:rPr lang="en-IN" sz="2000" dirty="0"/>
              <a:t>Allows simple vector representation of documents and takes into account the effects of word ordering thereby, gives a better topic representation </a:t>
            </a:r>
          </a:p>
          <a:p>
            <a:r>
              <a:rPr lang="en-IN" sz="2000" dirty="0"/>
              <a:t>Algorithm similar to the word2vec algorithm, the only difference being that the document IDs are also used while training</a:t>
            </a:r>
          </a:p>
          <a:p>
            <a:r>
              <a:rPr lang="en-IN" sz="2000" dirty="0"/>
              <a:t>We implemented doc2vec using the </a:t>
            </a:r>
            <a:r>
              <a:rPr lang="en-IN" sz="2000" dirty="0" err="1"/>
              <a:t>gensim</a:t>
            </a:r>
            <a:r>
              <a:rPr lang="en-IN" sz="2000" dirty="0"/>
              <a:t> library of python </a:t>
            </a:r>
          </a:p>
          <a:p>
            <a:r>
              <a:rPr lang="en-IN" sz="2000" dirty="0"/>
              <a:t>The training dataset contained unique playlist titles (92944) retrieved from the Million Playlist Dataset and the test set contained the unique playlist titles (862) belonging to the playlists of the cold start problem  </a:t>
            </a:r>
          </a:p>
          <a:p>
            <a:r>
              <a:rPr lang="en-IN" sz="2000" dirty="0"/>
              <a:t>Larger the dataset, better is to represent it on a high vector dimension (we used a dimension value of 100 (50 being the default value)) </a:t>
            </a:r>
          </a:p>
          <a:p>
            <a:r>
              <a:rPr lang="en-IN" sz="2000" dirty="0"/>
              <a:t>Vector representations learned using the final weight vectors were used to compute cosine similarity (using the NMSIB utility of </a:t>
            </a:r>
            <a:r>
              <a:rPr lang="en-IN" sz="2000" dirty="0" err="1"/>
              <a:t>gensim</a:t>
            </a:r>
            <a:r>
              <a:rPr lang="en-IN" sz="2000" dirty="0"/>
              <a:t>)  between the test dataset elements and the elements of the training dataset</a:t>
            </a:r>
          </a:p>
        </p:txBody>
      </p:sp>
    </p:spTree>
    <p:extLst>
      <p:ext uri="{BB962C8B-B14F-4D97-AF65-F5344CB8AC3E}">
        <p14:creationId xmlns:p14="http://schemas.microsoft.com/office/powerpoint/2010/main" val="2538326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0FC9-EEF3-4E06-B196-A2A5611B9336}"/>
              </a:ext>
            </a:extLst>
          </p:cNvPr>
          <p:cNvSpPr>
            <a:spLocks noGrp="1"/>
          </p:cNvSpPr>
          <p:nvPr>
            <p:ph type="title"/>
          </p:nvPr>
        </p:nvSpPr>
        <p:spPr>
          <a:xfrm>
            <a:off x="685801" y="721839"/>
            <a:ext cx="10131425" cy="1293510"/>
          </a:xfrm>
        </p:spPr>
        <p:txBody>
          <a:bodyPr>
            <a:noAutofit/>
          </a:bodyPr>
          <a:lstStyle/>
          <a:p>
            <a:r>
              <a:rPr lang="en-IN" sz="4000" b="1" dirty="0"/>
              <a:t>DOC2VEC</a:t>
            </a:r>
          </a:p>
        </p:txBody>
      </p:sp>
      <p:sp>
        <p:nvSpPr>
          <p:cNvPr id="3" name="Content Placeholder 2">
            <a:extLst>
              <a:ext uri="{FF2B5EF4-FFF2-40B4-BE49-F238E27FC236}">
                <a16:creationId xmlns:a16="http://schemas.microsoft.com/office/drawing/2014/main" id="{C432BEAC-2154-444E-ABB7-F275B522D9D5}"/>
              </a:ext>
            </a:extLst>
          </p:cNvPr>
          <p:cNvSpPr>
            <a:spLocks noGrp="1"/>
          </p:cNvSpPr>
          <p:nvPr>
            <p:ph idx="1"/>
          </p:nvPr>
        </p:nvSpPr>
        <p:spPr>
          <a:xfrm>
            <a:off x="685801" y="1668765"/>
            <a:ext cx="10553699" cy="1293510"/>
          </a:xfrm>
        </p:spPr>
        <p:txBody>
          <a:bodyPr>
            <a:noAutofit/>
          </a:bodyPr>
          <a:lstStyle/>
          <a:p>
            <a:pPr marL="0" indent="0">
              <a:buNone/>
            </a:pPr>
            <a:r>
              <a:rPr lang="en-IN" sz="2000" dirty="0"/>
              <a:t>The given image shows the results (top 5 most similar playlists from the training dataset) obtained for one of the playlist titles in the cold start problem, using the doc2vec model –</a:t>
            </a:r>
          </a:p>
          <a:p>
            <a:pPr marL="0" indent="0">
              <a:buNone/>
            </a:pPr>
            <a:endParaRPr lang="en-IN" sz="2000" dirty="0"/>
          </a:p>
        </p:txBody>
      </p:sp>
      <p:pic>
        <p:nvPicPr>
          <p:cNvPr id="8" name="Picture 7">
            <a:extLst>
              <a:ext uri="{FF2B5EF4-FFF2-40B4-BE49-F238E27FC236}">
                <a16:creationId xmlns:a16="http://schemas.microsoft.com/office/drawing/2014/main" id="{14AF1FF8-391E-4804-B133-0174A4E98FE9}"/>
              </a:ext>
            </a:extLst>
          </p:cNvPr>
          <p:cNvPicPr>
            <a:picLocks noChangeAspect="1"/>
          </p:cNvPicPr>
          <p:nvPr/>
        </p:nvPicPr>
        <p:blipFill rotWithShape="1">
          <a:blip r:embed="rId2"/>
          <a:srcRect l="3140" t="2003" r="31947"/>
          <a:stretch/>
        </p:blipFill>
        <p:spPr>
          <a:xfrm>
            <a:off x="914399" y="3929074"/>
            <a:ext cx="4248151" cy="2771425"/>
          </a:xfrm>
          <a:prstGeom prst="rect">
            <a:avLst/>
          </a:prstGeom>
        </p:spPr>
      </p:pic>
      <p:pic>
        <p:nvPicPr>
          <p:cNvPr id="5" name="Picture 4">
            <a:extLst>
              <a:ext uri="{FF2B5EF4-FFF2-40B4-BE49-F238E27FC236}">
                <a16:creationId xmlns:a16="http://schemas.microsoft.com/office/drawing/2014/main" id="{68A08ECB-91C4-4E41-8084-95B9F9A6CF75}"/>
              </a:ext>
            </a:extLst>
          </p:cNvPr>
          <p:cNvPicPr>
            <a:picLocks noChangeAspect="1"/>
          </p:cNvPicPr>
          <p:nvPr/>
        </p:nvPicPr>
        <p:blipFill rotWithShape="1">
          <a:blip r:embed="rId3"/>
          <a:srcRect l="4751" r="63323"/>
          <a:stretch/>
        </p:blipFill>
        <p:spPr>
          <a:xfrm>
            <a:off x="4124326" y="2492989"/>
            <a:ext cx="3028816" cy="1621811"/>
          </a:xfrm>
          <a:prstGeom prst="rect">
            <a:avLst/>
          </a:prstGeom>
        </p:spPr>
      </p:pic>
      <p:cxnSp>
        <p:nvCxnSpPr>
          <p:cNvPr id="7" name="Straight Arrow Connector 6">
            <a:extLst>
              <a:ext uri="{FF2B5EF4-FFF2-40B4-BE49-F238E27FC236}">
                <a16:creationId xmlns:a16="http://schemas.microsoft.com/office/drawing/2014/main" id="{369D2A68-FDC1-422C-A958-F300F296B095}"/>
              </a:ext>
            </a:extLst>
          </p:cNvPr>
          <p:cNvCxnSpPr>
            <a:cxnSpLocks/>
          </p:cNvCxnSpPr>
          <p:nvPr/>
        </p:nvCxnSpPr>
        <p:spPr>
          <a:xfrm flipH="1" flipV="1">
            <a:off x="6096000" y="3752850"/>
            <a:ext cx="1771651" cy="795041"/>
          </a:xfrm>
          <a:prstGeom prst="straightConnector1">
            <a:avLst/>
          </a:prstGeom>
          <a:ln>
            <a:solidFill>
              <a:schemeClr val="tx1">
                <a:lumMod val="75000"/>
              </a:schemeClr>
            </a:solidFill>
            <a:tailEnd type="triangle"/>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4BB320C9-E016-4553-8A27-C5FF24CAC781}"/>
              </a:ext>
            </a:extLst>
          </p:cNvPr>
          <p:cNvSpPr txBox="1"/>
          <p:nvPr/>
        </p:nvSpPr>
        <p:spPr>
          <a:xfrm>
            <a:off x="7448550" y="3560461"/>
            <a:ext cx="4086225" cy="1754326"/>
          </a:xfrm>
          <a:prstGeom prst="rect">
            <a:avLst/>
          </a:prstGeom>
          <a:solidFill>
            <a:schemeClr val="tx1"/>
          </a:solidFill>
        </p:spPr>
        <p:txBody>
          <a:bodyPr wrap="square" rtlCol="0">
            <a:spAutoFit/>
          </a:bodyPr>
          <a:lstStyle/>
          <a:p>
            <a:r>
              <a:rPr lang="en-US" dirty="0">
                <a:solidFill>
                  <a:schemeClr val="bg1"/>
                </a:solidFill>
              </a:rPr>
              <a:t>For each playlist of the Cold Start Problem, the top 5 similar playlists were used for the recommendation of the tracks</a:t>
            </a:r>
          </a:p>
          <a:p>
            <a:r>
              <a:rPr lang="en-US" dirty="0">
                <a:solidFill>
                  <a:schemeClr val="bg1"/>
                </a:solidFill>
              </a:rPr>
              <a:t>The tracks being common in most of the playlists were given higher weightage</a:t>
            </a:r>
            <a:endParaRPr lang="en-IN" dirty="0">
              <a:solidFill>
                <a:schemeClr val="bg1"/>
              </a:solidFill>
            </a:endParaRPr>
          </a:p>
        </p:txBody>
      </p:sp>
    </p:spTree>
    <p:extLst>
      <p:ext uri="{BB962C8B-B14F-4D97-AF65-F5344CB8AC3E}">
        <p14:creationId xmlns:p14="http://schemas.microsoft.com/office/powerpoint/2010/main" val="202737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a:extLst>
              <a:ext uri="{FF2B5EF4-FFF2-40B4-BE49-F238E27FC236}">
                <a16:creationId xmlns:a16="http://schemas.microsoft.com/office/drawing/2014/main" id="{BBC182E0-8364-4992-A874-4394768AE204}"/>
              </a:ext>
            </a:extLst>
          </p:cNvPr>
          <p:cNvPicPr>
            <a:picLocks noChangeAspect="1"/>
          </p:cNvPicPr>
          <p:nvPr/>
        </p:nvPicPr>
        <p:blipFill rotWithShape="1">
          <a:blip r:embed="rId4"/>
          <a:srcRect l="4966" r="765" b="2"/>
          <a:stretch/>
        </p:blipFill>
        <p:spPr>
          <a:xfrm>
            <a:off x="352425" y="263484"/>
            <a:ext cx="7155815" cy="6319266"/>
          </a:xfrm>
          <a:prstGeom prst="rect">
            <a:avLst/>
          </a:prstGeom>
        </p:spPr>
      </p:pic>
      <p:pic>
        <p:nvPicPr>
          <p:cNvPr id="14" name="Picture 11">
            <a:extLst>
              <a:ext uri="{FF2B5EF4-FFF2-40B4-BE49-F238E27FC236}">
                <a16:creationId xmlns:a16="http://schemas.microsoft.com/office/drawing/2014/main" id="{98BF0107-3463-486E-B9EE-5A5727B4F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8CB2B33-FFA7-46FD-A5DA-5B2595A9AF40}"/>
              </a:ext>
            </a:extLst>
          </p:cNvPr>
          <p:cNvSpPr>
            <a:spLocks noGrp="1"/>
          </p:cNvSpPr>
          <p:nvPr>
            <p:ph type="title"/>
          </p:nvPr>
        </p:nvSpPr>
        <p:spPr>
          <a:xfrm>
            <a:off x="7905135" y="1964267"/>
            <a:ext cx="3254990" cy="2421464"/>
          </a:xfrm>
        </p:spPr>
        <p:txBody>
          <a:bodyPr vert="horz" lIns="91440" tIns="45720" rIns="91440" bIns="45720" rtlCol="0" anchor="b">
            <a:normAutofit/>
          </a:bodyPr>
          <a:lstStyle/>
          <a:p>
            <a:pPr algn="r">
              <a:lnSpc>
                <a:spcPct val="90000"/>
              </a:lnSpc>
            </a:pPr>
            <a:r>
              <a:rPr lang="en-US" sz="3000" dirty="0"/>
              <a:t>Block diagram to show the process of recommending tracks</a:t>
            </a:r>
          </a:p>
        </p:txBody>
      </p:sp>
    </p:spTree>
    <p:extLst>
      <p:ext uri="{BB962C8B-B14F-4D97-AF65-F5344CB8AC3E}">
        <p14:creationId xmlns:p14="http://schemas.microsoft.com/office/powerpoint/2010/main" val="3231304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EE83-C355-4668-8673-935C39B82038}"/>
              </a:ext>
            </a:extLst>
          </p:cNvPr>
          <p:cNvSpPr>
            <a:spLocks noGrp="1"/>
          </p:cNvSpPr>
          <p:nvPr>
            <p:ph type="title"/>
          </p:nvPr>
        </p:nvSpPr>
        <p:spPr/>
        <p:txBody>
          <a:bodyPr>
            <a:normAutofit/>
          </a:bodyPr>
          <a:lstStyle/>
          <a:p>
            <a:r>
              <a:rPr lang="en-IN" sz="4000" b="1" dirty="0"/>
              <a:t>EVALUATION METRICS </a:t>
            </a:r>
          </a:p>
        </p:txBody>
      </p:sp>
      <p:sp>
        <p:nvSpPr>
          <p:cNvPr id="3" name="Content Placeholder 2">
            <a:extLst>
              <a:ext uri="{FF2B5EF4-FFF2-40B4-BE49-F238E27FC236}">
                <a16:creationId xmlns:a16="http://schemas.microsoft.com/office/drawing/2014/main" id="{728DF837-E9CB-4A8C-95CD-C562CB0AE222}"/>
              </a:ext>
            </a:extLst>
          </p:cNvPr>
          <p:cNvSpPr>
            <a:spLocks noGrp="1"/>
          </p:cNvSpPr>
          <p:nvPr>
            <p:ph idx="1"/>
          </p:nvPr>
        </p:nvSpPr>
        <p:spPr>
          <a:xfrm>
            <a:off x="0" y="2094442"/>
            <a:ext cx="10817226" cy="3649133"/>
          </a:xfrm>
        </p:spPr>
        <p:txBody>
          <a:bodyPr/>
          <a:lstStyle/>
          <a:p>
            <a:pPr marL="933450" lvl="1" indent="-342900">
              <a:spcAft>
                <a:spcPts val="0"/>
              </a:spcAft>
              <a:buClr>
                <a:srgbClr val="666666"/>
              </a:buClr>
              <a:buSzPts val="1500"/>
              <a:buFont typeface="Courier New" panose="02070309020205020404" pitchFamily="49" charset="0"/>
              <a:buChar char="o"/>
            </a:pPr>
            <a:r>
              <a:rPr lang="en-US" sz="2400" b="1" u="sng" dirty="0"/>
              <a:t>R-precision</a:t>
            </a:r>
            <a:r>
              <a:rPr lang="en-US" sz="2400" b="1" dirty="0"/>
              <a:t>:</a:t>
            </a:r>
            <a:r>
              <a:rPr lang="en-US" sz="2400" dirty="0"/>
              <a:t> Ratio of the number of common tracks in the recommended and the ground truth set and the number of tracks in the ground truth set. Higher the better</a:t>
            </a:r>
          </a:p>
          <a:p>
            <a:pPr marL="933450" lvl="1" indent="-342900">
              <a:spcAft>
                <a:spcPts val="0"/>
              </a:spcAft>
              <a:buClr>
                <a:srgbClr val="666666"/>
              </a:buClr>
              <a:buSzPts val="1500"/>
              <a:buFont typeface="Courier New" panose="02070309020205020404" pitchFamily="49" charset="0"/>
              <a:buChar char="o"/>
            </a:pPr>
            <a:endParaRPr lang="en-US" sz="2400" dirty="0"/>
          </a:p>
          <a:p>
            <a:pPr marL="933450" lvl="1" indent="-342900">
              <a:spcAft>
                <a:spcPts val="0"/>
              </a:spcAft>
              <a:buClr>
                <a:srgbClr val="666666"/>
              </a:buClr>
              <a:buSzPts val="1500"/>
              <a:buFont typeface="Courier New" panose="02070309020205020404" pitchFamily="49" charset="0"/>
              <a:buChar char="o"/>
            </a:pPr>
            <a:r>
              <a:rPr lang="en-US" sz="2400" b="1" u="sng" dirty="0"/>
              <a:t>Normalized DCG (NDCG)</a:t>
            </a:r>
            <a:r>
              <a:rPr lang="en-US" sz="2400" b="1" dirty="0"/>
              <a:t>:</a:t>
            </a:r>
            <a:r>
              <a:rPr lang="en-US" sz="2400" dirty="0"/>
              <a:t>  Measures the ranking quality of the recommended tracks, higher when relevant tracks are placed higher in the list</a:t>
            </a:r>
          </a:p>
          <a:p>
            <a:pPr marL="933450" lvl="1" indent="-342900">
              <a:spcAft>
                <a:spcPts val="0"/>
              </a:spcAft>
              <a:buClr>
                <a:srgbClr val="666666"/>
              </a:buClr>
              <a:buSzPts val="1500"/>
              <a:buFont typeface="Courier New" panose="02070309020205020404" pitchFamily="49" charset="0"/>
              <a:buChar char="o"/>
            </a:pPr>
            <a:endParaRPr lang="en-US" sz="2400" dirty="0"/>
          </a:p>
          <a:p>
            <a:pPr marL="933450" lvl="1" indent="-342900">
              <a:spcAft>
                <a:spcPts val="0"/>
              </a:spcAft>
              <a:buClr>
                <a:srgbClr val="666666"/>
              </a:buClr>
              <a:buSzPts val="1500"/>
              <a:buFont typeface="Courier New" panose="02070309020205020404" pitchFamily="49" charset="0"/>
              <a:buChar char="o"/>
            </a:pPr>
            <a:r>
              <a:rPr lang="en" sz="2400" b="1" u="sng" dirty="0"/>
              <a:t>Recommended songs clicks</a:t>
            </a:r>
            <a:r>
              <a:rPr lang="en" sz="2400" b="1" dirty="0"/>
              <a:t>: </a:t>
            </a:r>
            <a:r>
              <a:rPr lang="en" sz="2400" dirty="0"/>
              <a:t>If 10 song recommended at once, </a:t>
            </a:r>
            <a:r>
              <a:rPr lang="en-US" sz="2400" dirty="0"/>
              <a:t>number of refreshes needed before a relevant track is encountered</a:t>
            </a:r>
            <a:r>
              <a:rPr lang="en" sz="2400" dirty="0"/>
              <a:t>. Lower the better</a:t>
            </a:r>
            <a:endParaRPr lang="en-US" sz="2400" dirty="0"/>
          </a:p>
          <a:p>
            <a:pPr marL="914400" lvl="0" indent="0">
              <a:spcBef>
                <a:spcPts val="1200"/>
              </a:spcBef>
              <a:spcAft>
                <a:spcPts val="0"/>
              </a:spcAft>
              <a:buNone/>
            </a:pPr>
            <a:endParaRPr lang="en-US" sz="2400" dirty="0">
              <a:solidFill>
                <a:srgbClr val="666666"/>
              </a:solidFill>
            </a:endParaRPr>
          </a:p>
          <a:p>
            <a:endParaRPr lang="en-IN" dirty="0"/>
          </a:p>
        </p:txBody>
      </p:sp>
    </p:spTree>
    <p:extLst>
      <p:ext uri="{BB962C8B-B14F-4D97-AF65-F5344CB8AC3E}">
        <p14:creationId xmlns:p14="http://schemas.microsoft.com/office/powerpoint/2010/main" val="1221203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7375-7BAE-4913-9AE1-CCBBFCB1D1E8}"/>
              </a:ext>
            </a:extLst>
          </p:cNvPr>
          <p:cNvSpPr>
            <a:spLocks noGrp="1"/>
          </p:cNvSpPr>
          <p:nvPr>
            <p:ph type="title"/>
          </p:nvPr>
        </p:nvSpPr>
        <p:spPr>
          <a:xfrm>
            <a:off x="685801" y="838200"/>
            <a:ext cx="10131425" cy="923925"/>
          </a:xfrm>
        </p:spPr>
        <p:txBody>
          <a:bodyPr>
            <a:normAutofit/>
          </a:bodyPr>
          <a:lstStyle/>
          <a:p>
            <a:r>
              <a:rPr lang="en-IN" sz="4000" b="1" dirty="0"/>
              <a:t>Submission</a:t>
            </a:r>
          </a:p>
        </p:txBody>
      </p:sp>
      <p:sp>
        <p:nvSpPr>
          <p:cNvPr id="3" name="Content Placeholder 2">
            <a:extLst>
              <a:ext uri="{FF2B5EF4-FFF2-40B4-BE49-F238E27FC236}">
                <a16:creationId xmlns:a16="http://schemas.microsoft.com/office/drawing/2014/main" id="{4E5B4A99-6144-42E5-8B6B-C5CB708C706C}"/>
              </a:ext>
            </a:extLst>
          </p:cNvPr>
          <p:cNvSpPr>
            <a:spLocks noGrp="1"/>
          </p:cNvSpPr>
          <p:nvPr>
            <p:ph idx="1"/>
          </p:nvPr>
        </p:nvSpPr>
        <p:spPr>
          <a:xfrm>
            <a:off x="685801" y="1885949"/>
            <a:ext cx="10977879" cy="4133851"/>
          </a:xfrm>
        </p:spPr>
        <p:txBody>
          <a:bodyPr>
            <a:normAutofit/>
          </a:bodyPr>
          <a:lstStyle/>
          <a:p>
            <a:pPr marL="0" indent="0">
              <a:buNone/>
            </a:pPr>
            <a:r>
              <a:rPr lang="en-IN" sz="2000" dirty="0"/>
              <a:t>Our submission tested  2 different models (based on the track recommendation for the Cold Start Problem), each having 3 different types of normalizations -  </a:t>
            </a:r>
          </a:p>
          <a:p>
            <a:r>
              <a:rPr lang="en-IN" sz="2000" dirty="0"/>
              <a:t>In the first model we recommended the tracks which occurred the most number times, in the training dataset, for test playlists with no seed tracks (Top Popular). While for the test playlists with some songs in them, we recommended the tracks using the Playlist Similarity Computation Algorithm. </a:t>
            </a:r>
          </a:p>
          <a:p>
            <a:r>
              <a:rPr lang="en-IN" sz="2000" dirty="0"/>
              <a:t>In the second model, we returned tracks on the basis of title similarity of the test playlists with the titles of the playlists present in the training dataset (similarity found using the implementation of Doc2vec model and NMSIB (cosine similarity) utilities if the </a:t>
            </a:r>
            <a:r>
              <a:rPr lang="en-IN" sz="2000" dirty="0" err="1"/>
              <a:t>gensim</a:t>
            </a:r>
            <a:r>
              <a:rPr lang="en-IN" sz="2000" dirty="0"/>
              <a:t> library). While for the test playlists with some songs in them, we recommended the tracks using the Playlist Similarity Computation Algorithm</a:t>
            </a:r>
          </a:p>
          <a:p>
            <a:endParaRPr lang="en-IN" sz="2000" dirty="0"/>
          </a:p>
        </p:txBody>
      </p:sp>
    </p:spTree>
    <p:extLst>
      <p:ext uri="{BB962C8B-B14F-4D97-AF65-F5344CB8AC3E}">
        <p14:creationId xmlns:p14="http://schemas.microsoft.com/office/powerpoint/2010/main" val="2366745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7375-7BAE-4913-9AE1-CCBBFCB1D1E8}"/>
              </a:ext>
            </a:extLst>
          </p:cNvPr>
          <p:cNvSpPr>
            <a:spLocks noGrp="1"/>
          </p:cNvSpPr>
          <p:nvPr>
            <p:ph type="title"/>
          </p:nvPr>
        </p:nvSpPr>
        <p:spPr>
          <a:xfrm>
            <a:off x="685801" y="552450"/>
            <a:ext cx="10131425" cy="923925"/>
          </a:xfrm>
        </p:spPr>
        <p:txBody>
          <a:bodyPr>
            <a:normAutofit/>
          </a:bodyPr>
          <a:lstStyle/>
          <a:p>
            <a:r>
              <a:rPr lang="en-US" sz="4000" b="1" dirty="0"/>
              <a:t>R</a:t>
            </a:r>
            <a:r>
              <a:rPr lang="en-IN" sz="4000" b="1" dirty="0"/>
              <a:t>ESULTS</a:t>
            </a:r>
          </a:p>
        </p:txBody>
      </p:sp>
      <p:graphicFrame>
        <p:nvGraphicFramePr>
          <p:cNvPr id="4" name="Table 4">
            <a:extLst>
              <a:ext uri="{FF2B5EF4-FFF2-40B4-BE49-F238E27FC236}">
                <a16:creationId xmlns:a16="http://schemas.microsoft.com/office/drawing/2014/main" id="{C80B0581-FA0D-459F-BD05-AC865551EDEB}"/>
              </a:ext>
            </a:extLst>
          </p:cNvPr>
          <p:cNvGraphicFramePr>
            <a:graphicFrameLocks noGrp="1"/>
          </p:cNvGraphicFramePr>
          <p:nvPr>
            <p:ph idx="1"/>
            <p:extLst>
              <p:ext uri="{D42A27DB-BD31-4B8C-83A1-F6EECF244321}">
                <p14:modId xmlns:p14="http://schemas.microsoft.com/office/powerpoint/2010/main" val="2429846051"/>
              </p:ext>
            </p:extLst>
          </p:nvPr>
        </p:nvGraphicFramePr>
        <p:xfrm>
          <a:off x="2947986" y="1684338"/>
          <a:ext cx="6296028" cy="1483360"/>
        </p:xfrm>
        <a:graphic>
          <a:graphicData uri="http://schemas.openxmlformats.org/drawingml/2006/table">
            <a:tbl>
              <a:tblPr firstRow="1" bandRow="1">
                <a:tableStyleId>{5C22544A-7EE6-4342-B048-85BDC9FD1C3A}</a:tableStyleId>
              </a:tblPr>
              <a:tblGrid>
                <a:gridCol w="1574007">
                  <a:extLst>
                    <a:ext uri="{9D8B030D-6E8A-4147-A177-3AD203B41FA5}">
                      <a16:colId xmlns:a16="http://schemas.microsoft.com/office/drawing/2014/main" val="2506730304"/>
                    </a:ext>
                  </a:extLst>
                </a:gridCol>
                <a:gridCol w="1574007">
                  <a:extLst>
                    <a:ext uri="{9D8B030D-6E8A-4147-A177-3AD203B41FA5}">
                      <a16:colId xmlns:a16="http://schemas.microsoft.com/office/drawing/2014/main" val="2845698427"/>
                    </a:ext>
                  </a:extLst>
                </a:gridCol>
                <a:gridCol w="1574007">
                  <a:extLst>
                    <a:ext uri="{9D8B030D-6E8A-4147-A177-3AD203B41FA5}">
                      <a16:colId xmlns:a16="http://schemas.microsoft.com/office/drawing/2014/main" val="4090164908"/>
                    </a:ext>
                  </a:extLst>
                </a:gridCol>
                <a:gridCol w="1574007">
                  <a:extLst>
                    <a:ext uri="{9D8B030D-6E8A-4147-A177-3AD203B41FA5}">
                      <a16:colId xmlns:a16="http://schemas.microsoft.com/office/drawing/2014/main" val="1726122824"/>
                    </a:ext>
                  </a:extLst>
                </a:gridCol>
              </a:tblGrid>
              <a:tr h="370840">
                <a:tc>
                  <a:txBody>
                    <a:bodyPr/>
                    <a:lstStyle/>
                    <a:p>
                      <a:r>
                        <a:rPr lang="en-US" dirty="0"/>
                        <a:t>Normalization</a:t>
                      </a:r>
                      <a:endParaRPr lang="en-IN" dirty="0"/>
                    </a:p>
                  </a:txBody>
                  <a:tcPr>
                    <a:solidFill>
                      <a:schemeClr val="bg1"/>
                    </a:solidFill>
                  </a:tcPr>
                </a:tc>
                <a:tc>
                  <a:txBody>
                    <a:bodyPr/>
                    <a:lstStyle/>
                    <a:p>
                      <a:r>
                        <a:rPr lang="en-US" dirty="0"/>
                        <a:t>R-</a:t>
                      </a:r>
                      <a:r>
                        <a:rPr lang="en-US" dirty="0" err="1"/>
                        <a:t>prec</a:t>
                      </a:r>
                      <a:endParaRPr lang="en-IN" dirty="0"/>
                    </a:p>
                  </a:txBody>
                  <a:tcPr>
                    <a:solidFill>
                      <a:schemeClr val="bg1"/>
                    </a:solidFill>
                  </a:tcPr>
                </a:tc>
                <a:tc>
                  <a:txBody>
                    <a:bodyPr/>
                    <a:lstStyle/>
                    <a:p>
                      <a:r>
                        <a:rPr lang="en-US" dirty="0"/>
                        <a:t>NDCG</a:t>
                      </a:r>
                      <a:endParaRPr lang="en-IN" dirty="0"/>
                    </a:p>
                  </a:txBody>
                  <a:tcPr>
                    <a:solidFill>
                      <a:schemeClr val="bg1"/>
                    </a:solidFill>
                  </a:tcPr>
                </a:tc>
                <a:tc>
                  <a:txBody>
                    <a:bodyPr/>
                    <a:lstStyle/>
                    <a:p>
                      <a:r>
                        <a:rPr lang="en-US" dirty="0"/>
                        <a:t>Clicks</a:t>
                      </a:r>
                      <a:endParaRPr lang="en-IN" dirty="0"/>
                    </a:p>
                  </a:txBody>
                  <a:tcPr>
                    <a:solidFill>
                      <a:schemeClr val="bg1"/>
                    </a:solidFill>
                  </a:tcPr>
                </a:tc>
                <a:extLst>
                  <a:ext uri="{0D108BD9-81ED-4DB2-BD59-A6C34878D82A}">
                    <a16:rowId xmlns:a16="http://schemas.microsoft.com/office/drawing/2014/main" val="996329408"/>
                  </a:ext>
                </a:extLst>
              </a:tr>
              <a:tr h="370840">
                <a:tc>
                  <a:txBody>
                    <a:bodyPr/>
                    <a:lstStyle/>
                    <a:p>
                      <a:r>
                        <a:rPr lang="en-US" dirty="0"/>
                        <a:t>BM25</a:t>
                      </a:r>
                      <a:endParaRPr lang="en-IN" dirty="0"/>
                    </a:p>
                  </a:txBody>
                  <a:tcPr>
                    <a:solidFill>
                      <a:schemeClr val="tx1"/>
                    </a:solidFill>
                  </a:tcPr>
                </a:tc>
                <a:tc>
                  <a:txBody>
                    <a:bodyPr/>
                    <a:lstStyle/>
                    <a:p>
                      <a:r>
                        <a:rPr lang="en-US" dirty="0"/>
                        <a:t>0.1799</a:t>
                      </a:r>
                      <a:endParaRPr lang="en-IN" dirty="0"/>
                    </a:p>
                  </a:txBody>
                  <a:tcPr>
                    <a:solidFill>
                      <a:schemeClr val="tx1"/>
                    </a:solidFill>
                  </a:tcPr>
                </a:tc>
                <a:tc>
                  <a:txBody>
                    <a:bodyPr/>
                    <a:lstStyle/>
                    <a:p>
                      <a:r>
                        <a:rPr lang="en-US" dirty="0"/>
                        <a:t>0.3267</a:t>
                      </a:r>
                      <a:endParaRPr lang="en-IN" dirty="0"/>
                    </a:p>
                  </a:txBody>
                  <a:tcPr>
                    <a:solidFill>
                      <a:schemeClr val="tx1"/>
                    </a:solidFill>
                  </a:tcPr>
                </a:tc>
                <a:tc>
                  <a:txBody>
                    <a:bodyPr/>
                    <a:lstStyle/>
                    <a:p>
                      <a:r>
                        <a:rPr lang="en-US" dirty="0"/>
                        <a:t>3.1616</a:t>
                      </a:r>
                    </a:p>
                  </a:txBody>
                  <a:tcPr>
                    <a:solidFill>
                      <a:schemeClr val="tx1"/>
                    </a:solidFill>
                  </a:tcPr>
                </a:tc>
                <a:extLst>
                  <a:ext uri="{0D108BD9-81ED-4DB2-BD59-A6C34878D82A}">
                    <a16:rowId xmlns:a16="http://schemas.microsoft.com/office/drawing/2014/main" val="4281890402"/>
                  </a:ext>
                </a:extLst>
              </a:tr>
              <a:tr h="370840">
                <a:tc>
                  <a:txBody>
                    <a:bodyPr/>
                    <a:lstStyle/>
                    <a:p>
                      <a:r>
                        <a:rPr lang="en-US" dirty="0"/>
                        <a:t>BM25p</a:t>
                      </a:r>
                      <a:endParaRPr lang="en-IN" dirty="0"/>
                    </a:p>
                  </a:txBody>
                  <a:tcPr>
                    <a:solidFill>
                      <a:schemeClr val="tx1"/>
                    </a:solidFill>
                  </a:tcPr>
                </a:tc>
                <a:tc>
                  <a:txBody>
                    <a:bodyPr/>
                    <a:lstStyle/>
                    <a:p>
                      <a:r>
                        <a:rPr lang="en-US" dirty="0"/>
                        <a:t>0.1795</a:t>
                      </a:r>
                      <a:endParaRPr lang="en-IN" dirty="0"/>
                    </a:p>
                  </a:txBody>
                  <a:tcPr>
                    <a:solidFill>
                      <a:schemeClr val="tx1"/>
                    </a:solidFill>
                  </a:tcPr>
                </a:tc>
                <a:tc>
                  <a:txBody>
                    <a:bodyPr/>
                    <a:lstStyle/>
                    <a:p>
                      <a:r>
                        <a:rPr lang="en-US" dirty="0"/>
                        <a:t>0.3261</a:t>
                      </a:r>
                      <a:endParaRPr lang="en-IN" dirty="0"/>
                    </a:p>
                  </a:txBody>
                  <a:tcPr>
                    <a:solidFill>
                      <a:schemeClr val="tx1"/>
                    </a:solidFill>
                  </a:tcPr>
                </a:tc>
                <a:tc>
                  <a:txBody>
                    <a:bodyPr/>
                    <a:lstStyle/>
                    <a:p>
                      <a:r>
                        <a:rPr lang="en-US" dirty="0"/>
                        <a:t>3.1611</a:t>
                      </a:r>
                      <a:endParaRPr lang="en-IN" dirty="0"/>
                    </a:p>
                  </a:txBody>
                  <a:tcPr>
                    <a:solidFill>
                      <a:schemeClr val="tx1"/>
                    </a:solidFill>
                  </a:tcPr>
                </a:tc>
                <a:extLst>
                  <a:ext uri="{0D108BD9-81ED-4DB2-BD59-A6C34878D82A}">
                    <a16:rowId xmlns:a16="http://schemas.microsoft.com/office/drawing/2014/main" val="1324154969"/>
                  </a:ext>
                </a:extLst>
              </a:tr>
              <a:tr h="370840">
                <a:tc>
                  <a:txBody>
                    <a:bodyPr/>
                    <a:lstStyle/>
                    <a:p>
                      <a:r>
                        <a:rPr lang="en-US" dirty="0"/>
                        <a:t>TFIDF</a:t>
                      </a:r>
                      <a:endParaRPr lang="en-IN" dirty="0"/>
                    </a:p>
                  </a:txBody>
                  <a:tcPr>
                    <a:solidFill>
                      <a:schemeClr val="tx1"/>
                    </a:solidFill>
                  </a:tcPr>
                </a:tc>
                <a:tc>
                  <a:txBody>
                    <a:bodyPr/>
                    <a:lstStyle/>
                    <a:p>
                      <a:r>
                        <a:rPr lang="en-US" dirty="0"/>
                        <a:t>0.1788</a:t>
                      </a:r>
                      <a:endParaRPr lang="en-IN" dirty="0"/>
                    </a:p>
                  </a:txBody>
                  <a:tcPr>
                    <a:solidFill>
                      <a:schemeClr val="tx1"/>
                    </a:solidFill>
                  </a:tcPr>
                </a:tc>
                <a:tc>
                  <a:txBody>
                    <a:bodyPr/>
                    <a:lstStyle/>
                    <a:p>
                      <a:r>
                        <a:rPr lang="en-US" dirty="0"/>
                        <a:t>0.3251</a:t>
                      </a:r>
                      <a:endParaRPr lang="en-IN" dirty="0"/>
                    </a:p>
                  </a:txBody>
                  <a:tcPr>
                    <a:solidFill>
                      <a:schemeClr val="tx1"/>
                    </a:solidFill>
                  </a:tcPr>
                </a:tc>
                <a:tc>
                  <a:txBody>
                    <a:bodyPr/>
                    <a:lstStyle/>
                    <a:p>
                      <a:r>
                        <a:rPr lang="en-US" dirty="0"/>
                        <a:t>3.1647</a:t>
                      </a:r>
                      <a:endParaRPr lang="en-IN" dirty="0"/>
                    </a:p>
                  </a:txBody>
                  <a:tcPr>
                    <a:solidFill>
                      <a:schemeClr val="tx1"/>
                    </a:solidFill>
                  </a:tcPr>
                </a:tc>
                <a:extLst>
                  <a:ext uri="{0D108BD9-81ED-4DB2-BD59-A6C34878D82A}">
                    <a16:rowId xmlns:a16="http://schemas.microsoft.com/office/drawing/2014/main" val="3805604785"/>
                  </a:ext>
                </a:extLst>
              </a:tr>
            </a:tbl>
          </a:graphicData>
        </a:graphic>
      </p:graphicFrame>
      <p:graphicFrame>
        <p:nvGraphicFramePr>
          <p:cNvPr id="5" name="Table 4">
            <a:extLst>
              <a:ext uri="{FF2B5EF4-FFF2-40B4-BE49-F238E27FC236}">
                <a16:creationId xmlns:a16="http://schemas.microsoft.com/office/drawing/2014/main" id="{BB525A71-EBE8-49C3-A9F3-A17136421A63}"/>
              </a:ext>
            </a:extLst>
          </p:cNvPr>
          <p:cNvGraphicFramePr>
            <a:graphicFrameLocks/>
          </p:cNvGraphicFramePr>
          <p:nvPr>
            <p:extLst>
              <p:ext uri="{D42A27DB-BD31-4B8C-83A1-F6EECF244321}">
                <p14:modId xmlns:p14="http://schemas.microsoft.com/office/powerpoint/2010/main" val="3231636083"/>
              </p:ext>
            </p:extLst>
          </p:nvPr>
        </p:nvGraphicFramePr>
        <p:xfrm>
          <a:off x="2947986" y="4094163"/>
          <a:ext cx="6296028" cy="1483360"/>
        </p:xfrm>
        <a:graphic>
          <a:graphicData uri="http://schemas.openxmlformats.org/drawingml/2006/table">
            <a:tbl>
              <a:tblPr firstRow="1" bandRow="1">
                <a:tableStyleId>{5C22544A-7EE6-4342-B048-85BDC9FD1C3A}</a:tableStyleId>
              </a:tblPr>
              <a:tblGrid>
                <a:gridCol w="1574007">
                  <a:extLst>
                    <a:ext uri="{9D8B030D-6E8A-4147-A177-3AD203B41FA5}">
                      <a16:colId xmlns:a16="http://schemas.microsoft.com/office/drawing/2014/main" val="2506730304"/>
                    </a:ext>
                  </a:extLst>
                </a:gridCol>
                <a:gridCol w="1574007">
                  <a:extLst>
                    <a:ext uri="{9D8B030D-6E8A-4147-A177-3AD203B41FA5}">
                      <a16:colId xmlns:a16="http://schemas.microsoft.com/office/drawing/2014/main" val="2845698427"/>
                    </a:ext>
                  </a:extLst>
                </a:gridCol>
                <a:gridCol w="1574007">
                  <a:extLst>
                    <a:ext uri="{9D8B030D-6E8A-4147-A177-3AD203B41FA5}">
                      <a16:colId xmlns:a16="http://schemas.microsoft.com/office/drawing/2014/main" val="4090164908"/>
                    </a:ext>
                  </a:extLst>
                </a:gridCol>
                <a:gridCol w="1574007">
                  <a:extLst>
                    <a:ext uri="{9D8B030D-6E8A-4147-A177-3AD203B41FA5}">
                      <a16:colId xmlns:a16="http://schemas.microsoft.com/office/drawing/2014/main" val="1726122824"/>
                    </a:ext>
                  </a:extLst>
                </a:gridCol>
              </a:tblGrid>
              <a:tr h="370840">
                <a:tc>
                  <a:txBody>
                    <a:bodyPr/>
                    <a:lstStyle/>
                    <a:p>
                      <a:r>
                        <a:rPr lang="en-US" dirty="0"/>
                        <a:t>Normalization</a:t>
                      </a:r>
                      <a:endParaRPr lang="en-IN" dirty="0"/>
                    </a:p>
                  </a:txBody>
                  <a:tcPr>
                    <a:solidFill>
                      <a:schemeClr val="bg1"/>
                    </a:solidFill>
                  </a:tcPr>
                </a:tc>
                <a:tc>
                  <a:txBody>
                    <a:bodyPr/>
                    <a:lstStyle/>
                    <a:p>
                      <a:r>
                        <a:rPr lang="en-US" dirty="0"/>
                        <a:t>R-</a:t>
                      </a:r>
                      <a:r>
                        <a:rPr lang="en-US" dirty="0" err="1"/>
                        <a:t>prec</a:t>
                      </a:r>
                      <a:endParaRPr lang="en-IN" dirty="0"/>
                    </a:p>
                  </a:txBody>
                  <a:tcPr>
                    <a:solidFill>
                      <a:schemeClr val="bg1"/>
                    </a:solidFill>
                  </a:tcPr>
                </a:tc>
                <a:tc>
                  <a:txBody>
                    <a:bodyPr/>
                    <a:lstStyle/>
                    <a:p>
                      <a:r>
                        <a:rPr lang="en-US" dirty="0"/>
                        <a:t>NDCG</a:t>
                      </a:r>
                      <a:endParaRPr lang="en-IN" dirty="0"/>
                    </a:p>
                  </a:txBody>
                  <a:tcPr>
                    <a:solidFill>
                      <a:schemeClr val="bg1"/>
                    </a:solidFill>
                  </a:tcPr>
                </a:tc>
                <a:tc>
                  <a:txBody>
                    <a:bodyPr/>
                    <a:lstStyle/>
                    <a:p>
                      <a:r>
                        <a:rPr lang="en-US" dirty="0"/>
                        <a:t>Clicks</a:t>
                      </a:r>
                      <a:endParaRPr lang="en-IN" dirty="0"/>
                    </a:p>
                  </a:txBody>
                  <a:tcPr>
                    <a:solidFill>
                      <a:schemeClr val="bg1"/>
                    </a:solidFill>
                  </a:tcPr>
                </a:tc>
                <a:extLst>
                  <a:ext uri="{0D108BD9-81ED-4DB2-BD59-A6C34878D82A}">
                    <a16:rowId xmlns:a16="http://schemas.microsoft.com/office/drawing/2014/main" val="996329408"/>
                  </a:ext>
                </a:extLst>
              </a:tr>
              <a:tr h="370840">
                <a:tc>
                  <a:txBody>
                    <a:bodyPr/>
                    <a:lstStyle/>
                    <a:p>
                      <a:r>
                        <a:rPr lang="en-US" dirty="0"/>
                        <a:t>BM25</a:t>
                      </a:r>
                      <a:endParaRPr lang="en-IN" dirty="0"/>
                    </a:p>
                  </a:txBody>
                  <a:tcPr>
                    <a:solidFill>
                      <a:schemeClr val="tx1"/>
                    </a:solidFill>
                  </a:tcPr>
                </a:tc>
                <a:tc>
                  <a:txBody>
                    <a:bodyPr/>
                    <a:lstStyle/>
                    <a:p>
                      <a:r>
                        <a:rPr lang="en-US" dirty="0"/>
                        <a:t>0.1835</a:t>
                      </a:r>
                      <a:endParaRPr lang="en-IN" dirty="0"/>
                    </a:p>
                  </a:txBody>
                  <a:tcPr>
                    <a:solidFill>
                      <a:schemeClr val="tx1"/>
                    </a:solidFill>
                  </a:tcPr>
                </a:tc>
                <a:tc>
                  <a:txBody>
                    <a:bodyPr/>
                    <a:lstStyle/>
                    <a:p>
                      <a:r>
                        <a:rPr lang="en-US" dirty="0"/>
                        <a:t>0.3312</a:t>
                      </a:r>
                      <a:endParaRPr lang="en-IN" dirty="0"/>
                    </a:p>
                  </a:txBody>
                  <a:tcPr>
                    <a:solidFill>
                      <a:schemeClr val="tx1"/>
                    </a:solidFill>
                  </a:tcPr>
                </a:tc>
                <a:tc>
                  <a:txBody>
                    <a:bodyPr/>
                    <a:lstStyle/>
                    <a:p>
                      <a:r>
                        <a:rPr lang="en-US" dirty="0"/>
                        <a:t>2.9132</a:t>
                      </a:r>
                    </a:p>
                  </a:txBody>
                  <a:tcPr>
                    <a:solidFill>
                      <a:schemeClr val="tx1"/>
                    </a:solidFill>
                  </a:tcPr>
                </a:tc>
                <a:extLst>
                  <a:ext uri="{0D108BD9-81ED-4DB2-BD59-A6C34878D82A}">
                    <a16:rowId xmlns:a16="http://schemas.microsoft.com/office/drawing/2014/main" val="4281890402"/>
                  </a:ext>
                </a:extLst>
              </a:tr>
              <a:tr h="370840">
                <a:tc>
                  <a:txBody>
                    <a:bodyPr/>
                    <a:lstStyle/>
                    <a:p>
                      <a:r>
                        <a:rPr lang="en-US" dirty="0"/>
                        <a:t>BM25p</a:t>
                      </a:r>
                      <a:endParaRPr lang="en-IN" dirty="0"/>
                    </a:p>
                  </a:txBody>
                  <a:tcPr>
                    <a:solidFill>
                      <a:schemeClr val="tx1"/>
                    </a:solidFill>
                  </a:tcPr>
                </a:tc>
                <a:tc>
                  <a:txBody>
                    <a:bodyPr/>
                    <a:lstStyle/>
                    <a:p>
                      <a:r>
                        <a:rPr lang="en-US" dirty="0"/>
                        <a:t>0.1832</a:t>
                      </a:r>
                      <a:endParaRPr lang="en-IN" dirty="0"/>
                    </a:p>
                  </a:txBody>
                  <a:tcPr>
                    <a:solidFill>
                      <a:schemeClr val="tx1"/>
                    </a:solidFill>
                  </a:tcPr>
                </a:tc>
                <a:tc>
                  <a:txBody>
                    <a:bodyPr/>
                    <a:lstStyle/>
                    <a:p>
                      <a:r>
                        <a:rPr lang="en-US" dirty="0"/>
                        <a:t>0.3306</a:t>
                      </a:r>
                      <a:endParaRPr lang="en-IN" dirty="0"/>
                    </a:p>
                  </a:txBody>
                  <a:tcPr>
                    <a:solidFill>
                      <a:schemeClr val="tx1"/>
                    </a:solidFill>
                  </a:tcPr>
                </a:tc>
                <a:tc>
                  <a:txBody>
                    <a:bodyPr/>
                    <a:lstStyle/>
                    <a:p>
                      <a:r>
                        <a:rPr lang="en-US" dirty="0"/>
                        <a:t>2.9127</a:t>
                      </a:r>
                      <a:endParaRPr lang="en-IN" dirty="0"/>
                    </a:p>
                  </a:txBody>
                  <a:tcPr>
                    <a:solidFill>
                      <a:schemeClr val="tx1"/>
                    </a:solidFill>
                  </a:tcPr>
                </a:tc>
                <a:extLst>
                  <a:ext uri="{0D108BD9-81ED-4DB2-BD59-A6C34878D82A}">
                    <a16:rowId xmlns:a16="http://schemas.microsoft.com/office/drawing/2014/main" val="1324154969"/>
                  </a:ext>
                </a:extLst>
              </a:tr>
              <a:tr h="370840">
                <a:tc>
                  <a:txBody>
                    <a:bodyPr/>
                    <a:lstStyle/>
                    <a:p>
                      <a:r>
                        <a:rPr lang="en-US" dirty="0"/>
                        <a:t>TFIDF</a:t>
                      </a:r>
                      <a:endParaRPr lang="en-IN" dirty="0"/>
                    </a:p>
                  </a:txBody>
                  <a:tcPr>
                    <a:solidFill>
                      <a:schemeClr val="tx1"/>
                    </a:solidFill>
                  </a:tcPr>
                </a:tc>
                <a:tc>
                  <a:txBody>
                    <a:bodyPr/>
                    <a:lstStyle/>
                    <a:p>
                      <a:r>
                        <a:rPr lang="en-US" dirty="0"/>
                        <a:t>0.1788</a:t>
                      </a:r>
                      <a:endParaRPr lang="en-IN" dirty="0"/>
                    </a:p>
                  </a:txBody>
                  <a:tcPr>
                    <a:solidFill>
                      <a:schemeClr val="tx1"/>
                    </a:solidFill>
                  </a:tcPr>
                </a:tc>
                <a:tc>
                  <a:txBody>
                    <a:bodyPr/>
                    <a:lstStyle/>
                    <a:p>
                      <a:r>
                        <a:rPr lang="en-US" dirty="0"/>
                        <a:t>0.3251</a:t>
                      </a:r>
                      <a:endParaRPr lang="en-IN" dirty="0"/>
                    </a:p>
                  </a:txBody>
                  <a:tcPr>
                    <a:solidFill>
                      <a:schemeClr val="tx1"/>
                    </a:solidFill>
                  </a:tcPr>
                </a:tc>
                <a:tc>
                  <a:txBody>
                    <a:bodyPr/>
                    <a:lstStyle/>
                    <a:p>
                      <a:r>
                        <a:rPr lang="en-US" dirty="0"/>
                        <a:t>3.1647</a:t>
                      </a:r>
                      <a:endParaRPr lang="en-IN" dirty="0"/>
                    </a:p>
                  </a:txBody>
                  <a:tcPr>
                    <a:solidFill>
                      <a:schemeClr val="tx1"/>
                    </a:solidFill>
                  </a:tcPr>
                </a:tc>
                <a:extLst>
                  <a:ext uri="{0D108BD9-81ED-4DB2-BD59-A6C34878D82A}">
                    <a16:rowId xmlns:a16="http://schemas.microsoft.com/office/drawing/2014/main" val="3805604785"/>
                  </a:ext>
                </a:extLst>
              </a:tr>
            </a:tbl>
          </a:graphicData>
        </a:graphic>
      </p:graphicFrame>
      <p:sp>
        <p:nvSpPr>
          <p:cNvPr id="6" name="TextBox 5">
            <a:extLst>
              <a:ext uri="{FF2B5EF4-FFF2-40B4-BE49-F238E27FC236}">
                <a16:creationId xmlns:a16="http://schemas.microsoft.com/office/drawing/2014/main" id="{37CD1D28-D6AD-489B-A3B1-033BC5A3C99E}"/>
              </a:ext>
            </a:extLst>
          </p:cNvPr>
          <p:cNvSpPr txBox="1"/>
          <p:nvPr/>
        </p:nvSpPr>
        <p:spPr>
          <a:xfrm>
            <a:off x="1108075" y="3142596"/>
            <a:ext cx="10131425" cy="923330"/>
          </a:xfrm>
          <a:prstGeom prst="rect">
            <a:avLst/>
          </a:prstGeom>
          <a:noFill/>
        </p:spPr>
        <p:txBody>
          <a:bodyPr wrap="square" rtlCol="0">
            <a:spAutoFit/>
          </a:bodyPr>
          <a:lstStyle/>
          <a:p>
            <a:pPr algn="l"/>
            <a:endParaRPr lang="en-IN" sz="1800" b="0" i="0" u="none" strike="noStrike" baseline="0" dirty="0">
              <a:solidFill>
                <a:srgbClr val="000000"/>
              </a:solidFill>
              <a:latin typeface="Arial" panose="020B0604020202020204" pitchFamily="34" charset="0"/>
            </a:endParaRPr>
          </a:p>
          <a:p>
            <a:pPr algn="ctr"/>
            <a:r>
              <a:rPr lang="en-US" sz="1800" b="0" i="0" u="none" strike="noStrike" baseline="0" dirty="0">
                <a:latin typeface="Arial" panose="020B0604020202020204" pitchFamily="34" charset="0"/>
              </a:rPr>
              <a:t>Results obtained without the implementation of Doc2Vec model in the Cold Start Problem</a:t>
            </a:r>
          </a:p>
          <a:p>
            <a:endParaRPr lang="en-IN" dirty="0"/>
          </a:p>
        </p:txBody>
      </p:sp>
      <p:sp>
        <p:nvSpPr>
          <p:cNvPr id="7" name="TextBox 6">
            <a:extLst>
              <a:ext uri="{FF2B5EF4-FFF2-40B4-BE49-F238E27FC236}">
                <a16:creationId xmlns:a16="http://schemas.microsoft.com/office/drawing/2014/main" id="{EADB61A5-8165-4114-BD74-A057E9C8016F}"/>
              </a:ext>
            </a:extLst>
          </p:cNvPr>
          <p:cNvSpPr txBox="1"/>
          <p:nvPr/>
        </p:nvSpPr>
        <p:spPr>
          <a:xfrm>
            <a:off x="1108075" y="5420320"/>
            <a:ext cx="9709151" cy="923330"/>
          </a:xfrm>
          <a:prstGeom prst="rect">
            <a:avLst/>
          </a:prstGeom>
          <a:noFill/>
        </p:spPr>
        <p:txBody>
          <a:bodyPr wrap="square" rtlCol="0">
            <a:spAutoFit/>
          </a:bodyPr>
          <a:lstStyle/>
          <a:p>
            <a:pPr algn="l"/>
            <a:endParaRPr lang="en-IN" sz="1800" b="0" i="0" u="none" strike="noStrike" baseline="0" dirty="0">
              <a:solidFill>
                <a:srgbClr val="000000"/>
              </a:solidFill>
              <a:latin typeface="Arial" panose="020B0604020202020204" pitchFamily="34" charset="0"/>
            </a:endParaRPr>
          </a:p>
          <a:p>
            <a:pPr algn="ctr"/>
            <a:r>
              <a:rPr lang="en-US" sz="1800" b="0" i="0" u="none" strike="noStrike" baseline="0" dirty="0">
                <a:latin typeface="Arial" panose="020B0604020202020204" pitchFamily="34" charset="0"/>
              </a:rPr>
              <a:t>Results obtained with the implementation of Doc2Vec model in the Cold Start Problem</a:t>
            </a:r>
          </a:p>
          <a:p>
            <a:endParaRPr lang="en-IN" dirty="0"/>
          </a:p>
        </p:txBody>
      </p:sp>
    </p:spTree>
    <p:extLst>
      <p:ext uri="{BB962C8B-B14F-4D97-AF65-F5344CB8AC3E}">
        <p14:creationId xmlns:p14="http://schemas.microsoft.com/office/powerpoint/2010/main" val="917779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18A41-9F44-4F74-B29B-52C0906155AF}"/>
              </a:ext>
            </a:extLst>
          </p:cNvPr>
          <p:cNvSpPr>
            <a:spLocks noGrp="1"/>
          </p:cNvSpPr>
          <p:nvPr>
            <p:ph type="title"/>
          </p:nvPr>
        </p:nvSpPr>
        <p:spPr>
          <a:xfrm>
            <a:off x="685801" y="609600"/>
            <a:ext cx="10131425" cy="897467"/>
          </a:xfrm>
        </p:spPr>
        <p:txBody>
          <a:bodyPr>
            <a:normAutofit fontScale="90000"/>
          </a:bodyPr>
          <a:lstStyle/>
          <a:p>
            <a:br>
              <a:rPr lang="en-IN" dirty="0"/>
            </a:br>
            <a:r>
              <a:rPr lang="en-IN" sz="4400" b="1" dirty="0"/>
              <a:t>COMPARISON WITH SOTA</a:t>
            </a:r>
            <a:br>
              <a:rPr lang="en-IN" sz="4400" dirty="0"/>
            </a:br>
            <a:endParaRPr lang="en-IN" sz="4400" dirty="0"/>
          </a:p>
        </p:txBody>
      </p:sp>
      <p:graphicFrame>
        <p:nvGraphicFramePr>
          <p:cNvPr id="6" name="Content Placeholder 5">
            <a:extLst>
              <a:ext uri="{FF2B5EF4-FFF2-40B4-BE49-F238E27FC236}">
                <a16:creationId xmlns:a16="http://schemas.microsoft.com/office/drawing/2014/main" id="{FAA77C1F-B1E4-421E-B9F4-1D7EDB86AE79}"/>
              </a:ext>
            </a:extLst>
          </p:cNvPr>
          <p:cNvGraphicFramePr>
            <a:graphicFrameLocks noGrp="1"/>
          </p:cNvGraphicFramePr>
          <p:nvPr>
            <p:ph idx="1"/>
            <p:extLst>
              <p:ext uri="{D42A27DB-BD31-4B8C-83A1-F6EECF244321}">
                <p14:modId xmlns:p14="http://schemas.microsoft.com/office/powerpoint/2010/main" val="950913375"/>
              </p:ext>
            </p:extLst>
          </p:nvPr>
        </p:nvGraphicFramePr>
        <p:xfrm>
          <a:off x="685801" y="2243142"/>
          <a:ext cx="3539066" cy="39205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5">
            <a:extLst>
              <a:ext uri="{FF2B5EF4-FFF2-40B4-BE49-F238E27FC236}">
                <a16:creationId xmlns:a16="http://schemas.microsoft.com/office/drawing/2014/main" id="{A7EC7579-5A92-4F6B-B79A-5336296186AE}"/>
              </a:ext>
            </a:extLst>
          </p:cNvPr>
          <p:cNvGraphicFramePr>
            <a:graphicFrameLocks/>
          </p:cNvGraphicFramePr>
          <p:nvPr>
            <p:extLst>
              <p:ext uri="{D42A27DB-BD31-4B8C-83A1-F6EECF244321}">
                <p14:modId xmlns:p14="http://schemas.microsoft.com/office/powerpoint/2010/main" val="2892845125"/>
              </p:ext>
            </p:extLst>
          </p:nvPr>
        </p:nvGraphicFramePr>
        <p:xfrm>
          <a:off x="8212669" y="2243141"/>
          <a:ext cx="3539066" cy="39205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ontent Placeholder 5">
            <a:extLst>
              <a:ext uri="{FF2B5EF4-FFF2-40B4-BE49-F238E27FC236}">
                <a16:creationId xmlns:a16="http://schemas.microsoft.com/office/drawing/2014/main" id="{12EB6B85-4A8C-4A92-B0C9-69A13983BB48}"/>
              </a:ext>
            </a:extLst>
          </p:cNvPr>
          <p:cNvGraphicFramePr>
            <a:graphicFrameLocks/>
          </p:cNvGraphicFramePr>
          <p:nvPr>
            <p:extLst>
              <p:ext uri="{D42A27DB-BD31-4B8C-83A1-F6EECF244321}">
                <p14:modId xmlns:p14="http://schemas.microsoft.com/office/powerpoint/2010/main" val="730922147"/>
              </p:ext>
            </p:extLst>
          </p:nvPr>
        </p:nvGraphicFramePr>
        <p:xfrm>
          <a:off x="4449235" y="2243140"/>
          <a:ext cx="3539066" cy="3920595"/>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CD1D5AB8-BCFC-43B9-8CB8-6BCCA11A3810}"/>
              </a:ext>
            </a:extLst>
          </p:cNvPr>
          <p:cNvSpPr txBox="1"/>
          <p:nvPr/>
        </p:nvSpPr>
        <p:spPr>
          <a:xfrm>
            <a:off x="685801" y="1147936"/>
            <a:ext cx="10186461" cy="1200329"/>
          </a:xfrm>
          <a:prstGeom prst="rect">
            <a:avLst/>
          </a:prstGeom>
          <a:noFill/>
        </p:spPr>
        <p:txBody>
          <a:bodyPr wrap="square" rtlCol="0">
            <a:spAutoFit/>
          </a:bodyPr>
          <a:lstStyle/>
          <a:p>
            <a:pPr algn="l"/>
            <a:endParaRPr lang="en-IN" sz="1800" b="0" i="0" u="none" strike="noStrike" baseline="0" dirty="0">
              <a:solidFill>
                <a:srgbClr val="000000"/>
              </a:solidFill>
              <a:latin typeface="Arial" panose="020B0604020202020204" pitchFamily="34" charset="0"/>
            </a:endParaRPr>
          </a:p>
          <a:p>
            <a:r>
              <a:rPr lang="en-US" sz="1800" b="0" i="0" u="none" strike="noStrike" baseline="0" dirty="0">
                <a:latin typeface="Arial" panose="020B0604020202020204" pitchFamily="34" charset="0"/>
              </a:rPr>
              <a:t>Results of Team Python (without the implementation of Doc2Vec model in the Cold Start Problem) compared with the results of other top teams</a:t>
            </a:r>
            <a:r>
              <a:rPr lang="en-US" sz="1800" b="1" i="0" u="none" strike="noStrike" baseline="0" dirty="0">
                <a:latin typeface="Arial" panose="020B0604020202020204" pitchFamily="34" charset="0"/>
              </a:rPr>
              <a:t> [2] </a:t>
            </a:r>
            <a:r>
              <a:rPr lang="en-US" sz="1800" b="0" i="0" u="none" strike="noStrike" baseline="0" dirty="0">
                <a:latin typeface="Arial" panose="020B0604020202020204" pitchFamily="34" charset="0"/>
              </a:rPr>
              <a:t>– </a:t>
            </a:r>
          </a:p>
          <a:p>
            <a:endParaRPr lang="en-IN" dirty="0"/>
          </a:p>
        </p:txBody>
      </p:sp>
    </p:spTree>
    <p:extLst>
      <p:ext uri="{BB962C8B-B14F-4D97-AF65-F5344CB8AC3E}">
        <p14:creationId xmlns:p14="http://schemas.microsoft.com/office/powerpoint/2010/main" val="2947707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18A41-9F44-4F74-B29B-52C0906155AF}"/>
              </a:ext>
            </a:extLst>
          </p:cNvPr>
          <p:cNvSpPr>
            <a:spLocks noGrp="1"/>
          </p:cNvSpPr>
          <p:nvPr>
            <p:ph type="title"/>
          </p:nvPr>
        </p:nvSpPr>
        <p:spPr>
          <a:xfrm>
            <a:off x="685801" y="609600"/>
            <a:ext cx="10131425" cy="897467"/>
          </a:xfrm>
        </p:spPr>
        <p:txBody>
          <a:bodyPr>
            <a:normAutofit fontScale="90000"/>
          </a:bodyPr>
          <a:lstStyle/>
          <a:p>
            <a:br>
              <a:rPr lang="en-IN" dirty="0"/>
            </a:br>
            <a:r>
              <a:rPr lang="en-IN" sz="4400" b="1" dirty="0"/>
              <a:t>COMPARISON WITH SOTA</a:t>
            </a:r>
            <a:br>
              <a:rPr lang="en-IN" sz="4400" dirty="0"/>
            </a:br>
            <a:endParaRPr lang="en-IN" sz="4400" dirty="0"/>
          </a:p>
        </p:txBody>
      </p:sp>
      <p:graphicFrame>
        <p:nvGraphicFramePr>
          <p:cNvPr id="6" name="Content Placeholder 5">
            <a:extLst>
              <a:ext uri="{FF2B5EF4-FFF2-40B4-BE49-F238E27FC236}">
                <a16:creationId xmlns:a16="http://schemas.microsoft.com/office/drawing/2014/main" id="{FAA77C1F-B1E4-421E-B9F4-1D7EDB86AE79}"/>
              </a:ext>
            </a:extLst>
          </p:cNvPr>
          <p:cNvGraphicFramePr>
            <a:graphicFrameLocks noGrp="1"/>
          </p:cNvGraphicFramePr>
          <p:nvPr>
            <p:ph idx="1"/>
            <p:extLst>
              <p:ext uri="{D42A27DB-BD31-4B8C-83A1-F6EECF244321}">
                <p14:modId xmlns:p14="http://schemas.microsoft.com/office/powerpoint/2010/main" val="2949806955"/>
              </p:ext>
            </p:extLst>
          </p:nvPr>
        </p:nvGraphicFramePr>
        <p:xfrm>
          <a:off x="685801" y="2243142"/>
          <a:ext cx="3539066" cy="39205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5">
            <a:extLst>
              <a:ext uri="{FF2B5EF4-FFF2-40B4-BE49-F238E27FC236}">
                <a16:creationId xmlns:a16="http://schemas.microsoft.com/office/drawing/2014/main" id="{A7EC7579-5A92-4F6B-B79A-5336296186AE}"/>
              </a:ext>
            </a:extLst>
          </p:cNvPr>
          <p:cNvGraphicFramePr>
            <a:graphicFrameLocks/>
          </p:cNvGraphicFramePr>
          <p:nvPr>
            <p:extLst>
              <p:ext uri="{D42A27DB-BD31-4B8C-83A1-F6EECF244321}">
                <p14:modId xmlns:p14="http://schemas.microsoft.com/office/powerpoint/2010/main" val="1816829051"/>
              </p:ext>
            </p:extLst>
          </p:nvPr>
        </p:nvGraphicFramePr>
        <p:xfrm>
          <a:off x="8212669" y="2243141"/>
          <a:ext cx="3539066" cy="39205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ontent Placeholder 5">
            <a:extLst>
              <a:ext uri="{FF2B5EF4-FFF2-40B4-BE49-F238E27FC236}">
                <a16:creationId xmlns:a16="http://schemas.microsoft.com/office/drawing/2014/main" id="{12EB6B85-4A8C-4A92-B0C9-69A13983BB48}"/>
              </a:ext>
            </a:extLst>
          </p:cNvPr>
          <p:cNvGraphicFramePr>
            <a:graphicFrameLocks/>
          </p:cNvGraphicFramePr>
          <p:nvPr>
            <p:extLst>
              <p:ext uri="{D42A27DB-BD31-4B8C-83A1-F6EECF244321}">
                <p14:modId xmlns:p14="http://schemas.microsoft.com/office/powerpoint/2010/main" val="960849993"/>
              </p:ext>
            </p:extLst>
          </p:nvPr>
        </p:nvGraphicFramePr>
        <p:xfrm>
          <a:off x="4449235" y="2243140"/>
          <a:ext cx="3539066" cy="3920595"/>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CD1D5AB8-BCFC-43B9-8CB8-6BCCA11A3810}"/>
              </a:ext>
            </a:extLst>
          </p:cNvPr>
          <p:cNvSpPr txBox="1"/>
          <p:nvPr/>
        </p:nvSpPr>
        <p:spPr>
          <a:xfrm>
            <a:off x="685801" y="1147936"/>
            <a:ext cx="10186461" cy="1200329"/>
          </a:xfrm>
          <a:prstGeom prst="rect">
            <a:avLst/>
          </a:prstGeom>
          <a:noFill/>
        </p:spPr>
        <p:txBody>
          <a:bodyPr wrap="square" rtlCol="0">
            <a:spAutoFit/>
          </a:bodyPr>
          <a:lstStyle/>
          <a:p>
            <a:pPr algn="l"/>
            <a:endParaRPr lang="en-IN" sz="1800" b="0" i="0" u="none" strike="noStrike" baseline="0" dirty="0">
              <a:solidFill>
                <a:srgbClr val="000000"/>
              </a:solidFill>
              <a:latin typeface="Arial" panose="020B0604020202020204" pitchFamily="34" charset="0"/>
            </a:endParaRPr>
          </a:p>
          <a:p>
            <a:r>
              <a:rPr lang="en-US" sz="1800" b="0" i="0" u="none" strike="noStrike" baseline="0" dirty="0">
                <a:latin typeface="Arial" panose="020B0604020202020204" pitchFamily="34" charset="0"/>
              </a:rPr>
              <a:t>Results of Team Python (with the implementation of Doc2Vec model in the Cold Start Problem) compared with the results of other top teams</a:t>
            </a:r>
            <a:r>
              <a:rPr lang="en-US" sz="1800" b="1" i="0" u="none" strike="noStrike" baseline="0" dirty="0">
                <a:latin typeface="Arial" panose="020B0604020202020204" pitchFamily="34" charset="0"/>
              </a:rPr>
              <a:t> [2] </a:t>
            </a:r>
            <a:r>
              <a:rPr lang="en-US" sz="1800" b="0" i="0" u="none" strike="noStrike" baseline="0" dirty="0">
                <a:latin typeface="Arial" panose="020B0604020202020204" pitchFamily="34" charset="0"/>
              </a:rPr>
              <a:t>– </a:t>
            </a:r>
          </a:p>
          <a:p>
            <a:endParaRPr lang="en-IN" dirty="0"/>
          </a:p>
        </p:txBody>
      </p:sp>
    </p:spTree>
    <p:extLst>
      <p:ext uri="{BB962C8B-B14F-4D97-AF65-F5344CB8AC3E}">
        <p14:creationId xmlns:p14="http://schemas.microsoft.com/office/powerpoint/2010/main" val="46586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DFF98-D1B6-4B16-840C-23E52689D669}"/>
              </a:ext>
            </a:extLst>
          </p:cNvPr>
          <p:cNvSpPr>
            <a:spLocks noGrp="1"/>
          </p:cNvSpPr>
          <p:nvPr>
            <p:ph type="title"/>
          </p:nvPr>
        </p:nvSpPr>
        <p:spPr/>
        <p:txBody>
          <a:bodyPr>
            <a:normAutofit/>
          </a:bodyPr>
          <a:lstStyle/>
          <a:p>
            <a:r>
              <a:rPr lang="en-IN" sz="4000" b="1" dirty="0"/>
              <a:t>CHALLENGE DESCRIPTION</a:t>
            </a:r>
          </a:p>
        </p:txBody>
      </p:sp>
      <p:sp>
        <p:nvSpPr>
          <p:cNvPr id="3" name="Content Placeholder 2">
            <a:extLst>
              <a:ext uri="{FF2B5EF4-FFF2-40B4-BE49-F238E27FC236}">
                <a16:creationId xmlns:a16="http://schemas.microsoft.com/office/drawing/2014/main" id="{0413CF9B-4A26-4FF5-81F4-6DAA7DB49CE9}"/>
              </a:ext>
            </a:extLst>
          </p:cNvPr>
          <p:cNvSpPr>
            <a:spLocks noGrp="1"/>
          </p:cNvSpPr>
          <p:nvPr>
            <p:ph idx="1"/>
          </p:nvPr>
        </p:nvSpPr>
        <p:spPr>
          <a:xfrm>
            <a:off x="452761" y="1633491"/>
            <a:ext cx="10364465" cy="4157709"/>
          </a:xfrm>
        </p:spPr>
        <p:txBody>
          <a:bodyPr>
            <a:normAutofit/>
          </a:bodyPr>
          <a:lstStyle/>
          <a:p>
            <a:r>
              <a:rPr lang="en-US" sz="2200" dirty="0"/>
              <a:t>The Spotify Million Playlist Dataset challenge consists of </a:t>
            </a:r>
            <a:r>
              <a:rPr lang="en" sz="2200" dirty="0">
                <a:latin typeface="Helvetica Neue"/>
                <a:sym typeface="Helvetica Neue"/>
              </a:rPr>
              <a:t>A</a:t>
            </a:r>
            <a:r>
              <a:rPr lang="en" sz="2200" dirty="0">
                <a:latin typeface="Helvetica Neue"/>
                <a:ea typeface="Helvetica Neue"/>
                <a:cs typeface="Helvetica Neue"/>
                <a:sym typeface="Helvetica Neue"/>
              </a:rPr>
              <a:t>utomatic Playlist Continuation </a:t>
            </a:r>
            <a:r>
              <a:rPr lang="en-IN" sz="2200" dirty="0">
                <a:latin typeface="Helvetica Neue"/>
                <a:ea typeface="Helvetica Neue"/>
                <a:cs typeface="Helvetica Neue"/>
                <a:sym typeface="Helvetica Neue"/>
              </a:rPr>
              <a:t>task</a:t>
            </a:r>
            <a:r>
              <a:rPr lang="en" sz="2200" dirty="0">
                <a:latin typeface="Helvetica Neue"/>
                <a:ea typeface="Helvetica Neue"/>
                <a:cs typeface="Helvetica Neue"/>
                <a:sym typeface="Helvetica Neue"/>
              </a:rPr>
              <a:t> </a:t>
            </a:r>
            <a:r>
              <a:rPr lang="en-IN" sz="2200" dirty="0">
                <a:latin typeface="Helvetica Neue"/>
                <a:ea typeface="Helvetica Neue"/>
                <a:cs typeface="Helvetica Neue"/>
                <a:sym typeface="Helvetica Neue"/>
              </a:rPr>
              <a:t>i.e., </a:t>
            </a:r>
            <a:r>
              <a:rPr lang="en-US" sz="2200" dirty="0"/>
              <a:t>recommending relevant tracks to the incomplete playlists</a:t>
            </a:r>
          </a:p>
          <a:p>
            <a:r>
              <a:rPr lang="en-US" sz="2200" dirty="0"/>
              <a:t>Challenge set consists incomplete playlists of  10 different categories containing some or no seed tracks. Along with this, for some playlists we have been given their titles and for some only tracks are present. Each of the 10 categories contain 1000 incomplete playlists</a:t>
            </a:r>
          </a:p>
          <a:p>
            <a:r>
              <a:rPr lang="en-US" sz="2200" dirty="0"/>
              <a:t> 500 tracks must be recommended for each incomplete playlist using the given million playlist dataset containing 1 million playlists and  </a:t>
            </a:r>
            <a:r>
              <a:rPr lang="en-IN" sz="2200" dirty="0"/>
              <a:t>2262292 unique tracks</a:t>
            </a:r>
          </a:p>
        </p:txBody>
      </p:sp>
    </p:spTree>
    <p:extLst>
      <p:ext uri="{BB962C8B-B14F-4D97-AF65-F5344CB8AC3E}">
        <p14:creationId xmlns:p14="http://schemas.microsoft.com/office/powerpoint/2010/main" val="3253894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18A41-9F44-4F74-B29B-52C0906155AF}"/>
              </a:ext>
            </a:extLst>
          </p:cNvPr>
          <p:cNvSpPr>
            <a:spLocks noGrp="1"/>
          </p:cNvSpPr>
          <p:nvPr>
            <p:ph type="title"/>
          </p:nvPr>
        </p:nvSpPr>
        <p:spPr>
          <a:xfrm>
            <a:off x="685801" y="609600"/>
            <a:ext cx="10131425" cy="897467"/>
          </a:xfrm>
        </p:spPr>
        <p:txBody>
          <a:bodyPr>
            <a:normAutofit fontScale="90000"/>
          </a:bodyPr>
          <a:lstStyle/>
          <a:p>
            <a:br>
              <a:rPr lang="en-IN" dirty="0"/>
            </a:br>
            <a:r>
              <a:rPr lang="en-IN" sz="4400" b="1" dirty="0"/>
              <a:t>Runtime</a:t>
            </a:r>
            <a:br>
              <a:rPr lang="en-IN" sz="4400" dirty="0"/>
            </a:br>
            <a:endParaRPr lang="en-IN" sz="4400" dirty="0"/>
          </a:p>
        </p:txBody>
      </p:sp>
      <p:sp>
        <p:nvSpPr>
          <p:cNvPr id="9" name="TextBox 8">
            <a:extLst>
              <a:ext uri="{FF2B5EF4-FFF2-40B4-BE49-F238E27FC236}">
                <a16:creationId xmlns:a16="http://schemas.microsoft.com/office/drawing/2014/main" id="{CD1D5AB8-BCFC-43B9-8CB8-6BCCA11A3810}"/>
              </a:ext>
            </a:extLst>
          </p:cNvPr>
          <p:cNvSpPr txBox="1"/>
          <p:nvPr/>
        </p:nvSpPr>
        <p:spPr>
          <a:xfrm>
            <a:off x="685801" y="1147936"/>
            <a:ext cx="10186461" cy="1200329"/>
          </a:xfrm>
          <a:prstGeom prst="rect">
            <a:avLst/>
          </a:prstGeom>
          <a:noFill/>
        </p:spPr>
        <p:txBody>
          <a:bodyPr wrap="square" rtlCol="0">
            <a:spAutoFit/>
          </a:bodyPr>
          <a:lstStyle/>
          <a:p>
            <a:pPr algn="l"/>
            <a:endParaRPr lang="en-IN" sz="1800" b="0" i="0" u="none" strike="noStrike" baseline="0" dirty="0">
              <a:solidFill>
                <a:srgbClr val="000000"/>
              </a:solidFill>
              <a:latin typeface="Arial" panose="020B0604020202020204" pitchFamily="34" charset="0"/>
            </a:endParaRPr>
          </a:p>
          <a:p>
            <a:r>
              <a:rPr lang="en-US" sz="1800" b="0" i="0" u="none" strike="noStrike" baseline="0" dirty="0">
                <a:latin typeface="Arial" panose="020B0604020202020204" pitchFamily="34" charset="0"/>
              </a:rPr>
              <a:t>The given results are based upon the computation time required by our models on a Lenovo 530s </a:t>
            </a:r>
            <a:r>
              <a:rPr lang="en-US" sz="1800" b="0" i="0" u="none" strike="noStrike" baseline="0" dirty="0" err="1">
                <a:latin typeface="Arial" panose="020B0604020202020204" pitchFamily="34" charset="0"/>
              </a:rPr>
              <a:t>ideapad</a:t>
            </a:r>
            <a:r>
              <a:rPr lang="en-US" sz="1800" b="0" i="0" u="none" strike="noStrike" baseline="0" dirty="0">
                <a:latin typeface="Arial" panose="020B0604020202020204" pitchFamily="34" charset="0"/>
              </a:rPr>
              <a:t> laptop with 8 GB ram and 512 GB SSD – </a:t>
            </a:r>
          </a:p>
          <a:p>
            <a:endParaRPr lang="en-IN" dirty="0"/>
          </a:p>
        </p:txBody>
      </p:sp>
      <p:graphicFrame>
        <p:nvGraphicFramePr>
          <p:cNvPr id="10" name="Table 4">
            <a:extLst>
              <a:ext uri="{FF2B5EF4-FFF2-40B4-BE49-F238E27FC236}">
                <a16:creationId xmlns:a16="http://schemas.microsoft.com/office/drawing/2014/main" id="{21E13B7C-C762-41BE-B967-023A54427462}"/>
              </a:ext>
            </a:extLst>
          </p:cNvPr>
          <p:cNvGraphicFramePr>
            <a:graphicFrameLocks noGrp="1"/>
          </p:cNvGraphicFramePr>
          <p:nvPr>
            <p:ph idx="1"/>
            <p:extLst>
              <p:ext uri="{D42A27DB-BD31-4B8C-83A1-F6EECF244321}">
                <p14:modId xmlns:p14="http://schemas.microsoft.com/office/powerpoint/2010/main" val="3230992458"/>
              </p:ext>
            </p:extLst>
          </p:nvPr>
        </p:nvGraphicFramePr>
        <p:xfrm>
          <a:off x="2143124" y="2197701"/>
          <a:ext cx="6981826" cy="1381760"/>
        </p:xfrm>
        <a:graphic>
          <a:graphicData uri="http://schemas.openxmlformats.org/drawingml/2006/table">
            <a:tbl>
              <a:tblPr firstRow="1" bandRow="1">
                <a:tableStyleId>{5C22544A-7EE6-4342-B048-85BDC9FD1C3A}</a:tableStyleId>
              </a:tblPr>
              <a:tblGrid>
                <a:gridCol w="4876801">
                  <a:extLst>
                    <a:ext uri="{9D8B030D-6E8A-4147-A177-3AD203B41FA5}">
                      <a16:colId xmlns:a16="http://schemas.microsoft.com/office/drawing/2014/main" val="2506730304"/>
                    </a:ext>
                  </a:extLst>
                </a:gridCol>
                <a:gridCol w="2105025">
                  <a:extLst>
                    <a:ext uri="{9D8B030D-6E8A-4147-A177-3AD203B41FA5}">
                      <a16:colId xmlns:a16="http://schemas.microsoft.com/office/drawing/2014/main" val="2845698427"/>
                    </a:ext>
                  </a:extLst>
                </a:gridCol>
              </a:tblGrid>
              <a:tr h="370840">
                <a:tc>
                  <a:txBody>
                    <a:bodyPr/>
                    <a:lstStyle/>
                    <a:p>
                      <a:r>
                        <a:rPr lang="en-US" dirty="0"/>
                        <a:t>Model</a:t>
                      </a:r>
                      <a:endParaRPr lang="en-IN" dirty="0"/>
                    </a:p>
                  </a:txBody>
                  <a:tcPr>
                    <a:solidFill>
                      <a:schemeClr val="bg1"/>
                    </a:solidFill>
                  </a:tcPr>
                </a:tc>
                <a:tc>
                  <a:txBody>
                    <a:bodyPr/>
                    <a:lstStyle/>
                    <a:p>
                      <a:r>
                        <a:rPr lang="en-US" dirty="0"/>
                        <a:t>Runtime (hrs.)</a:t>
                      </a:r>
                      <a:endParaRPr lang="en-IN" dirty="0"/>
                    </a:p>
                  </a:txBody>
                  <a:tcPr>
                    <a:solidFill>
                      <a:schemeClr val="bg1"/>
                    </a:solidFill>
                  </a:tcPr>
                </a:tc>
                <a:extLst>
                  <a:ext uri="{0D108BD9-81ED-4DB2-BD59-A6C34878D82A}">
                    <a16:rowId xmlns:a16="http://schemas.microsoft.com/office/drawing/2014/main" val="996329408"/>
                  </a:ext>
                </a:extLst>
              </a:tr>
              <a:tr h="370840">
                <a:tc>
                  <a:txBody>
                    <a:bodyPr/>
                    <a:lstStyle/>
                    <a:p>
                      <a:r>
                        <a:rPr lang="en-US" dirty="0"/>
                        <a:t>Playlist Based Similarity (all the 3 normalizations)</a:t>
                      </a:r>
                      <a:endParaRPr lang="en-IN" dirty="0"/>
                    </a:p>
                  </a:txBody>
                  <a:tcPr>
                    <a:solidFill>
                      <a:schemeClr val="tx1"/>
                    </a:solidFill>
                  </a:tcPr>
                </a:tc>
                <a:tc>
                  <a:txBody>
                    <a:bodyPr/>
                    <a:lstStyle/>
                    <a:p>
                      <a:r>
                        <a:rPr lang="en-US" dirty="0"/>
                        <a:t>6</a:t>
                      </a:r>
                      <a:endParaRPr lang="en-IN" dirty="0"/>
                    </a:p>
                  </a:txBody>
                  <a:tcPr>
                    <a:solidFill>
                      <a:schemeClr val="tx1"/>
                    </a:solidFill>
                  </a:tcPr>
                </a:tc>
                <a:extLst>
                  <a:ext uri="{0D108BD9-81ED-4DB2-BD59-A6C34878D82A}">
                    <a16:rowId xmlns:a16="http://schemas.microsoft.com/office/drawing/2014/main" val="4281890402"/>
                  </a:ext>
                </a:extLst>
              </a:tr>
              <a:tr h="370840">
                <a:tc>
                  <a:txBody>
                    <a:bodyPr/>
                    <a:lstStyle/>
                    <a:p>
                      <a:r>
                        <a:rPr lang="en-US" dirty="0"/>
                        <a:t>Playlist Based Similarity + doc2vec model (all the 3 normalizations)</a:t>
                      </a:r>
                      <a:endParaRPr lang="en-IN" dirty="0"/>
                    </a:p>
                  </a:txBody>
                  <a:tcPr>
                    <a:solidFill>
                      <a:schemeClr val="tx1"/>
                    </a:solidFill>
                  </a:tcPr>
                </a:tc>
                <a:tc>
                  <a:txBody>
                    <a:bodyPr/>
                    <a:lstStyle/>
                    <a:p>
                      <a:r>
                        <a:rPr lang="en-US" dirty="0"/>
                        <a:t>7</a:t>
                      </a:r>
                      <a:endParaRPr lang="en-IN" dirty="0"/>
                    </a:p>
                  </a:txBody>
                  <a:tcPr>
                    <a:solidFill>
                      <a:schemeClr val="tx1"/>
                    </a:solidFill>
                  </a:tcPr>
                </a:tc>
                <a:extLst>
                  <a:ext uri="{0D108BD9-81ED-4DB2-BD59-A6C34878D82A}">
                    <a16:rowId xmlns:a16="http://schemas.microsoft.com/office/drawing/2014/main" val="1324154969"/>
                  </a:ext>
                </a:extLst>
              </a:tr>
            </a:tbl>
          </a:graphicData>
        </a:graphic>
      </p:graphicFrame>
      <p:graphicFrame>
        <p:nvGraphicFramePr>
          <p:cNvPr id="11" name="Table 4">
            <a:extLst>
              <a:ext uri="{FF2B5EF4-FFF2-40B4-BE49-F238E27FC236}">
                <a16:creationId xmlns:a16="http://schemas.microsoft.com/office/drawing/2014/main" id="{77E017D4-25FF-4BFB-8B4E-ECD4B3366C8B}"/>
              </a:ext>
            </a:extLst>
          </p:cNvPr>
          <p:cNvGraphicFramePr>
            <a:graphicFrameLocks/>
          </p:cNvGraphicFramePr>
          <p:nvPr>
            <p:extLst>
              <p:ext uri="{D42A27DB-BD31-4B8C-83A1-F6EECF244321}">
                <p14:modId xmlns:p14="http://schemas.microsoft.com/office/powerpoint/2010/main" val="3753163578"/>
              </p:ext>
            </p:extLst>
          </p:nvPr>
        </p:nvGraphicFramePr>
        <p:xfrm>
          <a:off x="2143124" y="4223986"/>
          <a:ext cx="6962776" cy="2291080"/>
        </p:xfrm>
        <a:graphic>
          <a:graphicData uri="http://schemas.openxmlformats.org/drawingml/2006/table">
            <a:tbl>
              <a:tblPr firstRow="1" bandRow="1">
                <a:tableStyleId>{5C22544A-7EE6-4342-B048-85BDC9FD1C3A}</a:tableStyleId>
              </a:tblPr>
              <a:tblGrid>
                <a:gridCol w="2828926">
                  <a:extLst>
                    <a:ext uri="{9D8B030D-6E8A-4147-A177-3AD203B41FA5}">
                      <a16:colId xmlns:a16="http://schemas.microsoft.com/office/drawing/2014/main" val="2506730304"/>
                    </a:ext>
                  </a:extLst>
                </a:gridCol>
                <a:gridCol w="4133850">
                  <a:extLst>
                    <a:ext uri="{9D8B030D-6E8A-4147-A177-3AD203B41FA5}">
                      <a16:colId xmlns:a16="http://schemas.microsoft.com/office/drawing/2014/main" val="2845698427"/>
                    </a:ext>
                  </a:extLst>
                </a:gridCol>
              </a:tblGrid>
              <a:tr h="370840">
                <a:tc>
                  <a:txBody>
                    <a:bodyPr/>
                    <a:lstStyle/>
                    <a:p>
                      <a:r>
                        <a:rPr lang="en-US" dirty="0"/>
                        <a:t>Team</a:t>
                      </a:r>
                      <a:endParaRPr lang="en-IN" dirty="0"/>
                    </a:p>
                  </a:txBody>
                  <a:tcPr>
                    <a:solidFill>
                      <a:schemeClr val="bg1"/>
                    </a:solidFill>
                  </a:tcPr>
                </a:tc>
                <a:tc>
                  <a:txBody>
                    <a:bodyPr/>
                    <a:lstStyle/>
                    <a:p>
                      <a:r>
                        <a:rPr lang="en-US" dirty="0"/>
                        <a:t>Runtime (hrs.)</a:t>
                      </a:r>
                      <a:endParaRPr lang="en-IN" dirty="0"/>
                    </a:p>
                  </a:txBody>
                  <a:tcPr>
                    <a:solidFill>
                      <a:schemeClr val="bg1"/>
                    </a:solidFill>
                  </a:tcPr>
                </a:tc>
                <a:extLst>
                  <a:ext uri="{0D108BD9-81ED-4DB2-BD59-A6C34878D82A}">
                    <a16:rowId xmlns:a16="http://schemas.microsoft.com/office/drawing/2014/main" val="996329408"/>
                  </a:ext>
                </a:extLst>
              </a:tr>
              <a:tr h="370840">
                <a:tc>
                  <a:txBody>
                    <a:bodyPr/>
                    <a:lstStyle/>
                    <a:p>
                      <a:r>
                        <a:rPr lang="en-US" dirty="0"/>
                        <a:t>Team vl6 (Rank 1)</a:t>
                      </a:r>
                      <a:endParaRPr lang="en-IN" dirty="0"/>
                    </a:p>
                  </a:txBody>
                  <a:tcPr>
                    <a:solidFill>
                      <a:schemeClr val="tx1"/>
                    </a:solidFill>
                  </a:tcPr>
                </a:tc>
                <a:tc>
                  <a:txBody>
                    <a:bodyPr/>
                    <a:lstStyle/>
                    <a:p>
                      <a:r>
                        <a:rPr lang="en-US" dirty="0"/>
                        <a:t>Full end-to-end runtime takes approximately 1.5 days </a:t>
                      </a:r>
                      <a:r>
                        <a:rPr lang="en-US" b="1" dirty="0"/>
                        <a:t>[5]</a:t>
                      </a:r>
                      <a:endParaRPr lang="en-IN" b="1" dirty="0"/>
                    </a:p>
                  </a:txBody>
                  <a:tcPr>
                    <a:solidFill>
                      <a:schemeClr val="tx1"/>
                    </a:solidFill>
                  </a:tcPr>
                </a:tc>
                <a:extLst>
                  <a:ext uri="{0D108BD9-81ED-4DB2-BD59-A6C34878D82A}">
                    <a16:rowId xmlns:a16="http://schemas.microsoft.com/office/drawing/2014/main" val="4281890402"/>
                  </a:ext>
                </a:extLst>
              </a:tr>
              <a:tr h="370840">
                <a:tc>
                  <a:txBody>
                    <a:bodyPr/>
                    <a:lstStyle/>
                    <a:p>
                      <a:r>
                        <a:rPr lang="en-US" dirty="0"/>
                        <a:t>Team hello world! (Rank 2)</a:t>
                      </a:r>
                      <a:endParaRPr lang="en-IN" dirty="0"/>
                    </a:p>
                  </a:txBody>
                  <a:tcPr>
                    <a:solidFill>
                      <a:schemeClr val="tx1"/>
                    </a:solidFill>
                  </a:tcPr>
                </a:tc>
                <a:tc>
                  <a:txBody>
                    <a:bodyPr/>
                    <a:lstStyle/>
                    <a:p>
                      <a:r>
                        <a:rPr lang="en-US" dirty="0"/>
                        <a:t>Takes about 3~4 days to train using the whole MPD under our environment </a:t>
                      </a:r>
                      <a:r>
                        <a:rPr lang="en-US" b="1" dirty="0"/>
                        <a:t>[6]</a:t>
                      </a:r>
                      <a:endParaRPr lang="en-IN" b="1" dirty="0"/>
                    </a:p>
                  </a:txBody>
                  <a:tcPr>
                    <a:solidFill>
                      <a:schemeClr val="tx1"/>
                    </a:solidFill>
                  </a:tcPr>
                </a:tc>
                <a:extLst>
                  <a:ext uri="{0D108BD9-81ED-4DB2-BD59-A6C34878D82A}">
                    <a16:rowId xmlns:a16="http://schemas.microsoft.com/office/drawing/2014/main" val="1324154969"/>
                  </a:ext>
                </a:extLst>
              </a:tr>
              <a:tr h="370840">
                <a:tc>
                  <a:txBody>
                    <a:bodyPr/>
                    <a:lstStyle/>
                    <a:p>
                      <a:r>
                        <a:rPr lang="en-US" dirty="0"/>
                        <a:t>Team </a:t>
                      </a:r>
                      <a:r>
                        <a:rPr lang="en-US" dirty="0" err="1"/>
                        <a:t>Avito</a:t>
                      </a:r>
                      <a:r>
                        <a:rPr lang="en-US" dirty="0"/>
                        <a:t> (Rank 3)</a:t>
                      </a:r>
                      <a:endParaRPr lang="en-IN" dirty="0"/>
                    </a:p>
                  </a:txBody>
                  <a:tcPr>
                    <a:solidFill>
                      <a:schemeClr val="tx1"/>
                    </a:solidFill>
                  </a:tcPr>
                </a:tc>
                <a:tc>
                  <a:txBody>
                    <a:bodyPr/>
                    <a:lstStyle/>
                    <a:p>
                      <a:r>
                        <a:rPr lang="en-US" dirty="0"/>
                        <a:t>The entire pipeline execution takes about 100 hours </a:t>
                      </a:r>
                      <a:r>
                        <a:rPr lang="en-US" b="1" dirty="0"/>
                        <a:t>[7]</a:t>
                      </a:r>
                      <a:endParaRPr lang="en-IN" b="1" dirty="0"/>
                    </a:p>
                  </a:txBody>
                  <a:tcPr>
                    <a:solidFill>
                      <a:schemeClr val="tx1"/>
                    </a:solidFill>
                  </a:tcPr>
                </a:tc>
                <a:extLst>
                  <a:ext uri="{0D108BD9-81ED-4DB2-BD59-A6C34878D82A}">
                    <a16:rowId xmlns:a16="http://schemas.microsoft.com/office/drawing/2014/main" val="4108889171"/>
                  </a:ext>
                </a:extLst>
              </a:tr>
            </a:tbl>
          </a:graphicData>
        </a:graphic>
      </p:graphicFrame>
      <p:sp>
        <p:nvSpPr>
          <p:cNvPr id="12" name="TextBox 11">
            <a:extLst>
              <a:ext uri="{FF2B5EF4-FFF2-40B4-BE49-F238E27FC236}">
                <a16:creationId xmlns:a16="http://schemas.microsoft.com/office/drawing/2014/main" id="{37879567-5333-4451-BD2A-77BB8C069B19}"/>
              </a:ext>
            </a:extLst>
          </p:cNvPr>
          <p:cNvSpPr txBox="1"/>
          <p:nvPr/>
        </p:nvSpPr>
        <p:spPr>
          <a:xfrm>
            <a:off x="658282" y="3444434"/>
            <a:ext cx="10186461" cy="923330"/>
          </a:xfrm>
          <a:prstGeom prst="rect">
            <a:avLst/>
          </a:prstGeom>
          <a:noFill/>
        </p:spPr>
        <p:txBody>
          <a:bodyPr wrap="square" rtlCol="0">
            <a:spAutoFit/>
          </a:bodyPr>
          <a:lstStyle/>
          <a:p>
            <a:pPr algn="l"/>
            <a:endParaRPr lang="en-IN" sz="1800" b="0" i="0" u="none" strike="noStrike" baseline="0" dirty="0">
              <a:solidFill>
                <a:srgbClr val="000000"/>
              </a:solidFill>
              <a:latin typeface="Arial" panose="020B0604020202020204" pitchFamily="34" charset="0"/>
            </a:endParaRPr>
          </a:p>
          <a:p>
            <a:r>
              <a:rPr lang="en-US" sz="1800" b="0" i="0" u="none" strike="noStrike" baseline="0" dirty="0">
                <a:latin typeface="Arial" panose="020B0604020202020204" pitchFamily="34" charset="0"/>
              </a:rPr>
              <a:t>The given results are the runtime required by the models proposed by top 3 teams – </a:t>
            </a:r>
          </a:p>
          <a:p>
            <a:endParaRPr lang="en-IN" dirty="0"/>
          </a:p>
        </p:txBody>
      </p:sp>
    </p:spTree>
    <p:extLst>
      <p:ext uri="{BB962C8B-B14F-4D97-AF65-F5344CB8AC3E}">
        <p14:creationId xmlns:p14="http://schemas.microsoft.com/office/powerpoint/2010/main" val="1887204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C4C0A-38E9-4F1B-B040-072E8A806D32}"/>
              </a:ext>
            </a:extLst>
          </p:cNvPr>
          <p:cNvSpPr>
            <a:spLocks noGrp="1"/>
          </p:cNvSpPr>
          <p:nvPr>
            <p:ph type="title"/>
          </p:nvPr>
        </p:nvSpPr>
        <p:spPr/>
        <p:txBody>
          <a:bodyPr>
            <a:normAutofit/>
          </a:bodyPr>
          <a:lstStyle/>
          <a:p>
            <a:r>
              <a:rPr lang="en-US" sz="4000" b="1" dirty="0"/>
              <a:t>CONCLUSION </a:t>
            </a:r>
            <a:endParaRPr lang="en-IN" sz="4000" b="1" dirty="0"/>
          </a:p>
        </p:txBody>
      </p:sp>
      <p:sp>
        <p:nvSpPr>
          <p:cNvPr id="3" name="Content Placeholder 2">
            <a:extLst>
              <a:ext uri="{FF2B5EF4-FFF2-40B4-BE49-F238E27FC236}">
                <a16:creationId xmlns:a16="http://schemas.microsoft.com/office/drawing/2014/main" id="{A457729A-6809-42A1-B77D-26801C790B00}"/>
              </a:ext>
            </a:extLst>
          </p:cNvPr>
          <p:cNvSpPr>
            <a:spLocks noGrp="1"/>
          </p:cNvSpPr>
          <p:nvPr>
            <p:ph idx="1"/>
          </p:nvPr>
        </p:nvSpPr>
        <p:spPr>
          <a:xfrm>
            <a:off x="685801" y="1751542"/>
            <a:ext cx="10131425" cy="4496858"/>
          </a:xfrm>
        </p:spPr>
        <p:txBody>
          <a:bodyPr>
            <a:normAutofit/>
          </a:bodyPr>
          <a:lstStyle/>
          <a:p>
            <a:r>
              <a:rPr lang="en-US" sz="2400" dirty="0"/>
              <a:t>The final results are in comparison with the results obtained by the top performing teams</a:t>
            </a:r>
          </a:p>
          <a:p>
            <a:r>
              <a:rPr lang="en-US" sz="2400" dirty="0"/>
              <a:t>This means that the recommendation task is highly influenced by the playlist track vector similarity and playlist title similarity </a:t>
            </a:r>
          </a:p>
          <a:p>
            <a:r>
              <a:rPr lang="en-US" sz="2400" dirty="0"/>
              <a:t>The doc2vec model helped in improving the R-</a:t>
            </a:r>
            <a:r>
              <a:rPr lang="en-US" sz="2400" dirty="0" err="1"/>
              <a:t>prec</a:t>
            </a:r>
            <a:r>
              <a:rPr lang="en-US" sz="2400" dirty="0"/>
              <a:t>, NDCG and Clicks values as expected</a:t>
            </a:r>
          </a:p>
          <a:p>
            <a:r>
              <a:rPr lang="en-US" sz="2400" dirty="0"/>
              <a:t>The results of BM25 normalization were better as compared to the BM25 plus normalization due to the fact that the document vectors or playlist are not long but small in size hence, BM25’s bias towards the small documents is not relevant here as expected</a:t>
            </a:r>
          </a:p>
        </p:txBody>
      </p:sp>
    </p:spTree>
    <p:extLst>
      <p:ext uri="{BB962C8B-B14F-4D97-AF65-F5344CB8AC3E}">
        <p14:creationId xmlns:p14="http://schemas.microsoft.com/office/powerpoint/2010/main" val="152030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C4C0A-38E9-4F1B-B040-072E8A806D32}"/>
              </a:ext>
            </a:extLst>
          </p:cNvPr>
          <p:cNvSpPr>
            <a:spLocks noGrp="1"/>
          </p:cNvSpPr>
          <p:nvPr>
            <p:ph type="title"/>
          </p:nvPr>
        </p:nvSpPr>
        <p:spPr/>
        <p:txBody>
          <a:bodyPr>
            <a:normAutofit/>
          </a:bodyPr>
          <a:lstStyle/>
          <a:p>
            <a:r>
              <a:rPr lang="en-US" sz="4000" b="1" dirty="0"/>
              <a:t>CHALLENGES</a:t>
            </a:r>
            <a:endParaRPr lang="en-IN" sz="4000" b="1" dirty="0"/>
          </a:p>
        </p:txBody>
      </p:sp>
      <p:sp>
        <p:nvSpPr>
          <p:cNvPr id="3" name="Content Placeholder 2">
            <a:extLst>
              <a:ext uri="{FF2B5EF4-FFF2-40B4-BE49-F238E27FC236}">
                <a16:creationId xmlns:a16="http://schemas.microsoft.com/office/drawing/2014/main" id="{A457729A-6809-42A1-B77D-26801C790B00}"/>
              </a:ext>
            </a:extLst>
          </p:cNvPr>
          <p:cNvSpPr>
            <a:spLocks noGrp="1"/>
          </p:cNvSpPr>
          <p:nvPr>
            <p:ph idx="1"/>
          </p:nvPr>
        </p:nvSpPr>
        <p:spPr/>
        <p:txBody>
          <a:bodyPr/>
          <a:lstStyle/>
          <a:p>
            <a:r>
              <a:rPr lang="en-US" sz="2400" dirty="0"/>
              <a:t>High running time for the models where we wanted to boost the scores by using the doc2vec similarity for all the playlist titles in the test case </a:t>
            </a:r>
          </a:p>
          <a:p>
            <a:r>
              <a:rPr lang="en-US" sz="2400" dirty="0"/>
              <a:t>No parameter tuning due to hardware limitations; used the values as provided by various past literatures </a:t>
            </a:r>
          </a:p>
          <a:p>
            <a:pPr marL="0" indent="0">
              <a:buNone/>
            </a:pPr>
            <a:endParaRPr lang="en-IN" dirty="0"/>
          </a:p>
        </p:txBody>
      </p:sp>
    </p:spTree>
    <p:extLst>
      <p:ext uri="{BB962C8B-B14F-4D97-AF65-F5344CB8AC3E}">
        <p14:creationId xmlns:p14="http://schemas.microsoft.com/office/powerpoint/2010/main" val="3881659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C4C0A-38E9-4F1B-B040-072E8A806D32}"/>
              </a:ext>
            </a:extLst>
          </p:cNvPr>
          <p:cNvSpPr>
            <a:spLocks noGrp="1"/>
          </p:cNvSpPr>
          <p:nvPr>
            <p:ph type="title"/>
          </p:nvPr>
        </p:nvSpPr>
        <p:spPr>
          <a:xfrm>
            <a:off x="685801" y="295275"/>
            <a:ext cx="10131425" cy="1456267"/>
          </a:xfrm>
        </p:spPr>
        <p:txBody>
          <a:bodyPr>
            <a:normAutofit/>
          </a:bodyPr>
          <a:lstStyle/>
          <a:p>
            <a:r>
              <a:rPr lang="en-US" sz="4000" b="1" dirty="0"/>
              <a:t>FURTHER IMPROVEMENTS </a:t>
            </a:r>
            <a:endParaRPr lang="en-IN" sz="4000" b="1" dirty="0"/>
          </a:p>
        </p:txBody>
      </p:sp>
      <p:sp>
        <p:nvSpPr>
          <p:cNvPr id="3" name="Content Placeholder 2">
            <a:extLst>
              <a:ext uri="{FF2B5EF4-FFF2-40B4-BE49-F238E27FC236}">
                <a16:creationId xmlns:a16="http://schemas.microsoft.com/office/drawing/2014/main" id="{A457729A-6809-42A1-B77D-26801C790B00}"/>
              </a:ext>
            </a:extLst>
          </p:cNvPr>
          <p:cNvSpPr>
            <a:spLocks noGrp="1"/>
          </p:cNvSpPr>
          <p:nvPr>
            <p:ph idx="1"/>
          </p:nvPr>
        </p:nvSpPr>
        <p:spPr>
          <a:xfrm>
            <a:off x="685801" y="1532467"/>
            <a:ext cx="10131425" cy="4839758"/>
          </a:xfrm>
        </p:spPr>
        <p:txBody>
          <a:bodyPr>
            <a:noAutofit/>
          </a:bodyPr>
          <a:lstStyle/>
          <a:p>
            <a:r>
              <a:rPr lang="en-US" sz="2000" dirty="0"/>
              <a:t>The scores can be improved by using an ensemble model where scoring is based on the artist, album and playlist title related parameters</a:t>
            </a:r>
          </a:p>
          <a:p>
            <a:r>
              <a:rPr lang="en-US" sz="2000" dirty="0"/>
              <a:t>Some playlists contain tracks of a particular album or artist higher in number thus, the tracks corresponding to such categories should be given more weightage</a:t>
            </a:r>
          </a:p>
          <a:p>
            <a:r>
              <a:rPr lang="en-US" sz="2000" dirty="0"/>
              <a:t>Playlist title similarity using the doc2vec model was used only for the Cold Start Problem, this can be extended to all the playlists of the challenge dataset and the tracks belonging to the playlist having similar title as the playlist of the test set should be given a higher weightage during the recommendation</a:t>
            </a:r>
          </a:p>
          <a:p>
            <a:r>
              <a:rPr lang="en-US" sz="2000" dirty="0"/>
              <a:t>The above methods can extensively improve the NDCG and Clicks values</a:t>
            </a:r>
          </a:p>
          <a:p>
            <a:r>
              <a:rPr lang="en-US" sz="2000" dirty="0"/>
              <a:t>Parameter tuning should be done for the different types of normalizations and the doc2vec model </a:t>
            </a:r>
          </a:p>
          <a:p>
            <a:r>
              <a:rPr lang="en-US" sz="2000" dirty="0"/>
              <a:t>Some playlist titles are just emojis so, a CNN can be used to find the topic which the emojis represent </a:t>
            </a:r>
            <a:endParaRPr lang="en-IN" sz="2000" dirty="0"/>
          </a:p>
        </p:txBody>
      </p:sp>
    </p:spTree>
    <p:extLst>
      <p:ext uri="{BB962C8B-B14F-4D97-AF65-F5344CB8AC3E}">
        <p14:creationId xmlns:p14="http://schemas.microsoft.com/office/powerpoint/2010/main" val="3525765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522EB-DE78-417B-96B7-72FDDCC236DC}"/>
              </a:ext>
            </a:extLst>
          </p:cNvPr>
          <p:cNvSpPr>
            <a:spLocks noGrp="1"/>
          </p:cNvSpPr>
          <p:nvPr>
            <p:ph type="title"/>
          </p:nvPr>
        </p:nvSpPr>
        <p:spPr>
          <a:xfrm>
            <a:off x="685801" y="219075"/>
            <a:ext cx="10131425" cy="1456267"/>
          </a:xfrm>
        </p:spPr>
        <p:txBody>
          <a:bodyPr/>
          <a:lstStyle/>
          <a:p>
            <a:r>
              <a:rPr lang="en-IN" b="1" dirty="0"/>
              <a:t>REFERENCES</a:t>
            </a:r>
          </a:p>
        </p:txBody>
      </p:sp>
      <p:sp>
        <p:nvSpPr>
          <p:cNvPr id="3" name="Content Placeholder 2">
            <a:extLst>
              <a:ext uri="{FF2B5EF4-FFF2-40B4-BE49-F238E27FC236}">
                <a16:creationId xmlns:a16="http://schemas.microsoft.com/office/drawing/2014/main" id="{19197785-4D2D-4FC2-9B0A-2D34684FE34B}"/>
              </a:ext>
            </a:extLst>
          </p:cNvPr>
          <p:cNvSpPr>
            <a:spLocks noGrp="1"/>
          </p:cNvSpPr>
          <p:nvPr>
            <p:ph idx="1"/>
          </p:nvPr>
        </p:nvSpPr>
        <p:spPr>
          <a:xfrm>
            <a:off x="685801" y="1056217"/>
            <a:ext cx="10131425" cy="5001683"/>
          </a:xfrm>
        </p:spPr>
        <p:txBody>
          <a:bodyPr>
            <a:normAutofit fontScale="55000" lnSpcReduction="20000"/>
          </a:bodyPr>
          <a:lstStyle/>
          <a:p>
            <a:pPr algn="l"/>
            <a:endParaRPr lang="en-IN" sz="1800" b="0" i="0" u="none" strike="noStrike" baseline="0" dirty="0">
              <a:solidFill>
                <a:srgbClr val="000000"/>
              </a:solidFill>
              <a:latin typeface="Arial" panose="020B0604020202020204" pitchFamily="34" charset="0"/>
            </a:endParaRPr>
          </a:p>
          <a:p>
            <a:pPr marL="457200" indent="-457200">
              <a:buFont typeface="+mj-lt"/>
              <a:buAutoNum type="arabicPeriod"/>
            </a:pPr>
            <a:r>
              <a:rPr lang="en-IN" sz="2900" b="0" i="0" u="none" strike="noStrike" baseline="0" dirty="0">
                <a:latin typeface="Arial" panose="020B0604020202020204" pitchFamily="34" charset="0"/>
              </a:rPr>
              <a:t>https://www.aicrowd.com/challenges/spotify-million-playlist-dataset-challenge </a:t>
            </a:r>
          </a:p>
          <a:p>
            <a:pPr marL="457200" indent="-457200">
              <a:buFont typeface="+mj-lt"/>
              <a:buAutoNum type="arabicPeriod"/>
            </a:pPr>
            <a:r>
              <a:rPr lang="en-IN" sz="2900" b="0" i="0" u="none" strike="noStrike" baseline="0" dirty="0" err="1">
                <a:latin typeface="Arial" panose="020B0604020202020204" pitchFamily="34" charset="0"/>
              </a:rPr>
              <a:t>Antenucci</a:t>
            </a:r>
            <a:r>
              <a:rPr lang="en-IN" sz="2900" b="0" i="0" u="none" strike="noStrike" baseline="0" dirty="0">
                <a:latin typeface="Arial" panose="020B0604020202020204" pitchFamily="34" charset="0"/>
              </a:rPr>
              <a:t>, Sebastiano &amp; </a:t>
            </a:r>
            <a:r>
              <a:rPr lang="en-IN" sz="2900" b="0" i="0" u="none" strike="noStrike" baseline="0" dirty="0" err="1">
                <a:latin typeface="Arial" panose="020B0604020202020204" pitchFamily="34" charset="0"/>
              </a:rPr>
              <a:t>Boglio</a:t>
            </a:r>
            <a:r>
              <a:rPr lang="en-IN" sz="2900" b="0" i="0" u="none" strike="noStrike" baseline="0" dirty="0">
                <a:latin typeface="Arial" panose="020B0604020202020204" pitchFamily="34" charset="0"/>
              </a:rPr>
              <a:t>, Simone &amp; </a:t>
            </a:r>
            <a:r>
              <a:rPr lang="en-IN" sz="2900" b="0" i="0" u="none" strike="noStrike" baseline="0" dirty="0" err="1">
                <a:latin typeface="Arial" panose="020B0604020202020204" pitchFamily="34" charset="0"/>
              </a:rPr>
              <a:t>Chioso</a:t>
            </a:r>
            <a:r>
              <a:rPr lang="en-IN" sz="2900" b="0" i="0" u="none" strike="noStrike" baseline="0" dirty="0">
                <a:latin typeface="Arial" panose="020B0604020202020204" pitchFamily="34" charset="0"/>
              </a:rPr>
              <a:t>, Emanuele &amp; </a:t>
            </a:r>
            <a:r>
              <a:rPr lang="en-IN" sz="2900" b="0" i="0" u="none" strike="noStrike" baseline="0" dirty="0" err="1">
                <a:latin typeface="Arial" panose="020B0604020202020204" pitchFamily="34" charset="0"/>
              </a:rPr>
              <a:t>Dervishaj</a:t>
            </a:r>
            <a:r>
              <a:rPr lang="en-IN" sz="2900" b="0" i="0" u="none" strike="noStrike" baseline="0" dirty="0">
                <a:latin typeface="Arial" panose="020B0604020202020204" pitchFamily="34" charset="0"/>
              </a:rPr>
              <a:t>, Ervin &amp; Kang, </a:t>
            </a:r>
            <a:r>
              <a:rPr lang="en-IN" sz="2900" b="0" i="0" u="none" strike="noStrike" baseline="0" dirty="0" err="1">
                <a:latin typeface="Arial" panose="020B0604020202020204" pitchFamily="34" charset="0"/>
              </a:rPr>
              <a:t>Shuwen</a:t>
            </a:r>
            <a:r>
              <a:rPr lang="en-IN" sz="2900" b="0" i="0" u="none" strike="noStrike" baseline="0" dirty="0">
                <a:latin typeface="Arial" panose="020B0604020202020204" pitchFamily="34" charset="0"/>
              </a:rPr>
              <a:t> &amp; Scarlatti, Tommaso &amp; Ferrari </a:t>
            </a:r>
            <a:r>
              <a:rPr lang="en-IN" sz="2900" b="0" i="0" u="none" strike="noStrike" baseline="0" dirty="0" err="1">
                <a:latin typeface="Arial" panose="020B0604020202020204" pitchFamily="34" charset="0"/>
              </a:rPr>
              <a:t>Dacrema</a:t>
            </a:r>
            <a:r>
              <a:rPr lang="en-IN" sz="2900" b="0" i="0" u="none" strike="noStrike" baseline="0" dirty="0">
                <a:latin typeface="Arial" panose="020B0604020202020204" pitchFamily="34" charset="0"/>
              </a:rPr>
              <a:t>, Maurizio. (2018). Artist-driven layering and user's behaviour impact on recommendations in a playlist continuation scenario. 1-6. 10.1145/3267471.3267475. </a:t>
            </a:r>
          </a:p>
          <a:p>
            <a:pPr marL="457200" indent="-457200">
              <a:buFont typeface="+mj-lt"/>
              <a:buAutoNum type="arabicPeriod"/>
            </a:pPr>
            <a:r>
              <a:rPr lang="en-US" sz="2900" b="0" i="0" u="none" strike="noStrike" baseline="0" dirty="0">
                <a:latin typeface="Arial" panose="020B0604020202020204" pitchFamily="34" charset="0"/>
              </a:rPr>
              <a:t>Zamani, Hamed et al. “An Analysis of Approaches Taken in the ACM </a:t>
            </a:r>
            <a:r>
              <a:rPr lang="en-US" sz="2900" b="0" i="0" u="none" strike="noStrike" baseline="0" dirty="0" err="1">
                <a:latin typeface="Arial" panose="020B0604020202020204" pitchFamily="34" charset="0"/>
              </a:rPr>
              <a:t>RecSys</a:t>
            </a:r>
            <a:r>
              <a:rPr lang="en-US" sz="2900" b="0" i="0" u="none" strike="noStrike" baseline="0" dirty="0">
                <a:latin typeface="Arial" panose="020B0604020202020204" pitchFamily="34" charset="0"/>
              </a:rPr>
              <a:t> Challenge 2018 for Automatic Music Playlist Continuation.” </a:t>
            </a:r>
            <a:r>
              <a:rPr lang="en-US" sz="2900" b="0" i="1" u="none" strike="noStrike" baseline="0" dirty="0">
                <a:latin typeface="Arial" panose="020B0604020202020204" pitchFamily="34" charset="0"/>
              </a:rPr>
              <a:t>ACM Transactions on Intelligent Systems and Technology (TIST) </a:t>
            </a:r>
            <a:r>
              <a:rPr lang="en-US" sz="2900" b="0" i="0" u="none" strike="noStrike" baseline="0" dirty="0">
                <a:latin typeface="Arial" panose="020B0604020202020204" pitchFamily="34" charset="0"/>
              </a:rPr>
              <a:t>10 (2019): 1 - 21. </a:t>
            </a:r>
          </a:p>
          <a:p>
            <a:pPr marL="457200" indent="-457200">
              <a:buFont typeface="+mj-lt"/>
              <a:buAutoNum type="arabicPeriod"/>
            </a:pPr>
            <a:r>
              <a:rPr lang="en-IN" sz="2900" b="0" i="0" u="none" strike="noStrike" baseline="0" dirty="0">
                <a:latin typeface="Arial" panose="020B0604020202020204" pitchFamily="34" charset="0"/>
              </a:rPr>
              <a:t>https://medium.com/wisio/a-gentle-introduction-to-doc2vec-db3e8c0cce5e#:~:text=As%20said%2C%20the%20goal%20of,method%20has%20to%20be%20found. </a:t>
            </a:r>
          </a:p>
          <a:p>
            <a:pPr marL="457200" indent="-457200">
              <a:buFont typeface="+mj-lt"/>
              <a:buAutoNum type="arabicPeriod"/>
            </a:pPr>
            <a:r>
              <a:rPr lang="en-IN" sz="2900" b="0" i="0" u="none" strike="noStrike" baseline="0" dirty="0">
                <a:latin typeface="LinLibertineT"/>
                <a:hlinkClick r:id="rId2"/>
              </a:rPr>
              <a:t>https://github.com/layer6ai-labs/vl6_recsys2018</a:t>
            </a:r>
            <a:endParaRPr lang="en-IN" sz="2900" dirty="0">
              <a:latin typeface="Arial" panose="020B0604020202020204" pitchFamily="34" charset="0"/>
            </a:endParaRPr>
          </a:p>
          <a:p>
            <a:pPr marL="457200" indent="-457200">
              <a:buFont typeface="+mj-lt"/>
              <a:buAutoNum type="arabicPeriod"/>
            </a:pPr>
            <a:r>
              <a:rPr lang="en-IN" sz="2900" b="0" i="0" u="none" strike="noStrike" baseline="0" dirty="0">
                <a:latin typeface="LinLibertineT"/>
                <a:hlinkClick r:id="rId3"/>
              </a:rPr>
              <a:t>https://github.com/hojinYang/spotify_recSys_challenge_2018</a:t>
            </a:r>
            <a:endParaRPr lang="en-IN" sz="2900" b="0" i="0" u="none" strike="noStrike" baseline="0" dirty="0">
              <a:latin typeface="LinLibertineT"/>
            </a:endParaRPr>
          </a:p>
          <a:p>
            <a:pPr marL="457200" indent="-457200">
              <a:buFont typeface="+mj-lt"/>
              <a:buAutoNum type="arabicPeriod"/>
            </a:pPr>
            <a:r>
              <a:rPr lang="en-US" sz="2900" b="0" i="0" u="none" strike="noStrike" baseline="0" dirty="0" err="1">
                <a:latin typeface="Arial" panose="020B0604020202020204" pitchFamily="34" charset="0"/>
              </a:rPr>
              <a:t>Vasiliy</a:t>
            </a:r>
            <a:r>
              <a:rPr lang="en-US" sz="2900" b="0" i="0" u="none" strike="noStrike" baseline="0" dirty="0">
                <a:latin typeface="Arial" panose="020B0604020202020204" pitchFamily="34" charset="0"/>
              </a:rPr>
              <a:t> </a:t>
            </a:r>
            <a:r>
              <a:rPr lang="en-US" sz="2900" b="0" i="0" u="none" strike="noStrike" baseline="0" dirty="0" err="1">
                <a:latin typeface="Arial" panose="020B0604020202020204" pitchFamily="34" charset="0"/>
              </a:rPr>
              <a:t>Rubtsov</a:t>
            </a:r>
            <a:r>
              <a:rPr lang="en-US" sz="2900" b="0" i="0" u="none" strike="noStrike" baseline="0" dirty="0">
                <a:latin typeface="Arial" panose="020B0604020202020204" pitchFamily="34" charset="0"/>
              </a:rPr>
              <a:t>, Mikhail </a:t>
            </a:r>
            <a:r>
              <a:rPr lang="en-US" sz="2900" b="0" i="0" u="none" strike="noStrike" baseline="0" dirty="0" err="1">
                <a:latin typeface="Arial" panose="020B0604020202020204" pitchFamily="34" charset="0"/>
              </a:rPr>
              <a:t>Kamenshchikov</a:t>
            </a:r>
            <a:r>
              <a:rPr lang="en-US" sz="2900" b="0" i="0" u="none" strike="noStrike" baseline="0" dirty="0">
                <a:latin typeface="Arial" panose="020B0604020202020204" pitchFamily="34" charset="0"/>
              </a:rPr>
              <a:t>, Ilya </a:t>
            </a:r>
            <a:r>
              <a:rPr lang="en-US" sz="2900" b="0" i="0" u="none" strike="noStrike" baseline="0" dirty="0" err="1">
                <a:latin typeface="Arial" panose="020B0604020202020204" pitchFamily="34" charset="0"/>
              </a:rPr>
              <a:t>Valyaev</a:t>
            </a:r>
            <a:r>
              <a:rPr lang="en-US" sz="2900" b="0" i="0" u="none" strike="noStrike" baseline="0" dirty="0">
                <a:latin typeface="Arial" panose="020B0604020202020204" pitchFamily="34" charset="0"/>
              </a:rPr>
              <a:t>, </a:t>
            </a:r>
            <a:r>
              <a:rPr lang="en-US" sz="2900" b="0" i="0" u="none" strike="noStrike" baseline="0" dirty="0" err="1">
                <a:latin typeface="Arial" panose="020B0604020202020204" pitchFamily="34" charset="0"/>
              </a:rPr>
              <a:t>Vasiliy</a:t>
            </a:r>
            <a:r>
              <a:rPr lang="en-US" sz="2900" b="0" i="0" u="none" strike="noStrike" baseline="0" dirty="0">
                <a:latin typeface="Arial" panose="020B0604020202020204" pitchFamily="34" charset="0"/>
              </a:rPr>
              <a:t> </a:t>
            </a:r>
            <a:r>
              <a:rPr lang="en-US" sz="2900" b="0" i="0" u="none" strike="noStrike" baseline="0" dirty="0" err="1">
                <a:latin typeface="Arial" panose="020B0604020202020204" pitchFamily="34" charset="0"/>
              </a:rPr>
              <a:t>Leksin</a:t>
            </a:r>
            <a:r>
              <a:rPr lang="en-US" sz="2900" b="0" i="0" u="none" strike="noStrike" baseline="0" dirty="0">
                <a:latin typeface="Arial" panose="020B0604020202020204" pitchFamily="34" charset="0"/>
              </a:rPr>
              <a:t>, and Dmitry I. Ignatov. 2018. A hybrid two-stage recommender system for automatic playlist continuation. In &lt;</a:t>
            </a:r>
            <a:r>
              <a:rPr lang="en-US" sz="2900" b="0" i="0" u="none" strike="noStrike" baseline="0" dirty="0" err="1">
                <a:latin typeface="Arial" panose="020B0604020202020204" pitchFamily="34" charset="0"/>
              </a:rPr>
              <a:t>i</a:t>
            </a:r>
            <a:r>
              <a:rPr lang="en-US" sz="2900" b="0" i="0" u="none" strike="noStrike" baseline="0" dirty="0">
                <a:latin typeface="Arial" panose="020B0604020202020204" pitchFamily="34" charset="0"/>
              </a:rPr>
              <a:t>&gt;Proceedings of the ACM Recommender Systems Challenge 2018&lt;/</a:t>
            </a:r>
            <a:r>
              <a:rPr lang="en-US" sz="2900" b="0" i="0" u="none" strike="noStrike" baseline="0" dirty="0" err="1">
                <a:latin typeface="Arial" panose="020B0604020202020204" pitchFamily="34" charset="0"/>
              </a:rPr>
              <a:t>i</a:t>
            </a:r>
            <a:r>
              <a:rPr lang="en-US" sz="2900" b="0" i="0" u="none" strike="noStrike" baseline="0" dirty="0">
                <a:latin typeface="Arial" panose="020B0604020202020204" pitchFamily="34" charset="0"/>
              </a:rPr>
              <a:t>&gt; (&lt;</a:t>
            </a:r>
            <a:r>
              <a:rPr lang="en-US" sz="2900" b="0" i="0" u="none" strike="noStrike" baseline="0" dirty="0" err="1">
                <a:latin typeface="Arial" panose="020B0604020202020204" pitchFamily="34" charset="0"/>
              </a:rPr>
              <a:t>i</a:t>
            </a:r>
            <a:r>
              <a:rPr lang="en-US" sz="2900" b="0" i="0" u="none" strike="noStrike" baseline="0" dirty="0">
                <a:latin typeface="Arial" panose="020B0604020202020204" pitchFamily="34" charset="0"/>
              </a:rPr>
              <a:t>&gt;</a:t>
            </a:r>
            <a:r>
              <a:rPr lang="en-US" sz="2900" b="0" i="0" u="none" strike="noStrike" baseline="0" dirty="0" err="1">
                <a:latin typeface="Arial" panose="020B0604020202020204" pitchFamily="34" charset="0"/>
              </a:rPr>
              <a:t>RecSys</a:t>
            </a:r>
            <a:r>
              <a:rPr lang="en-US" sz="2900" b="0" i="0" u="none" strike="noStrike" baseline="0" dirty="0">
                <a:latin typeface="Arial" panose="020B0604020202020204" pitchFamily="34" charset="0"/>
              </a:rPr>
              <a:t> Challenge '18&lt;/</a:t>
            </a:r>
            <a:r>
              <a:rPr lang="en-US" sz="2900" b="0" i="0" u="none" strike="noStrike" baseline="0" dirty="0" err="1">
                <a:latin typeface="Arial" panose="020B0604020202020204" pitchFamily="34" charset="0"/>
              </a:rPr>
              <a:t>i</a:t>
            </a:r>
            <a:r>
              <a:rPr lang="en-US" sz="2900" b="0" i="0" u="none" strike="noStrike" baseline="0" dirty="0">
                <a:latin typeface="Arial" panose="020B0604020202020204" pitchFamily="34" charset="0"/>
              </a:rPr>
              <a:t>&gt;). Association for Computing Machinery, New York, NY, USA, Article 16, 1–4. </a:t>
            </a:r>
            <a:r>
              <a:rPr lang="en-US" sz="2900" b="0" i="0" u="none" strike="noStrike" baseline="0" dirty="0" err="1">
                <a:latin typeface="Arial" panose="020B0604020202020204" pitchFamily="34" charset="0"/>
              </a:rPr>
              <a:t>DOI:https</a:t>
            </a:r>
            <a:r>
              <a:rPr lang="en-US" sz="2900" b="0" i="0" u="none" strike="noStrike" baseline="0" dirty="0">
                <a:latin typeface="Arial" panose="020B0604020202020204" pitchFamily="34" charset="0"/>
              </a:rPr>
              <a:t>://doi.org/10.1145/3267471.3267488</a:t>
            </a:r>
          </a:p>
          <a:p>
            <a:endParaRPr lang="en-IN" dirty="0"/>
          </a:p>
        </p:txBody>
      </p:sp>
    </p:spTree>
    <p:extLst>
      <p:ext uri="{BB962C8B-B14F-4D97-AF65-F5344CB8AC3E}">
        <p14:creationId xmlns:p14="http://schemas.microsoft.com/office/powerpoint/2010/main" val="418145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D658-8F35-47B8-884D-514B29527A75}"/>
              </a:ext>
            </a:extLst>
          </p:cNvPr>
          <p:cNvSpPr>
            <a:spLocks noGrp="1"/>
          </p:cNvSpPr>
          <p:nvPr>
            <p:ph type="title"/>
          </p:nvPr>
        </p:nvSpPr>
        <p:spPr/>
        <p:txBody>
          <a:bodyPr>
            <a:normAutofit/>
          </a:bodyPr>
          <a:lstStyle/>
          <a:p>
            <a:r>
              <a:rPr lang="en-IN" sz="4000" b="1" dirty="0"/>
              <a:t>TRAINING DATASET </a:t>
            </a:r>
          </a:p>
        </p:txBody>
      </p:sp>
      <p:sp>
        <p:nvSpPr>
          <p:cNvPr id="3" name="Content Placeholder 2">
            <a:extLst>
              <a:ext uri="{FF2B5EF4-FFF2-40B4-BE49-F238E27FC236}">
                <a16:creationId xmlns:a16="http://schemas.microsoft.com/office/drawing/2014/main" id="{570203CE-214F-4AE5-95FB-CE8D922910F4}"/>
              </a:ext>
            </a:extLst>
          </p:cNvPr>
          <p:cNvSpPr>
            <a:spLocks noGrp="1"/>
          </p:cNvSpPr>
          <p:nvPr>
            <p:ph idx="1"/>
          </p:nvPr>
        </p:nvSpPr>
        <p:spPr>
          <a:xfrm>
            <a:off x="685801" y="1820246"/>
            <a:ext cx="5591174" cy="2808904"/>
          </a:xfrm>
        </p:spPr>
        <p:txBody>
          <a:bodyPr/>
          <a:lstStyle/>
          <a:p>
            <a:r>
              <a:rPr lang="en-US" sz="1800" b="0" i="0" u="none" strike="noStrike" baseline="0" dirty="0">
                <a:latin typeface="Arial" panose="020B0604020202020204" pitchFamily="34" charset="0"/>
              </a:rPr>
              <a:t>This dataset contains 1 million playlists</a:t>
            </a:r>
          </a:p>
          <a:p>
            <a:r>
              <a:rPr lang="en-US" sz="1800" b="0" i="0" u="none" strike="noStrike" baseline="0" dirty="0">
                <a:latin typeface="Arial" panose="020B0604020202020204" pitchFamily="34" charset="0"/>
              </a:rPr>
              <a:t>The main features of this dataset are the track names, album names and artist names corresponding to each playlist in the dataset</a:t>
            </a:r>
          </a:p>
          <a:p>
            <a:r>
              <a:rPr lang="en-US" sz="1800" b="0" i="0" u="none" strike="noStrike" baseline="0" dirty="0">
                <a:latin typeface="Arial" panose="020B0604020202020204" pitchFamily="34" charset="0"/>
              </a:rPr>
              <a:t>The given dataset was created between the time period of 2010-2017 by the Spotify users in America </a:t>
            </a:r>
            <a:r>
              <a:rPr lang="en-US" sz="1800" b="1" i="0" u="none" strike="noStrike" baseline="0" dirty="0">
                <a:latin typeface="Arial" panose="020B0604020202020204" pitchFamily="34" charset="0"/>
              </a:rPr>
              <a:t>[1][2]</a:t>
            </a:r>
            <a:endParaRPr lang="en-IN" dirty="0"/>
          </a:p>
        </p:txBody>
      </p:sp>
      <p:pic>
        <p:nvPicPr>
          <p:cNvPr id="5" name="Picture 4">
            <a:extLst>
              <a:ext uri="{FF2B5EF4-FFF2-40B4-BE49-F238E27FC236}">
                <a16:creationId xmlns:a16="http://schemas.microsoft.com/office/drawing/2014/main" id="{21564589-AA21-438A-9430-C7D2F6CA7F77}"/>
              </a:ext>
            </a:extLst>
          </p:cNvPr>
          <p:cNvPicPr>
            <a:picLocks noChangeAspect="1"/>
          </p:cNvPicPr>
          <p:nvPr/>
        </p:nvPicPr>
        <p:blipFill rotWithShape="1">
          <a:blip r:embed="rId2"/>
          <a:srcRect l="14112" t="20212" r="16382" b="5320"/>
          <a:stretch/>
        </p:blipFill>
        <p:spPr>
          <a:xfrm>
            <a:off x="6707188" y="610570"/>
            <a:ext cx="4219575" cy="2808905"/>
          </a:xfrm>
          <a:prstGeom prst="rect">
            <a:avLst/>
          </a:prstGeom>
        </p:spPr>
      </p:pic>
      <p:sp>
        <p:nvSpPr>
          <p:cNvPr id="6" name="TextBox 5">
            <a:extLst>
              <a:ext uri="{FF2B5EF4-FFF2-40B4-BE49-F238E27FC236}">
                <a16:creationId xmlns:a16="http://schemas.microsoft.com/office/drawing/2014/main" id="{BEB6265E-4EBC-49B5-8A3B-B25319065422}"/>
              </a:ext>
            </a:extLst>
          </p:cNvPr>
          <p:cNvSpPr txBox="1"/>
          <p:nvPr/>
        </p:nvSpPr>
        <p:spPr>
          <a:xfrm>
            <a:off x="6591299" y="3419475"/>
            <a:ext cx="4219575" cy="261610"/>
          </a:xfrm>
          <a:prstGeom prst="rect">
            <a:avLst/>
          </a:prstGeom>
          <a:noFill/>
        </p:spPr>
        <p:txBody>
          <a:bodyPr wrap="square" rtlCol="0">
            <a:spAutoFit/>
          </a:bodyPr>
          <a:lstStyle/>
          <a:p>
            <a:pPr algn="ctr"/>
            <a:r>
              <a:rPr lang="en-US" sz="1100" b="1" dirty="0"/>
              <a:t>SOURCE – [2]</a:t>
            </a:r>
            <a:endParaRPr lang="en-IN" sz="1100" b="1" dirty="0"/>
          </a:p>
        </p:txBody>
      </p:sp>
      <p:pic>
        <p:nvPicPr>
          <p:cNvPr id="8" name="Picture 7">
            <a:extLst>
              <a:ext uri="{FF2B5EF4-FFF2-40B4-BE49-F238E27FC236}">
                <a16:creationId xmlns:a16="http://schemas.microsoft.com/office/drawing/2014/main" id="{6FFD08E5-5BCC-417E-A177-8924973815A8}"/>
              </a:ext>
            </a:extLst>
          </p:cNvPr>
          <p:cNvPicPr>
            <a:picLocks noChangeAspect="1"/>
          </p:cNvPicPr>
          <p:nvPr/>
        </p:nvPicPr>
        <p:blipFill rotWithShape="1">
          <a:blip r:embed="rId3"/>
          <a:srcRect l="5380" t="1820" b="-1"/>
          <a:stretch/>
        </p:blipFill>
        <p:spPr>
          <a:xfrm>
            <a:off x="6154738" y="3871584"/>
            <a:ext cx="4219576" cy="2808905"/>
          </a:xfrm>
          <a:prstGeom prst="rect">
            <a:avLst/>
          </a:prstGeom>
        </p:spPr>
      </p:pic>
      <p:sp>
        <p:nvSpPr>
          <p:cNvPr id="11" name="TextBox 10">
            <a:extLst>
              <a:ext uri="{FF2B5EF4-FFF2-40B4-BE49-F238E27FC236}">
                <a16:creationId xmlns:a16="http://schemas.microsoft.com/office/drawing/2014/main" id="{6DB3B697-0A1D-4DEB-A587-4731B3788497}"/>
              </a:ext>
            </a:extLst>
          </p:cNvPr>
          <p:cNvSpPr txBox="1"/>
          <p:nvPr/>
        </p:nvSpPr>
        <p:spPr>
          <a:xfrm>
            <a:off x="1198563" y="4914900"/>
            <a:ext cx="4068762" cy="923330"/>
          </a:xfrm>
          <a:prstGeom prst="rect">
            <a:avLst/>
          </a:prstGeom>
          <a:solidFill>
            <a:schemeClr val="tx1"/>
          </a:solidFill>
        </p:spPr>
        <p:txBody>
          <a:bodyPr wrap="square" rtlCol="0">
            <a:spAutoFit/>
          </a:bodyPr>
          <a:lstStyle/>
          <a:p>
            <a:r>
              <a:rPr lang="en-US" dirty="0">
                <a:solidFill>
                  <a:schemeClr val="bg1"/>
                </a:solidFill>
              </a:rPr>
              <a:t>The given image shows the attributes of a playlist and one of the tracks present inside it</a:t>
            </a:r>
            <a:endParaRPr lang="en-IN" dirty="0">
              <a:solidFill>
                <a:schemeClr val="bg1"/>
              </a:solidFill>
            </a:endParaRPr>
          </a:p>
        </p:txBody>
      </p:sp>
      <p:cxnSp>
        <p:nvCxnSpPr>
          <p:cNvPr id="13" name="Straight Arrow Connector 12">
            <a:extLst>
              <a:ext uri="{FF2B5EF4-FFF2-40B4-BE49-F238E27FC236}">
                <a16:creationId xmlns:a16="http://schemas.microsoft.com/office/drawing/2014/main" id="{C3643DC7-14E7-4BE7-8937-3A392105EF31}"/>
              </a:ext>
            </a:extLst>
          </p:cNvPr>
          <p:cNvCxnSpPr>
            <a:cxnSpLocks/>
            <a:stCxn id="11" idx="3"/>
          </p:cNvCxnSpPr>
          <p:nvPr/>
        </p:nvCxnSpPr>
        <p:spPr>
          <a:xfrm>
            <a:off x="5267325" y="5376565"/>
            <a:ext cx="1009650" cy="0"/>
          </a:xfrm>
          <a:prstGeom prst="straightConnector1">
            <a:avLst/>
          </a:prstGeom>
          <a:ln>
            <a:solidFill>
              <a:schemeClr val="tx1">
                <a:lumMod val="75000"/>
              </a:schemeClr>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8277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D658-8F35-47B8-884D-514B29527A75}"/>
              </a:ext>
            </a:extLst>
          </p:cNvPr>
          <p:cNvSpPr>
            <a:spLocks noGrp="1"/>
          </p:cNvSpPr>
          <p:nvPr>
            <p:ph type="title"/>
          </p:nvPr>
        </p:nvSpPr>
        <p:spPr/>
        <p:txBody>
          <a:bodyPr>
            <a:normAutofit/>
          </a:bodyPr>
          <a:lstStyle/>
          <a:p>
            <a:r>
              <a:rPr lang="en-IN" sz="4000" b="1" dirty="0"/>
              <a:t>CHALLENGE DATASET </a:t>
            </a:r>
          </a:p>
        </p:txBody>
      </p:sp>
      <p:sp>
        <p:nvSpPr>
          <p:cNvPr id="3" name="Content Placeholder 2">
            <a:extLst>
              <a:ext uri="{FF2B5EF4-FFF2-40B4-BE49-F238E27FC236}">
                <a16:creationId xmlns:a16="http://schemas.microsoft.com/office/drawing/2014/main" id="{570203CE-214F-4AE5-95FB-CE8D922910F4}"/>
              </a:ext>
            </a:extLst>
          </p:cNvPr>
          <p:cNvSpPr>
            <a:spLocks noGrp="1"/>
          </p:cNvSpPr>
          <p:nvPr>
            <p:ph idx="1"/>
          </p:nvPr>
        </p:nvSpPr>
        <p:spPr>
          <a:xfrm>
            <a:off x="685801" y="1791759"/>
            <a:ext cx="7829549" cy="6000750"/>
          </a:xfrm>
        </p:spPr>
        <p:txBody>
          <a:bodyPr>
            <a:normAutofit/>
          </a:bodyPr>
          <a:lstStyle/>
          <a:p>
            <a:pPr marL="0" indent="0">
              <a:buNone/>
            </a:pPr>
            <a:r>
              <a:rPr lang="en-US" sz="1800" b="0" i="0" u="none" strike="noStrike" baseline="0" dirty="0">
                <a:latin typeface="Arial" panose="020B0604020202020204" pitchFamily="34" charset="0"/>
              </a:rPr>
              <a:t>The challenge set contains incomplete playlists and these playlists have been divided into 10 categories – </a:t>
            </a:r>
            <a:endParaRPr lang="en-IN" sz="1800" b="0" i="0" u="none" strike="noStrike" baseline="0" dirty="0">
              <a:solidFill>
                <a:srgbClr val="000000"/>
              </a:solidFill>
              <a:latin typeface="Arial" panose="020B0604020202020204" pitchFamily="34" charset="0"/>
            </a:endParaRPr>
          </a:p>
          <a:p>
            <a:pPr marL="342900" indent="-342900">
              <a:buFont typeface="+mj-lt"/>
              <a:buAutoNum type="arabicPeriod"/>
            </a:pPr>
            <a:r>
              <a:rPr lang="en-US" sz="1800" b="0" i="0" u="none" strike="noStrike" baseline="0" dirty="0">
                <a:latin typeface="Arial" panose="020B0604020202020204" pitchFamily="34" charset="0"/>
              </a:rPr>
              <a:t>Playlist with title only and zero tracks(</a:t>
            </a:r>
            <a:r>
              <a:rPr lang="en-US" dirty="0">
                <a:latin typeface="Arial" panose="020B0604020202020204" pitchFamily="34" charset="0"/>
              </a:rPr>
              <a:t>Co</a:t>
            </a:r>
            <a:r>
              <a:rPr lang="en-US" sz="1800" b="0" i="0" u="none" strike="noStrike" baseline="0" dirty="0">
                <a:latin typeface="Arial" panose="020B0604020202020204" pitchFamily="34" charset="0"/>
              </a:rPr>
              <a:t>ld </a:t>
            </a:r>
            <a:r>
              <a:rPr lang="en-US" dirty="0">
                <a:latin typeface="Arial" panose="020B0604020202020204" pitchFamily="34" charset="0"/>
              </a:rPr>
              <a:t>S</a:t>
            </a:r>
            <a:r>
              <a:rPr lang="en-US" sz="1800" b="0" i="0" u="none" strike="noStrike" baseline="0" dirty="0">
                <a:latin typeface="Arial" panose="020B0604020202020204" pitchFamily="34" charset="0"/>
              </a:rPr>
              <a:t>tart </a:t>
            </a:r>
            <a:r>
              <a:rPr lang="en-US" dirty="0">
                <a:latin typeface="Arial" panose="020B0604020202020204" pitchFamily="34" charset="0"/>
              </a:rPr>
              <a:t>P</a:t>
            </a:r>
            <a:r>
              <a:rPr lang="en-US" sz="1800" b="0" i="0" u="none" strike="noStrike" baseline="0" dirty="0">
                <a:latin typeface="Arial" panose="020B0604020202020204" pitchFamily="34" charset="0"/>
              </a:rPr>
              <a:t>roblem) </a:t>
            </a:r>
          </a:p>
          <a:p>
            <a:pPr marL="342900" indent="-342900">
              <a:buFont typeface="+mj-lt"/>
              <a:buAutoNum type="arabicPeriod"/>
            </a:pPr>
            <a:r>
              <a:rPr lang="en-US" sz="1800" b="0" i="0" u="none" strike="noStrike" baseline="0" dirty="0">
                <a:latin typeface="Arial" panose="020B0604020202020204" pitchFamily="34" charset="0"/>
              </a:rPr>
              <a:t>Playlist with title and rank 1 track </a:t>
            </a:r>
            <a:endParaRPr lang="en-IN" sz="1800" b="0" i="0" u="none" strike="noStrike" baseline="0" dirty="0">
              <a:latin typeface="Arial" panose="020B0604020202020204" pitchFamily="34" charset="0"/>
            </a:endParaRPr>
          </a:p>
          <a:p>
            <a:pPr marL="342900" indent="-342900">
              <a:buFont typeface="+mj-lt"/>
              <a:buAutoNum type="arabicPeriod"/>
            </a:pPr>
            <a:r>
              <a:rPr lang="en-US" sz="1800" b="0" i="0" u="none" strike="noStrike" baseline="0" dirty="0">
                <a:latin typeface="Arial" panose="020B0604020202020204" pitchFamily="34" charset="0"/>
              </a:rPr>
              <a:t>Playlist with title and top 5 ranked tracks </a:t>
            </a:r>
          </a:p>
          <a:p>
            <a:pPr marL="342900" indent="-342900">
              <a:buFont typeface="+mj-lt"/>
              <a:buAutoNum type="arabicPeriod"/>
            </a:pPr>
            <a:r>
              <a:rPr lang="en-US" sz="1800" b="0" i="0" u="none" strike="noStrike" baseline="0" dirty="0">
                <a:latin typeface="Arial" panose="020B0604020202020204" pitchFamily="34" charset="0"/>
              </a:rPr>
              <a:t>Playlist with title and top 10 ranked tracks </a:t>
            </a:r>
          </a:p>
          <a:p>
            <a:pPr marL="342900" indent="-342900">
              <a:buFont typeface="+mj-lt"/>
              <a:buAutoNum type="arabicPeriod"/>
            </a:pPr>
            <a:r>
              <a:rPr lang="en-US" sz="1800" b="0" i="0" u="none" strike="noStrike" baseline="0" dirty="0">
                <a:latin typeface="Arial" panose="020B0604020202020204" pitchFamily="34" charset="0"/>
              </a:rPr>
              <a:t>Playlist with title and top 25 ranked tracks </a:t>
            </a:r>
          </a:p>
          <a:p>
            <a:pPr marL="342900" indent="-342900">
              <a:buFont typeface="+mj-lt"/>
              <a:buAutoNum type="arabicPeriod"/>
            </a:pPr>
            <a:r>
              <a:rPr lang="en-US" sz="1800" b="0" i="0" u="none" strike="noStrike" baseline="0" dirty="0">
                <a:latin typeface="Arial" panose="020B0604020202020204" pitchFamily="34" charset="0"/>
              </a:rPr>
              <a:t>Playlist with title and 25 random tracks </a:t>
            </a:r>
          </a:p>
          <a:p>
            <a:pPr marL="342900" indent="-342900">
              <a:buFont typeface="+mj-lt"/>
              <a:buAutoNum type="arabicPeriod"/>
            </a:pPr>
            <a:r>
              <a:rPr lang="en-US" sz="1800" b="0" i="0" u="none" strike="noStrike" baseline="0" dirty="0">
                <a:latin typeface="Arial" panose="020B0604020202020204" pitchFamily="34" charset="0"/>
              </a:rPr>
              <a:t>Playlist with title and top 100 ranked tracks </a:t>
            </a:r>
          </a:p>
          <a:p>
            <a:pPr marL="342900" indent="-342900">
              <a:buFont typeface="+mj-lt"/>
              <a:buAutoNum type="arabicPeriod"/>
            </a:pPr>
            <a:r>
              <a:rPr lang="en-US" sz="1800" b="0" i="0" u="none" strike="noStrike" baseline="0" dirty="0">
                <a:latin typeface="Arial" panose="020B0604020202020204" pitchFamily="34" charset="0"/>
              </a:rPr>
              <a:t>Playlist with title and 100 random tracks </a:t>
            </a:r>
          </a:p>
          <a:p>
            <a:pPr marL="342900" indent="-342900">
              <a:buFont typeface="+mj-lt"/>
              <a:buAutoNum type="arabicPeriod"/>
            </a:pPr>
            <a:r>
              <a:rPr lang="en-US" sz="1800" b="0" i="0" u="none" strike="noStrike" baseline="0" dirty="0">
                <a:latin typeface="Arial" panose="020B0604020202020204" pitchFamily="34" charset="0"/>
              </a:rPr>
              <a:t>Playlist with no title and top 5 ranked tracks </a:t>
            </a:r>
          </a:p>
          <a:p>
            <a:pPr marL="342900" indent="-342900">
              <a:buFont typeface="+mj-lt"/>
              <a:buAutoNum type="arabicPeriod"/>
            </a:pPr>
            <a:r>
              <a:rPr lang="en-US" sz="1800" b="0" i="0" u="none" strike="noStrike" baseline="0" dirty="0">
                <a:latin typeface="Arial" panose="020B0604020202020204" pitchFamily="34" charset="0"/>
              </a:rPr>
              <a:t>Playlist with no title ad top 10 ranked tracks </a:t>
            </a:r>
          </a:p>
          <a:p>
            <a:pPr marL="342900" indent="-342900">
              <a:buFont typeface="+mj-lt"/>
              <a:buAutoNum type="arabicPeriod"/>
            </a:pPr>
            <a:endParaRPr lang="en-US" sz="1800" b="0" i="0" u="none" strike="noStrike" baseline="0" dirty="0">
              <a:latin typeface="Arial" panose="020B0604020202020204" pitchFamily="34" charset="0"/>
            </a:endParaRPr>
          </a:p>
          <a:p>
            <a:pPr marL="342900" indent="-342900">
              <a:buFont typeface="+mj-lt"/>
              <a:buAutoNum type="arabicPeriod"/>
            </a:pPr>
            <a:endParaRPr lang="en-US" sz="1800" b="0" i="0" u="none" strike="noStrike" baseline="0" dirty="0">
              <a:latin typeface="Arial" panose="020B0604020202020204" pitchFamily="34" charset="0"/>
            </a:endParaRPr>
          </a:p>
          <a:p>
            <a:pPr marL="0" indent="0">
              <a:buNone/>
            </a:pPr>
            <a:endParaRPr lang="en-US" sz="1800" b="0" i="0" u="none" strike="noStrike" baseline="0" dirty="0">
              <a:latin typeface="Arial" panose="020B0604020202020204" pitchFamily="34" charset="0"/>
            </a:endParaRPr>
          </a:p>
          <a:p>
            <a:endParaRPr lang="en-US" sz="1800" b="0" i="0" u="none" strike="noStrike" baseline="0" dirty="0">
              <a:latin typeface="Arial" panose="020B0604020202020204" pitchFamily="34" charset="0"/>
            </a:endParaRPr>
          </a:p>
        </p:txBody>
      </p:sp>
      <p:pic>
        <p:nvPicPr>
          <p:cNvPr id="5" name="Picture 4">
            <a:extLst>
              <a:ext uri="{FF2B5EF4-FFF2-40B4-BE49-F238E27FC236}">
                <a16:creationId xmlns:a16="http://schemas.microsoft.com/office/drawing/2014/main" id="{2AC50009-EE58-4FF6-BCE0-E89B5E0209C7}"/>
              </a:ext>
            </a:extLst>
          </p:cNvPr>
          <p:cNvPicPr>
            <a:picLocks noChangeAspect="1"/>
          </p:cNvPicPr>
          <p:nvPr/>
        </p:nvPicPr>
        <p:blipFill>
          <a:blip r:embed="rId2"/>
          <a:stretch>
            <a:fillRect/>
          </a:stretch>
        </p:blipFill>
        <p:spPr>
          <a:xfrm>
            <a:off x="7695283" y="2162175"/>
            <a:ext cx="3107173" cy="2976562"/>
          </a:xfrm>
          <a:prstGeom prst="rect">
            <a:avLst/>
          </a:prstGeom>
        </p:spPr>
      </p:pic>
      <p:cxnSp>
        <p:nvCxnSpPr>
          <p:cNvPr id="7" name="Straight Arrow Connector 6">
            <a:extLst>
              <a:ext uri="{FF2B5EF4-FFF2-40B4-BE49-F238E27FC236}">
                <a16:creationId xmlns:a16="http://schemas.microsoft.com/office/drawing/2014/main" id="{0A60E9FF-D2A2-42F0-9D90-7689998416EE}"/>
              </a:ext>
            </a:extLst>
          </p:cNvPr>
          <p:cNvCxnSpPr>
            <a:cxnSpLocks/>
          </p:cNvCxnSpPr>
          <p:nvPr/>
        </p:nvCxnSpPr>
        <p:spPr>
          <a:xfrm flipV="1">
            <a:off x="10028908" y="5008893"/>
            <a:ext cx="0" cy="1156990"/>
          </a:xfrm>
          <a:prstGeom prst="straightConnector1">
            <a:avLst/>
          </a:prstGeom>
          <a:ln>
            <a:solidFill>
              <a:schemeClr val="tx1">
                <a:lumMod val="75000"/>
              </a:schemeClr>
            </a:solidFill>
            <a:tailEnd type="triangle"/>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81E5946C-0FC9-4DC6-90D0-40F92EBA21A0}"/>
              </a:ext>
            </a:extLst>
          </p:cNvPr>
          <p:cNvSpPr txBox="1"/>
          <p:nvPr/>
        </p:nvSpPr>
        <p:spPr>
          <a:xfrm>
            <a:off x="7265071" y="5542293"/>
            <a:ext cx="4068762" cy="923330"/>
          </a:xfrm>
          <a:prstGeom prst="rect">
            <a:avLst/>
          </a:prstGeom>
          <a:solidFill>
            <a:schemeClr val="tx1"/>
          </a:solidFill>
        </p:spPr>
        <p:txBody>
          <a:bodyPr wrap="square" rtlCol="0">
            <a:spAutoFit/>
          </a:bodyPr>
          <a:lstStyle/>
          <a:p>
            <a:r>
              <a:rPr lang="en-US" dirty="0">
                <a:solidFill>
                  <a:schemeClr val="bg1"/>
                </a:solidFill>
              </a:rPr>
              <a:t>The given image shows the attributes of an incomplete playlist in the challenge dataset </a:t>
            </a:r>
            <a:endParaRPr lang="en-IN" dirty="0">
              <a:solidFill>
                <a:schemeClr val="bg1"/>
              </a:solidFill>
            </a:endParaRPr>
          </a:p>
        </p:txBody>
      </p:sp>
    </p:spTree>
    <p:extLst>
      <p:ext uri="{BB962C8B-B14F-4D97-AF65-F5344CB8AC3E}">
        <p14:creationId xmlns:p14="http://schemas.microsoft.com/office/powerpoint/2010/main" val="374692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3D5C1-00ED-4B7A-9A14-B36081924538}"/>
              </a:ext>
            </a:extLst>
          </p:cNvPr>
          <p:cNvSpPr>
            <a:spLocks noGrp="1"/>
          </p:cNvSpPr>
          <p:nvPr>
            <p:ph type="title"/>
          </p:nvPr>
        </p:nvSpPr>
        <p:spPr/>
        <p:txBody>
          <a:bodyPr/>
          <a:lstStyle/>
          <a:p>
            <a:r>
              <a:rPr lang="en-IN" sz="4000" b="1" dirty="0"/>
              <a:t>TECHNICAL OUTLINE</a:t>
            </a:r>
          </a:p>
        </p:txBody>
      </p:sp>
      <p:sp>
        <p:nvSpPr>
          <p:cNvPr id="3" name="Content Placeholder 2">
            <a:extLst>
              <a:ext uri="{FF2B5EF4-FFF2-40B4-BE49-F238E27FC236}">
                <a16:creationId xmlns:a16="http://schemas.microsoft.com/office/drawing/2014/main" id="{59F65AD9-6FEB-49BF-BE78-841E797AA76B}"/>
              </a:ext>
            </a:extLst>
          </p:cNvPr>
          <p:cNvSpPr>
            <a:spLocks noGrp="1"/>
          </p:cNvSpPr>
          <p:nvPr>
            <p:ph idx="1"/>
          </p:nvPr>
        </p:nvSpPr>
        <p:spPr/>
        <p:txBody>
          <a:bodyPr/>
          <a:lstStyle/>
          <a:p>
            <a:r>
              <a:rPr lang="en-IN" sz="3200" dirty="0"/>
              <a:t>Data Pre-Processing</a:t>
            </a:r>
          </a:p>
          <a:p>
            <a:r>
              <a:rPr lang="en-IN" sz="3200" dirty="0"/>
              <a:t>Playlists Similarity Computation (inspired by </a:t>
            </a:r>
            <a:r>
              <a:rPr lang="en-IN" sz="3200" b="1" dirty="0"/>
              <a:t>[3]</a:t>
            </a:r>
            <a:r>
              <a:rPr lang="en-IN" sz="3200" dirty="0"/>
              <a:t>)</a:t>
            </a:r>
            <a:endParaRPr lang="en-IN" sz="3200" b="1" dirty="0"/>
          </a:p>
          <a:p>
            <a:r>
              <a:rPr lang="en-IN" sz="3200" dirty="0"/>
              <a:t>Doc2Vec Model (for Cold Start Problem)</a:t>
            </a:r>
          </a:p>
          <a:p>
            <a:endParaRPr lang="en-IN" dirty="0"/>
          </a:p>
        </p:txBody>
      </p:sp>
    </p:spTree>
    <p:extLst>
      <p:ext uri="{BB962C8B-B14F-4D97-AF65-F5344CB8AC3E}">
        <p14:creationId xmlns:p14="http://schemas.microsoft.com/office/powerpoint/2010/main" val="3428846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41C5-D62E-42FA-B550-8910D8D83137}"/>
              </a:ext>
            </a:extLst>
          </p:cNvPr>
          <p:cNvSpPr>
            <a:spLocks noGrp="1"/>
          </p:cNvSpPr>
          <p:nvPr>
            <p:ph type="title"/>
          </p:nvPr>
        </p:nvSpPr>
        <p:spPr/>
        <p:txBody>
          <a:bodyPr>
            <a:normAutofit/>
          </a:bodyPr>
          <a:lstStyle/>
          <a:p>
            <a:r>
              <a:rPr lang="en-US" sz="4000" b="1" dirty="0"/>
              <a:t>Citations for Libraries used </a:t>
            </a:r>
            <a:endParaRPr lang="en-IN" sz="4000" b="1" dirty="0"/>
          </a:p>
        </p:txBody>
      </p:sp>
      <p:sp>
        <p:nvSpPr>
          <p:cNvPr id="3" name="Content Placeholder 2">
            <a:extLst>
              <a:ext uri="{FF2B5EF4-FFF2-40B4-BE49-F238E27FC236}">
                <a16:creationId xmlns:a16="http://schemas.microsoft.com/office/drawing/2014/main" id="{F412FA4C-B4E1-4113-81D0-CDE1993A4EC7}"/>
              </a:ext>
            </a:extLst>
          </p:cNvPr>
          <p:cNvSpPr>
            <a:spLocks noGrp="1"/>
          </p:cNvSpPr>
          <p:nvPr>
            <p:ph idx="1"/>
          </p:nvPr>
        </p:nvSpPr>
        <p:spPr/>
        <p:txBody>
          <a:bodyPr>
            <a:normAutofit/>
          </a:bodyPr>
          <a:lstStyle/>
          <a:p>
            <a:r>
              <a:rPr lang="it-IT" sz="2400" b="1" i="0" u="sng" strike="noStrike" baseline="0" dirty="0">
                <a:latin typeface="Arial" panose="020B0604020202020204" pitchFamily="34" charset="0"/>
              </a:rPr>
              <a:t>similaripy</a:t>
            </a:r>
            <a:r>
              <a:rPr lang="it-IT" sz="2400" b="1" i="0" u="none" strike="noStrike" baseline="0" dirty="0">
                <a:latin typeface="Arial" panose="020B0604020202020204" pitchFamily="34" charset="0"/>
              </a:rPr>
              <a:t> – </a:t>
            </a:r>
            <a:r>
              <a:rPr lang="it-IT" sz="2400" b="0" i="0" u="none" strike="noStrike" baseline="0" dirty="0">
                <a:latin typeface="Arial" panose="020B0604020202020204" pitchFamily="34" charset="0"/>
              </a:rPr>
              <a:t>Boglio Simone. (2019, April 14). bogliosimone/similaripy: v0.1.00 stable release (Version v0.1.00). Zenodo. http://doi.org/10.5281/zenodo.2639343 </a:t>
            </a:r>
          </a:p>
          <a:p>
            <a:r>
              <a:rPr lang="en-IN" sz="2400" b="1" i="0" u="sng" strike="noStrike" baseline="0" dirty="0">
                <a:latin typeface="Arial" panose="020B0604020202020204" pitchFamily="34" charset="0"/>
              </a:rPr>
              <a:t>genism</a:t>
            </a:r>
            <a:r>
              <a:rPr lang="en-IN" sz="2400" b="1" i="0" u="none" strike="noStrike" baseline="0" dirty="0">
                <a:latin typeface="Arial" panose="020B0604020202020204" pitchFamily="34" charset="0"/>
              </a:rPr>
              <a:t> – </a:t>
            </a:r>
            <a:r>
              <a:rPr lang="en-IN" sz="2400" b="0" i="0" u="none" strike="noStrike" baseline="0" dirty="0" err="1">
                <a:latin typeface="Arial" panose="020B0604020202020204" pitchFamily="34" charset="0"/>
              </a:rPr>
              <a:t>Radim</a:t>
            </a:r>
            <a:r>
              <a:rPr lang="en-IN" sz="2400" b="0" i="0" u="none" strike="noStrike" baseline="0" dirty="0">
                <a:latin typeface="Arial" panose="020B0604020202020204" pitchFamily="34" charset="0"/>
              </a:rPr>
              <a:t> \v Reh\r u\v </a:t>
            </a:r>
            <a:r>
              <a:rPr lang="en-IN" sz="2400" b="0" i="0" u="none" strike="noStrike" baseline="0" dirty="0" err="1">
                <a:latin typeface="Arial" panose="020B0604020202020204" pitchFamily="34" charset="0"/>
              </a:rPr>
              <a:t>rek</a:t>
            </a:r>
            <a:r>
              <a:rPr lang="en-IN" sz="2400" b="0" i="0" u="none" strike="noStrike" baseline="0" dirty="0">
                <a:latin typeface="Arial" panose="020B0604020202020204" pitchFamily="34" charset="0"/>
              </a:rPr>
              <a:t>, &amp; Petr Sojka (2010). Software Framework for Topic Modelling with Large Corpora. In Proceedings of the LREC 2010 Workshop on New Challenges for NLP Frameworks (pp. 45–50). ELRA. </a:t>
            </a:r>
            <a:endParaRPr lang="en-IN" sz="2400" dirty="0"/>
          </a:p>
        </p:txBody>
      </p:sp>
    </p:spTree>
    <p:extLst>
      <p:ext uri="{BB962C8B-B14F-4D97-AF65-F5344CB8AC3E}">
        <p14:creationId xmlns:p14="http://schemas.microsoft.com/office/powerpoint/2010/main" val="2210224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D4D3-AD17-4136-A3B8-C0349A2B08CC}"/>
              </a:ext>
            </a:extLst>
          </p:cNvPr>
          <p:cNvSpPr>
            <a:spLocks noGrp="1"/>
          </p:cNvSpPr>
          <p:nvPr>
            <p:ph type="title"/>
          </p:nvPr>
        </p:nvSpPr>
        <p:spPr/>
        <p:txBody>
          <a:bodyPr>
            <a:normAutofit/>
          </a:bodyPr>
          <a:lstStyle/>
          <a:p>
            <a:r>
              <a:rPr lang="en-IN" sz="4000" b="1" dirty="0"/>
              <a:t>Data pre-processing</a:t>
            </a:r>
          </a:p>
        </p:txBody>
      </p:sp>
      <p:sp>
        <p:nvSpPr>
          <p:cNvPr id="3" name="Content Placeholder 2">
            <a:extLst>
              <a:ext uri="{FF2B5EF4-FFF2-40B4-BE49-F238E27FC236}">
                <a16:creationId xmlns:a16="http://schemas.microsoft.com/office/drawing/2014/main" id="{5F33AC93-C4F6-473F-99F4-0E34BD570744}"/>
              </a:ext>
            </a:extLst>
          </p:cNvPr>
          <p:cNvSpPr>
            <a:spLocks noGrp="1"/>
          </p:cNvSpPr>
          <p:nvPr>
            <p:ph idx="1"/>
          </p:nvPr>
        </p:nvSpPr>
        <p:spPr>
          <a:xfrm>
            <a:off x="355107" y="1473693"/>
            <a:ext cx="11398928" cy="4317507"/>
          </a:xfrm>
        </p:spPr>
        <p:txBody>
          <a:bodyPr>
            <a:normAutofit/>
          </a:bodyPr>
          <a:lstStyle/>
          <a:p>
            <a:r>
              <a:rPr lang="en-IN" sz="2400" dirty="0"/>
              <a:t>Dictionary to store information about tracks, albums and artists with key being their respective URI</a:t>
            </a:r>
          </a:p>
          <a:p>
            <a:r>
              <a:rPr lang="en-IN" sz="2400" dirty="0"/>
              <a:t>List to store playlists, each row containing information about playlist with playlist id equal to row index</a:t>
            </a:r>
          </a:p>
          <a:p>
            <a:r>
              <a:rPr lang="en-IN" sz="2400" dirty="0"/>
              <a:t>Playlist-track, Playlist-artist, Playlist-album sparse matrix using </a:t>
            </a:r>
            <a:r>
              <a:rPr lang="en-IN" sz="2400" dirty="0" err="1"/>
              <a:t>Scipy.sparse</a:t>
            </a:r>
            <a:r>
              <a:rPr lang="en-IN" sz="2400" dirty="0"/>
              <a:t> library. Rows being different playlists and columns being unique tracks/artists/albums. Specifically created sparse matrix to accelerate the computation  </a:t>
            </a:r>
          </a:p>
        </p:txBody>
      </p:sp>
    </p:spTree>
    <p:extLst>
      <p:ext uri="{BB962C8B-B14F-4D97-AF65-F5344CB8AC3E}">
        <p14:creationId xmlns:p14="http://schemas.microsoft.com/office/powerpoint/2010/main" val="20219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6719F58-7517-4401-A8DC-E662E35D7266}"/>
              </a:ext>
            </a:extLst>
          </p:cNvPr>
          <p:cNvPicPr>
            <a:picLocks noChangeAspect="1"/>
          </p:cNvPicPr>
          <p:nvPr/>
        </p:nvPicPr>
        <p:blipFill rotWithShape="1">
          <a:blip r:embed="rId3"/>
          <a:srcRect l="7359" t="1394" r="6189" b="2228"/>
          <a:stretch/>
        </p:blipFill>
        <p:spPr>
          <a:xfrm>
            <a:off x="352424" y="263485"/>
            <a:ext cx="7155815" cy="6331031"/>
          </a:xfrm>
          <a:prstGeom prst="rect">
            <a:avLst/>
          </a:prstGeom>
        </p:spPr>
      </p:pic>
      <p:sp>
        <p:nvSpPr>
          <p:cNvPr id="10" name="Title 1">
            <a:extLst>
              <a:ext uri="{FF2B5EF4-FFF2-40B4-BE49-F238E27FC236}">
                <a16:creationId xmlns:a16="http://schemas.microsoft.com/office/drawing/2014/main" id="{1F31E38B-105E-45FF-BCB5-339BD3FEC902}"/>
              </a:ext>
            </a:extLst>
          </p:cNvPr>
          <p:cNvSpPr>
            <a:spLocks noGrp="1"/>
          </p:cNvSpPr>
          <p:nvPr>
            <p:ph type="title"/>
          </p:nvPr>
        </p:nvSpPr>
        <p:spPr>
          <a:xfrm>
            <a:off x="7905135" y="1964267"/>
            <a:ext cx="3254990" cy="2421464"/>
          </a:xfrm>
        </p:spPr>
        <p:txBody>
          <a:bodyPr vert="horz" lIns="91440" tIns="45720" rIns="91440" bIns="45720" rtlCol="0" anchor="b">
            <a:normAutofit fontScale="90000"/>
          </a:bodyPr>
          <a:lstStyle/>
          <a:p>
            <a:pPr algn="r">
              <a:lnSpc>
                <a:spcPct val="90000"/>
              </a:lnSpc>
            </a:pPr>
            <a:r>
              <a:rPr lang="en-US" sz="3000" dirty="0"/>
              <a:t>Block diagram to show the Pre-processing of data and its subsequent in memory storage</a:t>
            </a:r>
          </a:p>
        </p:txBody>
      </p:sp>
    </p:spTree>
    <p:extLst>
      <p:ext uri="{BB962C8B-B14F-4D97-AF65-F5344CB8AC3E}">
        <p14:creationId xmlns:p14="http://schemas.microsoft.com/office/powerpoint/2010/main" val="263975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0FC9-EEF3-4E06-B196-A2A5611B9336}"/>
              </a:ext>
            </a:extLst>
          </p:cNvPr>
          <p:cNvSpPr>
            <a:spLocks noGrp="1"/>
          </p:cNvSpPr>
          <p:nvPr>
            <p:ph type="title"/>
          </p:nvPr>
        </p:nvSpPr>
        <p:spPr>
          <a:xfrm>
            <a:off x="685801" y="772357"/>
            <a:ext cx="10131425" cy="1293510"/>
          </a:xfrm>
        </p:spPr>
        <p:txBody>
          <a:bodyPr>
            <a:noAutofit/>
          </a:bodyPr>
          <a:lstStyle/>
          <a:p>
            <a:r>
              <a:rPr lang="en-IN" sz="4000" b="1" dirty="0"/>
              <a:t>Playlists Similarity Computation</a:t>
            </a:r>
          </a:p>
        </p:txBody>
      </p:sp>
      <p:sp>
        <p:nvSpPr>
          <p:cNvPr id="3" name="Content Placeholder 2">
            <a:extLst>
              <a:ext uri="{FF2B5EF4-FFF2-40B4-BE49-F238E27FC236}">
                <a16:creationId xmlns:a16="http://schemas.microsoft.com/office/drawing/2014/main" id="{C432BEAC-2154-444E-ABB7-F275B522D9D5}"/>
              </a:ext>
            </a:extLst>
          </p:cNvPr>
          <p:cNvSpPr>
            <a:spLocks noGrp="1"/>
          </p:cNvSpPr>
          <p:nvPr>
            <p:ph idx="1"/>
          </p:nvPr>
        </p:nvSpPr>
        <p:spPr/>
        <p:txBody>
          <a:bodyPr>
            <a:normAutofit/>
          </a:bodyPr>
          <a:lstStyle/>
          <a:p>
            <a:r>
              <a:rPr lang="en-IN" sz="2000" dirty="0"/>
              <a:t>Playlist-Track Matrix normalized with BM25/BM25+/ TFIDF using Similaripy library</a:t>
            </a:r>
          </a:p>
          <a:p>
            <a:r>
              <a:rPr lang="en-IN" sz="2000" dirty="0"/>
              <a:t>Represented test playlist as vector of size : #unique tracks,  containing zero for the tracks not present  and ones for the tracks present in the playlist </a:t>
            </a:r>
          </a:p>
          <a:p>
            <a:r>
              <a:rPr lang="en-IN" sz="2000" dirty="0"/>
              <a:t>Computed cosine similarity with playlist vectors present in the dataset using the  </a:t>
            </a:r>
            <a:r>
              <a:rPr lang="en-IN" sz="2000" dirty="0" err="1"/>
              <a:t>sklearn</a:t>
            </a:r>
            <a:r>
              <a:rPr lang="en-IN" sz="2000" dirty="0"/>
              <a:t> utilities</a:t>
            </a:r>
          </a:p>
          <a:p>
            <a:r>
              <a:rPr lang="en-IN" sz="2000" dirty="0"/>
              <a:t>Computed score for all the tracks present in the dataset as the sum of the similarity score of all the playlists in which it occurs</a:t>
            </a:r>
          </a:p>
          <a:p>
            <a:r>
              <a:rPr lang="en-IN" sz="2000" dirty="0"/>
              <a:t>Sorted tracks according to their scores and returned top 500 tracks with highest scores not already present in the seed tracks  </a:t>
            </a:r>
          </a:p>
        </p:txBody>
      </p:sp>
    </p:spTree>
    <p:extLst>
      <p:ext uri="{BB962C8B-B14F-4D97-AF65-F5344CB8AC3E}">
        <p14:creationId xmlns:p14="http://schemas.microsoft.com/office/powerpoint/2010/main" val="3882564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72</TotalTime>
  <Words>2008</Words>
  <Application>Microsoft Office PowerPoint</Application>
  <PresentationFormat>Widescreen</PresentationFormat>
  <Paragraphs>171</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Courier New</vt:lpstr>
      <vt:lpstr>Helvetica Neue</vt:lpstr>
      <vt:lpstr>LinLibertineT</vt:lpstr>
      <vt:lpstr>Celestial</vt:lpstr>
      <vt:lpstr> Music Search: Million Playlist Dataset Challenge </vt:lpstr>
      <vt:lpstr>CHALLENGE DESCRIPTION</vt:lpstr>
      <vt:lpstr>TRAINING DATASET </vt:lpstr>
      <vt:lpstr>CHALLENGE DATASET </vt:lpstr>
      <vt:lpstr>TECHNICAL OUTLINE</vt:lpstr>
      <vt:lpstr>Citations for Libraries used </vt:lpstr>
      <vt:lpstr>Data pre-processing</vt:lpstr>
      <vt:lpstr>Block diagram to show the Pre-processing of data and its subsequent in memory storage</vt:lpstr>
      <vt:lpstr>Playlists Similarity Computation</vt:lpstr>
      <vt:lpstr>Normalizations </vt:lpstr>
      <vt:lpstr>Cold START PROBLEM </vt:lpstr>
      <vt:lpstr>DOC2VEC</vt:lpstr>
      <vt:lpstr>DOC2VEC</vt:lpstr>
      <vt:lpstr>Block diagram to show the process of recommending tracks</vt:lpstr>
      <vt:lpstr>EVALUATION METRICS </vt:lpstr>
      <vt:lpstr>Submission</vt:lpstr>
      <vt:lpstr>RESULTS</vt:lpstr>
      <vt:lpstr> COMPARISON WITH SOTA </vt:lpstr>
      <vt:lpstr> COMPARISON WITH SOTA </vt:lpstr>
      <vt:lpstr> Runtime </vt:lpstr>
      <vt:lpstr>CONCLUSION </vt:lpstr>
      <vt:lpstr>CHALLENGES</vt:lpstr>
      <vt:lpstr>FURTHER IMPROVEMENTS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Search: Million Playlist Dataset Challenge</dc:title>
  <dc:creator>chirag bhatt</dc:creator>
  <cp:lastModifiedBy>Rohan Sharma</cp:lastModifiedBy>
  <cp:revision>51</cp:revision>
  <dcterms:created xsi:type="dcterms:W3CDTF">2021-01-16T19:43:37Z</dcterms:created>
  <dcterms:modified xsi:type="dcterms:W3CDTF">2021-01-17T11:31:56Z</dcterms:modified>
</cp:coreProperties>
</file>