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68" r:id="rId4"/>
  </p:sldMasterIdLst>
  <p:notesMasterIdLst>
    <p:notesMasterId r:id="rId21"/>
  </p:notesMasterIdLst>
  <p:handoutMasterIdLst>
    <p:handoutMasterId r:id="rId22"/>
  </p:handoutMasterIdLst>
  <p:sldIdLst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68" r:id="rId16"/>
    <p:sldId id="271" r:id="rId17"/>
    <p:sldId id="272" r:id="rId18"/>
    <p:sldId id="273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88501" autoAdjust="0"/>
  </p:normalViewPr>
  <p:slideViewPr>
    <p:cSldViewPr snapToGrid="0">
      <p:cViewPr varScale="1">
        <p:scale>
          <a:sx n="82" d="100"/>
          <a:sy n="82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7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8/25/2020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5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6C9E3-4E12-46D0-A58B-4B548A8EE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5" y="2442732"/>
            <a:ext cx="8814391" cy="3139547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0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8A5301E-AB93-4945-A0AA-2215B6872DB2}"/>
              </a:ext>
            </a:extLst>
          </p:cNvPr>
          <p:cNvSpPr>
            <a:spLocks noChangeAspect="1"/>
          </p:cNvSpPr>
          <p:nvPr userDrawn="1"/>
        </p:nvSpPr>
        <p:spPr>
          <a:xfrm>
            <a:off x="1871401" y="2602132"/>
            <a:ext cx="1801368" cy="1801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FF1D57-3E5F-584B-94C2-629CD166831B}"/>
              </a:ext>
            </a:extLst>
          </p:cNvPr>
          <p:cNvSpPr>
            <a:spLocks noChangeAspect="1"/>
          </p:cNvSpPr>
          <p:nvPr userDrawn="1"/>
        </p:nvSpPr>
        <p:spPr>
          <a:xfrm>
            <a:off x="5194632" y="2602132"/>
            <a:ext cx="1801368" cy="1801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A619F7-99B1-EB46-8946-F77C733C4D86}"/>
              </a:ext>
            </a:extLst>
          </p:cNvPr>
          <p:cNvSpPr>
            <a:spLocks noChangeAspect="1"/>
          </p:cNvSpPr>
          <p:nvPr userDrawn="1"/>
        </p:nvSpPr>
        <p:spPr>
          <a:xfrm>
            <a:off x="8519230" y="2602132"/>
            <a:ext cx="1801368" cy="1801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8/25/2020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FC6D4A-DA65-4AB4-A214-ABFCCC77CE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0000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EDB116-654D-48D8-BED5-DCA5C06DA37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E6232E7-9350-493B-BFD0-883015EB07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191441" y="2922172"/>
            <a:ext cx="1161288" cy="1161288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 or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3A6892-C6C0-404F-96AD-993154ED8C7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4672" y="2922172"/>
            <a:ext cx="1161288" cy="1161288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281C28-F044-4622-B651-CE20C022E7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38000" y="2920902"/>
            <a:ext cx="1163828" cy="1163828"/>
          </a:xfrm>
          <a:prstGeom prst="ellipse">
            <a:avLst/>
          </a:prstGeom>
          <a:noFill/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b="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3498694" y="2421466"/>
            <a:ext cx="7407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94" y="982132"/>
            <a:ext cx="7397903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8694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216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8/25/2020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388783" y="248341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211380" y="144283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422103" y="1691853"/>
            <a:ext cx="2736000" cy="3367314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7626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F82F76-1F28-4871-AA44-ADE3B29E465F}"/>
              </a:ext>
            </a:extLst>
          </p:cNvPr>
          <p:cNvSpPr/>
          <p:nvPr userDrawn="1"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chemeClr val="bg1"/>
          </a:solidFill>
          <a:ln w="82550" cmpd="thickThin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6900" y="982132"/>
            <a:ext cx="2679698" cy="14127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noProof="0"/>
              <a:t>Click to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8/25/2020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7D12F9-00B3-48A4-8EFB-78ACCA9F9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2052" y="1318687"/>
            <a:ext cx="2338493" cy="28819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buildings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42B44F9-2E79-4910-8D1A-CE37EF0524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4222" y="3128436"/>
            <a:ext cx="3974629" cy="242463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 Pictures of jobs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8412D06-1A64-446B-8E3E-026437ADFB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451" y="1318687"/>
            <a:ext cx="1748400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transportation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3152ED43-82C8-44B9-8B8E-2C0C9CEB1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74222" y="1318687"/>
            <a:ext cx="2093027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clothing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0BCC3DC8-BDE4-4B07-A8CA-0321A36435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2052" y="4333875"/>
            <a:ext cx="2338493" cy="1219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other items that capture the era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E769B50-B286-4700-AFD4-EFDA8F2FBA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900" y="2507046"/>
            <a:ext cx="2679698" cy="334976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noProof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426007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CE66FB-7564-43B1-9A0A-6594394A243B}"/>
              </a:ext>
            </a:extLst>
          </p:cNvPr>
          <p:cNvSpPr/>
          <p:nvPr userDrawn="1"/>
        </p:nvSpPr>
        <p:spPr>
          <a:xfrm>
            <a:off x="476250" y="476250"/>
            <a:ext cx="11239500" cy="592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35E96D-A567-4898-B2BA-3B8C2F40BA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00" y="567000"/>
            <a:ext cx="11088000" cy="572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dirty="0"/>
              <a:t>Insert an iconic picture from the 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939"/>
            <a:ext cx="9601196" cy="75141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7" name="Picture 6" descr="HD-PanelContent-GrommetsCombined.png">
            <a:extLst>
              <a:ext uri="{FF2B5EF4-FFF2-40B4-BE49-F238E27FC236}">
                <a16:creationId xmlns:a16="http://schemas.microsoft.com/office/drawing/2014/main" id="{EE5D561D-B993-4D57-A306-77777AD90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HD-PanelContent-GrommetsCombined.png">
            <a:extLst>
              <a:ext uri="{FF2B5EF4-FFF2-40B4-BE49-F238E27FC236}">
                <a16:creationId xmlns:a16="http://schemas.microsoft.com/office/drawing/2014/main" id="{56E46F13-579D-42C5-8CB9-411911275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E055F617-AE0E-412B-BD58-B6C6F1E5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HD-PanelContent-GrommetsCombined.png">
            <a:extLst>
              <a:ext uri="{FF2B5EF4-FFF2-40B4-BE49-F238E27FC236}">
                <a16:creationId xmlns:a16="http://schemas.microsoft.com/office/drawing/2014/main" id="{E6A3ABD2-1E11-490E-83ED-21CCB187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8/25/2020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83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7BD0150C-9F76-4D95-80BF-675693B48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1295401" y="2421466"/>
            <a:ext cx="4669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2" y="982132"/>
            <a:ext cx="4669664" cy="1303867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9666" cy="33189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FEA8B0-7C15-481C-885B-E54C78BC3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935" y="982132"/>
            <a:ext cx="4669666" cy="41265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CEB7F9-6056-41AE-93D6-C5D4C94C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043309">
            <a:off x="8122162" y="5338536"/>
            <a:ext cx="2746356" cy="425315"/>
          </a:xfrm>
        </p:spPr>
        <p:txBody>
          <a:bodyPr/>
          <a:lstStyle>
            <a:lvl1pPr marL="0" indent="0" algn="r">
              <a:buNone/>
              <a:defRPr i="0">
                <a:latin typeface="Lucida Handwriting" panose="03010101010101010101" pitchFamily="66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Generation XYZ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79709"/>
            <a:ext cx="9601197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9601197" cy="520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29376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02A890-9091-4399-80AF-8AF212A1ED4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5401" y="3864479"/>
            <a:ext cx="2952000" cy="1109133"/>
          </a:xfrm>
          <a:ln w="44450" cap="sq" cmpd="thinThick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661F6C-2BB1-41AF-BF4C-144E940F7B2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0000" y="3864479"/>
            <a:ext cx="2952000" cy="1109133"/>
          </a:xfrm>
          <a:ln w="44450" cap="sq" cmpd="thinThick">
            <a:solidFill>
              <a:schemeClr val="accent3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FB258B-8362-4F6C-94EF-7C1F32CEBF2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44598" y="3864479"/>
            <a:ext cx="2952000" cy="1109133"/>
          </a:xfrm>
          <a:ln w="44450" cap="sq" cmpd="thinThick">
            <a:solidFill>
              <a:schemeClr val="accent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72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71" r:id="rId10"/>
    <p:sldLayoutId id="2147484172" r:id="rId11"/>
    <p:sldLayoutId id="2147484173" r:id="rId12"/>
    <p:sldLayoutId id="2147484193" r:id="rId13"/>
    <p:sldLayoutId id="2147484194" r:id="rId14"/>
    <p:sldLayoutId id="2147484174" r:id="rId15"/>
    <p:sldLayoutId id="2147484195" r:id="rId16"/>
    <p:sldLayoutId id="21474841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86F06C-F944-4E41-882E-D210887CFAEF}"/>
              </a:ext>
            </a:extLst>
          </p:cNvPr>
          <p:cNvSpPr/>
          <p:nvPr/>
        </p:nvSpPr>
        <p:spPr>
          <a:xfrm>
            <a:off x="609600" y="1988496"/>
            <a:ext cx="10433538" cy="402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spcBef>
                <a:spcPct val="20000"/>
              </a:spcBef>
              <a:buClr>
                <a:prstClr val="black">
                  <a:lumMod val="50000"/>
                  <a:lumOff val="50000"/>
                </a:prstClr>
              </a:buClr>
            </a:pPr>
            <a:r>
              <a:rPr lang="en-GB" b="1" dirty="0">
                <a:solidFill>
                  <a:srgbClr val="5B6973"/>
                </a:solidFill>
                <a:latin typeface="Calibri"/>
              </a:rPr>
              <a:t>Subject : Final Year Project</a:t>
            </a:r>
          </a:p>
          <a:p>
            <a:pPr lvl="0" defTabSz="914400">
              <a:spcBef>
                <a:spcPct val="20000"/>
              </a:spcBef>
              <a:buClr>
                <a:prstClr val="black">
                  <a:lumMod val="50000"/>
                  <a:lumOff val="50000"/>
                </a:prstClr>
              </a:buClr>
            </a:pPr>
            <a:r>
              <a:rPr lang="en-GB" b="1" dirty="0">
                <a:solidFill>
                  <a:srgbClr val="5B6973"/>
                </a:solidFill>
                <a:latin typeface="Calibri"/>
              </a:rPr>
              <a:t>Class     :  B.E - IV     C.S.E</a:t>
            </a:r>
          </a:p>
          <a:p>
            <a:pPr lvl="0" defTabSz="914400">
              <a:spcBef>
                <a:spcPct val="20000"/>
              </a:spcBef>
              <a:buClr>
                <a:prstClr val="black">
                  <a:lumMod val="50000"/>
                  <a:lumOff val="50000"/>
                </a:prstClr>
              </a:buClr>
            </a:pPr>
            <a:r>
              <a:rPr lang="en-US" b="1" dirty="0">
                <a:solidFill>
                  <a:srgbClr val="5B6973"/>
                </a:solidFill>
                <a:latin typeface="Calibri"/>
              </a:rPr>
              <a:t>Guide   :  </a:t>
            </a:r>
            <a:r>
              <a:rPr lang="en-GB" b="1" dirty="0" err="1">
                <a:solidFill>
                  <a:srgbClr val="5B6973"/>
                </a:solidFill>
                <a:latin typeface="Calibri"/>
              </a:rPr>
              <a:t>Dr.</a:t>
            </a:r>
            <a:r>
              <a:rPr lang="en-GB" b="1" dirty="0">
                <a:solidFill>
                  <a:srgbClr val="5B6973"/>
                </a:solidFill>
                <a:latin typeface="Calibri"/>
              </a:rPr>
              <a:t> </a:t>
            </a:r>
            <a:r>
              <a:rPr lang="en-GB" b="1" dirty="0" err="1">
                <a:solidFill>
                  <a:srgbClr val="5B6973"/>
                </a:solidFill>
                <a:latin typeface="Calibri"/>
              </a:rPr>
              <a:t>Mamta</a:t>
            </a:r>
            <a:r>
              <a:rPr lang="en-GB" b="1" dirty="0">
                <a:solidFill>
                  <a:srgbClr val="5B6973"/>
                </a:solidFill>
                <a:latin typeface="Calibri"/>
              </a:rPr>
              <a:t> C. </a:t>
            </a:r>
            <a:r>
              <a:rPr lang="en-GB" b="1" dirty="0" err="1">
                <a:solidFill>
                  <a:srgbClr val="5B6973"/>
                </a:solidFill>
                <a:latin typeface="Calibri"/>
              </a:rPr>
              <a:t>Padole</a:t>
            </a:r>
            <a:endParaRPr lang="en-US" b="1" dirty="0">
              <a:solidFill>
                <a:srgbClr val="5B6973"/>
              </a:solidFill>
              <a:latin typeface="Calibri"/>
            </a:endParaRPr>
          </a:p>
          <a:p>
            <a:pPr lvl="0" algn="r" defTabSz="914400">
              <a:spcBef>
                <a:spcPct val="20000"/>
              </a:spcBef>
              <a:buClr>
                <a:prstClr val="black">
                  <a:lumMod val="50000"/>
                  <a:lumOff val="50000"/>
                </a:prstClr>
              </a:buClr>
            </a:pPr>
            <a:r>
              <a:rPr lang="en-GB" b="1" u="sng" dirty="0">
                <a:solidFill>
                  <a:srgbClr val="5B6973"/>
                </a:solidFill>
                <a:latin typeface="Calibri"/>
              </a:rPr>
              <a:t>Name                     Seat No.</a:t>
            </a:r>
            <a:endParaRPr lang="en-US" b="1" dirty="0">
              <a:solidFill>
                <a:srgbClr val="5B6973"/>
              </a:solidFill>
              <a:latin typeface="Calibri"/>
            </a:endParaRPr>
          </a:p>
          <a:p>
            <a:pPr algn="r" defTabSz="914400">
              <a:spcBef>
                <a:spcPct val="20000"/>
              </a:spcBef>
              <a:buClr>
                <a:prstClr val="black">
                  <a:lumMod val="50000"/>
                  <a:lumOff val="50000"/>
                </a:prstClr>
              </a:buClr>
            </a:pPr>
            <a:r>
              <a:rPr lang="en-US" b="1" dirty="0">
                <a:solidFill>
                  <a:srgbClr val="5B6973"/>
                </a:solidFill>
                <a:latin typeface="Calibri"/>
              </a:rPr>
              <a:t>Rohan shah             804033</a:t>
            </a:r>
            <a:endParaRPr lang="en-GB" b="1" dirty="0">
              <a:solidFill>
                <a:srgbClr val="5B6973"/>
              </a:solidFill>
              <a:latin typeface="Calibri"/>
            </a:endParaRPr>
          </a:p>
          <a:p>
            <a:pPr lvl="0" algn="r" defTabSz="914400">
              <a:spcBef>
                <a:spcPct val="20000"/>
              </a:spcBef>
              <a:buClr>
                <a:prstClr val="black">
                  <a:lumMod val="50000"/>
                  <a:lumOff val="50000"/>
                </a:prstClr>
              </a:buClr>
            </a:pPr>
            <a:r>
              <a:rPr lang="en-GB" b="1" dirty="0" err="1">
                <a:solidFill>
                  <a:srgbClr val="5B6973"/>
                </a:solidFill>
                <a:latin typeface="Calibri"/>
              </a:rPr>
              <a:t>Keval.Kulkarni</a:t>
            </a:r>
            <a:r>
              <a:rPr lang="en-GB" b="1" dirty="0">
                <a:solidFill>
                  <a:srgbClr val="5B6973"/>
                </a:solidFill>
                <a:latin typeface="Calibri"/>
              </a:rPr>
              <a:t>        </a:t>
            </a:r>
            <a:r>
              <a:rPr lang="en-US" b="1" dirty="0">
                <a:solidFill>
                  <a:srgbClr val="5B6973"/>
                </a:solidFill>
                <a:latin typeface="Calibri"/>
              </a:rPr>
              <a:t>804013</a:t>
            </a:r>
          </a:p>
          <a:p>
            <a:pPr lvl="0" algn="r" defTabSz="914400">
              <a:spcBef>
                <a:spcPct val="20000"/>
              </a:spcBef>
              <a:buClr>
                <a:prstClr val="black">
                  <a:lumMod val="50000"/>
                  <a:lumOff val="50000"/>
                </a:prstClr>
              </a:buClr>
            </a:pPr>
            <a:r>
              <a:rPr lang="en-US" b="1" dirty="0">
                <a:solidFill>
                  <a:srgbClr val="5B6973"/>
                </a:solidFill>
                <a:latin typeface="Calibri"/>
              </a:rPr>
              <a:t>Meet Suthar           804036</a:t>
            </a:r>
          </a:p>
          <a:p>
            <a:pPr lvl="0" algn="r" defTabSz="914400">
              <a:spcBef>
                <a:spcPct val="20000"/>
              </a:spcBef>
              <a:buClr>
                <a:prstClr val="black">
                  <a:lumMod val="50000"/>
                  <a:lumOff val="50000"/>
                </a:prstClr>
              </a:buClr>
            </a:pPr>
            <a:endParaRPr lang="en-US" b="1" dirty="0">
              <a:solidFill>
                <a:srgbClr val="5B6973"/>
              </a:solidFill>
              <a:latin typeface="Calibri"/>
            </a:endParaRPr>
          </a:p>
          <a:p>
            <a:pPr lvl="0" algn="ctr" defTabSz="914400">
              <a:spcBef>
                <a:spcPct val="20000"/>
              </a:spcBef>
              <a:buClr>
                <a:prstClr val="black">
                  <a:lumMod val="50000"/>
                  <a:lumOff val="50000"/>
                </a:prstClr>
              </a:buClr>
            </a:pPr>
            <a:r>
              <a:rPr lang="en-GB" b="1" dirty="0">
                <a:solidFill>
                  <a:srgbClr val="5B6973"/>
                </a:solidFill>
                <a:latin typeface="Calibri"/>
              </a:rPr>
              <a:t>Department of Computer Science &amp; Engineering</a:t>
            </a:r>
            <a:endParaRPr lang="en-US" dirty="0">
              <a:solidFill>
                <a:srgbClr val="5B6973"/>
              </a:solidFill>
              <a:latin typeface="Calibri"/>
            </a:endParaRPr>
          </a:p>
          <a:p>
            <a:pPr lvl="0" algn="ctr" defTabSz="914400">
              <a:spcBef>
                <a:spcPct val="20000"/>
              </a:spcBef>
              <a:buClr>
                <a:prstClr val="black">
                  <a:lumMod val="50000"/>
                  <a:lumOff val="50000"/>
                </a:prstClr>
              </a:buClr>
            </a:pPr>
            <a:r>
              <a:rPr lang="en-GB" b="1" dirty="0">
                <a:solidFill>
                  <a:srgbClr val="5B6973"/>
                </a:solidFill>
                <a:latin typeface="Calibri"/>
              </a:rPr>
              <a:t>Faculty of Technology &amp; Engineering</a:t>
            </a:r>
            <a:endParaRPr lang="en-US" dirty="0">
              <a:solidFill>
                <a:srgbClr val="5B6973"/>
              </a:solidFill>
              <a:latin typeface="Calibri"/>
            </a:endParaRPr>
          </a:p>
          <a:p>
            <a:pPr lvl="0" algn="ctr" defTabSz="914400">
              <a:spcBef>
                <a:spcPct val="20000"/>
              </a:spcBef>
              <a:buClr>
                <a:prstClr val="black">
                  <a:lumMod val="50000"/>
                  <a:lumOff val="50000"/>
                </a:prstClr>
              </a:buClr>
            </a:pPr>
            <a:r>
              <a:rPr lang="en-GB" b="1" dirty="0">
                <a:solidFill>
                  <a:srgbClr val="5B6973"/>
                </a:solidFill>
                <a:latin typeface="Calibri"/>
              </a:rPr>
              <a:t>The Maharaja Sayajirao University of Baroda</a:t>
            </a:r>
            <a:endParaRPr lang="en-US" dirty="0">
              <a:solidFill>
                <a:srgbClr val="5B6973"/>
              </a:solidFill>
              <a:latin typeface="Calibri"/>
            </a:endParaRPr>
          </a:p>
          <a:p>
            <a:pPr lvl="0" algn="ctr" defTabSz="914400">
              <a:spcBef>
                <a:spcPct val="20000"/>
              </a:spcBef>
              <a:buClr>
                <a:prstClr val="black">
                  <a:lumMod val="50000"/>
                  <a:lumOff val="50000"/>
                </a:prstClr>
              </a:buClr>
            </a:pPr>
            <a:r>
              <a:rPr lang="en-GB" b="1" dirty="0">
                <a:solidFill>
                  <a:srgbClr val="5B6973"/>
                </a:solidFill>
                <a:latin typeface="Calibri"/>
              </a:rPr>
              <a:t>April-2020</a:t>
            </a:r>
            <a:endParaRPr lang="en-US" dirty="0">
              <a:solidFill>
                <a:srgbClr val="5B6973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BE3921-9BBB-4C58-9F90-DE4AE77757E1}"/>
              </a:ext>
            </a:extLst>
          </p:cNvPr>
          <p:cNvSpPr/>
          <p:nvPr/>
        </p:nvSpPr>
        <p:spPr>
          <a:xfrm>
            <a:off x="1570892" y="1005226"/>
            <a:ext cx="87688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Tw</a:t>
            </a:r>
            <a:r>
              <a:rPr lang="en-US" sz="4000" b="1" dirty="0"/>
              <a:t>itter Sentiment Analysis </a:t>
            </a:r>
            <a:endParaRPr lang="en-IN" sz="4000" b="1" dirty="0"/>
          </a:p>
        </p:txBody>
      </p:sp>
      <p:pic>
        <p:nvPicPr>
          <p:cNvPr id="10" name="Picture 9" descr="C:\Users\Admin\Desktop\MSU-of-Baroda-Logo-300x225.jpg">
            <a:extLst>
              <a:ext uri="{FF2B5EF4-FFF2-40B4-BE49-F238E27FC236}">
                <a16:creationId xmlns:a16="http://schemas.microsoft.com/office/drawing/2014/main" id="{94DB4C6F-8017-4AE0-AF49-CA022330DD5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647" y="504903"/>
            <a:ext cx="137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116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447D15-BBF0-4769-8ACE-5B1D6B76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Comparison Using Pie-Chart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179F6B8-96AB-42A4-B4C3-5F5677530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4083" y="2557463"/>
            <a:ext cx="4423833" cy="3317875"/>
          </a:xfrm>
        </p:spPr>
      </p:pic>
    </p:spTree>
    <p:extLst>
      <p:ext uri="{BB962C8B-B14F-4D97-AF65-F5344CB8AC3E}">
        <p14:creationId xmlns:p14="http://schemas.microsoft.com/office/powerpoint/2010/main" val="268024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0CD0-C38C-4D7B-861D-F7773D01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E20CE7B-1A23-44BB-B3CC-44DE0DA1DF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25" t="10330" r="-217" b="5028"/>
          <a:stretch/>
        </p:blipFill>
        <p:spPr>
          <a:xfrm>
            <a:off x="1324708" y="2520463"/>
            <a:ext cx="9765322" cy="3552092"/>
          </a:xfrm>
        </p:spPr>
      </p:pic>
    </p:spTree>
    <p:extLst>
      <p:ext uri="{BB962C8B-B14F-4D97-AF65-F5344CB8AC3E}">
        <p14:creationId xmlns:p14="http://schemas.microsoft.com/office/powerpoint/2010/main" val="298537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6A719A1-6A6D-42FE-B01E-F3D8CD887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8" t="9131" b="15963"/>
          <a:stretch/>
        </p:blipFill>
        <p:spPr>
          <a:xfrm>
            <a:off x="1184031" y="949570"/>
            <a:ext cx="9847385" cy="4865076"/>
          </a:xfrm>
        </p:spPr>
      </p:pic>
    </p:spTree>
    <p:extLst>
      <p:ext uri="{BB962C8B-B14F-4D97-AF65-F5344CB8AC3E}">
        <p14:creationId xmlns:p14="http://schemas.microsoft.com/office/powerpoint/2010/main" val="79725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2DE3-5C0F-4B4C-949A-37407AD8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F45931-C399-427F-9C51-68CA4BEC4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365" b="7129"/>
          <a:stretch/>
        </p:blipFill>
        <p:spPr>
          <a:xfrm>
            <a:off x="1295401" y="1101969"/>
            <a:ext cx="9888413" cy="4536831"/>
          </a:xfrm>
        </p:spPr>
      </p:pic>
    </p:spTree>
    <p:extLst>
      <p:ext uri="{BB962C8B-B14F-4D97-AF65-F5344CB8AC3E}">
        <p14:creationId xmlns:p14="http://schemas.microsoft.com/office/powerpoint/2010/main" val="265326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B47A03-A389-4284-BB03-603247539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0" t="9839" b="7128"/>
          <a:stretch/>
        </p:blipFill>
        <p:spPr>
          <a:xfrm>
            <a:off x="1242646" y="982132"/>
            <a:ext cx="9653953" cy="4656669"/>
          </a:xfrm>
        </p:spPr>
      </p:pic>
    </p:spTree>
    <p:extLst>
      <p:ext uri="{BB962C8B-B14F-4D97-AF65-F5344CB8AC3E}">
        <p14:creationId xmlns:p14="http://schemas.microsoft.com/office/powerpoint/2010/main" val="171661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DB2BC-0871-4A5D-BEB9-CC8A104DC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0" t="9485" b="5362"/>
          <a:stretch/>
        </p:blipFill>
        <p:spPr>
          <a:xfrm>
            <a:off x="973015" y="1055077"/>
            <a:ext cx="10046677" cy="4665784"/>
          </a:xfrm>
        </p:spPr>
      </p:pic>
    </p:spTree>
    <p:extLst>
      <p:ext uri="{BB962C8B-B14F-4D97-AF65-F5344CB8AC3E}">
        <p14:creationId xmlns:p14="http://schemas.microsoft.com/office/powerpoint/2010/main" val="3024086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5067-12EB-4E2F-8646-79A55461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435794"/>
            <a:ext cx="9601196" cy="1303867"/>
          </a:xfrm>
        </p:spPr>
        <p:txBody>
          <a:bodyPr/>
          <a:lstStyle/>
          <a:p>
            <a:r>
              <a:rPr lang="en-US" dirty="0"/>
              <a:t>THANK	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52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F4B2-4BA9-446B-A922-4A37BFE0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Sentiment	Analysis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80B8-BD2D-4648-BC3B-81359B7BC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Sentiment analysis is the process of determining whether a</a:t>
            </a:r>
          </a:p>
          <a:p>
            <a:pPr marL="0" indent="0">
              <a:buNone/>
            </a:pPr>
            <a:r>
              <a:rPr lang="en-US" dirty="0"/>
              <a:t>    piece is positive or negative or neutral.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referred to as opinion </a:t>
            </a:r>
            <a:r>
              <a:rPr lang="en-US" dirty="0" err="1"/>
              <a:t>mining,it</a:t>
            </a:r>
            <a:r>
              <a:rPr lang="en-US" dirty="0"/>
              <a:t> makes our goal to determine </a:t>
            </a:r>
          </a:p>
          <a:p>
            <a:pPr marL="0" indent="0">
              <a:buNone/>
            </a:pPr>
            <a:r>
              <a:rPr lang="en-US" dirty="0"/>
              <a:t>    whether the data(tweet) is </a:t>
            </a:r>
            <a:r>
              <a:rPr lang="en-US" dirty="0" err="1"/>
              <a:t>positive,negative</a:t>
            </a:r>
            <a:r>
              <a:rPr lang="en-US" dirty="0"/>
              <a:t> or neutral.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D93DD-4EFE-4774-983D-6163D5D2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29" y="2753579"/>
            <a:ext cx="19526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2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CED2-276E-46F9-B627-B119A28C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Importance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8C4A-BE29-4CD2-9A18-A5A4AE16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cs typeface="ＭＳ Ｐゴシック" pitchFamily="-65" charset="-128"/>
              </a:rPr>
              <a:t>Movie</a:t>
            </a:r>
            <a:r>
              <a:rPr lang="en-US" dirty="0">
                <a:cs typeface="ＭＳ Ｐゴシック" pitchFamily="-65" charset="-128"/>
              </a:rPr>
              <a:t>:  is this review positive or negative?</a:t>
            </a:r>
          </a:p>
          <a:p>
            <a:r>
              <a:rPr lang="en-US" i="1" dirty="0">
                <a:cs typeface="ＭＳ Ｐゴシック" pitchFamily="-65" charset="-128"/>
              </a:rPr>
              <a:t>Products</a:t>
            </a:r>
            <a:r>
              <a:rPr lang="en-US" dirty="0">
                <a:cs typeface="ＭＳ Ｐゴシック" pitchFamily="-65" charset="-128"/>
              </a:rPr>
              <a:t>: what do people think about the new iPhone?</a:t>
            </a:r>
          </a:p>
          <a:p>
            <a:r>
              <a:rPr lang="en-US" i="1" dirty="0">
                <a:cs typeface="ＭＳ Ｐゴシック" pitchFamily="-65" charset="-128"/>
              </a:rPr>
              <a:t>Public sentiment</a:t>
            </a:r>
            <a:r>
              <a:rPr lang="en-US" dirty="0">
                <a:cs typeface="ＭＳ Ｐゴシック" pitchFamily="-65" charset="-128"/>
              </a:rPr>
              <a:t>: how is consumer confidence? Is despair increasing?</a:t>
            </a:r>
          </a:p>
          <a:p>
            <a:r>
              <a:rPr lang="en-US" i="1" dirty="0">
                <a:cs typeface="ＭＳ Ｐゴシック" pitchFamily="-65" charset="-128"/>
              </a:rPr>
              <a:t>Politics</a:t>
            </a:r>
            <a:r>
              <a:rPr lang="en-US" dirty="0">
                <a:cs typeface="ＭＳ Ｐゴシック" pitchFamily="-65" charset="-128"/>
              </a:rPr>
              <a:t>: what do people think about this candidate or issue?</a:t>
            </a:r>
          </a:p>
          <a:p>
            <a:r>
              <a:rPr lang="en-US" i="1" dirty="0">
                <a:cs typeface="ＭＳ Ｐゴシック" pitchFamily="-65" charset="-128"/>
              </a:rPr>
              <a:t>Prediction</a:t>
            </a:r>
            <a:r>
              <a:rPr lang="en-US" dirty="0">
                <a:cs typeface="ＭＳ Ｐゴシック" pitchFamily="-65" charset="-128"/>
              </a:rPr>
              <a:t>: predict election outcomes or market trends from sentiment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74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1A83-04D2-412E-AE17-6C724418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Twitter Data?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83E2-7ABF-472D-921B-5C99C9ACC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microblogging site</a:t>
            </a:r>
          </a:p>
          <a:p>
            <a:r>
              <a:rPr lang="en-US" dirty="0"/>
              <a:t>Short text message of 140 characters</a:t>
            </a:r>
          </a:p>
          <a:p>
            <a:r>
              <a:rPr lang="en-US" dirty="0"/>
              <a:t>240+ millions active users</a:t>
            </a:r>
          </a:p>
          <a:p>
            <a:r>
              <a:rPr lang="en-US" dirty="0"/>
              <a:t>500 million tweets generated everyday</a:t>
            </a:r>
          </a:p>
          <a:p>
            <a:r>
              <a:rPr lang="en-US" dirty="0"/>
              <a:t>Twitter audience varies from common man to </a:t>
            </a:r>
            <a:r>
              <a:rPr lang="en-US" dirty="0" err="1"/>
              <a:t>celebraties</a:t>
            </a:r>
            <a:r>
              <a:rPr lang="en-US" dirty="0"/>
              <a:t> </a:t>
            </a:r>
          </a:p>
          <a:p>
            <a:r>
              <a:rPr lang="en-US" dirty="0"/>
              <a:t>Users often discuss current affair and Share personal views on</a:t>
            </a:r>
          </a:p>
          <a:p>
            <a:r>
              <a:rPr lang="en-US" dirty="0"/>
              <a:t>Various objects</a:t>
            </a:r>
          </a:p>
          <a:p>
            <a:r>
              <a:rPr lang="en-US" dirty="0"/>
              <a:t>Tweets are small in length and hence </a:t>
            </a:r>
            <a:r>
              <a:rPr lang="en-US" dirty="0" err="1"/>
              <a:t>unambigous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04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9339-34B7-4A57-875C-D593EF15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Live Streaming of Tweets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D6A6-36A8-4D47-AB6E-4926C710A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twitter </a:t>
            </a:r>
            <a:r>
              <a:rPr lang="en-US" dirty="0" err="1"/>
              <a:t>api</a:t>
            </a:r>
            <a:r>
              <a:rPr lang="en-US" dirty="0"/>
              <a:t> for fetching live tweets </a:t>
            </a:r>
          </a:p>
          <a:p>
            <a:r>
              <a:rPr lang="en-US" dirty="0" err="1"/>
              <a:t>tweepy</a:t>
            </a:r>
            <a:r>
              <a:rPr lang="en-US" dirty="0"/>
              <a:t> package in python</a:t>
            </a:r>
          </a:p>
          <a:p>
            <a:r>
              <a:rPr lang="en-IN" dirty="0"/>
              <a:t>Tweets that are from India</a:t>
            </a:r>
          </a:p>
          <a:p>
            <a:pPr lvl="1"/>
            <a:r>
              <a:rPr lang="en-IN" dirty="0"/>
              <a:t>State-wise</a:t>
            </a:r>
          </a:p>
          <a:p>
            <a:pPr lvl="1"/>
            <a:r>
              <a:rPr lang="en-IN" dirty="0"/>
              <a:t>Specific location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9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41ED-3559-49E9-BED7-49DF6F5F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Real Tweets	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53DD1D-2A46-4589-BFD7-6F5A9B987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443" y="2557463"/>
            <a:ext cx="8055113" cy="3317875"/>
          </a:xfrm>
        </p:spPr>
      </p:pic>
    </p:spTree>
    <p:extLst>
      <p:ext uri="{BB962C8B-B14F-4D97-AF65-F5344CB8AC3E}">
        <p14:creationId xmlns:p14="http://schemas.microsoft.com/office/powerpoint/2010/main" val="250397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3A67-3760-4124-B9A3-6372E42D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Pre-Processing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EAFFB-D020-473A-819F-71D918EC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 for removing unnecessary words</a:t>
            </a:r>
          </a:p>
          <a:p>
            <a:pPr lvl="1"/>
            <a:r>
              <a:rPr lang="en-US" dirty="0"/>
              <a:t>Removing RT retweets symbol</a:t>
            </a:r>
          </a:p>
          <a:p>
            <a:pPr lvl="1"/>
            <a:r>
              <a:rPr lang="en-US" dirty="0"/>
              <a:t>Removing @ mentions</a:t>
            </a:r>
          </a:p>
          <a:p>
            <a:pPr lvl="1"/>
            <a:r>
              <a:rPr lang="en-US" dirty="0"/>
              <a:t>Removing # hashtags</a:t>
            </a:r>
          </a:p>
          <a:p>
            <a:pPr lvl="1"/>
            <a:r>
              <a:rPr lang="en-US" dirty="0"/>
              <a:t>Removing Social media handles</a:t>
            </a:r>
          </a:p>
          <a:p>
            <a:pPr lvl="1"/>
            <a:r>
              <a:rPr lang="en-US" dirty="0"/>
              <a:t>Removing punctuations </a:t>
            </a:r>
          </a:p>
          <a:p>
            <a:pPr lvl="1"/>
            <a:endParaRPr lang="en-US" dirty="0"/>
          </a:p>
          <a:p>
            <a:r>
              <a:rPr lang="en-IN" dirty="0"/>
              <a:t>Re package in python</a:t>
            </a:r>
          </a:p>
        </p:txBody>
      </p:sp>
    </p:spTree>
    <p:extLst>
      <p:ext uri="{BB962C8B-B14F-4D97-AF65-F5344CB8AC3E}">
        <p14:creationId xmlns:p14="http://schemas.microsoft.com/office/powerpoint/2010/main" val="422752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273C-D908-414E-AE91-DA8BB635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38D574-563F-4427-8B41-7495AF451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0457" y="3191797"/>
            <a:ext cx="4714286" cy="204761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A2F04D-43B6-45D7-AC78-4CD7AADA81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Accuracy using Different algorithm</a:t>
            </a:r>
          </a:p>
          <a:p>
            <a:r>
              <a:rPr lang="en-US" dirty="0" err="1"/>
              <a:t>MultinomialNB</a:t>
            </a:r>
            <a:r>
              <a:rPr lang="en-US" dirty="0"/>
              <a:t> :: 85%</a:t>
            </a:r>
          </a:p>
          <a:p>
            <a:r>
              <a:rPr lang="en-US" dirty="0"/>
              <a:t>SVM :: 83%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97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D0E0-708D-4206-A9C8-7B1663B8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Sentiment to specific keyword </a:t>
            </a:r>
            <a:endParaRPr lang="en-IN" dirty="0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483B6838-D9B1-427D-9F32-0BCCE00C29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0975" y="2560638"/>
            <a:ext cx="4413249" cy="3309937"/>
          </a:xfrm>
        </p:spPr>
      </p:pic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66B634BB-4989-4AFD-99BE-ACCA332898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4125" y="2560638"/>
            <a:ext cx="4413249" cy="3309937"/>
          </a:xfrm>
        </p:spPr>
      </p:pic>
    </p:spTree>
    <p:extLst>
      <p:ext uri="{BB962C8B-B14F-4D97-AF65-F5344CB8AC3E}">
        <p14:creationId xmlns:p14="http://schemas.microsoft.com/office/powerpoint/2010/main" val="3218383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162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CBAF62"/>
      </a:accent1>
      <a:accent2>
        <a:srgbClr val="4096B0"/>
      </a:accent2>
      <a:accent3>
        <a:srgbClr val="803348"/>
      </a:accent3>
      <a:accent4>
        <a:srgbClr val="8E684C"/>
      </a:accent4>
      <a:accent5>
        <a:srgbClr val="AB946B"/>
      </a:accent5>
      <a:accent6>
        <a:srgbClr val="803348"/>
      </a:accent6>
      <a:hlink>
        <a:srgbClr val="86724D"/>
      </a:hlink>
      <a:folHlink>
        <a:srgbClr val="CBAF62"/>
      </a:folHlink>
    </a:clrScheme>
    <a:fontScheme name="Custom 169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31312_Digital time capsule_AAS_v5" id="{70FAC956-2C2E-4E61-8736-FD44862A1361}" vid="{42D0A1C3-4A83-4DA4-BA7B-A54A584438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6892278-FDE0-40F8-A58D-8E29B6A538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60F61B-4914-4187-8AF9-DCADA961DF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548711-126A-42FA-BDC3-C9691394C07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0</TotalTime>
  <Words>286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Lucida Handwriting</vt:lpstr>
      <vt:lpstr>Rockwell</vt:lpstr>
      <vt:lpstr>Trebuchet MS</vt:lpstr>
      <vt:lpstr>Organic</vt:lpstr>
      <vt:lpstr>PowerPoint Presentation</vt:lpstr>
      <vt:lpstr>Sentiment Analysis </vt:lpstr>
      <vt:lpstr>Importance </vt:lpstr>
      <vt:lpstr>Why Twitter Data?</vt:lpstr>
      <vt:lpstr>Live Streaming of Tweets </vt:lpstr>
      <vt:lpstr>Real Tweets </vt:lpstr>
      <vt:lpstr>Pre-Processing</vt:lpstr>
      <vt:lpstr>Modeling</vt:lpstr>
      <vt:lpstr>Sentiment to specific keyword </vt:lpstr>
      <vt:lpstr>Comparison Using Pie-Chart</vt:lpstr>
      <vt:lpstr>Screenshots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2020-08-25T06:02:33Z</dcterms:created>
  <dcterms:modified xsi:type="dcterms:W3CDTF">2020-08-25T11:23:33Z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