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8"/>
    <p:restoredTop sz="96327"/>
  </p:normalViewPr>
  <p:slideViewPr>
    <p:cSldViewPr snapToGrid="0" snapToObjects="1">
      <p:cViewPr varScale="1">
        <p:scale>
          <a:sx n="138" d="100"/>
          <a:sy n="138"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754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810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49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764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358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01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11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2774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242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911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1/14/21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49118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1/14/21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17538049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1C47558-C371-2D46-BCDF-6FFA7452DEAE}"/>
              </a:ext>
            </a:extLst>
          </p:cNvPr>
          <p:cNvSpPr>
            <a:spLocks noGrp="1"/>
          </p:cNvSpPr>
          <p:nvPr>
            <p:ph type="ctrTitle"/>
          </p:nvPr>
        </p:nvSpPr>
        <p:spPr>
          <a:xfrm>
            <a:off x="6858000" y="1524000"/>
            <a:ext cx="4572000" cy="2286000"/>
          </a:xfrm>
        </p:spPr>
        <p:txBody>
          <a:bodyPr>
            <a:normAutofit fontScale="90000"/>
          </a:bodyPr>
          <a:lstStyle/>
          <a:p>
            <a:pPr algn="l"/>
            <a:r>
              <a:rPr lang="en-US" sz="4400" dirty="0"/>
              <a:t>Opening an Indian Restaurant in Toronto, Canada</a:t>
            </a:r>
          </a:p>
        </p:txBody>
      </p:sp>
      <p:sp>
        <p:nvSpPr>
          <p:cNvPr id="3" name="Subtitle 2">
            <a:extLst>
              <a:ext uri="{FF2B5EF4-FFF2-40B4-BE49-F238E27FC236}">
                <a16:creationId xmlns:a16="http://schemas.microsoft.com/office/drawing/2014/main" id="{FD3D68E9-B433-2340-B711-4FEDE6BA22E3}"/>
              </a:ext>
            </a:extLst>
          </p:cNvPr>
          <p:cNvSpPr>
            <a:spLocks noGrp="1"/>
          </p:cNvSpPr>
          <p:nvPr>
            <p:ph type="subTitle" idx="1"/>
          </p:nvPr>
        </p:nvSpPr>
        <p:spPr>
          <a:xfrm>
            <a:off x="6858000" y="4571999"/>
            <a:ext cx="4572000" cy="1524000"/>
          </a:xfrm>
        </p:spPr>
        <p:txBody>
          <a:bodyPr>
            <a:normAutofit/>
          </a:bodyPr>
          <a:lstStyle/>
          <a:p>
            <a:pPr algn="l"/>
            <a:r>
              <a:rPr lang="en-US" dirty="0"/>
              <a:t>By:</a:t>
            </a:r>
          </a:p>
          <a:p>
            <a:pPr algn="l"/>
            <a:r>
              <a:rPr lang="en-US" dirty="0"/>
              <a:t>Rohan Shankar</a:t>
            </a:r>
          </a:p>
        </p:txBody>
      </p:sp>
      <p:pic>
        <p:nvPicPr>
          <p:cNvPr id="4" name="Picture 3">
            <a:extLst>
              <a:ext uri="{FF2B5EF4-FFF2-40B4-BE49-F238E27FC236}">
                <a16:creationId xmlns:a16="http://schemas.microsoft.com/office/drawing/2014/main" id="{41DDD5A0-00D1-422F-8F44-00BFED26E763}"/>
              </a:ext>
            </a:extLst>
          </p:cNvPr>
          <p:cNvPicPr>
            <a:picLocks noChangeAspect="1"/>
          </p:cNvPicPr>
          <p:nvPr/>
        </p:nvPicPr>
        <p:blipFill rotWithShape="1">
          <a:blip r:embed="rId2"/>
          <a:srcRect l="20290" r="4568" b="-1"/>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12013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4C67-3EB6-E940-B6AA-532DBE17C46F}"/>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5376D615-3E0D-084E-856E-2332823BC80E}"/>
              </a:ext>
            </a:extLst>
          </p:cNvPr>
          <p:cNvSpPr>
            <a:spLocks noGrp="1"/>
          </p:cNvSpPr>
          <p:nvPr>
            <p:ph idx="1"/>
          </p:nvPr>
        </p:nvSpPr>
        <p:spPr>
          <a:xfrm>
            <a:off x="762000" y="2286001"/>
            <a:ext cx="10774218" cy="4114800"/>
          </a:xfrm>
        </p:spPr>
        <p:txBody>
          <a:bodyPr>
            <a:normAutofit fontScale="92500"/>
          </a:bodyPr>
          <a:lstStyle/>
          <a:p>
            <a:r>
              <a:rPr lang="en-US" dirty="0"/>
              <a:t>Toronto is the capital and the chief urban center of Canada. With the recorded population of 2,731,571 people, it stands as the most populous city in Canada and the 4</a:t>
            </a:r>
            <a:r>
              <a:rPr lang="en-US" baseline="30000" dirty="0"/>
              <a:t>th</a:t>
            </a:r>
            <a:r>
              <a:rPr lang="en-US" dirty="0"/>
              <a:t> most populous city in North America. It is the international center of business, arts, finance, and culture, and is recognized as one of the most multicultural cities in the world. Toronto is also home to the Toronto stock exchange which makes its economy highly diversified with strengths in technology, financial services, design, life sciences, and education. </a:t>
            </a:r>
          </a:p>
          <a:p>
            <a:endParaRPr lang="en-US" dirty="0"/>
          </a:p>
        </p:txBody>
      </p:sp>
    </p:spTree>
    <p:extLst>
      <p:ext uri="{BB962C8B-B14F-4D97-AF65-F5344CB8AC3E}">
        <p14:creationId xmlns:p14="http://schemas.microsoft.com/office/powerpoint/2010/main" val="116619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73" name="Freeform: Shape 7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75" name="Freeform: Shape 7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77" name="Rectangle 7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6" name="Picture 2" descr="Best Traditional South Indian Food Restaurant-Durham, Chapel Hill, NC, Cary,  Swift Ave, Blands, NC | by Jemima Led | Medium">
            <a:extLst>
              <a:ext uri="{FF2B5EF4-FFF2-40B4-BE49-F238E27FC236}">
                <a16:creationId xmlns:a16="http://schemas.microsoft.com/office/drawing/2014/main" id="{4B24AA06-405F-9D4C-8156-AB1D2CCA32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65" b="-1"/>
          <a:stretch/>
        </p:blipFill>
        <p:spPr bwMode="auto">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1E00F663-547F-9D43-A6BE-4ACCDD3D8795}"/>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The Problem</a:t>
            </a:r>
          </a:p>
        </p:txBody>
      </p:sp>
      <p:sp>
        <p:nvSpPr>
          <p:cNvPr id="3" name="Content Placeholder 2">
            <a:extLst>
              <a:ext uri="{FF2B5EF4-FFF2-40B4-BE49-F238E27FC236}">
                <a16:creationId xmlns:a16="http://schemas.microsoft.com/office/drawing/2014/main" id="{557F6A0F-C7A9-EA4E-A2EC-4A10018CD676}"/>
              </a:ext>
            </a:extLst>
          </p:cNvPr>
          <p:cNvSpPr>
            <a:spLocks noGrp="1"/>
          </p:cNvSpPr>
          <p:nvPr>
            <p:ph idx="1"/>
          </p:nvPr>
        </p:nvSpPr>
        <p:spPr>
          <a:xfrm>
            <a:off x="762000" y="4571999"/>
            <a:ext cx="4572000" cy="1524000"/>
          </a:xfrm>
        </p:spPr>
        <p:txBody>
          <a:bodyPr vert="horz" lIns="91440" tIns="45720" rIns="91440" bIns="45720" rtlCol="0">
            <a:normAutofit/>
          </a:bodyPr>
          <a:lstStyle/>
          <a:p>
            <a:pPr marL="0" indent="0">
              <a:buNone/>
            </a:pPr>
            <a:r>
              <a:rPr lang="en-US" sz="2400" kern="1200">
                <a:solidFill>
                  <a:schemeClr val="tx1">
                    <a:alpha val="70000"/>
                  </a:schemeClr>
                </a:solidFill>
                <a:latin typeface="+mn-lt"/>
                <a:ea typeface="+mn-ea"/>
                <a:cs typeface="+mn-cs"/>
              </a:rPr>
              <a:t>Where should I open an Indian Restaurant in Toronto?</a:t>
            </a:r>
          </a:p>
        </p:txBody>
      </p:sp>
    </p:spTree>
    <p:extLst>
      <p:ext uri="{BB962C8B-B14F-4D97-AF65-F5344CB8AC3E}">
        <p14:creationId xmlns:p14="http://schemas.microsoft.com/office/powerpoint/2010/main" val="240037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8C5D-7A41-754D-A38A-3F415E6C50B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D4CEF32-2515-B341-BA09-F0329B05EEDD}"/>
              </a:ext>
            </a:extLst>
          </p:cNvPr>
          <p:cNvSpPr>
            <a:spLocks noGrp="1"/>
          </p:cNvSpPr>
          <p:nvPr>
            <p:ph idx="1"/>
          </p:nvPr>
        </p:nvSpPr>
        <p:spPr/>
        <p:txBody>
          <a:bodyPr>
            <a:normAutofit fontScale="92500"/>
          </a:bodyPr>
          <a:lstStyle/>
          <a:p>
            <a:r>
              <a:rPr lang="en-US" dirty="0"/>
              <a:t>In order to find a solution to our problem, we must be able to obtain data from the subjects below: </a:t>
            </a:r>
          </a:p>
          <a:p>
            <a:pPr lvl="1"/>
            <a:r>
              <a:rPr lang="en-US" dirty="0"/>
              <a:t>Neighborhood data of Toronto from Wiki</a:t>
            </a:r>
          </a:p>
          <a:p>
            <a:pPr lvl="1"/>
            <a:r>
              <a:rPr lang="en-US" dirty="0"/>
              <a:t>Python geocoder library to get geographical coordinates of neighborhood</a:t>
            </a:r>
          </a:p>
          <a:p>
            <a:pPr lvl="1"/>
            <a:r>
              <a:rPr lang="en-US" dirty="0" err="1"/>
              <a:t>Foursqaure</a:t>
            </a:r>
            <a:r>
              <a:rPr lang="en-US" dirty="0"/>
              <a:t> API calls to get venues within a 500 meter radius of a given neighborhood </a:t>
            </a:r>
          </a:p>
          <a:p>
            <a:pPr lvl="1"/>
            <a:r>
              <a:rPr lang="en-US" dirty="0"/>
              <a:t>Foursquare API calls to get ranks and likes of restaurants by given venue id</a:t>
            </a:r>
          </a:p>
          <a:p>
            <a:endParaRPr lang="en-US" dirty="0"/>
          </a:p>
        </p:txBody>
      </p:sp>
    </p:spTree>
    <p:extLst>
      <p:ext uri="{BB962C8B-B14F-4D97-AF65-F5344CB8AC3E}">
        <p14:creationId xmlns:p14="http://schemas.microsoft.com/office/powerpoint/2010/main" val="192874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19B-61BE-9A4C-BFC7-C880AB16E9D0}"/>
              </a:ext>
            </a:extLst>
          </p:cNvPr>
          <p:cNvSpPr>
            <a:spLocks noGrp="1"/>
          </p:cNvSpPr>
          <p:nvPr>
            <p:ph type="title"/>
          </p:nvPr>
        </p:nvSpPr>
        <p:spPr/>
        <p:txBody>
          <a:bodyPr/>
          <a:lstStyle/>
          <a:p>
            <a:r>
              <a:rPr lang="en-US" dirty="0"/>
              <a:t>Data Usage: </a:t>
            </a:r>
          </a:p>
        </p:txBody>
      </p:sp>
      <p:sp>
        <p:nvSpPr>
          <p:cNvPr id="3" name="Content Placeholder 2">
            <a:extLst>
              <a:ext uri="{FF2B5EF4-FFF2-40B4-BE49-F238E27FC236}">
                <a16:creationId xmlns:a16="http://schemas.microsoft.com/office/drawing/2014/main" id="{FE3A8D72-B380-164F-8E54-F20EDA0AF75E}"/>
              </a:ext>
            </a:extLst>
          </p:cNvPr>
          <p:cNvSpPr>
            <a:spLocks noGrp="1"/>
          </p:cNvSpPr>
          <p:nvPr>
            <p:ph idx="1"/>
          </p:nvPr>
        </p:nvSpPr>
        <p:spPr/>
        <p:txBody>
          <a:bodyPr>
            <a:normAutofit fontScale="85000" lnSpcReduction="20000"/>
          </a:bodyPr>
          <a:lstStyle/>
          <a:p>
            <a:r>
              <a:rPr lang="en-US" dirty="0"/>
              <a:t>With the neighborhood location values/data I will be able to analyze Toronto’s geographical structure by using the folium library to place points by the longitude and latitude of the neighborhoods.</a:t>
            </a:r>
          </a:p>
          <a:p>
            <a:r>
              <a:rPr lang="en-US" dirty="0"/>
              <a:t>By using the Foursquare API calls I will be able to classify the neighborhood by viewing the venues distribution and counts. This will allow me to find similarities in neighborhoods which will help me to choose a location for opening a new Indian restaurant. This list will also let me see the distribution of possible Indian restaurants in the area and if so, which neighborhoods are lacking any Indian establishments</a:t>
            </a:r>
          </a:p>
          <a:p>
            <a:endParaRPr lang="en-US" dirty="0"/>
          </a:p>
        </p:txBody>
      </p:sp>
    </p:spTree>
    <p:extLst>
      <p:ext uri="{BB962C8B-B14F-4D97-AF65-F5344CB8AC3E}">
        <p14:creationId xmlns:p14="http://schemas.microsoft.com/office/powerpoint/2010/main" val="146507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7E88-60AE-8445-896D-5D7326CB88CA}"/>
              </a:ext>
            </a:extLst>
          </p:cNvPr>
          <p:cNvSpPr>
            <a:spLocks noGrp="1"/>
          </p:cNvSpPr>
          <p:nvPr>
            <p:ph type="title"/>
          </p:nvPr>
        </p:nvSpPr>
        <p:spPr/>
        <p:txBody>
          <a:bodyPr/>
          <a:lstStyle/>
          <a:p>
            <a:r>
              <a:rPr lang="en-US" dirty="0"/>
              <a:t>Data Usage Cont.</a:t>
            </a:r>
          </a:p>
        </p:txBody>
      </p:sp>
      <p:sp>
        <p:nvSpPr>
          <p:cNvPr id="3" name="Content Placeholder 2">
            <a:extLst>
              <a:ext uri="{FF2B5EF4-FFF2-40B4-BE49-F238E27FC236}">
                <a16:creationId xmlns:a16="http://schemas.microsoft.com/office/drawing/2014/main" id="{110118D7-EC3A-D749-A88B-2597C38A00E0}"/>
              </a:ext>
            </a:extLst>
          </p:cNvPr>
          <p:cNvSpPr>
            <a:spLocks noGrp="1"/>
          </p:cNvSpPr>
          <p:nvPr>
            <p:ph idx="1"/>
          </p:nvPr>
        </p:nvSpPr>
        <p:spPr/>
        <p:txBody>
          <a:bodyPr/>
          <a:lstStyle/>
          <a:p>
            <a:r>
              <a:rPr lang="en-US" dirty="0"/>
              <a:t>I will find the top 10 most visited venues in each neighborhood and use that data to formulate a conclusion. This will illustrate the diversity among the people in and around the neighborhood and what possible cuisines they enjoy more. </a:t>
            </a:r>
          </a:p>
          <a:p>
            <a:endParaRPr lang="en-US" dirty="0"/>
          </a:p>
        </p:txBody>
      </p:sp>
    </p:spTree>
    <p:extLst>
      <p:ext uri="{BB962C8B-B14F-4D97-AF65-F5344CB8AC3E}">
        <p14:creationId xmlns:p14="http://schemas.microsoft.com/office/powerpoint/2010/main" val="282666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EC3-6D43-4445-9639-A63B66E93CCD}"/>
              </a:ext>
            </a:extLst>
          </p:cNvPr>
          <p:cNvSpPr>
            <a:spLocks noGrp="1"/>
          </p:cNvSpPr>
          <p:nvPr>
            <p:ph type="title"/>
          </p:nvPr>
        </p:nvSpPr>
        <p:spPr/>
        <p:txBody>
          <a:bodyPr/>
          <a:lstStyle/>
          <a:p>
            <a:r>
              <a:rPr lang="en-US" dirty="0"/>
              <a:t>Results/Conclusion</a:t>
            </a:r>
          </a:p>
        </p:txBody>
      </p:sp>
      <p:pic>
        <p:nvPicPr>
          <p:cNvPr id="5" name="Content Placeholder 4">
            <a:extLst>
              <a:ext uri="{FF2B5EF4-FFF2-40B4-BE49-F238E27FC236}">
                <a16:creationId xmlns:a16="http://schemas.microsoft.com/office/drawing/2014/main" id="{5F756172-5D72-3E40-AC54-E95A85B8B776}"/>
              </a:ext>
            </a:extLst>
          </p:cNvPr>
          <p:cNvPicPr>
            <a:picLocks noGrp="1" noChangeAspect="1"/>
          </p:cNvPicPr>
          <p:nvPr>
            <p:ph idx="1"/>
          </p:nvPr>
        </p:nvPicPr>
        <p:blipFill>
          <a:blip r:embed="rId2"/>
          <a:stretch>
            <a:fillRect/>
          </a:stretch>
        </p:blipFill>
        <p:spPr>
          <a:xfrm>
            <a:off x="88624" y="1939397"/>
            <a:ext cx="11232898" cy="729912"/>
          </a:xfrm>
        </p:spPr>
      </p:pic>
      <p:pic>
        <p:nvPicPr>
          <p:cNvPr id="7" name="Picture 6">
            <a:extLst>
              <a:ext uri="{FF2B5EF4-FFF2-40B4-BE49-F238E27FC236}">
                <a16:creationId xmlns:a16="http://schemas.microsoft.com/office/drawing/2014/main" id="{8114F6B6-CEBE-6448-971F-EAB47B1B0D9B}"/>
              </a:ext>
            </a:extLst>
          </p:cNvPr>
          <p:cNvPicPr>
            <a:picLocks noChangeAspect="1"/>
          </p:cNvPicPr>
          <p:nvPr/>
        </p:nvPicPr>
        <p:blipFill>
          <a:blip r:embed="rId3"/>
          <a:stretch>
            <a:fillRect/>
          </a:stretch>
        </p:blipFill>
        <p:spPr>
          <a:xfrm>
            <a:off x="575061" y="3234276"/>
            <a:ext cx="11445188" cy="612430"/>
          </a:xfrm>
          <a:prstGeom prst="rect">
            <a:avLst/>
          </a:prstGeom>
        </p:spPr>
      </p:pic>
      <p:pic>
        <p:nvPicPr>
          <p:cNvPr id="9" name="Picture 8">
            <a:extLst>
              <a:ext uri="{FF2B5EF4-FFF2-40B4-BE49-F238E27FC236}">
                <a16:creationId xmlns:a16="http://schemas.microsoft.com/office/drawing/2014/main" id="{F97405B0-E4A3-894F-AF67-065D182E90F0}"/>
              </a:ext>
            </a:extLst>
          </p:cNvPr>
          <p:cNvPicPr>
            <a:picLocks noChangeAspect="1"/>
          </p:cNvPicPr>
          <p:nvPr/>
        </p:nvPicPr>
        <p:blipFill>
          <a:blip r:embed="rId4"/>
          <a:stretch>
            <a:fillRect/>
          </a:stretch>
        </p:blipFill>
        <p:spPr>
          <a:xfrm>
            <a:off x="88624" y="4322140"/>
            <a:ext cx="12014752" cy="800064"/>
          </a:xfrm>
          <a:prstGeom prst="rect">
            <a:avLst/>
          </a:prstGeom>
        </p:spPr>
      </p:pic>
      <p:sp>
        <p:nvSpPr>
          <p:cNvPr id="10" name="TextBox 9">
            <a:extLst>
              <a:ext uri="{FF2B5EF4-FFF2-40B4-BE49-F238E27FC236}">
                <a16:creationId xmlns:a16="http://schemas.microsoft.com/office/drawing/2014/main" id="{BE82364A-580A-4740-97BF-FA46E9CB28BA}"/>
              </a:ext>
            </a:extLst>
          </p:cNvPr>
          <p:cNvSpPr txBox="1"/>
          <p:nvPr/>
        </p:nvSpPr>
        <p:spPr>
          <a:xfrm>
            <a:off x="575061" y="5314870"/>
            <a:ext cx="11339848" cy="1384995"/>
          </a:xfrm>
          <a:prstGeom prst="rect">
            <a:avLst/>
          </a:prstGeom>
          <a:noFill/>
        </p:spPr>
        <p:txBody>
          <a:bodyPr wrap="square" rtlCol="0">
            <a:spAutoFit/>
          </a:bodyPr>
          <a:lstStyle/>
          <a:p>
            <a:r>
              <a:rPr lang="en-US" sz="1400" dirty="0"/>
              <a:t>I would pick Bedford Park to be the location for my Indian Restaurant. Although the neighborhood has an Indian restaurant as their 8</a:t>
            </a:r>
            <a:r>
              <a:rPr lang="en-US" sz="1400" baseline="30000" dirty="0"/>
              <a:t>th</a:t>
            </a:r>
            <a:r>
              <a:rPr lang="en-US" sz="1400" dirty="0"/>
              <a:t> most common venue, it included an Italian, Thai and sushi restaurant as well. Bedford and Dorset, although may have the same number of different restaurants, Bedford prefers to eat more international food rather than that of the Asian cuisine like those in Dorset Park. </a:t>
            </a:r>
          </a:p>
          <a:p>
            <a:r>
              <a:rPr lang="en-US" sz="1400" dirty="0"/>
              <a:t>Bedford Park would be the perfect place to install my Indian Restaurant as the people are already familiar with the Indian cuisine and have a more diverse pallet. </a:t>
            </a:r>
          </a:p>
          <a:p>
            <a:endParaRPr lang="en-US" sz="1400" dirty="0"/>
          </a:p>
        </p:txBody>
      </p:sp>
    </p:spTree>
    <p:extLst>
      <p:ext uri="{BB962C8B-B14F-4D97-AF65-F5344CB8AC3E}">
        <p14:creationId xmlns:p14="http://schemas.microsoft.com/office/powerpoint/2010/main" val="3259930281"/>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9</TotalTime>
  <Words>453</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Sitka Subheading</vt:lpstr>
      <vt:lpstr>PebbleVTI</vt:lpstr>
      <vt:lpstr>Opening an Indian Restaurant in Toronto, Canada</vt:lpstr>
      <vt:lpstr>Background Info</vt:lpstr>
      <vt:lpstr>The Problem</vt:lpstr>
      <vt:lpstr>Data</vt:lpstr>
      <vt:lpstr>Data Usage: </vt:lpstr>
      <vt:lpstr>Data Usage Cont.</vt:lpstr>
      <vt:lpstr>Results/Conclusion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an Indian Restaurant in Toronto, Canada</dc:title>
  <dc:creator>Shankar, Rohan Chandra</dc:creator>
  <cp:lastModifiedBy>Shankar, Rohan Chandra</cp:lastModifiedBy>
  <cp:revision>1</cp:revision>
  <dcterms:created xsi:type="dcterms:W3CDTF">2021-01-14T19:19:17Z</dcterms:created>
  <dcterms:modified xsi:type="dcterms:W3CDTF">2021-01-14T19:29:04Z</dcterms:modified>
</cp:coreProperties>
</file>